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2182AB-BFD8-41F6-B653-07A79FED96B0}">
  <a:tblStyle styleId="{5D2182AB-BFD8-41F6-B653-07A79FED96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815f8869c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Revenues (year to date up to 30 September 2023 or projections)</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Costs  (year to date up to 30 September 2023 or projections)</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Profit  (year to date up to 30 September 2023 or projections)</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Funding Requirements &amp; Form of Funding (Equity, Debt etc.)</a:t>
            </a:r>
            <a:endParaRPr/>
          </a:p>
        </p:txBody>
      </p:sp>
      <p:sp>
        <p:nvSpPr>
          <p:cNvPr id="241" name="Google Shape;241;g28815f8869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815f8869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28815f8869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815f8869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28815f8869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86f89eb1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1e86f89eb1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86f89eb1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Name of Venture</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Logo (if available)</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Tagline/slogan/motto (if available)</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Mission and vision (if available)</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UN SDGs being met</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Sector </a:t>
            </a:r>
            <a:endParaRPr/>
          </a:p>
        </p:txBody>
      </p:sp>
      <p:sp>
        <p:nvSpPr>
          <p:cNvPr id="104" name="Google Shape;104;g1e86f89eb1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86f89eb12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What is the problem? [Clearly define the problem or need that your product or service addresses. What problem is it solving?]</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What are the pain points / challenges the customer is facing? [Highlight the pain points and challenges that customers face. Why does your venture exist?]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126" name="Google Shape;126;g1e86f89eb12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86f89eb12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just">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What are your products / services - list each please. Highlight the following:</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What problem is it solving?</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How is your Venture solving the stated problem? </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Features (including highlighting unique features)</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Prototypes/images</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Prices (if available)</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Target audience/customer</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Marketing approach to reach the custom</a:t>
            </a:r>
            <a:r>
              <a:rPr lang="en-US" sz="1000">
                <a:solidFill>
                  <a:schemeClr val="dk1"/>
                </a:solidFill>
                <a:latin typeface="Century Gothic"/>
                <a:ea typeface="Century Gothic"/>
                <a:cs typeface="Century Gothic"/>
                <a:sym typeface="Century Gothic"/>
              </a:rPr>
              <a:t>er </a:t>
            </a:r>
            <a:endParaRPr strike="sngStrike">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Competitors</a:t>
            </a:r>
            <a:endParaRPr/>
          </a:p>
        </p:txBody>
      </p:sp>
      <p:sp>
        <p:nvSpPr>
          <p:cNvPr id="147" name="Google Shape;147;g1e86f89eb12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86f89eb12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How large is the opportunity you are pursuing? How much are customers spending on alternative solutions right now? Please provide references for all the figures you quote. If the market does not exist yet or you don’t have data, use proxies to explain why you think it will come to exist or grow bigger in the future</a:t>
            </a:r>
            <a:endParaRPr>
              <a:solidFill>
                <a:schemeClr val="dk1"/>
              </a:solidFill>
              <a:latin typeface="Calibri"/>
              <a:ea typeface="Calibri"/>
              <a:cs typeface="Calibri"/>
              <a:sym typeface="Calibri"/>
            </a:endParaRPr>
          </a:p>
          <a:p>
            <a:pPr indent="-298450" lvl="1" marL="1143000" rtl="0" algn="just">
              <a:spcBef>
                <a:spcPts val="80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What consumer/user habits have to change for you to hit your growth/market share targets? </a:t>
            </a:r>
            <a:endParaRPr strike="sngStrike">
              <a:solidFill>
                <a:schemeClr val="dk1"/>
              </a:solidFill>
              <a:latin typeface="Calibri"/>
              <a:ea typeface="Calibri"/>
              <a:cs typeface="Calibri"/>
              <a:sym typeface="Calibri"/>
            </a:endParaRPr>
          </a:p>
          <a:p>
            <a:pPr indent="-292100" lvl="1" marL="1143000" rtl="0" algn="just">
              <a:spcBef>
                <a:spcPts val="800"/>
              </a:spcBef>
              <a:spcAft>
                <a:spcPts val="0"/>
              </a:spcAft>
              <a:buClr>
                <a:schemeClr val="dk1"/>
              </a:buClr>
              <a:buSzPts val="1000"/>
              <a:buFont typeface="Century Gothic"/>
              <a:buChar char="o"/>
            </a:pPr>
            <a:r>
              <a:rPr lang="en-US">
                <a:solidFill>
                  <a:schemeClr val="dk1"/>
                </a:solidFill>
                <a:latin typeface="Calibri"/>
                <a:ea typeface="Calibri"/>
                <a:cs typeface="Calibri"/>
                <a:sym typeface="Calibri"/>
              </a:rPr>
              <a:t>Has there been any market validation, customer feedback, or early traction through any early sales or market research directly focused on your target customers?</a:t>
            </a:r>
            <a:endParaRPr strike="sng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160" name="Google Shape;160;g1e86f89eb12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86f89eb12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How large is the opportunity you are pursuing? How much are customers spending on alternative solutions right now? Please provide references for all the figures you quote. If the market does not exist yet or you don’t have data, use proxies to explain why you think it will come to exist or grow bigger in the future</a:t>
            </a:r>
            <a:endParaRPr>
              <a:solidFill>
                <a:schemeClr val="dk1"/>
              </a:solidFill>
              <a:latin typeface="Calibri"/>
              <a:ea typeface="Calibri"/>
              <a:cs typeface="Calibri"/>
              <a:sym typeface="Calibri"/>
            </a:endParaRPr>
          </a:p>
          <a:p>
            <a:pPr indent="-298450" lvl="1" marL="1143000" rtl="0" algn="just">
              <a:spcBef>
                <a:spcPts val="80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What consumer/user habits have to change for you to hit your growth/market share targets? </a:t>
            </a:r>
            <a:endParaRPr strike="sngStrike">
              <a:solidFill>
                <a:schemeClr val="dk1"/>
              </a:solidFill>
              <a:latin typeface="Calibri"/>
              <a:ea typeface="Calibri"/>
              <a:cs typeface="Calibri"/>
              <a:sym typeface="Calibri"/>
            </a:endParaRPr>
          </a:p>
          <a:p>
            <a:pPr indent="-292100" lvl="1" marL="1143000" rtl="0" algn="just">
              <a:spcBef>
                <a:spcPts val="800"/>
              </a:spcBef>
              <a:spcAft>
                <a:spcPts val="0"/>
              </a:spcAft>
              <a:buClr>
                <a:schemeClr val="dk1"/>
              </a:buClr>
              <a:buSzPts val="1000"/>
              <a:buFont typeface="Century Gothic"/>
              <a:buChar char="o"/>
            </a:pPr>
            <a:r>
              <a:rPr lang="en-US">
                <a:solidFill>
                  <a:schemeClr val="dk1"/>
                </a:solidFill>
                <a:latin typeface="Calibri"/>
                <a:ea typeface="Calibri"/>
                <a:cs typeface="Calibri"/>
                <a:sym typeface="Calibri"/>
              </a:rPr>
              <a:t>Has there been any market validation, customer feedback, or early traction through any early sales or market research directly focused on your target customers?</a:t>
            </a:r>
            <a:endParaRPr strike="sng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177" name="Google Shape;177;g1e86f89eb12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e86f89eb12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just">
              <a:spcBef>
                <a:spcPts val="0"/>
              </a:spcBef>
              <a:spcAft>
                <a:spcPts val="0"/>
              </a:spcAft>
              <a:buNone/>
            </a:pPr>
            <a:r>
              <a:rPr lang="en-US">
                <a:solidFill>
                  <a:schemeClr val="dk1"/>
                </a:solidFill>
                <a:latin typeface="Calibri"/>
                <a:ea typeface="Calibri"/>
                <a:cs typeface="Calibri"/>
                <a:sym typeface="Calibri"/>
              </a:rPr>
              <a:t>The Founder(s) </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Brief name</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Linkedin/facebook profile / Link to portfolio on Figma, Github etc. </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Short description of the Founder(s) experience </a:t>
            </a:r>
            <a:endParaRPr>
              <a:solidFill>
                <a:schemeClr val="dk1"/>
              </a:solidFill>
              <a:latin typeface="Calibri"/>
              <a:ea typeface="Calibri"/>
              <a:cs typeface="Calibri"/>
              <a:sym typeface="Calibri"/>
            </a:endParaRPr>
          </a:p>
          <a:p>
            <a:pPr indent="0" lvl="0" marL="1143000" rtl="0" algn="just">
              <a:spcBef>
                <a:spcPts val="0"/>
              </a:spcBef>
              <a:spcAft>
                <a:spcPts val="0"/>
              </a:spcAft>
              <a:buNone/>
            </a:pPr>
            <a:r>
              <a:t/>
            </a:r>
            <a:endParaRPr>
              <a:solidFill>
                <a:schemeClr val="dk1"/>
              </a:solidFill>
              <a:latin typeface="Calibri"/>
              <a:ea typeface="Calibri"/>
              <a:cs typeface="Calibri"/>
              <a:sym typeface="Calibri"/>
            </a:endParaRPr>
          </a:p>
          <a:p>
            <a:pPr indent="0" lvl="0" marL="0" rtl="0" algn="just">
              <a:spcBef>
                <a:spcPts val="0"/>
              </a:spcBef>
              <a:spcAft>
                <a:spcPts val="0"/>
              </a:spcAft>
              <a:buNone/>
            </a:pPr>
            <a:r>
              <a:rPr lang="en-US">
                <a:solidFill>
                  <a:schemeClr val="dk1"/>
                </a:solidFill>
                <a:latin typeface="Calibri"/>
                <a:ea typeface="Calibri"/>
                <a:cs typeface="Calibri"/>
                <a:sym typeface="Calibri"/>
              </a:rPr>
              <a:t>		For each team member</a:t>
            </a:r>
            <a:endParaRPr b="1">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Brief name</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Linkedin/facebook profile / Link to portfolio on Figma, Github etc. </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Role  </a:t>
            </a:r>
            <a:endParaRPr>
              <a:solidFill>
                <a:schemeClr val="dk1"/>
              </a:solidFill>
              <a:latin typeface="Calibri"/>
              <a:ea typeface="Calibri"/>
              <a:cs typeface="Calibri"/>
              <a:sym typeface="Calibri"/>
            </a:endParaRPr>
          </a:p>
        </p:txBody>
      </p:sp>
      <p:sp>
        <p:nvSpPr>
          <p:cNvPr id="196" name="Google Shape;196;g1e86f89eb12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86f89eb12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Revenues (year to date up to 30 September 2023 or projections)</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Costs  (year to date up to 30 September 2023 or projections)</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Profit  (year to date up to 30 September 2023 or projections)</a:t>
            </a:r>
            <a:endParaRPr>
              <a:solidFill>
                <a:schemeClr val="dk1"/>
              </a:solidFill>
              <a:latin typeface="Calibri"/>
              <a:ea typeface="Calibri"/>
              <a:cs typeface="Calibri"/>
              <a:sym typeface="Calibri"/>
            </a:endParaRPr>
          </a:p>
          <a:p>
            <a:pPr indent="-298450" lvl="1" marL="1143000" rtl="0" algn="just">
              <a:spcBef>
                <a:spcPts val="0"/>
              </a:spcBef>
              <a:spcAft>
                <a:spcPts val="0"/>
              </a:spcAft>
              <a:buClr>
                <a:schemeClr val="dk1"/>
              </a:buClr>
              <a:buSzPts val="1100"/>
              <a:buFont typeface="Courier New"/>
              <a:buChar char="o"/>
            </a:pPr>
            <a:r>
              <a:rPr lang="en-US">
                <a:solidFill>
                  <a:schemeClr val="dk1"/>
                </a:solidFill>
                <a:latin typeface="Calibri"/>
                <a:ea typeface="Calibri"/>
                <a:cs typeface="Calibri"/>
                <a:sym typeface="Calibri"/>
              </a:rPr>
              <a:t>Funding Requirements &amp; Form of Funding (Equity, Debt etc.)</a:t>
            </a:r>
            <a:endParaRPr/>
          </a:p>
        </p:txBody>
      </p:sp>
      <p:sp>
        <p:nvSpPr>
          <p:cNvPr id="216" name="Google Shape;216;g1e86f89eb12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p:nvPr>
            <p:ph idx="2" type="pic"/>
          </p:nvPr>
        </p:nvSpPr>
        <p:spPr>
          <a:xfrm>
            <a:off x="5183188" y="987425"/>
            <a:ext cx="6172200" cy="4873625"/>
          </a:xfrm>
          <a:prstGeom prst="rect">
            <a:avLst/>
          </a:prstGeom>
          <a:noFill/>
          <a:ln>
            <a:noFill/>
          </a:ln>
        </p:spPr>
      </p:sp>
      <p:sp>
        <p:nvSpPr>
          <p:cNvPr id="65" name="Google Shape;65;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nvSpPr>
        <p:spPr>
          <a:xfrm>
            <a:off x="0" y="0"/>
            <a:ext cx="4978400" cy="13716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2F77A8"/>
                </a:solidFill>
                <a:latin typeface="Century Gothic"/>
                <a:ea typeface="Century Gothic"/>
                <a:cs typeface="Century Gothic"/>
                <a:sym typeface="Century Gothic"/>
              </a:rPr>
              <a:t>This document is classified as: DC2 Confidential - Approved Distribution to  External parties</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0" l="0" r="0" t="0"/>
          <a:stretch/>
        </p:blipFill>
        <p:spPr>
          <a:xfrm>
            <a:off x="7510669" y="6286404"/>
            <a:ext cx="874499" cy="874499"/>
          </a:xfrm>
          <a:prstGeom prst="rect">
            <a:avLst/>
          </a:prstGeom>
          <a:noFill/>
          <a:ln>
            <a:noFill/>
          </a:ln>
        </p:spPr>
      </p:pic>
      <p:pic>
        <p:nvPicPr>
          <p:cNvPr id="87" name="Google Shape;87;p13"/>
          <p:cNvPicPr preferRelativeResize="0"/>
          <p:nvPr/>
        </p:nvPicPr>
        <p:blipFill rotWithShape="1">
          <a:blip r:embed="rId4">
            <a:alphaModFix/>
          </a:blip>
          <a:srcRect b="0" l="0" r="0" t="0"/>
          <a:stretch/>
        </p:blipFill>
        <p:spPr>
          <a:xfrm>
            <a:off x="551747" y="6403354"/>
            <a:ext cx="640600" cy="640600"/>
          </a:xfrm>
          <a:prstGeom prst="rect">
            <a:avLst/>
          </a:prstGeom>
          <a:noFill/>
          <a:ln>
            <a:noFill/>
          </a:ln>
        </p:spPr>
      </p:pic>
      <p:sp>
        <p:nvSpPr>
          <p:cNvPr id="88" name="Google Shape;88;p13"/>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551750" y="4559900"/>
            <a:ext cx="10372200" cy="174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1" sz="16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sz="16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rPr b="1" i="1" lang="en-US" sz="1600">
                <a:solidFill>
                  <a:schemeClr val="lt1"/>
                </a:solidFill>
                <a:latin typeface="Century Gothic"/>
                <a:ea typeface="Century Gothic"/>
                <a:cs typeface="Century Gothic"/>
                <a:sym typeface="Century Gothic"/>
              </a:rPr>
              <a:t>Tongston</a:t>
            </a:r>
            <a:r>
              <a:rPr b="1" i="1" lang="en-US" sz="1600">
                <a:solidFill>
                  <a:schemeClr val="lt1"/>
                </a:solidFill>
                <a:latin typeface="Century Gothic"/>
                <a:ea typeface="Century Gothic"/>
                <a:cs typeface="Century Gothic"/>
                <a:sym typeface="Century Gothic"/>
              </a:rPr>
              <a:t> Entrepreneurial Business Pitch Deck</a:t>
            </a:r>
            <a:endParaRPr b="1" i="1" sz="1600">
              <a:solidFill>
                <a:schemeClr val="lt1"/>
              </a:solidFill>
              <a:latin typeface="Century Gothic"/>
              <a:ea typeface="Century Gothic"/>
              <a:cs typeface="Century Gothic"/>
              <a:sym typeface="Century Gothic"/>
            </a:endParaRPr>
          </a:p>
        </p:txBody>
      </p:sp>
      <p:pic>
        <p:nvPicPr>
          <p:cNvPr id="91" name="Google Shape;91;p13"/>
          <p:cNvPicPr preferRelativeResize="0"/>
          <p:nvPr/>
        </p:nvPicPr>
        <p:blipFill>
          <a:blip r:embed="rId5">
            <a:alphaModFix/>
          </a:blip>
          <a:stretch>
            <a:fillRect/>
          </a:stretch>
        </p:blipFill>
        <p:spPr>
          <a:xfrm>
            <a:off x="0" y="934975"/>
            <a:ext cx="12255702" cy="361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2" name="Shape 242"/>
        <p:cNvGrpSpPr/>
        <p:nvPr/>
      </p:nvGrpSpPr>
      <p:grpSpPr>
        <a:xfrm>
          <a:off x="0" y="0"/>
          <a:ext cx="0" cy="0"/>
          <a:chOff x="0" y="0"/>
          <a:chExt cx="0" cy="0"/>
        </a:xfrm>
      </p:grpSpPr>
      <p:pic>
        <p:nvPicPr>
          <p:cNvPr id="243" name="Google Shape;243;p22"/>
          <p:cNvPicPr preferRelativeResize="0"/>
          <p:nvPr/>
        </p:nvPicPr>
        <p:blipFill>
          <a:blip r:embed="rId3">
            <a:alphaModFix amt="6000"/>
          </a:blip>
          <a:stretch>
            <a:fillRect/>
          </a:stretch>
        </p:blipFill>
        <p:spPr>
          <a:xfrm>
            <a:off x="-205601" y="0"/>
            <a:ext cx="12313800" cy="8207199"/>
          </a:xfrm>
          <a:prstGeom prst="rect">
            <a:avLst/>
          </a:prstGeom>
          <a:noFill/>
          <a:ln>
            <a:noFill/>
          </a:ln>
        </p:spPr>
      </p:pic>
      <p:sp>
        <p:nvSpPr>
          <p:cNvPr id="244" name="Google Shape;244;p22"/>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22"/>
          <p:cNvSpPr/>
          <p:nvPr/>
        </p:nvSpPr>
        <p:spPr>
          <a:xfrm>
            <a:off x="600725" y="1457066"/>
            <a:ext cx="39444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Financials</a:t>
            </a:r>
            <a:endParaRPr b="1" i="1" sz="1900">
              <a:solidFill>
                <a:schemeClr val="lt1"/>
              </a:solidFill>
              <a:latin typeface="Century Gothic"/>
              <a:ea typeface="Century Gothic"/>
              <a:cs typeface="Century Gothic"/>
              <a:sym typeface="Century Gothic"/>
            </a:endParaRPr>
          </a:p>
        </p:txBody>
      </p:sp>
      <p:pic>
        <p:nvPicPr>
          <p:cNvPr id="246" name="Google Shape;246;p22"/>
          <p:cNvPicPr preferRelativeResize="0"/>
          <p:nvPr/>
        </p:nvPicPr>
        <p:blipFill>
          <a:blip r:embed="rId4">
            <a:alphaModFix/>
          </a:blip>
          <a:stretch>
            <a:fillRect/>
          </a:stretch>
        </p:blipFill>
        <p:spPr>
          <a:xfrm>
            <a:off x="380988" y="213438"/>
            <a:ext cx="4352925" cy="952500"/>
          </a:xfrm>
          <a:prstGeom prst="rect">
            <a:avLst/>
          </a:prstGeom>
          <a:noFill/>
          <a:ln>
            <a:noFill/>
          </a:ln>
        </p:spPr>
      </p:pic>
      <p:sp>
        <p:nvSpPr>
          <p:cNvPr id="247" name="Google Shape;247;p22"/>
          <p:cNvSpPr/>
          <p:nvPr/>
        </p:nvSpPr>
        <p:spPr>
          <a:xfrm>
            <a:off x="892525" y="2739300"/>
            <a:ext cx="18555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Revenues (year to date up to 30 September 2023 or projections)</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sp>
        <p:nvSpPr>
          <p:cNvPr id="248" name="Google Shape;248;p22"/>
          <p:cNvSpPr/>
          <p:nvPr/>
        </p:nvSpPr>
        <p:spPr>
          <a:xfrm>
            <a:off x="1089150" y="4580463"/>
            <a:ext cx="18555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Costs  (year to date up to 30 September 2023 or projections)</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sp>
        <p:nvSpPr>
          <p:cNvPr id="249" name="Google Shape;249;p22"/>
          <p:cNvSpPr/>
          <p:nvPr/>
        </p:nvSpPr>
        <p:spPr>
          <a:xfrm>
            <a:off x="4733925" y="3505075"/>
            <a:ext cx="18555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Profit  (year to date up to 30 September 2023 or projections)</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sp>
        <p:nvSpPr>
          <p:cNvPr id="250" name="Google Shape;250;p22"/>
          <p:cNvSpPr/>
          <p:nvPr/>
        </p:nvSpPr>
        <p:spPr>
          <a:xfrm>
            <a:off x="8482450" y="1838900"/>
            <a:ext cx="18555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a:solidFill>
                  <a:schemeClr val="lt1"/>
                </a:solidFill>
                <a:latin typeface="Century Gothic"/>
                <a:ea typeface="Century Gothic"/>
                <a:cs typeface="Century Gothic"/>
                <a:sym typeface="Century Gothic"/>
              </a:rPr>
              <a:t>Funding Requirements &amp; Form of Funding (Equity, Debt etc.)</a:t>
            </a:r>
            <a:endParaRPr b="1" i="1">
              <a:solidFill>
                <a:schemeClr val="lt1"/>
              </a:solidFill>
              <a:latin typeface="Century Gothic"/>
              <a:ea typeface="Century Gothic"/>
              <a:cs typeface="Century Gothic"/>
              <a:sym typeface="Century Gothic"/>
            </a:endParaRPr>
          </a:p>
        </p:txBody>
      </p:sp>
      <p:sp>
        <p:nvSpPr>
          <p:cNvPr id="251" name="Google Shape;251;p22"/>
          <p:cNvSpPr/>
          <p:nvPr/>
        </p:nvSpPr>
        <p:spPr>
          <a:xfrm>
            <a:off x="8935800" y="3046575"/>
            <a:ext cx="2179800" cy="293100"/>
          </a:xfrm>
          <a:prstGeom prst="rect">
            <a:avLst/>
          </a:prstGeom>
          <a:gradFill>
            <a:gsLst>
              <a:gs pos="0">
                <a:srgbClr val="FFC002"/>
              </a:gs>
              <a:gs pos="100000">
                <a:srgbClr val="795B04"/>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2" name="Google Shape;252;p22"/>
          <p:cNvSpPr/>
          <p:nvPr/>
        </p:nvSpPr>
        <p:spPr>
          <a:xfrm>
            <a:off x="8935800" y="3453600"/>
            <a:ext cx="1855500" cy="293100"/>
          </a:xfrm>
          <a:prstGeom prst="rect">
            <a:avLst/>
          </a:prstGeom>
          <a:gradFill>
            <a:gsLst>
              <a:gs pos="0">
                <a:srgbClr val="FFC002"/>
              </a:gs>
              <a:gs pos="100000">
                <a:srgbClr val="795B04"/>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3" name="Google Shape;253;p22"/>
          <p:cNvSpPr/>
          <p:nvPr/>
        </p:nvSpPr>
        <p:spPr>
          <a:xfrm>
            <a:off x="8935800" y="3860625"/>
            <a:ext cx="2052300" cy="293100"/>
          </a:xfrm>
          <a:prstGeom prst="rect">
            <a:avLst/>
          </a:prstGeom>
          <a:gradFill>
            <a:gsLst>
              <a:gs pos="0">
                <a:srgbClr val="FFC002"/>
              </a:gs>
              <a:gs pos="100000">
                <a:srgbClr val="795B04"/>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54" name="Google Shape;254;p22"/>
          <p:cNvPicPr preferRelativeResize="0"/>
          <p:nvPr/>
        </p:nvPicPr>
        <p:blipFill rotWithShape="1">
          <a:blip r:embed="rId5">
            <a:alphaModFix/>
          </a:blip>
          <a:srcRect b="0" l="0" r="0" t="0"/>
          <a:stretch/>
        </p:blipFill>
        <p:spPr>
          <a:xfrm>
            <a:off x="7510669" y="6286404"/>
            <a:ext cx="874499" cy="874499"/>
          </a:xfrm>
          <a:prstGeom prst="rect">
            <a:avLst/>
          </a:prstGeom>
          <a:noFill/>
          <a:ln>
            <a:noFill/>
          </a:ln>
        </p:spPr>
      </p:pic>
      <p:pic>
        <p:nvPicPr>
          <p:cNvPr id="255" name="Google Shape;255;p22"/>
          <p:cNvPicPr preferRelativeResize="0"/>
          <p:nvPr/>
        </p:nvPicPr>
        <p:blipFill rotWithShape="1">
          <a:blip r:embed="rId6">
            <a:alphaModFix/>
          </a:blip>
          <a:srcRect b="0" l="0" r="0" t="0"/>
          <a:stretch/>
        </p:blipFill>
        <p:spPr>
          <a:xfrm>
            <a:off x="551747" y="6403354"/>
            <a:ext cx="640600" cy="640600"/>
          </a:xfrm>
          <a:prstGeom prst="rect">
            <a:avLst/>
          </a:prstGeom>
          <a:noFill/>
          <a:ln>
            <a:noFill/>
          </a:ln>
        </p:spPr>
      </p:pic>
      <p:sp>
        <p:nvSpPr>
          <p:cNvPr id="256" name="Google Shape;256;p22"/>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257" name="Google Shape;257;p22"/>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 name="Shape 261"/>
        <p:cNvGrpSpPr/>
        <p:nvPr/>
      </p:nvGrpSpPr>
      <p:grpSpPr>
        <a:xfrm>
          <a:off x="0" y="0"/>
          <a:ext cx="0" cy="0"/>
          <a:chOff x="0" y="0"/>
          <a:chExt cx="0" cy="0"/>
        </a:xfrm>
      </p:grpSpPr>
      <p:sp>
        <p:nvSpPr>
          <p:cNvPr id="262" name="Google Shape;262;p23"/>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p23"/>
          <p:cNvSpPr/>
          <p:nvPr/>
        </p:nvSpPr>
        <p:spPr>
          <a:xfrm>
            <a:off x="600725" y="1457066"/>
            <a:ext cx="39444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Key Contact Information</a:t>
            </a:r>
            <a:endParaRPr b="1" i="1" sz="1900">
              <a:solidFill>
                <a:schemeClr val="lt1"/>
              </a:solidFill>
              <a:latin typeface="Century Gothic"/>
              <a:ea typeface="Century Gothic"/>
              <a:cs typeface="Century Gothic"/>
              <a:sym typeface="Century Gothic"/>
            </a:endParaRPr>
          </a:p>
        </p:txBody>
      </p:sp>
      <p:pic>
        <p:nvPicPr>
          <p:cNvPr id="264" name="Google Shape;264;p23"/>
          <p:cNvPicPr preferRelativeResize="0"/>
          <p:nvPr/>
        </p:nvPicPr>
        <p:blipFill>
          <a:blip r:embed="rId3">
            <a:alphaModFix/>
          </a:blip>
          <a:stretch>
            <a:fillRect/>
          </a:stretch>
        </p:blipFill>
        <p:spPr>
          <a:xfrm>
            <a:off x="380988" y="213438"/>
            <a:ext cx="4352925" cy="952500"/>
          </a:xfrm>
          <a:prstGeom prst="rect">
            <a:avLst/>
          </a:prstGeom>
          <a:noFill/>
          <a:ln>
            <a:noFill/>
          </a:ln>
        </p:spPr>
      </p:pic>
      <p:sp>
        <p:nvSpPr>
          <p:cNvPr id="265" name="Google Shape;265;p23"/>
          <p:cNvSpPr/>
          <p:nvPr/>
        </p:nvSpPr>
        <p:spPr>
          <a:xfrm>
            <a:off x="1979475" y="2190400"/>
            <a:ext cx="10128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1" sz="2200">
              <a:solidFill>
                <a:schemeClr val="lt1"/>
              </a:solidFill>
              <a:latin typeface="Century Gothic"/>
              <a:ea typeface="Century Gothic"/>
              <a:cs typeface="Century Gothic"/>
              <a:sym typeface="Century Gothic"/>
            </a:endParaRPr>
          </a:p>
        </p:txBody>
      </p:sp>
      <p:sp>
        <p:nvSpPr>
          <p:cNvPr id="266" name="Google Shape;266;p23"/>
          <p:cNvSpPr/>
          <p:nvPr/>
        </p:nvSpPr>
        <p:spPr>
          <a:xfrm>
            <a:off x="8482450" y="1838900"/>
            <a:ext cx="18555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pic>
        <p:nvPicPr>
          <p:cNvPr id="267" name="Google Shape;267;p23"/>
          <p:cNvPicPr preferRelativeResize="0"/>
          <p:nvPr/>
        </p:nvPicPr>
        <p:blipFill rotWithShape="1">
          <a:blip r:embed="rId4">
            <a:alphaModFix/>
          </a:blip>
          <a:srcRect b="0" l="0" r="0" t="0"/>
          <a:stretch/>
        </p:blipFill>
        <p:spPr>
          <a:xfrm>
            <a:off x="7510669" y="6286404"/>
            <a:ext cx="874499" cy="874499"/>
          </a:xfrm>
          <a:prstGeom prst="rect">
            <a:avLst/>
          </a:prstGeom>
          <a:noFill/>
          <a:ln>
            <a:noFill/>
          </a:ln>
        </p:spPr>
      </p:pic>
      <p:pic>
        <p:nvPicPr>
          <p:cNvPr id="268" name="Google Shape;268;p23"/>
          <p:cNvPicPr preferRelativeResize="0"/>
          <p:nvPr/>
        </p:nvPicPr>
        <p:blipFill rotWithShape="1">
          <a:blip r:embed="rId5">
            <a:alphaModFix/>
          </a:blip>
          <a:srcRect b="0" l="0" r="0" t="0"/>
          <a:stretch/>
        </p:blipFill>
        <p:spPr>
          <a:xfrm>
            <a:off x="551747" y="6403354"/>
            <a:ext cx="640600" cy="640600"/>
          </a:xfrm>
          <a:prstGeom prst="rect">
            <a:avLst/>
          </a:prstGeom>
          <a:noFill/>
          <a:ln>
            <a:noFill/>
          </a:ln>
        </p:spPr>
      </p:pic>
      <p:sp>
        <p:nvSpPr>
          <p:cNvPr id="269" name="Google Shape;269;p23"/>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270" name="Google Shape;270;p23"/>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 name="Shape 274"/>
        <p:cNvGrpSpPr/>
        <p:nvPr/>
      </p:nvGrpSpPr>
      <p:grpSpPr>
        <a:xfrm>
          <a:off x="0" y="0"/>
          <a:ext cx="0" cy="0"/>
          <a:chOff x="0" y="0"/>
          <a:chExt cx="0" cy="0"/>
        </a:xfrm>
      </p:grpSpPr>
      <p:sp>
        <p:nvSpPr>
          <p:cNvPr id="275" name="Google Shape;275;p24"/>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p24"/>
          <p:cNvSpPr/>
          <p:nvPr/>
        </p:nvSpPr>
        <p:spPr>
          <a:xfrm>
            <a:off x="3875875" y="3085816"/>
            <a:ext cx="39444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Thank you!</a:t>
            </a:r>
            <a:endParaRPr b="1" i="1" sz="1900">
              <a:solidFill>
                <a:schemeClr val="lt1"/>
              </a:solidFill>
              <a:latin typeface="Century Gothic"/>
              <a:ea typeface="Century Gothic"/>
              <a:cs typeface="Century Gothic"/>
              <a:sym typeface="Century Gothic"/>
            </a:endParaRPr>
          </a:p>
        </p:txBody>
      </p:sp>
      <p:pic>
        <p:nvPicPr>
          <p:cNvPr id="277" name="Google Shape;277;p24"/>
          <p:cNvPicPr preferRelativeResize="0"/>
          <p:nvPr/>
        </p:nvPicPr>
        <p:blipFill rotWithShape="1">
          <a:blip r:embed="rId3">
            <a:alphaModFix/>
          </a:blip>
          <a:srcRect b="0" l="0" r="0" t="0"/>
          <a:stretch/>
        </p:blipFill>
        <p:spPr>
          <a:xfrm>
            <a:off x="7510669" y="6286404"/>
            <a:ext cx="874499" cy="874499"/>
          </a:xfrm>
          <a:prstGeom prst="rect">
            <a:avLst/>
          </a:prstGeom>
          <a:noFill/>
          <a:ln>
            <a:noFill/>
          </a:ln>
        </p:spPr>
      </p:pic>
      <p:pic>
        <p:nvPicPr>
          <p:cNvPr id="278" name="Google Shape;278;p24"/>
          <p:cNvPicPr preferRelativeResize="0"/>
          <p:nvPr/>
        </p:nvPicPr>
        <p:blipFill rotWithShape="1">
          <a:blip r:embed="rId4">
            <a:alphaModFix/>
          </a:blip>
          <a:srcRect b="0" l="0" r="0" t="0"/>
          <a:stretch/>
        </p:blipFill>
        <p:spPr>
          <a:xfrm>
            <a:off x="551747" y="6403354"/>
            <a:ext cx="640600" cy="640600"/>
          </a:xfrm>
          <a:prstGeom prst="rect">
            <a:avLst/>
          </a:prstGeom>
          <a:noFill/>
          <a:ln>
            <a:noFill/>
          </a:ln>
        </p:spPr>
      </p:pic>
      <p:sp>
        <p:nvSpPr>
          <p:cNvPr id="279" name="Google Shape;279;p24"/>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280" name="Google Shape;280;p24"/>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4"/>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7" name="Google Shape;97;p14"/>
          <p:cNvPicPr preferRelativeResize="0"/>
          <p:nvPr/>
        </p:nvPicPr>
        <p:blipFill rotWithShape="1">
          <a:blip r:embed="rId3">
            <a:alphaModFix/>
          </a:blip>
          <a:srcRect b="0" l="0" r="0" t="0"/>
          <a:stretch/>
        </p:blipFill>
        <p:spPr>
          <a:xfrm>
            <a:off x="7510669" y="6286404"/>
            <a:ext cx="874499" cy="874499"/>
          </a:xfrm>
          <a:prstGeom prst="rect">
            <a:avLst/>
          </a:prstGeom>
          <a:noFill/>
          <a:ln>
            <a:noFill/>
          </a:ln>
        </p:spPr>
      </p:pic>
      <p:pic>
        <p:nvPicPr>
          <p:cNvPr id="98" name="Google Shape;98;p14"/>
          <p:cNvPicPr preferRelativeResize="0"/>
          <p:nvPr/>
        </p:nvPicPr>
        <p:blipFill rotWithShape="1">
          <a:blip r:embed="rId4">
            <a:alphaModFix/>
          </a:blip>
          <a:srcRect b="0" l="0" r="0" t="0"/>
          <a:stretch/>
        </p:blipFill>
        <p:spPr>
          <a:xfrm>
            <a:off x="551747" y="6403354"/>
            <a:ext cx="640600" cy="640600"/>
          </a:xfrm>
          <a:prstGeom prst="rect">
            <a:avLst/>
          </a:prstGeom>
          <a:noFill/>
          <a:ln>
            <a:noFill/>
          </a:ln>
        </p:spPr>
      </p:pic>
      <p:sp>
        <p:nvSpPr>
          <p:cNvPr id="99" name="Google Shape;99;p14"/>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100" name="Google Shape;100;p14"/>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909900" y="2404825"/>
            <a:ext cx="10372200" cy="174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1" sz="16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rPr b="1" i="1" lang="en-US" sz="1600">
                <a:solidFill>
                  <a:schemeClr val="lt1"/>
                </a:solidFill>
                <a:latin typeface="Century Gothic"/>
                <a:ea typeface="Century Gothic"/>
                <a:cs typeface="Century Gothic"/>
                <a:sym typeface="Century Gothic"/>
              </a:rPr>
              <a:t>[INSERT IMAGE FOR YOUR BUSINESS</a:t>
            </a:r>
            <a:endParaRPr b="1" i="1" sz="16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sz="16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rPr b="1" i="1" lang="en-US" sz="1600">
                <a:solidFill>
                  <a:schemeClr val="lt1"/>
                </a:solidFill>
                <a:latin typeface="Century Gothic"/>
                <a:ea typeface="Century Gothic"/>
                <a:cs typeface="Century Gothic"/>
                <a:sym typeface="Century Gothic"/>
              </a:rPr>
              <a:t>INSERT NAME OF BUSINESS]</a:t>
            </a:r>
            <a:endParaRPr b="1" i="1" sz="16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mt="6000"/>
          </a:blip>
          <a:stretch>
            <a:fillRect/>
          </a:stretch>
        </p:blipFill>
        <p:spPr>
          <a:xfrm>
            <a:off x="-129401" y="0"/>
            <a:ext cx="12313800" cy="8207199"/>
          </a:xfrm>
          <a:prstGeom prst="rect">
            <a:avLst/>
          </a:prstGeom>
          <a:noFill/>
          <a:ln>
            <a:noFill/>
          </a:ln>
        </p:spPr>
      </p:pic>
      <p:sp>
        <p:nvSpPr>
          <p:cNvPr id="107" name="Google Shape;107;p15"/>
          <p:cNvSpPr/>
          <p:nvPr/>
        </p:nvSpPr>
        <p:spPr>
          <a:xfrm>
            <a:off x="6156900" y="2135650"/>
            <a:ext cx="5723100" cy="35562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8" name="Google Shape;108;p15"/>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9" name="Google Shape;109;p15"/>
          <p:cNvGrpSpPr/>
          <p:nvPr/>
        </p:nvGrpSpPr>
        <p:grpSpPr>
          <a:xfrm>
            <a:off x="917346" y="4417883"/>
            <a:ext cx="4981842" cy="1517272"/>
            <a:chOff x="1294625" y="1959075"/>
            <a:chExt cx="2658400" cy="1937025"/>
          </a:xfrm>
        </p:grpSpPr>
        <p:sp>
          <p:nvSpPr>
            <p:cNvPr id="110" name="Google Shape;110;p15"/>
            <p:cNvSpPr/>
            <p:nvPr/>
          </p:nvSpPr>
          <p:spPr>
            <a:xfrm>
              <a:off x="1301625" y="1959075"/>
              <a:ext cx="2651400" cy="1351200"/>
            </a:xfrm>
            <a:prstGeom prst="roundRect">
              <a:avLst>
                <a:gd fmla="val 16667" name="adj"/>
              </a:avLst>
            </a:prstGeom>
            <a:gradFill>
              <a:gsLst>
                <a:gs pos="0">
                  <a:srgbClr val="DB0000"/>
                </a:gs>
                <a:gs pos="100000">
                  <a:srgbClr val="540303"/>
                </a:gs>
              </a:gsLst>
              <a:lin ang="5400012" scaled="0"/>
            </a:gra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1" name="Google Shape;111;p15"/>
            <p:cNvSpPr/>
            <p:nvPr/>
          </p:nvSpPr>
          <p:spPr>
            <a:xfrm>
              <a:off x="1294625" y="2544900"/>
              <a:ext cx="2651400" cy="1351200"/>
            </a:xfrm>
            <a:prstGeom prst="roundRect">
              <a:avLst>
                <a:gd fmla="val 16667" name="adj"/>
              </a:avLst>
            </a:prstGeom>
            <a:gradFill>
              <a:gsLst>
                <a:gs pos="0">
                  <a:srgbClr val="FFD042"/>
                </a:gs>
                <a:gs pos="100000">
                  <a:srgbClr val="B88B07"/>
                </a:gs>
              </a:gsLst>
              <a:path path="circle">
                <a:fillToRect b="50%" l="50%" r="50%" t="50%"/>
              </a:path>
              <a:tileRect/>
            </a:gra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112" name="Google Shape;112;p15"/>
          <p:cNvSpPr/>
          <p:nvPr/>
        </p:nvSpPr>
        <p:spPr>
          <a:xfrm>
            <a:off x="379175" y="4417875"/>
            <a:ext cx="62106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Name of Venture</a:t>
            </a:r>
            <a:endParaRPr b="1" i="1" sz="1900">
              <a:solidFill>
                <a:schemeClr val="lt1"/>
              </a:solidFill>
              <a:latin typeface="Century Gothic"/>
              <a:ea typeface="Century Gothic"/>
              <a:cs typeface="Century Gothic"/>
              <a:sym typeface="Century Gothic"/>
            </a:endParaRPr>
          </a:p>
        </p:txBody>
      </p:sp>
      <p:sp>
        <p:nvSpPr>
          <p:cNvPr id="113" name="Google Shape;113;p15"/>
          <p:cNvSpPr/>
          <p:nvPr/>
        </p:nvSpPr>
        <p:spPr>
          <a:xfrm>
            <a:off x="1599733" y="5041038"/>
            <a:ext cx="3617100" cy="991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dk1"/>
                </a:solidFill>
                <a:latin typeface="Century Gothic"/>
                <a:ea typeface="Century Gothic"/>
                <a:cs typeface="Century Gothic"/>
                <a:sym typeface="Century Gothic"/>
              </a:rPr>
              <a:t>[WRITE HERE]</a:t>
            </a:r>
            <a:endParaRPr b="1" i="1" sz="1900">
              <a:solidFill>
                <a:schemeClr val="dk1"/>
              </a:solidFill>
              <a:latin typeface="Century Gothic"/>
              <a:ea typeface="Century Gothic"/>
              <a:cs typeface="Century Gothic"/>
              <a:sym typeface="Century Gothic"/>
            </a:endParaRPr>
          </a:p>
        </p:txBody>
      </p:sp>
      <p:sp>
        <p:nvSpPr>
          <p:cNvPr id="114" name="Google Shape;114;p15"/>
          <p:cNvSpPr/>
          <p:nvPr/>
        </p:nvSpPr>
        <p:spPr>
          <a:xfrm>
            <a:off x="3801638" y="2052638"/>
            <a:ext cx="2172000" cy="20349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 name="Google Shape;115;p15"/>
          <p:cNvSpPr/>
          <p:nvPr/>
        </p:nvSpPr>
        <p:spPr>
          <a:xfrm>
            <a:off x="3461925" y="2741225"/>
            <a:ext cx="29241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[INSERT LOGO]</a:t>
            </a:r>
            <a:endParaRPr b="1" i="1" sz="1900">
              <a:solidFill>
                <a:schemeClr val="lt1"/>
              </a:solidFill>
              <a:latin typeface="Century Gothic"/>
              <a:ea typeface="Century Gothic"/>
              <a:cs typeface="Century Gothic"/>
              <a:sym typeface="Century Gothic"/>
            </a:endParaRPr>
          </a:p>
        </p:txBody>
      </p:sp>
      <p:graphicFrame>
        <p:nvGraphicFramePr>
          <p:cNvPr id="116" name="Google Shape;116;p15"/>
          <p:cNvGraphicFramePr/>
          <p:nvPr/>
        </p:nvGraphicFramePr>
        <p:xfrm>
          <a:off x="6426250" y="2320888"/>
          <a:ext cx="3000000" cy="3000000"/>
        </p:xfrm>
        <a:graphic>
          <a:graphicData uri="http://schemas.openxmlformats.org/drawingml/2006/table">
            <a:tbl>
              <a:tblPr>
                <a:noFill/>
                <a:tableStyleId>{5D2182AB-BFD8-41F6-B653-07A79FED96B0}</a:tableStyleId>
              </a:tblPr>
              <a:tblGrid>
                <a:gridCol w="1927225"/>
                <a:gridCol w="3356500"/>
              </a:tblGrid>
              <a:tr h="805300">
                <a:tc>
                  <a:txBody>
                    <a:bodyPr/>
                    <a:lstStyle/>
                    <a:p>
                      <a:pPr indent="0" lvl="0" marL="0" rtl="0" algn="ctr">
                        <a:spcBef>
                          <a:spcPts val="0"/>
                        </a:spcBef>
                        <a:spcAft>
                          <a:spcPts val="0"/>
                        </a:spcAft>
                        <a:buNone/>
                      </a:pPr>
                      <a:r>
                        <a:rPr b="1" i="1" lang="en-US" sz="1500">
                          <a:solidFill>
                            <a:schemeClr val="lt1"/>
                          </a:solidFill>
                          <a:latin typeface="Century Gothic"/>
                          <a:ea typeface="Century Gothic"/>
                          <a:cs typeface="Century Gothic"/>
                          <a:sym typeface="Century Gothic"/>
                        </a:rPr>
                        <a:t>Tagline/slogan/motto </a:t>
                      </a:r>
                      <a:endParaRPr b="1" i="1" sz="1500">
                        <a:solidFill>
                          <a:schemeClr val="lt1"/>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800"/>
                        <a:buFont typeface="Arial"/>
                        <a:buNone/>
                      </a:pPr>
                      <a:r>
                        <a:rPr b="1" i="1" lang="en-US" sz="1500">
                          <a:solidFill>
                            <a:schemeClr val="lt1"/>
                          </a:solidFill>
                          <a:latin typeface="Century Gothic"/>
                          <a:ea typeface="Century Gothic"/>
                          <a:cs typeface="Century Gothic"/>
                          <a:sym typeface="Century Gothic"/>
                        </a:rPr>
                        <a:t>(if available)</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800"/>
                        <a:buFont typeface="Arial"/>
                        <a:buNone/>
                      </a:pPr>
                      <a:r>
                        <a:rPr b="1" i="1" lang="en-US" sz="1500">
                          <a:solidFill>
                            <a:schemeClr val="lt1"/>
                          </a:solidFill>
                          <a:latin typeface="Century Gothic"/>
                          <a:ea typeface="Century Gothic"/>
                          <a:cs typeface="Century Gothic"/>
                          <a:sym typeface="Century Gothic"/>
                        </a:rPr>
                        <a:t>[TEXT HERE]</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r>
              <a:tr h="843550">
                <a:tc>
                  <a:txBody>
                    <a:bodyPr/>
                    <a:lstStyle/>
                    <a:p>
                      <a:pPr indent="0" lvl="0" marL="0" rtl="0" algn="ctr">
                        <a:spcBef>
                          <a:spcPts val="0"/>
                        </a:spcBef>
                        <a:spcAft>
                          <a:spcPts val="0"/>
                        </a:spcAft>
                        <a:buNone/>
                      </a:pPr>
                      <a:r>
                        <a:rPr b="1" i="1" lang="en-US" sz="1500">
                          <a:solidFill>
                            <a:schemeClr val="lt1"/>
                          </a:solidFill>
                          <a:latin typeface="Century Gothic"/>
                          <a:ea typeface="Century Gothic"/>
                          <a:cs typeface="Century Gothic"/>
                          <a:sym typeface="Century Gothic"/>
                        </a:rPr>
                        <a:t>Mission and vision </a:t>
                      </a:r>
                      <a:endParaRPr b="1" i="1" sz="1500">
                        <a:solidFill>
                          <a:schemeClr val="lt1"/>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b="1" i="1" lang="en-US" sz="1500">
                          <a:solidFill>
                            <a:schemeClr val="lt1"/>
                          </a:solidFill>
                          <a:latin typeface="Century Gothic"/>
                          <a:ea typeface="Century Gothic"/>
                          <a:cs typeface="Century Gothic"/>
                          <a:sym typeface="Century Gothic"/>
                        </a:rPr>
                        <a:t>(if available)</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i="1" lang="en-US" sz="1500">
                          <a:solidFill>
                            <a:schemeClr val="lt1"/>
                          </a:solidFill>
                          <a:latin typeface="Century Gothic"/>
                          <a:ea typeface="Century Gothic"/>
                          <a:cs typeface="Century Gothic"/>
                          <a:sym typeface="Century Gothic"/>
                        </a:rPr>
                        <a:t>[TEXT HERE]</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r>
              <a:tr h="843550">
                <a:tc>
                  <a:txBody>
                    <a:bodyPr/>
                    <a:lstStyle/>
                    <a:p>
                      <a:pPr indent="0" lvl="0" marL="0" rtl="0" algn="ctr">
                        <a:spcBef>
                          <a:spcPts val="0"/>
                        </a:spcBef>
                        <a:spcAft>
                          <a:spcPts val="0"/>
                        </a:spcAft>
                        <a:buClr>
                          <a:schemeClr val="dk1"/>
                        </a:buClr>
                        <a:buSzPts val="1100"/>
                        <a:buFont typeface="Arial"/>
                        <a:buNone/>
                      </a:pPr>
                      <a:r>
                        <a:rPr b="1" i="1" lang="en-US" sz="1500">
                          <a:solidFill>
                            <a:schemeClr val="lt1"/>
                          </a:solidFill>
                          <a:latin typeface="Century Gothic"/>
                          <a:ea typeface="Century Gothic"/>
                          <a:cs typeface="Century Gothic"/>
                          <a:sym typeface="Century Gothic"/>
                        </a:rPr>
                        <a:t>UN SDGs being met</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i="1" lang="en-US" sz="1500">
                          <a:solidFill>
                            <a:schemeClr val="lt1"/>
                          </a:solidFill>
                          <a:latin typeface="Century Gothic"/>
                          <a:ea typeface="Century Gothic"/>
                          <a:cs typeface="Century Gothic"/>
                          <a:sym typeface="Century Gothic"/>
                        </a:rPr>
                        <a:t>[TEXT HERE]</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r>
              <a:tr h="843550">
                <a:tc>
                  <a:txBody>
                    <a:bodyPr/>
                    <a:lstStyle/>
                    <a:p>
                      <a:pPr indent="0" lvl="0" marL="0" rtl="0" algn="ctr">
                        <a:spcBef>
                          <a:spcPts val="0"/>
                        </a:spcBef>
                        <a:spcAft>
                          <a:spcPts val="0"/>
                        </a:spcAft>
                        <a:buClr>
                          <a:schemeClr val="dk1"/>
                        </a:buClr>
                        <a:buSzPts val="1100"/>
                        <a:buFont typeface="Arial"/>
                        <a:buNone/>
                      </a:pPr>
                      <a:r>
                        <a:rPr b="1" i="1" lang="en-US" sz="1500">
                          <a:solidFill>
                            <a:schemeClr val="lt1"/>
                          </a:solidFill>
                          <a:latin typeface="Century Gothic"/>
                          <a:ea typeface="Century Gothic"/>
                          <a:cs typeface="Century Gothic"/>
                          <a:sym typeface="Century Gothic"/>
                        </a:rPr>
                        <a:t>Sector </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i="1" lang="en-US" sz="1500">
                          <a:solidFill>
                            <a:schemeClr val="lt1"/>
                          </a:solidFill>
                          <a:latin typeface="Century Gothic"/>
                          <a:ea typeface="Century Gothic"/>
                          <a:cs typeface="Century Gothic"/>
                          <a:sym typeface="Century Gothic"/>
                        </a:rPr>
                        <a:t>[TEXT HERE]</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38100">
                      <a:solidFill>
                        <a:srgbClr val="FFC000"/>
                      </a:solidFill>
                      <a:prstDash val="solid"/>
                      <a:round/>
                      <a:headEnd len="sm" w="sm" type="none"/>
                      <a:tailEnd len="sm" w="sm" type="none"/>
                    </a:lnB>
                  </a:tcPr>
                </a:tc>
              </a:tr>
            </a:tbl>
          </a:graphicData>
        </a:graphic>
      </p:graphicFrame>
      <p:pic>
        <p:nvPicPr>
          <p:cNvPr id="117" name="Google Shape;117;p15"/>
          <p:cNvPicPr preferRelativeResize="0"/>
          <p:nvPr/>
        </p:nvPicPr>
        <p:blipFill>
          <a:blip r:embed="rId4">
            <a:alphaModFix/>
          </a:blip>
          <a:stretch>
            <a:fillRect/>
          </a:stretch>
        </p:blipFill>
        <p:spPr>
          <a:xfrm>
            <a:off x="480188" y="232988"/>
            <a:ext cx="5076825" cy="1038225"/>
          </a:xfrm>
          <a:prstGeom prst="rect">
            <a:avLst/>
          </a:prstGeom>
          <a:noFill/>
          <a:ln>
            <a:noFill/>
          </a:ln>
        </p:spPr>
      </p:pic>
      <p:pic>
        <p:nvPicPr>
          <p:cNvPr id="118" name="Google Shape;118;p15"/>
          <p:cNvPicPr preferRelativeResize="0"/>
          <p:nvPr/>
        </p:nvPicPr>
        <p:blipFill>
          <a:blip r:embed="rId5">
            <a:alphaModFix/>
          </a:blip>
          <a:stretch>
            <a:fillRect/>
          </a:stretch>
        </p:blipFill>
        <p:spPr>
          <a:xfrm>
            <a:off x="1069464" y="1937326"/>
            <a:ext cx="2473185" cy="2414026"/>
          </a:xfrm>
          <a:prstGeom prst="rect">
            <a:avLst/>
          </a:prstGeom>
          <a:noFill/>
          <a:ln>
            <a:noFill/>
          </a:ln>
        </p:spPr>
      </p:pic>
      <p:sp>
        <p:nvSpPr>
          <p:cNvPr id="119" name="Google Shape;119;p15"/>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0" name="Google Shape;120;p15"/>
          <p:cNvPicPr preferRelativeResize="0"/>
          <p:nvPr/>
        </p:nvPicPr>
        <p:blipFill rotWithShape="1">
          <a:blip r:embed="rId6">
            <a:alphaModFix/>
          </a:blip>
          <a:srcRect b="0" l="0" r="0" t="0"/>
          <a:stretch/>
        </p:blipFill>
        <p:spPr>
          <a:xfrm>
            <a:off x="7510669" y="6286404"/>
            <a:ext cx="874499" cy="874499"/>
          </a:xfrm>
          <a:prstGeom prst="rect">
            <a:avLst/>
          </a:prstGeom>
          <a:noFill/>
          <a:ln>
            <a:noFill/>
          </a:ln>
        </p:spPr>
      </p:pic>
      <p:pic>
        <p:nvPicPr>
          <p:cNvPr id="121" name="Google Shape;121;p15"/>
          <p:cNvPicPr preferRelativeResize="0"/>
          <p:nvPr/>
        </p:nvPicPr>
        <p:blipFill rotWithShape="1">
          <a:blip r:embed="rId7">
            <a:alphaModFix/>
          </a:blip>
          <a:srcRect b="0" l="0" r="0" t="0"/>
          <a:stretch/>
        </p:blipFill>
        <p:spPr>
          <a:xfrm>
            <a:off x="551747" y="6403354"/>
            <a:ext cx="640600" cy="640600"/>
          </a:xfrm>
          <a:prstGeom prst="rect">
            <a:avLst/>
          </a:prstGeom>
          <a:noFill/>
          <a:ln>
            <a:noFill/>
          </a:ln>
        </p:spPr>
      </p:pic>
      <p:sp>
        <p:nvSpPr>
          <p:cNvPr id="122" name="Google Shape;122;p15"/>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123" name="Google Shape;123;p15"/>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pic>
        <p:nvPicPr>
          <p:cNvPr id="128" name="Google Shape;128;p16"/>
          <p:cNvPicPr preferRelativeResize="0"/>
          <p:nvPr/>
        </p:nvPicPr>
        <p:blipFill>
          <a:blip r:embed="rId3">
            <a:alphaModFix/>
          </a:blip>
          <a:stretch>
            <a:fillRect/>
          </a:stretch>
        </p:blipFill>
        <p:spPr>
          <a:xfrm>
            <a:off x="380988" y="213438"/>
            <a:ext cx="4352925" cy="952500"/>
          </a:xfrm>
          <a:prstGeom prst="rect">
            <a:avLst/>
          </a:prstGeom>
          <a:noFill/>
          <a:ln>
            <a:noFill/>
          </a:ln>
        </p:spPr>
      </p:pic>
      <p:sp>
        <p:nvSpPr>
          <p:cNvPr id="129" name="Google Shape;129;p16"/>
          <p:cNvSpPr/>
          <p:nvPr/>
        </p:nvSpPr>
        <p:spPr>
          <a:xfrm>
            <a:off x="1068593" y="2295744"/>
            <a:ext cx="2739000" cy="57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Problem Statement</a:t>
            </a:r>
            <a:endParaRPr b="1" i="1" sz="1900">
              <a:solidFill>
                <a:schemeClr val="lt1"/>
              </a:solidFill>
              <a:latin typeface="Century Gothic"/>
              <a:ea typeface="Century Gothic"/>
              <a:cs typeface="Century Gothic"/>
              <a:sym typeface="Century Gothic"/>
            </a:endParaRPr>
          </a:p>
        </p:txBody>
      </p:sp>
      <p:sp>
        <p:nvSpPr>
          <p:cNvPr id="130" name="Google Shape;130;p16"/>
          <p:cNvSpPr/>
          <p:nvPr/>
        </p:nvSpPr>
        <p:spPr>
          <a:xfrm>
            <a:off x="4207425" y="1534875"/>
            <a:ext cx="3565200" cy="226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1" name="Google Shape;131;p16"/>
          <p:cNvSpPr/>
          <p:nvPr/>
        </p:nvSpPr>
        <p:spPr>
          <a:xfrm>
            <a:off x="646300" y="3798375"/>
            <a:ext cx="3565200" cy="226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2" name="Google Shape;132;p16"/>
          <p:cNvSpPr/>
          <p:nvPr/>
        </p:nvSpPr>
        <p:spPr>
          <a:xfrm>
            <a:off x="7768550" y="3798375"/>
            <a:ext cx="3565200" cy="226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 name="Google Shape;133;p16"/>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4" name="Google Shape;134;p16"/>
          <p:cNvPicPr preferRelativeResize="0"/>
          <p:nvPr/>
        </p:nvPicPr>
        <p:blipFill rotWithShape="1">
          <a:blip r:embed="rId4">
            <a:alphaModFix/>
          </a:blip>
          <a:srcRect b="0" l="0" r="0" t="0"/>
          <a:stretch/>
        </p:blipFill>
        <p:spPr>
          <a:xfrm>
            <a:off x="7993068" y="6409694"/>
            <a:ext cx="640600" cy="640600"/>
          </a:xfrm>
          <a:prstGeom prst="rect">
            <a:avLst/>
          </a:prstGeom>
          <a:noFill/>
          <a:ln>
            <a:noFill/>
          </a:ln>
        </p:spPr>
      </p:pic>
      <p:sp>
        <p:nvSpPr>
          <p:cNvPr id="135" name="Google Shape;135;p16"/>
          <p:cNvSpPr txBox="1"/>
          <p:nvPr/>
        </p:nvSpPr>
        <p:spPr>
          <a:xfrm>
            <a:off x="4463200" y="1874550"/>
            <a:ext cx="30000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800">
                <a:solidFill>
                  <a:schemeClr val="dk1"/>
                </a:solidFill>
                <a:latin typeface="Century Gothic"/>
                <a:ea typeface="Century Gothic"/>
                <a:cs typeface="Century Gothic"/>
                <a:sym typeface="Century Gothic"/>
              </a:rPr>
              <a:t>[Clearly define the problem or need that your product or service addresses. What problem is it solving?]</a:t>
            </a:r>
            <a:endParaRPr b="1" i="1" sz="1800">
              <a:solidFill>
                <a:schemeClr val="dk1"/>
              </a:solidFill>
              <a:latin typeface="Century Gothic"/>
              <a:ea typeface="Century Gothic"/>
              <a:cs typeface="Century Gothic"/>
              <a:sym typeface="Century Gothic"/>
            </a:endParaRPr>
          </a:p>
        </p:txBody>
      </p:sp>
      <p:pic>
        <p:nvPicPr>
          <p:cNvPr id="136" name="Google Shape;136;p16"/>
          <p:cNvPicPr preferRelativeResize="0"/>
          <p:nvPr/>
        </p:nvPicPr>
        <p:blipFill>
          <a:blip r:embed="rId5">
            <a:alphaModFix/>
          </a:blip>
          <a:stretch>
            <a:fillRect/>
          </a:stretch>
        </p:blipFill>
        <p:spPr>
          <a:xfrm>
            <a:off x="4207425" y="3061238"/>
            <a:ext cx="735525" cy="735525"/>
          </a:xfrm>
          <a:prstGeom prst="rect">
            <a:avLst/>
          </a:prstGeom>
          <a:noFill/>
          <a:ln>
            <a:noFill/>
          </a:ln>
        </p:spPr>
      </p:pic>
      <p:sp>
        <p:nvSpPr>
          <p:cNvPr id="137" name="Google Shape;137;p16"/>
          <p:cNvSpPr txBox="1"/>
          <p:nvPr/>
        </p:nvSpPr>
        <p:spPr>
          <a:xfrm>
            <a:off x="8082000" y="217990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800">
                <a:solidFill>
                  <a:schemeClr val="lt1"/>
                </a:solidFill>
                <a:latin typeface="Century Gothic"/>
                <a:ea typeface="Century Gothic"/>
                <a:cs typeface="Century Gothic"/>
                <a:sym typeface="Century Gothic"/>
              </a:rPr>
              <a:t>Sector?</a:t>
            </a:r>
            <a:endParaRPr b="1" i="1" sz="1800">
              <a:solidFill>
                <a:schemeClr val="lt1"/>
              </a:solidFill>
              <a:latin typeface="Century Gothic"/>
              <a:ea typeface="Century Gothic"/>
              <a:cs typeface="Century Gothic"/>
              <a:sym typeface="Century Gothic"/>
            </a:endParaRPr>
          </a:p>
        </p:txBody>
      </p:sp>
      <p:sp>
        <p:nvSpPr>
          <p:cNvPr id="138" name="Google Shape;138;p16"/>
          <p:cNvSpPr txBox="1"/>
          <p:nvPr/>
        </p:nvSpPr>
        <p:spPr>
          <a:xfrm>
            <a:off x="861900" y="4000650"/>
            <a:ext cx="30000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i="1" sz="1800">
              <a:solidFill>
                <a:schemeClr val="dk1"/>
              </a:solidFill>
              <a:latin typeface="Century Gothic"/>
              <a:ea typeface="Century Gothic"/>
              <a:cs typeface="Century Gothic"/>
              <a:sym typeface="Century Gothic"/>
            </a:endParaRPr>
          </a:p>
          <a:p>
            <a:pPr indent="0" lvl="0" marL="0" rtl="0" algn="ctr">
              <a:spcBef>
                <a:spcPts val="0"/>
              </a:spcBef>
              <a:spcAft>
                <a:spcPts val="0"/>
              </a:spcAft>
              <a:buNone/>
            </a:pPr>
            <a:r>
              <a:rPr b="1" i="1" lang="en-US" sz="1800">
                <a:solidFill>
                  <a:schemeClr val="dk1"/>
                </a:solidFill>
                <a:latin typeface="Century Gothic"/>
                <a:ea typeface="Century Gothic"/>
                <a:cs typeface="Century Gothic"/>
                <a:sym typeface="Century Gothic"/>
              </a:rPr>
              <a:t>[Highlight the pain points and challenges that customers face. Why does your venture exist?]</a:t>
            </a:r>
            <a:endParaRPr b="1" i="1" sz="1800">
              <a:solidFill>
                <a:schemeClr val="dk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800">
              <a:solidFill>
                <a:schemeClr val="dk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800">
              <a:solidFill>
                <a:schemeClr val="dk1"/>
              </a:solidFill>
              <a:latin typeface="Century Gothic"/>
              <a:ea typeface="Century Gothic"/>
              <a:cs typeface="Century Gothic"/>
              <a:sym typeface="Century Gothic"/>
            </a:endParaRPr>
          </a:p>
        </p:txBody>
      </p:sp>
      <p:sp>
        <p:nvSpPr>
          <p:cNvPr id="139" name="Google Shape;139;p16"/>
          <p:cNvSpPr txBox="1"/>
          <p:nvPr/>
        </p:nvSpPr>
        <p:spPr>
          <a:xfrm>
            <a:off x="4372000" y="4702188"/>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800">
                <a:solidFill>
                  <a:schemeClr val="lt1"/>
                </a:solidFill>
                <a:latin typeface="Century Gothic"/>
                <a:ea typeface="Century Gothic"/>
                <a:cs typeface="Century Gothic"/>
                <a:sym typeface="Century Gothic"/>
              </a:rPr>
              <a:t>UN SDGs being met?</a:t>
            </a:r>
            <a:endParaRPr b="1" i="1" sz="1800">
              <a:solidFill>
                <a:schemeClr val="lt1"/>
              </a:solidFill>
              <a:latin typeface="Century Gothic"/>
              <a:ea typeface="Century Gothic"/>
              <a:cs typeface="Century Gothic"/>
              <a:sym typeface="Century Gothic"/>
            </a:endParaRPr>
          </a:p>
        </p:txBody>
      </p:sp>
      <p:sp>
        <p:nvSpPr>
          <p:cNvPr id="140" name="Google Shape;140;p16"/>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1" name="Google Shape;141;p16"/>
          <p:cNvPicPr preferRelativeResize="0"/>
          <p:nvPr/>
        </p:nvPicPr>
        <p:blipFill rotWithShape="1">
          <a:blip r:embed="rId6">
            <a:alphaModFix/>
          </a:blip>
          <a:srcRect b="0" l="0" r="0" t="0"/>
          <a:stretch/>
        </p:blipFill>
        <p:spPr>
          <a:xfrm>
            <a:off x="7510669" y="6286404"/>
            <a:ext cx="874499" cy="874499"/>
          </a:xfrm>
          <a:prstGeom prst="rect">
            <a:avLst/>
          </a:prstGeom>
          <a:noFill/>
          <a:ln>
            <a:noFill/>
          </a:ln>
        </p:spPr>
      </p:pic>
      <p:pic>
        <p:nvPicPr>
          <p:cNvPr id="142" name="Google Shape;142;p16"/>
          <p:cNvPicPr preferRelativeResize="0"/>
          <p:nvPr/>
        </p:nvPicPr>
        <p:blipFill rotWithShape="1">
          <a:blip r:embed="rId4">
            <a:alphaModFix/>
          </a:blip>
          <a:srcRect b="0" l="0" r="0" t="0"/>
          <a:stretch/>
        </p:blipFill>
        <p:spPr>
          <a:xfrm>
            <a:off x="551747" y="6403354"/>
            <a:ext cx="640600" cy="640600"/>
          </a:xfrm>
          <a:prstGeom prst="rect">
            <a:avLst/>
          </a:prstGeom>
          <a:noFill/>
          <a:ln>
            <a:noFill/>
          </a:ln>
        </p:spPr>
      </p:pic>
      <p:sp>
        <p:nvSpPr>
          <p:cNvPr id="143" name="Google Shape;143;p16"/>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144" name="Google Shape;144;p16"/>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pic>
        <p:nvPicPr>
          <p:cNvPr id="149" name="Google Shape;149;p17"/>
          <p:cNvPicPr preferRelativeResize="0"/>
          <p:nvPr/>
        </p:nvPicPr>
        <p:blipFill>
          <a:blip r:embed="rId3">
            <a:alphaModFix amt="6000"/>
          </a:blip>
          <a:stretch>
            <a:fillRect/>
          </a:stretch>
        </p:blipFill>
        <p:spPr>
          <a:xfrm>
            <a:off x="-129401" y="0"/>
            <a:ext cx="12313800" cy="8207199"/>
          </a:xfrm>
          <a:prstGeom prst="rect">
            <a:avLst/>
          </a:prstGeom>
          <a:noFill/>
          <a:ln>
            <a:noFill/>
          </a:ln>
        </p:spPr>
      </p:pic>
      <p:sp>
        <p:nvSpPr>
          <p:cNvPr id="150" name="Google Shape;150;p17"/>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151" name="Google Shape;151;p17"/>
          <p:cNvGraphicFramePr/>
          <p:nvPr/>
        </p:nvGraphicFramePr>
        <p:xfrm>
          <a:off x="429850" y="1274163"/>
          <a:ext cx="3000000" cy="3000000"/>
        </p:xfrm>
        <a:graphic>
          <a:graphicData uri="http://schemas.openxmlformats.org/drawingml/2006/table">
            <a:tbl>
              <a:tblPr>
                <a:noFill/>
                <a:tableStyleId>{5D2182AB-BFD8-41F6-B653-07A79FED96B0}</a:tableStyleId>
              </a:tblPr>
              <a:tblGrid>
                <a:gridCol w="2954100"/>
                <a:gridCol w="2197125"/>
                <a:gridCol w="3154600"/>
                <a:gridCol w="3163250"/>
              </a:tblGrid>
              <a:tr h="438825">
                <a:tc gridSpan="2">
                  <a:txBody>
                    <a:bodyPr/>
                    <a:lstStyle/>
                    <a:p>
                      <a:pPr indent="0" lvl="0" marL="0" rtl="0" algn="ctr">
                        <a:spcBef>
                          <a:spcPts val="0"/>
                        </a:spcBef>
                        <a:spcAft>
                          <a:spcPts val="0"/>
                        </a:spcAft>
                        <a:buNone/>
                      </a:pPr>
                      <a:r>
                        <a:rPr b="1" i="1" lang="en-US" sz="1500">
                          <a:solidFill>
                            <a:schemeClr val="lt1"/>
                          </a:solidFill>
                          <a:latin typeface="Century Gothic"/>
                          <a:ea typeface="Century Gothic"/>
                          <a:cs typeface="Century Gothic"/>
                          <a:sym typeface="Century Gothic"/>
                        </a:rPr>
                        <a:t>Problem Statement: </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b="1" i="1" lang="en-US" sz="1500">
                          <a:solidFill>
                            <a:schemeClr val="lt1"/>
                          </a:solidFill>
                          <a:latin typeface="Century Gothic"/>
                          <a:ea typeface="Century Gothic"/>
                          <a:cs typeface="Century Gothic"/>
                          <a:sym typeface="Century Gothic"/>
                        </a:rPr>
                        <a:t>Product/Services Description, Audience &amp; Sales Strategy: </a:t>
                      </a:r>
                      <a:endParaRPr b="1" i="1" sz="15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5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sz="1000">
                        <a:solidFill>
                          <a:schemeClr val="lt1"/>
                        </a:solidFill>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hMerge="1"/>
              </a:tr>
              <a:tr h="993800">
                <a:tc rowSpan="2">
                  <a:txBody>
                    <a:bodyPr/>
                    <a:lstStyle/>
                    <a:p>
                      <a:pPr indent="0" lvl="0" marL="0" rtl="0" algn="ctr">
                        <a:spcBef>
                          <a:spcPts val="0"/>
                        </a:spcBef>
                        <a:spcAft>
                          <a:spcPts val="0"/>
                        </a:spcAft>
                        <a:buNone/>
                      </a:pPr>
                      <a:r>
                        <a:rPr b="1" i="1" lang="en-US" sz="1100">
                          <a:solidFill>
                            <a:schemeClr val="lt1"/>
                          </a:solidFill>
                          <a:latin typeface="Century Gothic"/>
                          <a:ea typeface="Century Gothic"/>
                          <a:cs typeface="Century Gothic"/>
                          <a:sym typeface="Century Gothic"/>
                        </a:rPr>
                        <a:t>What is the problem? [Clearly define the problem or need that your product or service addresses. What problem is it solving?]</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100">
                          <a:solidFill>
                            <a:schemeClr val="lt1"/>
                          </a:solidFill>
                          <a:latin typeface="Century Gothic"/>
                          <a:ea typeface="Century Gothic"/>
                          <a:cs typeface="Century Gothic"/>
                          <a:sym typeface="Century Gothic"/>
                        </a:rPr>
                        <a:t>[TEXT HERE]</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i="1" lang="en-US" sz="1100">
                          <a:solidFill>
                            <a:schemeClr val="lt1"/>
                          </a:solidFill>
                          <a:latin typeface="Century Gothic"/>
                          <a:ea typeface="Century Gothic"/>
                          <a:cs typeface="Century Gothic"/>
                          <a:sym typeface="Century Gothic"/>
                        </a:rPr>
                        <a:t>What are the pain points / challenges the customer is facing? [Highlight the pain points and challenges that customers face. Why does your venture exist?]</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rowSpan="4">
                  <a:txBody>
                    <a:bodyPr/>
                    <a:lstStyle/>
                    <a:p>
                      <a:pPr indent="0" lvl="0" marL="0" rtl="0" algn="ctr">
                        <a:spcBef>
                          <a:spcPts val="0"/>
                        </a:spcBef>
                        <a:spcAft>
                          <a:spcPts val="0"/>
                        </a:spcAft>
                        <a:buClr>
                          <a:schemeClr val="dk1"/>
                        </a:buClr>
                        <a:buSzPts val="1100"/>
                        <a:buFont typeface="Arial"/>
                        <a:buNone/>
                      </a:pPr>
                      <a:r>
                        <a:rPr b="1" i="1" lang="en-US" sz="1300">
                          <a:solidFill>
                            <a:schemeClr val="lt1"/>
                          </a:solidFill>
                          <a:latin typeface="Century Gothic"/>
                          <a:ea typeface="Century Gothic"/>
                          <a:cs typeface="Century Gothic"/>
                          <a:sym typeface="Century Gothic"/>
                        </a:rPr>
                        <a:t>What are your products / services - list each please. Highlight the following:</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300">
                          <a:solidFill>
                            <a:schemeClr val="lt1"/>
                          </a:solidFill>
                          <a:latin typeface="Century Gothic"/>
                          <a:ea typeface="Century Gothic"/>
                          <a:cs typeface="Century Gothic"/>
                          <a:sym typeface="Century Gothic"/>
                        </a:rPr>
                        <a:t>What problem is it solving?</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300">
                          <a:solidFill>
                            <a:schemeClr val="lt1"/>
                          </a:solidFill>
                          <a:latin typeface="Century Gothic"/>
                          <a:ea typeface="Century Gothic"/>
                          <a:cs typeface="Century Gothic"/>
                          <a:sym typeface="Century Gothic"/>
                        </a:rPr>
                        <a:t>[TEXT HERE]</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300">
                          <a:solidFill>
                            <a:schemeClr val="lt1"/>
                          </a:solidFill>
                          <a:latin typeface="Century Gothic"/>
                          <a:ea typeface="Century Gothic"/>
                          <a:cs typeface="Century Gothic"/>
                          <a:sym typeface="Century Gothic"/>
                        </a:rPr>
                        <a:t>How is your Venture solving the stated problem?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b="1" i="1" lang="en-US" sz="1300">
                          <a:solidFill>
                            <a:schemeClr val="lt1"/>
                          </a:solidFill>
                          <a:latin typeface="Century Gothic"/>
                          <a:ea typeface="Century Gothic"/>
                          <a:cs typeface="Century Gothic"/>
                          <a:sym typeface="Century Gothic"/>
                        </a:rPr>
                        <a:t>[TEXT HERE]</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t/>
                      </a:r>
                      <a:endParaRPr b="1" i="1" sz="1500">
                        <a:solidFill>
                          <a:schemeClr val="lt1"/>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t/>
                      </a:r>
                      <a:endParaRPr b="1" i="1" sz="15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500">
                        <a:solidFill>
                          <a:schemeClr val="lt1"/>
                        </a:solidFill>
                        <a:latin typeface="Century Gothic"/>
                        <a:ea typeface="Century Gothic"/>
                        <a:cs typeface="Century Gothic"/>
                        <a:sym typeface="Century Gothic"/>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38100">
                      <a:solidFill>
                        <a:srgbClr val="FFC000"/>
                      </a:solidFill>
                      <a:prstDash val="solid"/>
                      <a:round/>
                      <a:headEnd len="sm" w="sm" type="none"/>
                      <a:tailEnd len="sm" w="sm" type="none"/>
                    </a:lnB>
                  </a:tcPr>
                </a:tc>
                <a:tc rowSpan="2">
                  <a:txBody>
                    <a:bodyPr/>
                    <a:lstStyle/>
                    <a:p>
                      <a:pPr indent="0" lvl="0" marL="0" rtl="0" algn="ctr">
                        <a:spcBef>
                          <a:spcPts val="0"/>
                        </a:spcBef>
                        <a:spcAft>
                          <a:spcPts val="0"/>
                        </a:spcAft>
                        <a:buClr>
                          <a:schemeClr val="dk1"/>
                        </a:buClr>
                        <a:buSzPts val="1100"/>
                        <a:buFont typeface="Arial"/>
                        <a:buNone/>
                      </a:pPr>
                      <a:r>
                        <a:rPr b="1" i="1" lang="en-US" sz="1300">
                          <a:solidFill>
                            <a:schemeClr val="lt1"/>
                          </a:solidFill>
                          <a:latin typeface="Century Gothic"/>
                          <a:ea typeface="Century Gothic"/>
                          <a:cs typeface="Century Gothic"/>
                          <a:sym typeface="Century Gothic"/>
                        </a:rPr>
                        <a:t>Marketing approach to reach the customer (Describe your  products, services,  cash flow, revenue, asset)</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300">
                          <a:solidFill>
                            <a:schemeClr val="lt1"/>
                          </a:solidFill>
                          <a:latin typeface="Century Gothic"/>
                          <a:ea typeface="Century Gothic"/>
                          <a:cs typeface="Century Gothic"/>
                          <a:sym typeface="Century Gothic"/>
                        </a:rPr>
                        <a:t>Competitors</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300">
                          <a:solidFill>
                            <a:schemeClr val="lt1"/>
                          </a:solidFill>
                          <a:latin typeface="Century Gothic"/>
                          <a:ea typeface="Century Gothic"/>
                          <a:cs typeface="Century Gothic"/>
                          <a:sym typeface="Century Gothic"/>
                        </a:rPr>
                        <a:t>[TEXT HERE]</a:t>
                      </a:r>
                      <a:endParaRPr b="1" i="1" sz="1300">
                        <a:solidFill>
                          <a:schemeClr val="lt1"/>
                        </a:solidFill>
                        <a:latin typeface="Century Gothic"/>
                        <a:ea typeface="Century Gothic"/>
                        <a:cs typeface="Century Gothic"/>
                        <a:sym typeface="Century Gothic"/>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r>
              <a:tr h="993800">
                <a:tc vMerge="1"/>
                <a:tc rowSpan="3">
                  <a:txBody>
                    <a:bodyPr/>
                    <a:lstStyle/>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100">
                          <a:solidFill>
                            <a:schemeClr val="lt1"/>
                          </a:solidFill>
                          <a:latin typeface="Century Gothic"/>
                          <a:ea typeface="Century Gothic"/>
                          <a:cs typeface="Century Gothic"/>
                          <a:sym typeface="Century Gothic"/>
                        </a:rPr>
                        <a:t>[TEXT HERE]</a:t>
                      </a:r>
                      <a:endParaRPr b="1" i="1" sz="1100">
                        <a:solidFill>
                          <a:schemeClr val="lt1"/>
                        </a:solidFill>
                        <a:latin typeface="Century Gothic"/>
                        <a:ea typeface="Century Gothic"/>
                        <a:cs typeface="Century Gothic"/>
                        <a:sym typeface="Century Gothic"/>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38100">
                      <a:solidFill>
                        <a:srgbClr val="FFC000"/>
                      </a:solidFill>
                      <a:prstDash val="solid"/>
                      <a:round/>
                      <a:headEnd len="sm" w="sm" type="none"/>
                      <a:tailEnd len="sm" w="sm" type="none"/>
                    </a:lnB>
                  </a:tcPr>
                </a:tc>
                <a:tc vMerge="1"/>
                <a:tc vMerge="1"/>
              </a:tr>
              <a:tr h="993800">
                <a:tc>
                  <a:txBody>
                    <a:bodyPr/>
                    <a:lstStyle/>
                    <a:p>
                      <a:pPr indent="0" lvl="0" marL="0" rtl="0" algn="ctr">
                        <a:spcBef>
                          <a:spcPts val="0"/>
                        </a:spcBef>
                        <a:spcAft>
                          <a:spcPts val="0"/>
                        </a:spcAft>
                        <a:buNone/>
                      </a:pPr>
                      <a:r>
                        <a:rPr b="1" i="1" lang="en-US" sz="1100">
                          <a:solidFill>
                            <a:schemeClr val="lt1"/>
                          </a:solidFill>
                          <a:latin typeface="Century Gothic"/>
                          <a:ea typeface="Century Gothic"/>
                          <a:cs typeface="Century Gothic"/>
                          <a:sym typeface="Century Gothic"/>
                        </a:rPr>
                        <a:t>UN SDGs being met</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100">
                          <a:solidFill>
                            <a:schemeClr val="lt1"/>
                          </a:solidFill>
                          <a:latin typeface="Century Gothic"/>
                          <a:ea typeface="Century Gothic"/>
                          <a:cs typeface="Century Gothic"/>
                          <a:sym typeface="Century Gothic"/>
                        </a:rPr>
                        <a:t>[TEXT HERE]</a:t>
                      </a:r>
                      <a:endParaRPr b="1" i="1" sz="1100">
                        <a:solidFill>
                          <a:schemeClr val="lt1"/>
                        </a:solidFill>
                        <a:latin typeface="Century Gothic"/>
                        <a:ea typeface="Century Gothic"/>
                        <a:cs typeface="Century Gothic"/>
                        <a:sym typeface="Century Gothic"/>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vMerge="1"/>
                <a:tc vMerge="1"/>
                <a:tc rowSpan="2">
                  <a:txBody>
                    <a:bodyPr/>
                    <a:lstStyle/>
                    <a:p>
                      <a:pPr indent="0" lvl="0" marL="0" rtl="0" algn="ctr">
                        <a:spcBef>
                          <a:spcPts val="0"/>
                        </a:spcBef>
                        <a:spcAft>
                          <a:spcPts val="0"/>
                        </a:spcAft>
                        <a:buClr>
                          <a:schemeClr val="dk1"/>
                        </a:buClr>
                        <a:buSzPts val="1100"/>
                        <a:buFont typeface="Arial"/>
                        <a:buNone/>
                      </a:pPr>
                      <a:r>
                        <a:rPr b="1" i="1" lang="en-US" sz="1300">
                          <a:solidFill>
                            <a:schemeClr val="lt1"/>
                          </a:solidFill>
                          <a:latin typeface="Century Gothic"/>
                          <a:ea typeface="Century Gothic"/>
                          <a:cs typeface="Century Gothic"/>
                          <a:sym typeface="Century Gothic"/>
                        </a:rPr>
                        <a:t>Target audience/customer</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300">
                          <a:solidFill>
                            <a:schemeClr val="lt1"/>
                          </a:solidFill>
                          <a:latin typeface="Century Gothic"/>
                          <a:ea typeface="Century Gothic"/>
                          <a:cs typeface="Century Gothic"/>
                          <a:sym typeface="Century Gothic"/>
                        </a:rPr>
                        <a:t>[TEXT HERE]</a:t>
                      </a:r>
                      <a:endParaRPr b="1" i="1" sz="13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300">
                        <a:solidFill>
                          <a:schemeClr val="lt1"/>
                        </a:solidFill>
                        <a:latin typeface="Century Gothic"/>
                        <a:ea typeface="Century Gothic"/>
                        <a:cs typeface="Century Gothic"/>
                        <a:sym typeface="Century Gothic"/>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38100">
                      <a:solidFill>
                        <a:srgbClr val="FFC000"/>
                      </a:solidFill>
                      <a:prstDash val="solid"/>
                      <a:round/>
                      <a:headEnd len="sm" w="sm" type="none"/>
                      <a:tailEnd len="sm" w="sm" type="none"/>
                    </a:lnB>
                  </a:tcPr>
                </a:tc>
              </a:tr>
              <a:tr h="769575">
                <a:tc>
                  <a:txBody>
                    <a:bodyPr/>
                    <a:lstStyle/>
                    <a:p>
                      <a:pPr indent="0" lvl="0" marL="0" rtl="0" algn="ctr">
                        <a:spcBef>
                          <a:spcPts val="0"/>
                        </a:spcBef>
                        <a:spcAft>
                          <a:spcPts val="0"/>
                        </a:spcAft>
                        <a:buNone/>
                      </a:pPr>
                      <a:r>
                        <a:rPr b="1" i="1" lang="en-US" sz="1100">
                          <a:solidFill>
                            <a:schemeClr val="lt1"/>
                          </a:solidFill>
                          <a:latin typeface="Century Gothic"/>
                          <a:ea typeface="Century Gothic"/>
                          <a:cs typeface="Century Gothic"/>
                          <a:sym typeface="Century Gothic"/>
                        </a:rPr>
                        <a:t>Sector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t/>
                      </a:r>
                      <a:endParaRPr b="1" i="1" sz="1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i="1" lang="en-US" sz="1100">
                          <a:solidFill>
                            <a:schemeClr val="lt1"/>
                          </a:solidFill>
                          <a:latin typeface="Century Gothic"/>
                          <a:ea typeface="Century Gothic"/>
                          <a:cs typeface="Century Gothic"/>
                          <a:sym typeface="Century Gothic"/>
                        </a:rPr>
                        <a:t>[TEXT HERE]</a:t>
                      </a:r>
                      <a:endParaRPr b="1" i="1" sz="1100">
                        <a:solidFill>
                          <a:schemeClr val="lt1"/>
                        </a:solidFill>
                        <a:latin typeface="Century Gothic"/>
                        <a:ea typeface="Century Gothic"/>
                        <a:cs typeface="Century Gothic"/>
                        <a:sym typeface="Century Gothic"/>
                      </a:endParaRPr>
                    </a:p>
                  </a:txBody>
                  <a:tcPr marT="91425" marB="91425" marR="91425" marL="91425">
                    <a:lnL cap="flat" cmpd="sng" w="19050">
                      <a:solidFill>
                        <a:srgbClr val="FFC000"/>
                      </a:solidFill>
                      <a:prstDash val="solid"/>
                      <a:round/>
                      <a:headEnd len="sm" w="sm" type="none"/>
                      <a:tailEnd len="sm" w="sm" type="none"/>
                    </a:lnL>
                    <a:lnR cap="flat" cmpd="sng" w="19050">
                      <a:solidFill>
                        <a:srgbClr val="FFC000"/>
                      </a:solidFill>
                      <a:prstDash val="solid"/>
                      <a:round/>
                      <a:headEnd len="sm" w="sm" type="none"/>
                      <a:tailEnd len="sm" w="sm" type="none"/>
                    </a:lnR>
                    <a:lnT cap="flat" cmpd="sng" w="19050">
                      <a:solidFill>
                        <a:srgbClr val="FFC000"/>
                      </a:solidFill>
                      <a:prstDash val="solid"/>
                      <a:round/>
                      <a:headEnd len="sm" w="sm" type="none"/>
                      <a:tailEnd len="sm" w="sm" type="none"/>
                    </a:lnT>
                    <a:lnB cap="flat" cmpd="sng" w="19050">
                      <a:solidFill>
                        <a:srgbClr val="FFC000"/>
                      </a:solidFill>
                      <a:prstDash val="solid"/>
                      <a:round/>
                      <a:headEnd len="sm" w="sm" type="none"/>
                      <a:tailEnd len="sm" w="sm" type="none"/>
                    </a:lnB>
                  </a:tcPr>
                </a:tc>
                <a:tc vMerge="1"/>
                <a:tc vMerge="1"/>
                <a:tc vMerge="1"/>
              </a:tr>
            </a:tbl>
          </a:graphicData>
        </a:graphic>
      </p:graphicFrame>
      <p:pic>
        <p:nvPicPr>
          <p:cNvPr id="152" name="Google Shape;152;p17"/>
          <p:cNvPicPr preferRelativeResize="0"/>
          <p:nvPr/>
        </p:nvPicPr>
        <p:blipFill>
          <a:blip r:embed="rId4">
            <a:alphaModFix/>
          </a:blip>
          <a:stretch>
            <a:fillRect/>
          </a:stretch>
        </p:blipFill>
        <p:spPr>
          <a:xfrm>
            <a:off x="380988" y="213438"/>
            <a:ext cx="4352925" cy="952500"/>
          </a:xfrm>
          <a:prstGeom prst="rect">
            <a:avLst/>
          </a:prstGeom>
          <a:noFill/>
          <a:ln>
            <a:noFill/>
          </a:ln>
        </p:spPr>
      </p:pic>
      <p:sp>
        <p:nvSpPr>
          <p:cNvPr id="153" name="Google Shape;153;p17"/>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4" name="Google Shape;154;p17"/>
          <p:cNvPicPr preferRelativeResize="0"/>
          <p:nvPr/>
        </p:nvPicPr>
        <p:blipFill rotWithShape="1">
          <a:blip r:embed="rId5">
            <a:alphaModFix/>
          </a:blip>
          <a:srcRect b="0" l="0" r="0" t="0"/>
          <a:stretch/>
        </p:blipFill>
        <p:spPr>
          <a:xfrm>
            <a:off x="7510669" y="6286404"/>
            <a:ext cx="874499" cy="874499"/>
          </a:xfrm>
          <a:prstGeom prst="rect">
            <a:avLst/>
          </a:prstGeom>
          <a:noFill/>
          <a:ln>
            <a:noFill/>
          </a:ln>
        </p:spPr>
      </p:pic>
      <p:pic>
        <p:nvPicPr>
          <p:cNvPr id="155" name="Google Shape;155;p17"/>
          <p:cNvPicPr preferRelativeResize="0"/>
          <p:nvPr/>
        </p:nvPicPr>
        <p:blipFill rotWithShape="1">
          <a:blip r:embed="rId6">
            <a:alphaModFix/>
          </a:blip>
          <a:srcRect b="0" l="0" r="0" t="0"/>
          <a:stretch/>
        </p:blipFill>
        <p:spPr>
          <a:xfrm>
            <a:off x="551747" y="6403354"/>
            <a:ext cx="640600" cy="640600"/>
          </a:xfrm>
          <a:prstGeom prst="rect">
            <a:avLst/>
          </a:prstGeom>
          <a:noFill/>
          <a:ln>
            <a:noFill/>
          </a:ln>
        </p:spPr>
      </p:pic>
      <p:sp>
        <p:nvSpPr>
          <p:cNvPr id="156" name="Google Shape;156;p17"/>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157" name="Google Shape;157;p17"/>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pic>
        <p:nvPicPr>
          <p:cNvPr id="162" name="Google Shape;162;p18"/>
          <p:cNvPicPr preferRelativeResize="0"/>
          <p:nvPr/>
        </p:nvPicPr>
        <p:blipFill>
          <a:blip r:embed="rId3">
            <a:alphaModFix amt="6000"/>
          </a:blip>
          <a:stretch>
            <a:fillRect/>
          </a:stretch>
        </p:blipFill>
        <p:spPr>
          <a:xfrm>
            <a:off x="-129401" y="0"/>
            <a:ext cx="12313800" cy="8207199"/>
          </a:xfrm>
          <a:prstGeom prst="rect">
            <a:avLst/>
          </a:prstGeom>
          <a:noFill/>
          <a:ln>
            <a:noFill/>
          </a:ln>
        </p:spPr>
      </p:pic>
      <p:sp>
        <p:nvSpPr>
          <p:cNvPr id="163" name="Google Shape;163;p18"/>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18"/>
          <p:cNvSpPr/>
          <p:nvPr/>
        </p:nvSpPr>
        <p:spPr>
          <a:xfrm>
            <a:off x="1305525" y="1586150"/>
            <a:ext cx="4397700" cy="11592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5" name="Google Shape;165;p18"/>
          <p:cNvSpPr/>
          <p:nvPr/>
        </p:nvSpPr>
        <p:spPr>
          <a:xfrm>
            <a:off x="1532175" y="1316813"/>
            <a:ext cx="3944400" cy="1842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t/>
            </a:r>
            <a:endParaRPr b="1" i="1" sz="1900">
              <a:solidFill>
                <a:schemeClr val="lt1"/>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b="1" i="1" lang="en-US" sz="1600">
                <a:solidFill>
                  <a:schemeClr val="lt1"/>
                </a:solidFill>
                <a:latin typeface="Century Gothic"/>
                <a:ea typeface="Century Gothic"/>
                <a:cs typeface="Century Gothic"/>
                <a:sym typeface="Century Gothic"/>
              </a:rPr>
              <a:t>Features (including highlighting unique features)</a:t>
            </a:r>
            <a:endParaRPr b="1" i="1" sz="1600">
              <a:solidFill>
                <a:schemeClr val="lt1"/>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b="1" i="1" lang="en-US" sz="1600">
                <a:solidFill>
                  <a:schemeClr val="lt1"/>
                </a:solidFill>
                <a:latin typeface="Century Gothic"/>
                <a:ea typeface="Century Gothic"/>
                <a:cs typeface="Century Gothic"/>
                <a:sym typeface="Century Gothic"/>
              </a:rPr>
              <a:t>Prototypes/images</a:t>
            </a:r>
            <a:endParaRPr b="1" i="1" sz="1600">
              <a:solidFill>
                <a:schemeClr val="lt1"/>
              </a:solidFill>
              <a:latin typeface="Century Gothic"/>
              <a:ea typeface="Century Gothic"/>
              <a:cs typeface="Century Gothic"/>
              <a:sym typeface="Century Gothic"/>
            </a:endParaRPr>
          </a:p>
          <a:p>
            <a:pPr indent="0" lvl="0" marL="0" rtl="0" algn="ctr">
              <a:spcBef>
                <a:spcPts val="0"/>
              </a:spcBef>
              <a:spcAft>
                <a:spcPts val="0"/>
              </a:spcAft>
              <a:buClr>
                <a:schemeClr val="dk1"/>
              </a:buClr>
              <a:buSzPts val="1100"/>
              <a:buFont typeface="Arial"/>
              <a:buNone/>
            </a:pPr>
            <a:r>
              <a:rPr b="1" i="1" lang="en-US" sz="1600">
                <a:solidFill>
                  <a:schemeClr val="lt1"/>
                </a:solidFill>
                <a:latin typeface="Century Gothic"/>
                <a:ea typeface="Century Gothic"/>
                <a:cs typeface="Century Gothic"/>
                <a:sym typeface="Century Gothic"/>
              </a:rPr>
              <a:t>Prices (if available)</a:t>
            </a:r>
            <a:endParaRPr b="1" i="1" sz="16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sz="19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sz="1900">
              <a:solidFill>
                <a:schemeClr val="lt1"/>
              </a:solidFill>
              <a:latin typeface="Century Gothic"/>
              <a:ea typeface="Century Gothic"/>
              <a:cs typeface="Century Gothic"/>
              <a:sym typeface="Century Gothic"/>
            </a:endParaRPr>
          </a:p>
        </p:txBody>
      </p:sp>
      <p:sp>
        <p:nvSpPr>
          <p:cNvPr id="166" name="Google Shape;166;p18"/>
          <p:cNvSpPr/>
          <p:nvPr/>
        </p:nvSpPr>
        <p:spPr>
          <a:xfrm>
            <a:off x="6398525" y="1637150"/>
            <a:ext cx="5175900" cy="44007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7" name="Google Shape;167;p18"/>
          <p:cNvSpPr/>
          <p:nvPr/>
        </p:nvSpPr>
        <p:spPr>
          <a:xfrm>
            <a:off x="7151525" y="3357950"/>
            <a:ext cx="3669900" cy="102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[INSERT PROTOTYPE IMAGE]</a:t>
            </a:r>
            <a:endParaRPr b="1" i="1" sz="1900">
              <a:solidFill>
                <a:schemeClr val="lt1"/>
              </a:solidFill>
              <a:latin typeface="Century Gothic"/>
              <a:ea typeface="Century Gothic"/>
              <a:cs typeface="Century Gothic"/>
              <a:sym typeface="Century Gothic"/>
            </a:endParaRPr>
          </a:p>
        </p:txBody>
      </p:sp>
      <p:graphicFrame>
        <p:nvGraphicFramePr>
          <p:cNvPr id="168" name="Google Shape;168;p18"/>
          <p:cNvGraphicFramePr/>
          <p:nvPr/>
        </p:nvGraphicFramePr>
        <p:xfrm>
          <a:off x="699175" y="2886275"/>
          <a:ext cx="3000000" cy="3000000"/>
        </p:xfrm>
        <a:graphic>
          <a:graphicData uri="http://schemas.openxmlformats.org/drawingml/2006/table">
            <a:tbl>
              <a:tblPr>
                <a:noFill/>
                <a:tableStyleId>{5D2182AB-BFD8-41F6-B653-07A79FED96B0}</a:tableStyleId>
              </a:tblPr>
              <a:tblGrid>
                <a:gridCol w="2715175"/>
                <a:gridCol w="2715175"/>
              </a:tblGrid>
              <a:tr h="694375">
                <a:tc rowSpan="3">
                  <a:txBody>
                    <a:bodyPr/>
                    <a:lstStyle/>
                    <a:p>
                      <a:pPr indent="0" lvl="0" marL="0" rtl="0" algn="ctr">
                        <a:spcBef>
                          <a:spcPts val="0"/>
                        </a:spcBef>
                        <a:spcAft>
                          <a:spcPts val="0"/>
                        </a:spcAft>
                        <a:buNone/>
                      </a:pPr>
                      <a:r>
                        <a:rPr b="1" i="1" lang="en-US" sz="1700">
                          <a:solidFill>
                            <a:schemeClr val="lt1"/>
                          </a:solidFill>
                          <a:latin typeface="Century Gothic"/>
                          <a:ea typeface="Century Gothic"/>
                          <a:cs typeface="Century Gothic"/>
                          <a:sym typeface="Century Gothic"/>
                        </a:rPr>
                        <a:t>Product and Prices</a:t>
                      </a:r>
                      <a:endParaRPr sz="1200"/>
                    </a:p>
                  </a:txBody>
                  <a:tcPr marT="91425" marB="91425" marR="91425" marL="91425">
                    <a:lnL cap="flat" cmpd="sng" w="28575">
                      <a:solidFill>
                        <a:srgbClr val="FFC000"/>
                      </a:solidFill>
                      <a:prstDash val="solid"/>
                      <a:round/>
                      <a:headEnd len="sm" w="sm" type="none"/>
                      <a:tailEnd len="sm" w="sm" type="none"/>
                    </a:lnL>
                    <a:lnR cap="flat" cmpd="sng" w="28575">
                      <a:solidFill>
                        <a:srgbClr val="FFC000"/>
                      </a:solidFill>
                      <a:prstDash val="solid"/>
                      <a:round/>
                      <a:headEnd len="sm" w="sm" type="none"/>
                      <a:tailEnd len="sm" w="sm" type="none"/>
                    </a:lnR>
                    <a:lnT cap="flat" cmpd="sng" w="28575">
                      <a:solidFill>
                        <a:srgbClr val="FFC000"/>
                      </a:solidFill>
                      <a:prstDash val="solid"/>
                      <a:round/>
                      <a:headEnd len="sm" w="sm" type="none"/>
                      <a:tailEnd len="sm" w="sm" type="none"/>
                    </a:lnT>
                    <a:lnB cap="flat" cmpd="sng" w="28575">
                      <a:solidFill>
                        <a:srgbClr val="FFC000"/>
                      </a:solidFill>
                      <a:prstDash val="solid"/>
                      <a:round/>
                      <a:headEnd len="sm" w="sm" type="none"/>
                      <a:tailEnd len="sm" w="sm" type="none"/>
                    </a:lnB>
                  </a:tcPr>
                </a:tc>
                <a:tc rowSpan="3">
                  <a:txBody>
                    <a:bodyPr/>
                    <a:lstStyle/>
                    <a:p>
                      <a:pPr indent="0" lvl="0" marL="0" rtl="0" algn="l">
                        <a:spcBef>
                          <a:spcPts val="0"/>
                        </a:spcBef>
                        <a:spcAft>
                          <a:spcPts val="0"/>
                        </a:spcAft>
                        <a:buNone/>
                      </a:pPr>
                      <a:r>
                        <a:rPr b="1" i="1" lang="en-US" sz="1700">
                          <a:solidFill>
                            <a:schemeClr val="lt1"/>
                          </a:solidFill>
                          <a:latin typeface="Century Gothic"/>
                          <a:ea typeface="Century Gothic"/>
                          <a:cs typeface="Century Gothic"/>
                          <a:sym typeface="Century Gothic"/>
                        </a:rPr>
                        <a:t>Unique features</a:t>
                      </a:r>
                      <a:endParaRPr/>
                    </a:p>
                  </a:txBody>
                  <a:tcPr marT="91425" marB="91425" marR="91425" marL="91425">
                    <a:lnL cap="flat" cmpd="sng" w="28575">
                      <a:solidFill>
                        <a:srgbClr val="FFC000"/>
                      </a:solidFill>
                      <a:prstDash val="solid"/>
                      <a:round/>
                      <a:headEnd len="sm" w="sm" type="none"/>
                      <a:tailEnd len="sm" w="sm" type="none"/>
                    </a:lnL>
                    <a:lnR cap="flat" cmpd="sng" w="28575">
                      <a:solidFill>
                        <a:srgbClr val="FFC000"/>
                      </a:solidFill>
                      <a:prstDash val="solid"/>
                      <a:round/>
                      <a:headEnd len="sm" w="sm" type="none"/>
                      <a:tailEnd len="sm" w="sm" type="none"/>
                    </a:lnR>
                    <a:lnT cap="flat" cmpd="sng" w="28575">
                      <a:solidFill>
                        <a:srgbClr val="FFC000"/>
                      </a:solidFill>
                      <a:prstDash val="solid"/>
                      <a:round/>
                      <a:headEnd len="sm" w="sm" type="none"/>
                      <a:tailEnd len="sm" w="sm" type="none"/>
                    </a:lnT>
                    <a:lnB cap="flat" cmpd="sng" w="28575">
                      <a:solidFill>
                        <a:srgbClr val="FFC000"/>
                      </a:solidFill>
                      <a:prstDash val="solid"/>
                      <a:round/>
                      <a:headEnd len="sm" w="sm" type="none"/>
                      <a:tailEnd len="sm" w="sm" type="none"/>
                    </a:lnB>
                  </a:tcPr>
                </a:tc>
              </a:tr>
              <a:tr h="222725">
                <a:tc vMerge="1"/>
                <a:tc vMerge="1"/>
              </a:tr>
              <a:tr h="41450">
                <a:tc vMerge="1"/>
                <a:tc vMerge="1"/>
              </a:tr>
              <a:tr h="222725">
                <a:tc rowSpan="2">
                  <a:txBody>
                    <a:bodyPr/>
                    <a:lstStyle/>
                    <a:p>
                      <a:pPr indent="0" lvl="0" marL="0" rtl="0" algn="l">
                        <a:spcBef>
                          <a:spcPts val="0"/>
                        </a:spcBef>
                        <a:spcAft>
                          <a:spcPts val="0"/>
                        </a:spcAft>
                        <a:buNone/>
                      </a:pPr>
                      <a:r>
                        <a:rPr lang="en-US"/>
                        <a:t>[P</a:t>
                      </a:r>
                      <a:r>
                        <a:rPr b="1" i="1" lang="en-US" sz="1700">
                          <a:solidFill>
                            <a:schemeClr val="lt1"/>
                          </a:solidFill>
                          <a:latin typeface="Century Gothic"/>
                          <a:ea typeface="Century Gothic"/>
                          <a:cs typeface="Century Gothic"/>
                          <a:sym typeface="Century Gothic"/>
                        </a:rPr>
                        <a:t>[Product 1]</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solidFill>
                            <a:schemeClr val="dk1"/>
                          </a:solidFill>
                        </a:rPr>
                        <a:t>[P</a:t>
                      </a:r>
                      <a:r>
                        <a:rPr b="1" i="1" lang="en-US" sz="1700">
                          <a:solidFill>
                            <a:schemeClr val="lt1"/>
                          </a:solidFill>
                          <a:latin typeface="Century Gothic"/>
                          <a:ea typeface="Century Gothic"/>
                          <a:cs typeface="Century Gothic"/>
                          <a:sym typeface="Century Gothic"/>
                        </a:rPr>
                        <a:t>[Product 1]</a:t>
                      </a:r>
                      <a:endParaRPr b="1" i="1" sz="1700">
                        <a:solidFill>
                          <a:schemeClr val="lt1"/>
                        </a:solidFill>
                        <a:latin typeface="Century Gothic"/>
                        <a:ea typeface="Century Gothic"/>
                        <a:cs typeface="Century Gothic"/>
                        <a:sym typeface="Century Gothic"/>
                      </a:endParaRPr>
                    </a:p>
                  </a:txBody>
                  <a:tcPr marT="91425" marB="91425" marR="91425" marL="91425">
                    <a:lnL cap="flat" cmpd="sng" w="28575">
                      <a:solidFill>
                        <a:srgbClr val="FFC000"/>
                      </a:solidFill>
                      <a:prstDash val="solid"/>
                      <a:round/>
                      <a:headEnd len="sm" w="sm" type="none"/>
                      <a:tailEnd len="sm" w="sm" type="none"/>
                    </a:lnL>
                    <a:lnR cap="flat" cmpd="sng" w="28575">
                      <a:solidFill>
                        <a:srgbClr val="FFC000"/>
                      </a:solidFill>
                      <a:prstDash val="solid"/>
                      <a:round/>
                      <a:headEnd len="sm" w="sm" type="none"/>
                      <a:tailEnd len="sm" w="sm" type="none"/>
                    </a:lnR>
                    <a:lnT cap="flat" cmpd="sng" w="28575">
                      <a:solidFill>
                        <a:srgbClr val="FFC000"/>
                      </a:solidFill>
                      <a:prstDash val="solid"/>
                      <a:round/>
                      <a:headEnd len="sm" w="sm" type="none"/>
                      <a:tailEnd len="sm" w="sm" type="none"/>
                    </a:lnT>
                    <a:lnB cap="flat" cmpd="sng" w="28575">
                      <a:solidFill>
                        <a:srgbClr val="FFC000"/>
                      </a:solidFill>
                      <a:prstDash val="solid"/>
                      <a:round/>
                      <a:headEnd len="sm" w="sm" type="none"/>
                      <a:tailEnd len="sm" w="sm" type="none"/>
                    </a:lnB>
                  </a:tcPr>
                </a:tc>
                <a:tc rowSpan="2">
                  <a:txBody>
                    <a:bodyPr/>
                    <a:lstStyle/>
                    <a:p>
                      <a:pPr indent="0" lvl="0" marL="0" rtl="0" algn="l">
                        <a:spcBef>
                          <a:spcPts val="0"/>
                        </a:spcBef>
                        <a:spcAft>
                          <a:spcPts val="0"/>
                        </a:spcAft>
                        <a:buNone/>
                      </a:pPr>
                      <a:r>
                        <a:rPr lang="en-US">
                          <a:solidFill>
                            <a:schemeClr val="dk1"/>
                          </a:solidFill>
                        </a:rPr>
                        <a:t>[P</a:t>
                      </a:r>
                      <a:r>
                        <a:rPr b="1" i="1" lang="en-US" sz="1700">
                          <a:solidFill>
                            <a:schemeClr val="lt1"/>
                          </a:solidFill>
                          <a:latin typeface="Century Gothic"/>
                          <a:ea typeface="Century Gothic"/>
                          <a:cs typeface="Century Gothic"/>
                          <a:sym typeface="Century Gothic"/>
                        </a:rPr>
                        <a:t>[Feature 1]</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b="1" i="1" sz="1700">
                        <a:solidFill>
                          <a:schemeClr val="lt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US">
                          <a:solidFill>
                            <a:schemeClr val="dk1"/>
                          </a:solidFill>
                        </a:rPr>
                        <a:t>P</a:t>
                      </a:r>
                      <a:r>
                        <a:rPr b="1" i="1" lang="en-US" sz="1700">
                          <a:solidFill>
                            <a:schemeClr val="lt1"/>
                          </a:solidFill>
                          <a:latin typeface="Century Gothic"/>
                          <a:ea typeface="Century Gothic"/>
                          <a:cs typeface="Century Gothic"/>
                          <a:sym typeface="Century Gothic"/>
                        </a:rPr>
                        <a:t>[Feature ]</a:t>
                      </a:r>
                      <a:endParaRPr b="1" i="1" sz="1700">
                        <a:solidFill>
                          <a:schemeClr val="lt1"/>
                        </a:solidFill>
                        <a:latin typeface="Century Gothic"/>
                        <a:ea typeface="Century Gothic"/>
                        <a:cs typeface="Century Gothic"/>
                        <a:sym typeface="Century Gothic"/>
                      </a:endParaRPr>
                    </a:p>
                  </a:txBody>
                  <a:tcPr marT="91425" marB="91425" marR="91425" marL="91425">
                    <a:lnL cap="flat" cmpd="sng" w="28575">
                      <a:solidFill>
                        <a:srgbClr val="FFC000"/>
                      </a:solidFill>
                      <a:prstDash val="solid"/>
                      <a:round/>
                      <a:headEnd len="sm" w="sm" type="none"/>
                      <a:tailEnd len="sm" w="sm" type="none"/>
                    </a:lnL>
                    <a:lnR cap="flat" cmpd="sng" w="28575">
                      <a:solidFill>
                        <a:srgbClr val="FFC000"/>
                      </a:solidFill>
                      <a:prstDash val="solid"/>
                      <a:round/>
                      <a:headEnd len="sm" w="sm" type="none"/>
                      <a:tailEnd len="sm" w="sm" type="none"/>
                    </a:lnR>
                    <a:lnT cap="flat" cmpd="sng" w="28575">
                      <a:solidFill>
                        <a:srgbClr val="FFC000"/>
                      </a:solidFill>
                      <a:prstDash val="solid"/>
                      <a:round/>
                      <a:headEnd len="sm" w="sm" type="none"/>
                      <a:tailEnd len="sm" w="sm" type="none"/>
                    </a:lnT>
                    <a:lnB cap="flat" cmpd="sng" w="28575">
                      <a:solidFill>
                        <a:srgbClr val="FFC000"/>
                      </a:solidFill>
                      <a:prstDash val="solid"/>
                      <a:round/>
                      <a:headEnd len="sm" w="sm" type="none"/>
                      <a:tailEnd len="sm" w="sm" type="none"/>
                    </a:lnB>
                  </a:tcPr>
                </a:tc>
              </a:tr>
              <a:tr h="1970275">
                <a:tc vMerge="1"/>
                <a:tc vMerge="1"/>
              </a:tr>
            </a:tbl>
          </a:graphicData>
        </a:graphic>
      </p:graphicFrame>
      <p:pic>
        <p:nvPicPr>
          <p:cNvPr id="169" name="Google Shape;169;p18"/>
          <p:cNvPicPr preferRelativeResize="0"/>
          <p:nvPr/>
        </p:nvPicPr>
        <p:blipFill>
          <a:blip r:embed="rId4">
            <a:alphaModFix/>
          </a:blip>
          <a:stretch>
            <a:fillRect/>
          </a:stretch>
        </p:blipFill>
        <p:spPr>
          <a:xfrm>
            <a:off x="380988" y="213438"/>
            <a:ext cx="4352925" cy="952500"/>
          </a:xfrm>
          <a:prstGeom prst="rect">
            <a:avLst/>
          </a:prstGeom>
          <a:noFill/>
          <a:ln>
            <a:noFill/>
          </a:ln>
        </p:spPr>
      </p:pic>
      <p:sp>
        <p:nvSpPr>
          <p:cNvPr id="170" name="Google Shape;170;p18"/>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1" name="Google Shape;171;p18"/>
          <p:cNvPicPr preferRelativeResize="0"/>
          <p:nvPr/>
        </p:nvPicPr>
        <p:blipFill rotWithShape="1">
          <a:blip r:embed="rId5">
            <a:alphaModFix/>
          </a:blip>
          <a:srcRect b="0" l="0" r="0" t="0"/>
          <a:stretch/>
        </p:blipFill>
        <p:spPr>
          <a:xfrm>
            <a:off x="7510669" y="6286404"/>
            <a:ext cx="874499" cy="874499"/>
          </a:xfrm>
          <a:prstGeom prst="rect">
            <a:avLst/>
          </a:prstGeom>
          <a:noFill/>
          <a:ln>
            <a:noFill/>
          </a:ln>
        </p:spPr>
      </p:pic>
      <p:pic>
        <p:nvPicPr>
          <p:cNvPr id="172" name="Google Shape;172;p18"/>
          <p:cNvPicPr preferRelativeResize="0"/>
          <p:nvPr/>
        </p:nvPicPr>
        <p:blipFill rotWithShape="1">
          <a:blip r:embed="rId6">
            <a:alphaModFix/>
          </a:blip>
          <a:srcRect b="0" l="0" r="0" t="0"/>
          <a:stretch/>
        </p:blipFill>
        <p:spPr>
          <a:xfrm>
            <a:off x="551747" y="6403354"/>
            <a:ext cx="640600" cy="640600"/>
          </a:xfrm>
          <a:prstGeom prst="rect">
            <a:avLst/>
          </a:prstGeom>
          <a:noFill/>
          <a:ln>
            <a:noFill/>
          </a:ln>
        </p:spPr>
      </p:pic>
      <p:sp>
        <p:nvSpPr>
          <p:cNvPr id="173" name="Google Shape;173;p18"/>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174" name="Google Shape;174;p18"/>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pic>
        <p:nvPicPr>
          <p:cNvPr id="179" name="Google Shape;179;p19"/>
          <p:cNvPicPr preferRelativeResize="0"/>
          <p:nvPr/>
        </p:nvPicPr>
        <p:blipFill>
          <a:blip r:embed="rId3">
            <a:alphaModFix amt="6000"/>
          </a:blip>
          <a:stretch>
            <a:fillRect/>
          </a:stretch>
        </p:blipFill>
        <p:spPr>
          <a:xfrm>
            <a:off x="-129401" y="0"/>
            <a:ext cx="12313800" cy="8207199"/>
          </a:xfrm>
          <a:prstGeom prst="rect">
            <a:avLst/>
          </a:prstGeom>
          <a:noFill/>
          <a:ln>
            <a:noFill/>
          </a:ln>
        </p:spPr>
      </p:pic>
      <p:sp>
        <p:nvSpPr>
          <p:cNvPr id="180" name="Google Shape;180;p19"/>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19"/>
          <p:cNvSpPr/>
          <p:nvPr/>
        </p:nvSpPr>
        <p:spPr>
          <a:xfrm>
            <a:off x="600725" y="1457066"/>
            <a:ext cx="39444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Market Opportunity</a:t>
            </a:r>
            <a:endParaRPr b="1" i="1" sz="1900">
              <a:solidFill>
                <a:schemeClr val="lt1"/>
              </a:solidFill>
              <a:latin typeface="Century Gothic"/>
              <a:ea typeface="Century Gothic"/>
              <a:cs typeface="Century Gothic"/>
              <a:sym typeface="Century Gothic"/>
            </a:endParaRPr>
          </a:p>
        </p:txBody>
      </p:sp>
      <p:sp>
        <p:nvSpPr>
          <p:cNvPr id="182" name="Google Shape;182;p19"/>
          <p:cNvSpPr/>
          <p:nvPr/>
        </p:nvSpPr>
        <p:spPr>
          <a:xfrm>
            <a:off x="489775" y="2319223"/>
            <a:ext cx="3504000" cy="1697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sz="5200">
                <a:solidFill>
                  <a:schemeClr val="lt1"/>
                </a:solidFill>
                <a:latin typeface="Century Gothic"/>
                <a:ea typeface="Century Gothic"/>
                <a:cs typeface="Century Gothic"/>
                <a:sym typeface="Century Gothic"/>
              </a:rPr>
              <a:t>154 Million </a:t>
            </a:r>
            <a:endParaRPr b="1" i="1" sz="52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sz="52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sz="5200">
              <a:solidFill>
                <a:schemeClr val="lt1"/>
              </a:solidFill>
              <a:latin typeface="Century Gothic"/>
              <a:ea typeface="Century Gothic"/>
              <a:cs typeface="Century Gothic"/>
              <a:sym typeface="Century Gothic"/>
            </a:endParaRPr>
          </a:p>
        </p:txBody>
      </p:sp>
      <p:pic>
        <p:nvPicPr>
          <p:cNvPr id="183" name="Google Shape;183;p19"/>
          <p:cNvPicPr preferRelativeResize="0"/>
          <p:nvPr/>
        </p:nvPicPr>
        <p:blipFill>
          <a:blip r:embed="rId4">
            <a:alphaModFix/>
          </a:blip>
          <a:stretch>
            <a:fillRect/>
          </a:stretch>
        </p:blipFill>
        <p:spPr>
          <a:xfrm>
            <a:off x="380988" y="213438"/>
            <a:ext cx="4352925" cy="952500"/>
          </a:xfrm>
          <a:prstGeom prst="rect">
            <a:avLst/>
          </a:prstGeom>
          <a:noFill/>
          <a:ln>
            <a:noFill/>
          </a:ln>
        </p:spPr>
      </p:pic>
      <p:sp>
        <p:nvSpPr>
          <p:cNvPr id="184" name="Google Shape;184;p19"/>
          <p:cNvSpPr/>
          <p:nvPr/>
        </p:nvSpPr>
        <p:spPr>
          <a:xfrm>
            <a:off x="269575" y="4096578"/>
            <a:ext cx="39444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sz="1900">
                <a:solidFill>
                  <a:schemeClr val="lt1"/>
                </a:solidFill>
                <a:latin typeface="Century Gothic"/>
                <a:ea typeface="Century Gothic"/>
                <a:cs typeface="Century Gothic"/>
                <a:sym typeface="Century Gothic"/>
              </a:rPr>
              <a:t>Total Available Market (TAM)</a:t>
            </a:r>
            <a:endParaRPr b="1" i="1" sz="19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sz="19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sz="1900">
              <a:solidFill>
                <a:schemeClr val="lt1"/>
              </a:solidFill>
              <a:latin typeface="Century Gothic"/>
              <a:ea typeface="Century Gothic"/>
              <a:cs typeface="Century Gothic"/>
              <a:sym typeface="Century Gothic"/>
            </a:endParaRPr>
          </a:p>
        </p:txBody>
      </p:sp>
      <p:sp>
        <p:nvSpPr>
          <p:cNvPr id="185" name="Google Shape;185;p19"/>
          <p:cNvSpPr/>
          <p:nvPr/>
        </p:nvSpPr>
        <p:spPr>
          <a:xfrm>
            <a:off x="4511525" y="3056549"/>
            <a:ext cx="3260100" cy="744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5200">
                <a:solidFill>
                  <a:schemeClr val="lt1"/>
                </a:solidFill>
                <a:latin typeface="Century Gothic"/>
                <a:ea typeface="Century Gothic"/>
                <a:cs typeface="Century Gothic"/>
                <a:sym typeface="Century Gothic"/>
              </a:rPr>
              <a:t>30 M</a:t>
            </a:r>
            <a:endParaRPr b="1" i="1" sz="5200">
              <a:solidFill>
                <a:schemeClr val="lt1"/>
              </a:solidFill>
              <a:latin typeface="Century Gothic"/>
              <a:ea typeface="Century Gothic"/>
              <a:cs typeface="Century Gothic"/>
              <a:sym typeface="Century Gothic"/>
            </a:endParaRPr>
          </a:p>
        </p:txBody>
      </p:sp>
      <p:sp>
        <p:nvSpPr>
          <p:cNvPr id="186" name="Google Shape;186;p19"/>
          <p:cNvSpPr/>
          <p:nvPr/>
        </p:nvSpPr>
        <p:spPr>
          <a:xfrm>
            <a:off x="4169375" y="4134528"/>
            <a:ext cx="39444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is spent on on alternative solutions</a:t>
            </a:r>
            <a:endParaRPr b="1" i="1" sz="1900">
              <a:solidFill>
                <a:schemeClr val="lt1"/>
              </a:solidFill>
              <a:latin typeface="Century Gothic"/>
              <a:ea typeface="Century Gothic"/>
              <a:cs typeface="Century Gothic"/>
              <a:sym typeface="Century Gothic"/>
            </a:endParaRPr>
          </a:p>
        </p:txBody>
      </p:sp>
      <p:sp>
        <p:nvSpPr>
          <p:cNvPr id="187" name="Google Shape;187;p19"/>
          <p:cNvSpPr/>
          <p:nvPr/>
        </p:nvSpPr>
        <p:spPr>
          <a:xfrm>
            <a:off x="8384275" y="3110711"/>
            <a:ext cx="3260100" cy="744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5200">
                <a:solidFill>
                  <a:schemeClr val="lt1"/>
                </a:solidFill>
                <a:latin typeface="Century Gothic"/>
                <a:ea typeface="Century Gothic"/>
                <a:cs typeface="Century Gothic"/>
                <a:sym typeface="Century Gothic"/>
              </a:rPr>
              <a:t>30 M</a:t>
            </a:r>
            <a:endParaRPr b="1" i="1" sz="5200">
              <a:solidFill>
                <a:schemeClr val="lt1"/>
              </a:solidFill>
              <a:latin typeface="Century Gothic"/>
              <a:ea typeface="Century Gothic"/>
              <a:cs typeface="Century Gothic"/>
              <a:sym typeface="Century Gothic"/>
            </a:endParaRPr>
          </a:p>
        </p:txBody>
      </p:sp>
      <p:sp>
        <p:nvSpPr>
          <p:cNvPr id="188" name="Google Shape;188;p19"/>
          <p:cNvSpPr/>
          <p:nvPr/>
        </p:nvSpPr>
        <p:spPr>
          <a:xfrm>
            <a:off x="8042125" y="4188691"/>
            <a:ext cx="39444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sz="1900">
                <a:solidFill>
                  <a:schemeClr val="lt1"/>
                </a:solidFill>
                <a:latin typeface="Century Gothic"/>
                <a:ea typeface="Century Gothic"/>
                <a:cs typeface="Century Gothic"/>
                <a:sym typeface="Century Gothic"/>
              </a:rPr>
              <a:t>Total Available Market (TAM)</a:t>
            </a:r>
            <a:endParaRPr b="1" i="1" sz="19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sz="19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sz="1900">
              <a:solidFill>
                <a:schemeClr val="lt1"/>
              </a:solidFill>
              <a:latin typeface="Century Gothic"/>
              <a:ea typeface="Century Gothic"/>
              <a:cs typeface="Century Gothic"/>
              <a:sym typeface="Century Gothic"/>
            </a:endParaRPr>
          </a:p>
        </p:txBody>
      </p:sp>
      <p:sp>
        <p:nvSpPr>
          <p:cNvPr id="189" name="Google Shape;189;p19"/>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0" name="Google Shape;190;p19"/>
          <p:cNvPicPr preferRelativeResize="0"/>
          <p:nvPr/>
        </p:nvPicPr>
        <p:blipFill rotWithShape="1">
          <a:blip r:embed="rId5">
            <a:alphaModFix/>
          </a:blip>
          <a:srcRect b="0" l="0" r="0" t="0"/>
          <a:stretch/>
        </p:blipFill>
        <p:spPr>
          <a:xfrm>
            <a:off x="7510669" y="6286404"/>
            <a:ext cx="874499" cy="874499"/>
          </a:xfrm>
          <a:prstGeom prst="rect">
            <a:avLst/>
          </a:prstGeom>
          <a:noFill/>
          <a:ln>
            <a:noFill/>
          </a:ln>
        </p:spPr>
      </p:pic>
      <p:pic>
        <p:nvPicPr>
          <p:cNvPr id="191" name="Google Shape;191;p19"/>
          <p:cNvPicPr preferRelativeResize="0"/>
          <p:nvPr/>
        </p:nvPicPr>
        <p:blipFill rotWithShape="1">
          <a:blip r:embed="rId6">
            <a:alphaModFix/>
          </a:blip>
          <a:srcRect b="0" l="0" r="0" t="0"/>
          <a:stretch/>
        </p:blipFill>
        <p:spPr>
          <a:xfrm>
            <a:off x="551747" y="6403354"/>
            <a:ext cx="640600" cy="640600"/>
          </a:xfrm>
          <a:prstGeom prst="rect">
            <a:avLst/>
          </a:prstGeom>
          <a:noFill/>
          <a:ln>
            <a:noFill/>
          </a:ln>
        </p:spPr>
      </p:pic>
      <p:sp>
        <p:nvSpPr>
          <p:cNvPr id="192" name="Google Shape;192;p19"/>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193" name="Google Shape;193;p19"/>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pic>
        <p:nvPicPr>
          <p:cNvPr id="198" name="Google Shape;198;p20"/>
          <p:cNvPicPr preferRelativeResize="0"/>
          <p:nvPr/>
        </p:nvPicPr>
        <p:blipFill>
          <a:blip r:embed="rId3">
            <a:alphaModFix amt="6000"/>
          </a:blip>
          <a:stretch>
            <a:fillRect/>
          </a:stretch>
        </p:blipFill>
        <p:spPr>
          <a:xfrm>
            <a:off x="-129401" y="0"/>
            <a:ext cx="12313800" cy="8207199"/>
          </a:xfrm>
          <a:prstGeom prst="rect">
            <a:avLst/>
          </a:prstGeom>
          <a:noFill/>
          <a:ln>
            <a:noFill/>
          </a:ln>
        </p:spPr>
      </p:pic>
      <p:sp>
        <p:nvSpPr>
          <p:cNvPr id="199" name="Google Shape;199;p20"/>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20"/>
          <p:cNvSpPr/>
          <p:nvPr/>
        </p:nvSpPr>
        <p:spPr>
          <a:xfrm>
            <a:off x="600725" y="1457066"/>
            <a:ext cx="39444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Team</a:t>
            </a:r>
            <a:endParaRPr b="1" i="1" sz="1900">
              <a:solidFill>
                <a:schemeClr val="lt1"/>
              </a:solidFill>
              <a:latin typeface="Century Gothic"/>
              <a:ea typeface="Century Gothic"/>
              <a:cs typeface="Century Gothic"/>
              <a:sym typeface="Century Gothic"/>
            </a:endParaRPr>
          </a:p>
        </p:txBody>
      </p:sp>
      <p:pic>
        <p:nvPicPr>
          <p:cNvPr id="201" name="Google Shape;201;p20"/>
          <p:cNvPicPr preferRelativeResize="0"/>
          <p:nvPr/>
        </p:nvPicPr>
        <p:blipFill>
          <a:blip r:embed="rId4">
            <a:alphaModFix/>
          </a:blip>
          <a:stretch>
            <a:fillRect/>
          </a:stretch>
        </p:blipFill>
        <p:spPr>
          <a:xfrm>
            <a:off x="380988" y="213438"/>
            <a:ext cx="4352925" cy="952500"/>
          </a:xfrm>
          <a:prstGeom prst="rect">
            <a:avLst/>
          </a:prstGeom>
          <a:noFill/>
          <a:ln>
            <a:noFill/>
          </a:ln>
        </p:spPr>
      </p:pic>
      <p:sp>
        <p:nvSpPr>
          <p:cNvPr id="202" name="Google Shape;202;p20"/>
          <p:cNvSpPr/>
          <p:nvPr/>
        </p:nvSpPr>
        <p:spPr>
          <a:xfrm>
            <a:off x="4487475" y="3084497"/>
            <a:ext cx="1705800" cy="401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BRIEF NAME</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Linkedin/facebook profile / Link to portfolio on Figma, Github etc.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ROLE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pic>
        <p:nvPicPr>
          <p:cNvPr id="203" name="Google Shape;203;p20"/>
          <p:cNvPicPr preferRelativeResize="0"/>
          <p:nvPr/>
        </p:nvPicPr>
        <p:blipFill rotWithShape="1">
          <a:blip r:embed="rId5">
            <a:alphaModFix/>
          </a:blip>
          <a:srcRect b="0" l="670" r="670" t="0"/>
          <a:stretch/>
        </p:blipFill>
        <p:spPr>
          <a:xfrm>
            <a:off x="4487475" y="1304675"/>
            <a:ext cx="1705800" cy="1728900"/>
          </a:xfrm>
          <a:prstGeom prst="ellipse">
            <a:avLst/>
          </a:prstGeom>
          <a:noFill/>
          <a:ln>
            <a:noFill/>
          </a:ln>
          <a:effectLst>
            <a:outerShdw blurRad="381000" sx="-80000" rotWithShape="0" dir="5400000" dist="292100" sy="-18000">
              <a:srgbClr val="000000">
                <a:alpha val="21960"/>
              </a:srgbClr>
            </a:outerShdw>
          </a:effectLst>
        </p:spPr>
      </p:pic>
      <p:pic>
        <p:nvPicPr>
          <p:cNvPr id="204" name="Google Shape;204;p20"/>
          <p:cNvPicPr preferRelativeResize="0"/>
          <p:nvPr/>
        </p:nvPicPr>
        <p:blipFill rotWithShape="1">
          <a:blip r:embed="rId5">
            <a:alphaModFix/>
          </a:blip>
          <a:srcRect b="0" l="670" r="670" t="0"/>
          <a:stretch/>
        </p:blipFill>
        <p:spPr>
          <a:xfrm>
            <a:off x="6935914" y="1362198"/>
            <a:ext cx="1705800" cy="1728900"/>
          </a:xfrm>
          <a:prstGeom prst="ellipse">
            <a:avLst/>
          </a:prstGeom>
          <a:noFill/>
          <a:ln>
            <a:noFill/>
          </a:ln>
          <a:effectLst>
            <a:outerShdw blurRad="381000" sx="-80000" rotWithShape="0" dir="5400000" dist="292100" sy="-18000">
              <a:srgbClr val="000000">
                <a:alpha val="21960"/>
              </a:srgbClr>
            </a:outerShdw>
          </a:effectLst>
        </p:spPr>
      </p:pic>
      <p:pic>
        <p:nvPicPr>
          <p:cNvPr id="205" name="Google Shape;205;p20"/>
          <p:cNvPicPr preferRelativeResize="0"/>
          <p:nvPr/>
        </p:nvPicPr>
        <p:blipFill rotWithShape="1">
          <a:blip r:embed="rId5">
            <a:alphaModFix/>
          </a:blip>
          <a:srcRect b="0" l="670" r="670" t="0"/>
          <a:stretch/>
        </p:blipFill>
        <p:spPr>
          <a:xfrm>
            <a:off x="9304461" y="1373485"/>
            <a:ext cx="1705800" cy="1728900"/>
          </a:xfrm>
          <a:prstGeom prst="ellipse">
            <a:avLst/>
          </a:prstGeom>
          <a:noFill/>
          <a:ln>
            <a:noFill/>
          </a:ln>
          <a:effectLst>
            <a:outerShdw blurRad="381000" sx="-80000" rotWithShape="0" dir="5400000" dist="292100" sy="-18000">
              <a:srgbClr val="000000">
                <a:alpha val="21960"/>
              </a:srgbClr>
            </a:outerShdw>
          </a:effectLst>
        </p:spPr>
      </p:pic>
      <p:sp>
        <p:nvSpPr>
          <p:cNvPr id="206" name="Google Shape;206;p20"/>
          <p:cNvSpPr/>
          <p:nvPr/>
        </p:nvSpPr>
        <p:spPr>
          <a:xfrm>
            <a:off x="6935925" y="3174547"/>
            <a:ext cx="1705800" cy="401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BRIEF NAME</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Linkedin/facebook profile / Link to portfolio on Figma, Github etc.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ROLE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sp>
        <p:nvSpPr>
          <p:cNvPr id="207" name="Google Shape;207;p20"/>
          <p:cNvSpPr/>
          <p:nvPr/>
        </p:nvSpPr>
        <p:spPr>
          <a:xfrm>
            <a:off x="9304450" y="3273297"/>
            <a:ext cx="1705800" cy="401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BRIEF NAME</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Linkedin/facebook profile / Link to portfolio on Figma, Github etc.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ROLE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pic>
        <p:nvPicPr>
          <p:cNvPr id="208" name="Google Shape;208;p20"/>
          <p:cNvPicPr preferRelativeResize="0"/>
          <p:nvPr/>
        </p:nvPicPr>
        <p:blipFill rotWithShape="1">
          <a:blip r:embed="rId5">
            <a:alphaModFix/>
          </a:blip>
          <a:srcRect b="0" l="670" r="670" t="0"/>
          <a:stretch/>
        </p:blipFill>
        <p:spPr>
          <a:xfrm>
            <a:off x="1432800" y="2005200"/>
            <a:ext cx="2235900" cy="2266200"/>
          </a:xfrm>
          <a:prstGeom prst="ellipse">
            <a:avLst/>
          </a:prstGeom>
          <a:noFill/>
          <a:ln>
            <a:noFill/>
          </a:ln>
          <a:effectLst>
            <a:outerShdw blurRad="381000" sx="-80000" rotWithShape="0" dir="5400000" dist="292100" sy="-18000">
              <a:srgbClr val="000000">
                <a:alpha val="21960"/>
              </a:srgbClr>
            </a:outerShdw>
          </a:effectLst>
        </p:spPr>
      </p:pic>
      <p:sp>
        <p:nvSpPr>
          <p:cNvPr id="209" name="Google Shape;209;p20"/>
          <p:cNvSpPr/>
          <p:nvPr/>
        </p:nvSpPr>
        <p:spPr>
          <a:xfrm>
            <a:off x="803350" y="4447900"/>
            <a:ext cx="3430800" cy="401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sz="1900">
                <a:solidFill>
                  <a:schemeClr val="lt1"/>
                </a:solidFill>
                <a:latin typeface="Century Gothic"/>
                <a:ea typeface="Century Gothic"/>
                <a:cs typeface="Century Gothic"/>
                <a:sym typeface="Century Gothic"/>
              </a:rPr>
              <a:t>BRIEF NAME</a:t>
            </a:r>
            <a:endParaRPr b="1" i="1" sz="19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Linkedin/facebook profile / Link to portfolio on Figma, Github etc.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SHORT DESCRIPTION OF THE FOUNDER EXPERIENCE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pic>
        <p:nvPicPr>
          <p:cNvPr id="210" name="Google Shape;210;p20"/>
          <p:cNvPicPr preferRelativeResize="0"/>
          <p:nvPr/>
        </p:nvPicPr>
        <p:blipFill rotWithShape="1">
          <a:blip r:embed="rId6">
            <a:alphaModFix/>
          </a:blip>
          <a:srcRect b="0" l="0" r="0" t="0"/>
          <a:stretch/>
        </p:blipFill>
        <p:spPr>
          <a:xfrm>
            <a:off x="7510669" y="6286404"/>
            <a:ext cx="874499" cy="874499"/>
          </a:xfrm>
          <a:prstGeom prst="rect">
            <a:avLst/>
          </a:prstGeom>
          <a:noFill/>
          <a:ln>
            <a:noFill/>
          </a:ln>
        </p:spPr>
      </p:pic>
      <p:pic>
        <p:nvPicPr>
          <p:cNvPr id="211" name="Google Shape;211;p20"/>
          <p:cNvPicPr preferRelativeResize="0"/>
          <p:nvPr/>
        </p:nvPicPr>
        <p:blipFill rotWithShape="1">
          <a:blip r:embed="rId7">
            <a:alphaModFix/>
          </a:blip>
          <a:srcRect b="0" l="0" r="0" t="0"/>
          <a:stretch/>
        </p:blipFill>
        <p:spPr>
          <a:xfrm>
            <a:off x="551747" y="6403354"/>
            <a:ext cx="640600" cy="640600"/>
          </a:xfrm>
          <a:prstGeom prst="rect">
            <a:avLst/>
          </a:prstGeom>
          <a:noFill/>
          <a:ln>
            <a:noFill/>
          </a:ln>
        </p:spPr>
      </p:pic>
      <p:sp>
        <p:nvSpPr>
          <p:cNvPr id="212" name="Google Shape;212;p20"/>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213" name="Google Shape;213;p20"/>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pic>
        <p:nvPicPr>
          <p:cNvPr id="218" name="Google Shape;218;p21"/>
          <p:cNvPicPr preferRelativeResize="0"/>
          <p:nvPr/>
        </p:nvPicPr>
        <p:blipFill>
          <a:blip r:embed="rId3">
            <a:alphaModFix amt="6000"/>
          </a:blip>
          <a:stretch>
            <a:fillRect/>
          </a:stretch>
        </p:blipFill>
        <p:spPr>
          <a:xfrm>
            <a:off x="-205601" y="0"/>
            <a:ext cx="12313800" cy="8207199"/>
          </a:xfrm>
          <a:prstGeom prst="rect">
            <a:avLst/>
          </a:prstGeom>
          <a:noFill/>
          <a:ln>
            <a:noFill/>
          </a:ln>
        </p:spPr>
      </p:pic>
      <p:sp>
        <p:nvSpPr>
          <p:cNvPr id="219" name="Google Shape;219;p21"/>
          <p:cNvSpPr/>
          <p:nvPr/>
        </p:nvSpPr>
        <p:spPr>
          <a:xfrm>
            <a:off x="0" y="6421625"/>
            <a:ext cx="12192000" cy="668100"/>
          </a:xfrm>
          <a:prstGeom prst="rect">
            <a:avLst/>
          </a:prstGeom>
          <a:gradFill>
            <a:gsLst>
              <a:gs pos="0">
                <a:srgbClr val="FFC002"/>
              </a:gs>
              <a:gs pos="100000">
                <a:srgbClr val="795B04"/>
              </a:gs>
            </a:gsLst>
            <a:path path="circle">
              <a:fillToRect b="50%" l="50%" r="50%" t="50%"/>
            </a:path>
            <a:tileRect/>
          </a:gradFill>
          <a:ln cap="flat" cmpd="sng" w="9525">
            <a:solidFill>
              <a:srgbClr val="F9EE0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p21"/>
          <p:cNvSpPr/>
          <p:nvPr/>
        </p:nvSpPr>
        <p:spPr>
          <a:xfrm>
            <a:off x="600725" y="1457066"/>
            <a:ext cx="39444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1900">
                <a:solidFill>
                  <a:schemeClr val="lt1"/>
                </a:solidFill>
                <a:latin typeface="Century Gothic"/>
                <a:ea typeface="Century Gothic"/>
                <a:cs typeface="Century Gothic"/>
                <a:sym typeface="Century Gothic"/>
              </a:rPr>
              <a:t>Financials</a:t>
            </a:r>
            <a:endParaRPr b="1" i="1" sz="1900">
              <a:solidFill>
                <a:schemeClr val="lt1"/>
              </a:solidFill>
              <a:latin typeface="Century Gothic"/>
              <a:ea typeface="Century Gothic"/>
              <a:cs typeface="Century Gothic"/>
              <a:sym typeface="Century Gothic"/>
            </a:endParaRPr>
          </a:p>
        </p:txBody>
      </p:sp>
      <p:pic>
        <p:nvPicPr>
          <p:cNvPr id="221" name="Google Shape;221;p21"/>
          <p:cNvPicPr preferRelativeResize="0"/>
          <p:nvPr/>
        </p:nvPicPr>
        <p:blipFill>
          <a:blip r:embed="rId4">
            <a:alphaModFix/>
          </a:blip>
          <a:stretch>
            <a:fillRect/>
          </a:stretch>
        </p:blipFill>
        <p:spPr>
          <a:xfrm>
            <a:off x="380988" y="213438"/>
            <a:ext cx="4352925" cy="952500"/>
          </a:xfrm>
          <a:prstGeom prst="rect">
            <a:avLst/>
          </a:prstGeom>
          <a:noFill/>
          <a:ln>
            <a:noFill/>
          </a:ln>
        </p:spPr>
      </p:pic>
      <p:sp>
        <p:nvSpPr>
          <p:cNvPr id="222" name="Google Shape;222;p21"/>
          <p:cNvSpPr/>
          <p:nvPr/>
        </p:nvSpPr>
        <p:spPr>
          <a:xfrm>
            <a:off x="2613450" y="5153725"/>
            <a:ext cx="18555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Revenues (year to date up to 30 September 2023 or projections)</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sp>
        <p:nvSpPr>
          <p:cNvPr id="223" name="Google Shape;223;p21"/>
          <p:cNvSpPr/>
          <p:nvPr/>
        </p:nvSpPr>
        <p:spPr>
          <a:xfrm>
            <a:off x="2569175" y="3746700"/>
            <a:ext cx="2287500" cy="1145400"/>
          </a:xfrm>
          <a:prstGeom prst="triangle">
            <a:avLst>
              <a:gd fmla="val 50000" name="adj"/>
            </a:avLst>
          </a:prstGeom>
          <a:gradFill>
            <a:gsLst>
              <a:gs pos="0">
                <a:srgbClr val="DB0000"/>
              </a:gs>
              <a:gs pos="100000">
                <a:srgbClr val="54030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4" name="Google Shape;224;p21"/>
          <p:cNvSpPr/>
          <p:nvPr/>
        </p:nvSpPr>
        <p:spPr>
          <a:xfrm>
            <a:off x="2518650" y="2562175"/>
            <a:ext cx="10128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2200">
                <a:solidFill>
                  <a:schemeClr val="lt1"/>
                </a:solidFill>
                <a:latin typeface="Century Gothic"/>
                <a:ea typeface="Century Gothic"/>
                <a:cs typeface="Century Gothic"/>
                <a:sym typeface="Century Gothic"/>
              </a:rPr>
              <a:t>200M</a:t>
            </a:r>
            <a:endParaRPr b="1" i="1" sz="2200">
              <a:solidFill>
                <a:schemeClr val="lt1"/>
              </a:solidFill>
              <a:latin typeface="Century Gothic"/>
              <a:ea typeface="Century Gothic"/>
              <a:cs typeface="Century Gothic"/>
              <a:sym typeface="Century Gothic"/>
            </a:endParaRPr>
          </a:p>
        </p:txBody>
      </p:sp>
      <p:sp>
        <p:nvSpPr>
          <p:cNvPr id="225" name="Google Shape;225;p21"/>
          <p:cNvSpPr/>
          <p:nvPr/>
        </p:nvSpPr>
        <p:spPr>
          <a:xfrm>
            <a:off x="4505325" y="5153725"/>
            <a:ext cx="18555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Costs  (year to date up to 30 September 2023 or projections)</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sp>
        <p:nvSpPr>
          <p:cNvPr id="226" name="Google Shape;226;p21"/>
          <p:cNvSpPr/>
          <p:nvPr/>
        </p:nvSpPr>
        <p:spPr>
          <a:xfrm>
            <a:off x="4316850" y="2583263"/>
            <a:ext cx="1992900" cy="2307000"/>
          </a:xfrm>
          <a:prstGeom prst="triangle">
            <a:avLst>
              <a:gd fmla="val 50000" name="adj"/>
            </a:avLst>
          </a:prstGeom>
          <a:gradFill>
            <a:gsLst>
              <a:gs pos="0">
                <a:srgbClr val="DB0000"/>
              </a:gs>
              <a:gs pos="100000">
                <a:srgbClr val="54030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7" name="Google Shape;227;p21"/>
          <p:cNvSpPr/>
          <p:nvPr/>
        </p:nvSpPr>
        <p:spPr>
          <a:xfrm>
            <a:off x="4316850" y="1899275"/>
            <a:ext cx="10128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2200">
                <a:solidFill>
                  <a:schemeClr val="lt1"/>
                </a:solidFill>
                <a:latin typeface="Century Gothic"/>
                <a:ea typeface="Century Gothic"/>
                <a:cs typeface="Century Gothic"/>
                <a:sym typeface="Century Gothic"/>
              </a:rPr>
              <a:t>3</a:t>
            </a:r>
            <a:r>
              <a:rPr b="1" i="1" lang="en-US" sz="2200">
                <a:solidFill>
                  <a:schemeClr val="lt1"/>
                </a:solidFill>
                <a:latin typeface="Century Gothic"/>
                <a:ea typeface="Century Gothic"/>
                <a:cs typeface="Century Gothic"/>
                <a:sym typeface="Century Gothic"/>
              </a:rPr>
              <a:t>00M</a:t>
            </a:r>
            <a:endParaRPr b="1" i="1" sz="2200">
              <a:solidFill>
                <a:schemeClr val="lt1"/>
              </a:solidFill>
              <a:latin typeface="Century Gothic"/>
              <a:ea typeface="Century Gothic"/>
              <a:cs typeface="Century Gothic"/>
              <a:sym typeface="Century Gothic"/>
            </a:endParaRPr>
          </a:p>
        </p:txBody>
      </p:sp>
      <p:sp>
        <p:nvSpPr>
          <p:cNvPr id="228" name="Google Shape;228;p21"/>
          <p:cNvSpPr/>
          <p:nvPr/>
        </p:nvSpPr>
        <p:spPr>
          <a:xfrm>
            <a:off x="6244800" y="5229650"/>
            <a:ext cx="18555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1" lang="en-US">
                <a:solidFill>
                  <a:schemeClr val="lt1"/>
                </a:solidFill>
                <a:latin typeface="Century Gothic"/>
                <a:ea typeface="Century Gothic"/>
                <a:cs typeface="Century Gothic"/>
                <a:sym typeface="Century Gothic"/>
              </a:rPr>
              <a:t>Profit  (year to date up to 30 September 2023 or projections)</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100"/>
              <a:buFont typeface="Arial"/>
              <a:buNone/>
            </a:pPr>
            <a:r>
              <a:t/>
            </a:r>
            <a:endParaRPr b="1" i="1">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1800"/>
              <a:buFont typeface="Arial"/>
              <a:buNone/>
            </a:pPr>
            <a:r>
              <a:t/>
            </a:r>
            <a:endParaRPr b="1" i="1">
              <a:solidFill>
                <a:schemeClr val="lt1"/>
              </a:solidFill>
              <a:latin typeface="Century Gothic"/>
              <a:ea typeface="Century Gothic"/>
              <a:cs typeface="Century Gothic"/>
              <a:sym typeface="Century Gothic"/>
            </a:endParaRPr>
          </a:p>
        </p:txBody>
      </p:sp>
      <p:sp>
        <p:nvSpPr>
          <p:cNvPr id="229" name="Google Shape;229;p21"/>
          <p:cNvSpPr/>
          <p:nvPr/>
        </p:nvSpPr>
        <p:spPr>
          <a:xfrm>
            <a:off x="8482450" y="1838900"/>
            <a:ext cx="18555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a:solidFill>
                  <a:schemeClr val="lt1"/>
                </a:solidFill>
                <a:latin typeface="Century Gothic"/>
                <a:ea typeface="Century Gothic"/>
                <a:cs typeface="Century Gothic"/>
                <a:sym typeface="Century Gothic"/>
              </a:rPr>
              <a:t>Funding Requirements &amp; Form of Funding (Equity, Debt etc.)</a:t>
            </a:r>
            <a:endParaRPr b="1" i="1">
              <a:solidFill>
                <a:schemeClr val="lt1"/>
              </a:solidFill>
              <a:latin typeface="Century Gothic"/>
              <a:ea typeface="Century Gothic"/>
              <a:cs typeface="Century Gothic"/>
              <a:sym typeface="Century Gothic"/>
            </a:endParaRPr>
          </a:p>
        </p:txBody>
      </p:sp>
      <p:sp>
        <p:nvSpPr>
          <p:cNvPr id="230" name="Google Shape;230;p21"/>
          <p:cNvSpPr/>
          <p:nvPr/>
        </p:nvSpPr>
        <p:spPr>
          <a:xfrm>
            <a:off x="6189000" y="3212297"/>
            <a:ext cx="1855500" cy="1677900"/>
          </a:xfrm>
          <a:prstGeom prst="triangle">
            <a:avLst>
              <a:gd fmla="val 50000" name="adj"/>
            </a:avLst>
          </a:prstGeom>
          <a:gradFill>
            <a:gsLst>
              <a:gs pos="0">
                <a:srgbClr val="DB0000"/>
              </a:gs>
              <a:gs pos="100000">
                <a:srgbClr val="54030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1" name="Google Shape;231;p21"/>
          <p:cNvSpPr/>
          <p:nvPr/>
        </p:nvSpPr>
        <p:spPr>
          <a:xfrm>
            <a:off x="6024400" y="2842000"/>
            <a:ext cx="1012800" cy="442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1" lang="en-US" sz="2200">
                <a:solidFill>
                  <a:schemeClr val="lt1"/>
                </a:solidFill>
                <a:latin typeface="Century Gothic"/>
                <a:ea typeface="Century Gothic"/>
                <a:cs typeface="Century Gothic"/>
                <a:sym typeface="Century Gothic"/>
              </a:rPr>
              <a:t>250</a:t>
            </a:r>
            <a:r>
              <a:rPr b="1" i="1" lang="en-US" sz="2200">
                <a:solidFill>
                  <a:schemeClr val="lt1"/>
                </a:solidFill>
                <a:latin typeface="Century Gothic"/>
                <a:ea typeface="Century Gothic"/>
                <a:cs typeface="Century Gothic"/>
                <a:sym typeface="Century Gothic"/>
              </a:rPr>
              <a:t>M</a:t>
            </a:r>
            <a:endParaRPr b="1" i="1" sz="2200">
              <a:solidFill>
                <a:schemeClr val="lt1"/>
              </a:solidFill>
              <a:latin typeface="Century Gothic"/>
              <a:ea typeface="Century Gothic"/>
              <a:cs typeface="Century Gothic"/>
              <a:sym typeface="Century Gothic"/>
            </a:endParaRPr>
          </a:p>
        </p:txBody>
      </p:sp>
      <p:sp>
        <p:nvSpPr>
          <p:cNvPr id="232" name="Google Shape;232;p21"/>
          <p:cNvSpPr/>
          <p:nvPr/>
        </p:nvSpPr>
        <p:spPr>
          <a:xfrm>
            <a:off x="8935800" y="3046575"/>
            <a:ext cx="2179800" cy="293100"/>
          </a:xfrm>
          <a:prstGeom prst="rect">
            <a:avLst/>
          </a:prstGeom>
          <a:gradFill>
            <a:gsLst>
              <a:gs pos="0">
                <a:srgbClr val="FFC002"/>
              </a:gs>
              <a:gs pos="100000">
                <a:srgbClr val="795B04"/>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 name="Google Shape;233;p21"/>
          <p:cNvSpPr/>
          <p:nvPr/>
        </p:nvSpPr>
        <p:spPr>
          <a:xfrm>
            <a:off x="8935800" y="3453600"/>
            <a:ext cx="1855500" cy="293100"/>
          </a:xfrm>
          <a:prstGeom prst="rect">
            <a:avLst/>
          </a:prstGeom>
          <a:gradFill>
            <a:gsLst>
              <a:gs pos="0">
                <a:srgbClr val="FFC002"/>
              </a:gs>
              <a:gs pos="100000">
                <a:srgbClr val="795B04"/>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4" name="Google Shape;234;p21"/>
          <p:cNvSpPr/>
          <p:nvPr/>
        </p:nvSpPr>
        <p:spPr>
          <a:xfrm>
            <a:off x="8935800" y="3860625"/>
            <a:ext cx="2052300" cy="293100"/>
          </a:xfrm>
          <a:prstGeom prst="rect">
            <a:avLst/>
          </a:prstGeom>
          <a:gradFill>
            <a:gsLst>
              <a:gs pos="0">
                <a:srgbClr val="FFC002"/>
              </a:gs>
              <a:gs pos="100000">
                <a:srgbClr val="795B04"/>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35" name="Google Shape;235;p21"/>
          <p:cNvPicPr preferRelativeResize="0"/>
          <p:nvPr/>
        </p:nvPicPr>
        <p:blipFill rotWithShape="1">
          <a:blip r:embed="rId5">
            <a:alphaModFix/>
          </a:blip>
          <a:srcRect b="0" l="0" r="0" t="0"/>
          <a:stretch/>
        </p:blipFill>
        <p:spPr>
          <a:xfrm>
            <a:off x="7510669" y="6286404"/>
            <a:ext cx="874499" cy="874499"/>
          </a:xfrm>
          <a:prstGeom prst="rect">
            <a:avLst/>
          </a:prstGeom>
          <a:noFill/>
          <a:ln>
            <a:noFill/>
          </a:ln>
        </p:spPr>
      </p:pic>
      <p:pic>
        <p:nvPicPr>
          <p:cNvPr id="236" name="Google Shape;236;p21"/>
          <p:cNvPicPr preferRelativeResize="0"/>
          <p:nvPr/>
        </p:nvPicPr>
        <p:blipFill rotWithShape="1">
          <a:blip r:embed="rId6">
            <a:alphaModFix/>
          </a:blip>
          <a:srcRect b="0" l="0" r="0" t="0"/>
          <a:stretch/>
        </p:blipFill>
        <p:spPr>
          <a:xfrm>
            <a:off x="551747" y="6403354"/>
            <a:ext cx="640600" cy="640600"/>
          </a:xfrm>
          <a:prstGeom prst="rect">
            <a:avLst/>
          </a:prstGeom>
          <a:noFill/>
          <a:ln>
            <a:noFill/>
          </a:ln>
        </p:spPr>
      </p:pic>
      <p:sp>
        <p:nvSpPr>
          <p:cNvPr id="237" name="Google Shape;237;p21"/>
          <p:cNvSpPr txBox="1"/>
          <p:nvPr/>
        </p:nvSpPr>
        <p:spPr>
          <a:xfrm>
            <a:off x="1192350" y="6539000"/>
            <a:ext cx="410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www.t-</a:t>
            </a:r>
            <a:r>
              <a:rPr b="1" lang="en-US" sz="1800">
                <a:solidFill>
                  <a:schemeClr val="dk1"/>
                </a:solidFill>
                <a:latin typeface="Century Gothic"/>
                <a:ea typeface="Century Gothic"/>
                <a:cs typeface="Century Gothic"/>
                <a:sym typeface="Century Gothic"/>
              </a:rPr>
              <a:t>ventures.t</a:t>
            </a:r>
            <a:r>
              <a:rPr b="1" i="0" lang="en-US" sz="1800" u="none" cap="none" strike="noStrike">
                <a:solidFill>
                  <a:schemeClr val="dk1"/>
                </a:solidFill>
                <a:latin typeface="Century Gothic"/>
                <a:ea typeface="Century Gothic"/>
                <a:cs typeface="Century Gothic"/>
                <a:sym typeface="Century Gothic"/>
              </a:rPr>
              <a:t>ongston.com</a:t>
            </a:r>
            <a:endParaRPr b="0" i="0" sz="1400" u="none" cap="none" strike="noStrike">
              <a:solidFill>
                <a:srgbClr val="000000"/>
              </a:solidFill>
              <a:latin typeface="Arial"/>
              <a:ea typeface="Arial"/>
              <a:cs typeface="Arial"/>
              <a:sym typeface="Arial"/>
            </a:endParaRPr>
          </a:p>
        </p:txBody>
      </p:sp>
      <p:sp>
        <p:nvSpPr>
          <p:cNvPr id="238" name="Google Shape;238;p21"/>
          <p:cNvSpPr txBox="1"/>
          <p:nvPr/>
        </p:nvSpPr>
        <p:spPr>
          <a:xfrm>
            <a:off x="8353550" y="6539000"/>
            <a:ext cx="3144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dk1"/>
                </a:solidFill>
                <a:latin typeface="Century Gothic"/>
                <a:ea typeface="Century Gothic"/>
                <a:cs typeface="Century Gothic"/>
                <a:sym typeface="Century Gothic"/>
              </a:rPr>
              <a:t>t-ventures</a:t>
            </a:r>
            <a:r>
              <a:rPr b="1" i="0" lang="en-US" sz="1800" u="none" cap="none" strike="noStrike">
                <a:solidFill>
                  <a:schemeClr val="dk1"/>
                </a:solidFill>
                <a:latin typeface="Century Gothic"/>
                <a:ea typeface="Century Gothic"/>
                <a:cs typeface="Century Gothic"/>
                <a:sym typeface="Century Gothic"/>
              </a:rPr>
              <a:t>@tongston.com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