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58" r:id="rId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95" d="100"/>
          <a:sy n="195" d="100"/>
        </p:scale>
        <p:origin x="-2928"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printerSettings" Target="printerSettings/printerSettings1.bin"/><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GB"/>
          </a:p>
        </p:txBody>
      </p:sp>
      <p:sp>
        <p:nvSpPr>
          <p:cNvPr id="4" name="Date Placeholder 3"/>
          <p:cNvSpPr>
            <a:spLocks noGrp="1"/>
          </p:cNvSpPr>
          <p:nvPr>
            <p:ph type="dt" sz="half" idx="10"/>
          </p:nvPr>
        </p:nvSpPr>
        <p:spPr/>
        <p:txBody>
          <a:bodyPr/>
          <a:lstStyle/>
          <a:p>
            <a:fld id="{4C056FE7-51AA-FE45-9C4B-553170B17655}" type="datetimeFigureOut">
              <a:rPr lang="en-US" smtClean="0"/>
              <a:t>18/08/2015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48E3EF8-64C3-8848-89E6-2AC4DC65FAA4}" type="slidenum">
              <a:rPr lang="en-GB" smtClean="0"/>
              <a:t>‹#›</a:t>
            </a:fld>
            <a:endParaRPr lang="en-GB"/>
          </a:p>
        </p:txBody>
      </p:sp>
    </p:spTree>
    <p:extLst>
      <p:ext uri="{BB962C8B-B14F-4D97-AF65-F5344CB8AC3E}">
        <p14:creationId xmlns:p14="http://schemas.microsoft.com/office/powerpoint/2010/main" val="4099924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p:txBody>
          <a:bodyPr/>
          <a:lstStyle/>
          <a:p>
            <a:fld id="{4C056FE7-51AA-FE45-9C4B-553170B17655}" type="datetimeFigureOut">
              <a:rPr lang="en-US" smtClean="0"/>
              <a:t>18/08/2015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48E3EF8-64C3-8848-89E6-2AC4DC65FAA4}" type="slidenum">
              <a:rPr lang="en-GB" smtClean="0"/>
              <a:t>‹#›</a:t>
            </a:fld>
            <a:endParaRPr lang="en-GB"/>
          </a:p>
        </p:txBody>
      </p:sp>
    </p:spTree>
    <p:extLst>
      <p:ext uri="{BB962C8B-B14F-4D97-AF65-F5344CB8AC3E}">
        <p14:creationId xmlns:p14="http://schemas.microsoft.com/office/powerpoint/2010/main" val="1690526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p:txBody>
          <a:bodyPr/>
          <a:lstStyle/>
          <a:p>
            <a:fld id="{4C056FE7-51AA-FE45-9C4B-553170B17655}" type="datetimeFigureOut">
              <a:rPr lang="en-US" smtClean="0"/>
              <a:t>18/08/2015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48E3EF8-64C3-8848-89E6-2AC4DC65FAA4}" type="slidenum">
              <a:rPr lang="en-GB" smtClean="0"/>
              <a:t>‹#›</a:t>
            </a:fld>
            <a:endParaRPr lang="en-GB"/>
          </a:p>
        </p:txBody>
      </p:sp>
    </p:spTree>
    <p:extLst>
      <p:ext uri="{BB962C8B-B14F-4D97-AF65-F5344CB8AC3E}">
        <p14:creationId xmlns:p14="http://schemas.microsoft.com/office/powerpoint/2010/main" val="4174576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p:txBody>
          <a:bodyPr/>
          <a:lstStyle/>
          <a:p>
            <a:fld id="{4C056FE7-51AA-FE45-9C4B-553170B17655}" type="datetimeFigureOut">
              <a:rPr lang="en-US" smtClean="0"/>
              <a:t>18/08/2015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48E3EF8-64C3-8848-89E6-2AC4DC65FAA4}" type="slidenum">
              <a:rPr lang="en-GB" smtClean="0"/>
              <a:t>‹#›</a:t>
            </a:fld>
            <a:endParaRPr lang="en-GB"/>
          </a:p>
        </p:txBody>
      </p:sp>
    </p:spTree>
    <p:extLst>
      <p:ext uri="{BB962C8B-B14F-4D97-AF65-F5344CB8AC3E}">
        <p14:creationId xmlns:p14="http://schemas.microsoft.com/office/powerpoint/2010/main" val="1989271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4C056FE7-51AA-FE45-9C4B-553170B17655}" type="datetimeFigureOut">
              <a:rPr lang="en-US" smtClean="0"/>
              <a:t>18/08/2015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48E3EF8-64C3-8848-89E6-2AC4DC65FAA4}" type="slidenum">
              <a:rPr lang="en-GB" smtClean="0"/>
              <a:t>‹#›</a:t>
            </a:fld>
            <a:endParaRPr lang="en-GB"/>
          </a:p>
        </p:txBody>
      </p:sp>
    </p:spTree>
    <p:extLst>
      <p:ext uri="{BB962C8B-B14F-4D97-AF65-F5344CB8AC3E}">
        <p14:creationId xmlns:p14="http://schemas.microsoft.com/office/powerpoint/2010/main" val="1881548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Date Placeholder 4"/>
          <p:cNvSpPr>
            <a:spLocks noGrp="1"/>
          </p:cNvSpPr>
          <p:nvPr>
            <p:ph type="dt" sz="half" idx="10"/>
          </p:nvPr>
        </p:nvSpPr>
        <p:spPr/>
        <p:txBody>
          <a:bodyPr/>
          <a:lstStyle/>
          <a:p>
            <a:fld id="{4C056FE7-51AA-FE45-9C4B-553170B17655}" type="datetimeFigureOut">
              <a:rPr lang="en-US" smtClean="0"/>
              <a:t>18/08/2015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48E3EF8-64C3-8848-89E6-2AC4DC65FAA4}" type="slidenum">
              <a:rPr lang="en-GB" smtClean="0"/>
              <a:t>‹#›</a:t>
            </a:fld>
            <a:endParaRPr lang="en-GB"/>
          </a:p>
        </p:txBody>
      </p:sp>
    </p:spTree>
    <p:extLst>
      <p:ext uri="{BB962C8B-B14F-4D97-AF65-F5344CB8AC3E}">
        <p14:creationId xmlns:p14="http://schemas.microsoft.com/office/powerpoint/2010/main" val="3444816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7" name="Date Placeholder 6"/>
          <p:cNvSpPr>
            <a:spLocks noGrp="1"/>
          </p:cNvSpPr>
          <p:nvPr>
            <p:ph type="dt" sz="half" idx="10"/>
          </p:nvPr>
        </p:nvSpPr>
        <p:spPr/>
        <p:txBody>
          <a:bodyPr/>
          <a:lstStyle/>
          <a:p>
            <a:fld id="{4C056FE7-51AA-FE45-9C4B-553170B17655}" type="datetimeFigureOut">
              <a:rPr lang="en-US" smtClean="0"/>
              <a:t>18/08/2015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48E3EF8-64C3-8848-89E6-2AC4DC65FAA4}" type="slidenum">
              <a:rPr lang="en-GB" smtClean="0"/>
              <a:t>‹#›</a:t>
            </a:fld>
            <a:endParaRPr lang="en-GB"/>
          </a:p>
        </p:txBody>
      </p:sp>
    </p:spTree>
    <p:extLst>
      <p:ext uri="{BB962C8B-B14F-4D97-AF65-F5344CB8AC3E}">
        <p14:creationId xmlns:p14="http://schemas.microsoft.com/office/powerpoint/2010/main" val="2561087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Date Placeholder 2"/>
          <p:cNvSpPr>
            <a:spLocks noGrp="1"/>
          </p:cNvSpPr>
          <p:nvPr>
            <p:ph type="dt" sz="half" idx="10"/>
          </p:nvPr>
        </p:nvSpPr>
        <p:spPr/>
        <p:txBody>
          <a:bodyPr/>
          <a:lstStyle/>
          <a:p>
            <a:fld id="{4C056FE7-51AA-FE45-9C4B-553170B17655}" type="datetimeFigureOut">
              <a:rPr lang="en-US" smtClean="0"/>
              <a:t>18/08/2015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48E3EF8-64C3-8848-89E6-2AC4DC65FAA4}" type="slidenum">
              <a:rPr lang="en-GB" smtClean="0"/>
              <a:t>‹#›</a:t>
            </a:fld>
            <a:endParaRPr lang="en-GB"/>
          </a:p>
        </p:txBody>
      </p:sp>
    </p:spTree>
    <p:extLst>
      <p:ext uri="{BB962C8B-B14F-4D97-AF65-F5344CB8AC3E}">
        <p14:creationId xmlns:p14="http://schemas.microsoft.com/office/powerpoint/2010/main" val="1829776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056FE7-51AA-FE45-9C4B-553170B17655}" type="datetimeFigureOut">
              <a:rPr lang="en-US" smtClean="0"/>
              <a:t>18/08/2015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48E3EF8-64C3-8848-89E6-2AC4DC65FAA4}" type="slidenum">
              <a:rPr lang="en-GB" smtClean="0"/>
              <a:t>‹#›</a:t>
            </a:fld>
            <a:endParaRPr lang="en-GB"/>
          </a:p>
        </p:txBody>
      </p:sp>
    </p:spTree>
    <p:extLst>
      <p:ext uri="{BB962C8B-B14F-4D97-AF65-F5344CB8AC3E}">
        <p14:creationId xmlns:p14="http://schemas.microsoft.com/office/powerpoint/2010/main" val="3208867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4C056FE7-51AA-FE45-9C4B-553170B17655}" type="datetimeFigureOut">
              <a:rPr lang="en-US" smtClean="0"/>
              <a:t>18/08/2015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48E3EF8-64C3-8848-89E6-2AC4DC65FAA4}" type="slidenum">
              <a:rPr lang="en-GB" smtClean="0"/>
              <a:t>‹#›</a:t>
            </a:fld>
            <a:endParaRPr lang="en-GB"/>
          </a:p>
        </p:txBody>
      </p:sp>
    </p:spTree>
    <p:extLst>
      <p:ext uri="{BB962C8B-B14F-4D97-AF65-F5344CB8AC3E}">
        <p14:creationId xmlns:p14="http://schemas.microsoft.com/office/powerpoint/2010/main" val="2627948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4C056FE7-51AA-FE45-9C4B-553170B17655}" type="datetimeFigureOut">
              <a:rPr lang="en-US" smtClean="0"/>
              <a:t>18/08/2015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48E3EF8-64C3-8848-89E6-2AC4DC65FAA4}" type="slidenum">
              <a:rPr lang="en-GB" smtClean="0"/>
              <a:t>‹#›</a:t>
            </a:fld>
            <a:endParaRPr lang="en-GB"/>
          </a:p>
        </p:txBody>
      </p:sp>
    </p:spTree>
    <p:extLst>
      <p:ext uri="{BB962C8B-B14F-4D97-AF65-F5344CB8AC3E}">
        <p14:creationId xmlns:p14="http://schemas.microsoft.com/office/powerpoint/2010/main" val="365793508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056FE7-51AA-FE45-9C4B-553170B17655}" type="datetimeFigureOut">
              <a:rPr lang="en-US" smtClean="0"/>
              <a:t>18/08/2015</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8E3EF8-64C3-8848-89E6-2AC4DC65FAA4}" type="slidenum">
              <a:rPr lang="en-GB" smtClean="0"/>
              <a:t>‹#›</a:t>
            </a:fld>
            <a:endParaRPr lang="en-GB"/>
          </a:p>
        </p:txBody>
      </p:sp>
    </p:spTree>
    <p:extLst>
      <p:ext uri="{BB962C8B-B14F-4D97-AF65-F5344CB8AC3E}">
        <p14:creationId xmlns:p14="http://schemas.microsoft.com/office/powerpoint/2010/main" val="14796168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emf"/><Relationship Id="rId6"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1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42374" y="799526"/>
            <a:ext cx="6392333" cy="369332"/>
          </a:xfrm>
          <a:prstGeom prst="rect">
            <a:avLst/>
          </a:prstGeom>
          <a:noFill/>
        </p:spPr>
        <p:txBody>
          <a:bodyPr wrap="square" rtlCol="0">
            <a:spAutoFit/>
          </a:bodyPr>
          <a:lstStyle/>
          <a:p>
            <a:pPr lvl="0" algn="ctr"/>
            <a:r>
              <a:rPr lang="en-GB" dirty="0" err="1" smtClean="0"/>
              <a:t>SiGNet</a:t>
            </a:r>
            <a:r>
              <a:rPr lang="en-GB" dirty="0" smtClean="0"/>
              <a:t> User Guide</a:t>
            </a:r>
            <a:endParaRPr lang="en-GB" dirty="0"/>
          </a:p>
        </p:txBody>
      </p:sp>
      <p:sp>
        <p:nvSpPr>
          <p:cNvPr id="5" name="TextBox 4"/>
          <p:cNvSpPr txBox="1"/>
          <p:nvPr/>
        </p:nvSpPr>
        <p:spPr>
          <a:xfrm>
            <a:off x="283963" y="1158153"/>
            <a:ext cx="8487335" cy="646331"/>
          </a:xfrm>
          <a:prstGeom prst="rect">
            <a:avLst/>
          </a:prstGeom>
          <a:noFill/>
        </p:spPr>
        <p:txBody>
          <a:bodyPr wrap="square" rtlCol="0">
            <a:spAutoFit/>
          </a:bodyPr>
          <a:lstStyle/>
          <a:p>
            <a:r>
              <a:rPr lang="en-GB" sz="1200" dirty="0" err="1" smtClean="0"/>
              <a:t>SiGNet</a:t>
            </a:r>
            <a:r>
              <a:rPr lang="en-GB" sz="1200" dirty="0" smtClean="0"/>
              <a:t> is a tool for simulating biological data for a signalling network of known structure. This data can then be used for benchmarking of inference strategies by performing inference on the simulated data and scoring the predictions against the gold standard, known network structure. This user guide illustrates a typical use case.</a:t>
            </a:r>
            <a:endParaRPr lang="en-GB" sz="1200" dirty="0"/>
          </a:p>
        </p:txBody>
      </p:sp>
      <p:sp>
        <p:nvSpPr>
          <p:cNvPr id="6" name="TextBox 5"/>
          <p:cNvSpPr txBox="1"/>
          <p:nvPr/>
        </p:nvSpPr>
        <p:spPr>
          <a:xfrm>
            <a:off x="283963" y="5692124"/>
            <a:ext cx="8487335" cy="1015663"/>
          </a:xfrm>
          <a:prstGeom prst="rect">
            <a:avLst/>
          </a:prstGeom>
          <a:noFill/>
        </p:spPr>
        <p:txBody>
          <a:bodyPr wrap="square" rtlCol="0">
            <a:spAutoFit/>
          </a:bodyPr>
          <a:lstStyle/>
          <a:p>
            <a:r>
              <a:rPr lang="en-GB" sz="1200" dirty="0" smtClean="0"/>
              <a:t>1. Import a network into </a:t>
            </a:r>
            <a:r>
              <a:rPr lang="en-GB" sz="1200" dirty="0" err="1" smtClean="0"/>
              <a:t>Cytoscape</a:t>
            </a:r>
            <a:r>
              <a:rPr lang="en-GB" sz="1200" dirty="0" smtClean="0"/>
              <a:t> in a .</a:t>
            </a:r>
            <a:r>
              <a:rPr lang="en-GB" sz="1200" dirty="0" err="1" smtClean="0"/>
              <a:t>sif</a:t>
            </a:r>
            <a:r>
              <a:rPr lang="en-GB" sz="1200" dirty="0" smtClean="0"/>
              <a:t> format table (a), or draw it out (b). Interactions should be in the format ‘node 1, interaction, node 2’, with the interaction being one of the following terms: ‘activates’, ‘strongly activates’, ‘weakly activates’, ‘inhibits’, ‘strongly inhibits’, ‘weakly inhibits’ or ‘binds’ (for interactions that do not affect the activity of the target node). If the interaction is left blank or does not match this controlled vocabulary, </a:t>
            </a:r>
            <a:r>
              <a:rPr lang="en-GB" sz="1200" dirty="0" err="1" smtClean="0"/>
              <a:t>SiGNet</a:t>
            </a:r>
            <a:r>
              <a:rPr lang="en-GB" sz="1200" dirty="0" smtClean="0"/>
              <a:t> will replace the interaction with ‘activates’ and warn the user that this has occurred. </a:t>
            </a:r>
            <a:endParaRPr lang="en-GB" sz="1200" dirty="0"/>
          </a:p>
        </p:txBody>
      </p:sp>
      <p:pic>
        <p:nvPicPr>
          <p:cNvPr id="7" name="Picture 6" descr="Screen Shot 2015-03-10 at 10.59.2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965" y="1982755"/>
            <a:ext cx="3202560" cy="1202448"/>
          </a:xfrm>
          <a:prstGeom prst="rect">
            <a:avLst/>
          </a:prstGeom>
        </p:spPr>
      </p:pic>
      <p:pic>
        <p:nvPicPr>
          <p:cNvPr id="8" name="Picture 7" descr="Screen Shot 2015-03-10 at 11.02.0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1031" y="4183795"/>
            <a:ext cx="3635459" cy="1508329"/>
          </a:xfrm>
          <a:prstGeom prst="rect">
            <a:avLst/>
          </a:prstGeom>
        </p:spPr>
      </p:pic>
      <p:pic>
        <p:nvPicPr>
          <p:cNvPr id="10" name="Picture 9" descr="Screen Shot 2015-03-26 at 11.12.19.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965" y="3615785"/>
            <a:ext cx="3352851" cy="1761188"/>
          </a:xfrm>
          <a:prstGeom prst="rect">
            <a:avLst/>
          </a:prstGeom>
        </p:spPr>
      </p:pic>
      <p:pic>
        <p:nvPicPr>
          <p:cNvPr id="11" name="Picture 10" descr="logo.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81622" y="328406"/>
            <a:ext cx="2445668" cy="471120"/>
          </a:xfrm>
          <a:prstGeom prst="rect">
            <a:avLst/>
          </a:prstGeom>
        </p:spPr>
      </p:pic>
      <p:pic>
        <p:nvPicPr>
          <p:cNvPr id="3" name="Picture 2" descr="Screen Shot 2015-05-18 at 15.29.41.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32462" y="1862004"/>
            <a:ext cx="2831542" cy="2255009"/>
          </a:xfrm>
          <a:prstGeom prst="rect">
            <a:avLst/>
          </a:prstGeom>
        </p:spPr>
      </p:pic>
      <p:sp>
        <p:nvSpPr>
          <p:cNvPr id="13" name="TextBox 12"/>
          <p:cNvSpPr txBox="1"/>
          <p:nvPr/>
        </p:nvSpPr>
        <p:spPr>
          <a:xfrm>
            <a:off x="283963" y="1982755"/>
            <a:ext cx="456619" cy="276999"/>
          </a:xfrm>
          <a:prstGeom prst="rect">
            <a:avLst/>
          </a:prstGeom>
          <a:noFill/>
        </p:spPr>
        <p:txBody>
          <a:bodyPr wrap="square" rtlCol="0">
            <a:spAutoFit/>
          </a:bodyPr>
          <a:lstStyle/>
          <a:p>
            <a:r>
              <a:rPr lang="en-GB" sz="1200" dirty="0" smtClean="0"/>
              <a:t>(a)</a:t>
            </a:r>
            <a:endParaRPr lang="en-GB" sz="1200" dirty="0"/>
          </a:p>
        </p:txBody>
      </p:sp>
      <p:sp>
        <p:nvSpPr>
          <p:cNvPr id="14" name="TextBox 13"/>
          <p:cNvSpPr txBox="1"/>
          <p:nvPr/>
        </p:nvSpPr>
        <p:spPr>
          <a:xfrm>
            <a:off x="4362721" y="4275493"/>
            <a:ext cx="456619" cy="276999"/>
          </a:xfrm>
          <a:prstGeom prst="rect">
            <a:avLst/>
          </a:prstGeom>
          <a:noFill/>
        </p:spPr>
        <p:txBody>
          <a:bodyPr wrap="square" rtlCol="0">
            <a:spAutoFit/>
          </a:bodyPr>
          <a:lstStyle/>
          <a:p>
            <a:r>
              <a:rPr lang="en-GB" sz="1200" dirty="0" smtClean="0"/>
              <a:t>(b)</a:t>
            </a:r>
            <a:endParaRPr lang="en-GB" sz="1200" dirty="0"/>
          </a:p>
        </p:txBody>
      </p:sp>
    </p:spTree>
    <p:extLst>
      <p:ext uri="{BB962C8B-B14F-4D97-AF65-F5344CB8AC3E}">
        <p14:creationId xmlns:p14="http://schemas.microsoft.com/office/powerpoint/2010/main" val="931943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5-07-24 at 11.36.0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4407" y="940890"/>
            <a:ext cx="2788703" cy="4585702"/>
          </a:xfrm>
          <a:prstGeom prst="rect">
            <a:avLst/>
          </a:prstGeom>
        </p:spPr>
      </p:pic>
      <p:sp>
        <p:nvSpPr>
          <p:cNvPr id="4" name="TextBox 3"/>
          <p:cNvSpPr txBox="1"/>
          <p:nvPr/>
        </p:nvSpPr>
        <p:spPr>
          <a:xfrm>
            <a:off x="259788" y="5559393"/>
            <a:ext cx="8645603" cy="646331"/>
          </a:xfrm>
          <a:prstGeom prst="rect">
            <a:avLst/>
          </a:prstGeom>
          <a:noFill/>
        </p:spPr>
        <p:txBody>
          <a:bodyPr wrap="square" rtlCol="0">
            <a:spAutoFit/>
          </a:bodyPr>
          <a:lstStyle/>
          <a:p>
            <a:r>
              <a:rPr lang="en-GB" sz="1200" dirty="0" smtClean="0"/>
              <a:t>2. Click ‘Tools’ in the </a:t>
            </a:r>
            <a:r>
              <a:rPr lang="en-GB" sz="1200" dirty="0" err="1" smtClean="0"/>
              <a:t>Cytoscape</a:t>
            </a:r>
            <a:r>
              <a:rPr lang="en-GB" sz="1200" dirty="0" smtClean="0"/>
              <a:t> toolbar, then ‘</a:t>
            </a:r>
            <a:r>
              <a:rPr lang="en-GB" sz="1200" dirty="0" err="1" smtClean="0"/>
              <a:t>SiGNet</a:t>
            </a:r>
            <a:r>
              <a:rPr lang="en-GB" sz="1200" dirty="0" smtClean="0"/>
              <a:t> ‘and ‘Generate </a:t>
            </a:r>
            <a:r>
              <a:rPr lang="en-GB" sz="1200" dirty="0" err="1" smtClean="0"/>
              <a:t>SiGNet</a:t>
            </a:r>
            <a:r>
              <a:rPr lang="en-GB" sz="1200" dirty="0" smtClean="0"/>
              <a:t> data from current network’. In the popup menu, select the number of ‘experimental replicates’ required, the level of noise in the system (if required), the number of </a:t>
            </a:r>
            <a:r>
              <a:rPr lang="en-GB" sz="1200" dirty="0" err="1" smtClean="0"/>
              <a:t>timepoints</a:t>
            </a:r>
            <a:r>
              <a:rPr lang="en-GB" sz="1200" dirty="0" smtClean="0"/>
              <a:t> and whether any nodes should be inhibited or activated, and when. When you are happy with the parameters displayed, click ‘Generate </a:t>
            </a:r>
            <a:r>
              <a:rPr lang="en-GB" sz="1200" dirty="0" err="1" smtClean="0"/>
              <a:t>SiGNet</a:t>
            </a:r>
            <a:r>
              <a:rPr lang="en-GB" sz="1200" dirty="0" smtClean="0"/>
              <a:t> Data’. </a:t>
            </a:r>
            <a:endParaRPr lang="en-GB" sz="1200" dirty="0"/>
          </a:p>
        </p:txBody>
      </p:sp>
      <p:pic>
        <p:nvPicPr>
          <p:cNvPr id="5" name="Picture 4" descr="Screen Shot 2015-03-10 at 11.05.0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399" y="1251111"/>
            <a:ext cx="4376508" cy="1196514"/>
          </a:xfrm>
          <a:prstGeom prst="rect">
            <a:avLst/>
          </a:prstGeom>
        </p:spPr>
      </p:pic>
      <p:sp>
        <p:nvSpPr>
          <p:cNvPr id="7" name="Frame 6"/>
          <p:cNvSpPr/>
          <p:nvPr/>
        </p:nvSpPr>
        <p:spPr>
          <a:xfrm>
            <a:off x="6980986" y="5132170"/>
            <a:ext cx="1522124" cy="394422"/>
          </a:xfrm>
          <a:prstGeom prst="fram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pic>
        <p:nvPicPr>
          <p:cNvPr id="8" name="Picture 7" descr="Screen Shot 2015-03-26 at 14.07.4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99698" y="2228288"/>
            <a:ext cx="1898781" cy="3115133"/>
          </a:xfrm>
          <a:prstGeom prst="rect">
            <a:avLst/>
          </a:prstGeom>
        </p:spPr>
      </p:pic>
      <p:pic>
        <p:nvPicPr>
          <p:cNvPr id="9" name="Picture 8" descr="logo.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81622" y="328406"/>
            <a:ext cx="2445668" cy="471120"/>
          </a:xfrm>
          <a:prstGeom prst="rect">
            <a:avLst/>
          </a:prstGeom>
        </p:spPr>
      </p:pic>
    </p:spTree>
    <p:extLst>
      <p:ext uri="{BB962C8B-B14F-4D97-AF65-F5344CB8AC3E}">
        <p14:creationId xmlns:p14="http://schemas.microsoft.com/office/powerpoint/2010/main" val="1330059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2834" y="5503822"/>
            <a:ext cx="8672558" cy="1169551"/>
          </a:xfrm>
          <a:prstGeom prst="rect">
            <a:avLst/>
          </a:prstGeom>
          <a:noFill/>
        </p:spPr>
        <p:txBody>
          <a:bodyPr wrap="square" rtlCol="0">
            <a:spAutoFit/>
          </a:bodyPr>
          <a:lstStyle/>
          <a:p>
            <a:r>
              <a:rPr lang="en-GB" sz="1400" dirty="0" smtClean="0"/>
              <a:t>3. The </a:t>
            </a:r>
            <a:r>
              <a:rPr lang="en-GB" sz="1400" dirty="0" err="1" smtClean="0"/>
              <a:t>SiGNet</a:t>
            </a:r>
            <a:r>
              <a:rPr lang="en-GB" sz="1400" dirty="0" smtClean="0"/>
              <a:t> algorithm now runs and populates the node table with data for each node at each replicate and at each time point, along with node averages for each time point. A pop up message will appear explaining how to export the data. </a:t>
            </a:r>
          </a:p>
          <a:p>
            <a:r>
              <a:rPr lang="en-GB" sz="1400" dirty="0" smtClean="0"/>
              <a:t>In the network shown here, nodes have been coloured according to their </a:t>
            </a:r>
            <a:r>
              <a:rPr lang="en-GB" sz="1400" dirty="0" err="1" smtClean="0"/>
              <a:t>SiGNet</a:t>
            </a:r>
            <a:r>
              <a:rPr lang="en-GB" sz="1400" dirty="0" smtClean="0"/>
              <a:t> average value for </a:t>
            </a:r>
            <a:r>
              <a:rPr lang="en-GB" sz="1400" dirty="0" err="1" smtClean="0"/>
              <a:t>timepoint</a:t>
            </a:r>
            <a:r>
              <a:rPr lang="en-GB" sz="1400" dirty="0" smtClean="0"/>
              <a:t> 1 – this can be achieved using the ‘Style – Node’ tab under the </a:t>
            </a:r>
            <a:r>
              <a:rPr lang="en-GB" sz="1400" dirty="0" err="1" smtClean="0"/>
              <a:t>Cytoscape</a:t>
            </a:r>
            <a:r>
              <a:rPr lang="en-GB" sz="1400" dirty="0" smtClean="0"/>
              <a:t> Control Panel. </a:t>
            </a:r>
            <a:endParaRPr lang="en-GB" sz="1400" dirty="0"/>
          </a:p>
        </p:txBody>
      </p:sp>
      <p:pic>
        <p:nvPicPr>
          <p:cNvPr id="7" name="Picture 6" descr="Screen Shot 2015-03-26 at 14.11.1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834" y="960000"/>
            <a:ext cx="8519292" cy="1162930"/>
          </a:xfrm>
          <a:prstGeom prst="rect">
            <a:avLst/>
          </a:prstGeom>
        </p:spPr>
      </p:pic>
      <p:pic>
        <p:nvPicPr>
          <p:cNvPr id="5" name="Picture 4" descr="Screen Shot 2015-03-10 at 11.08.0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6167" y="2036737"/>
            <a:ext cx="1295400" cy="393700"/>
          </a:xfrm>
          <a:prstGeom prst="rect">
            <a:avLst/>
          </a:prstGeom>
        </p:spPr>
      </p:pic>
      <p:pic>
        <p:nvPicPr>
          <p:cNvPr id="2" name="Picture 1" descr="Screen Shot 2015-03-26 at 14.26.47.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9294" y="3710418"/>
            <a:ext cx="5413043" cy="1064163"/>
          </a:xfrm>
          <a:prstGeom prst="rect">
            <a:avLst/>
          </a:prstGeom>
        </p:spPr>
      </p:pic>
      <p:pic>
        <p:nvPicPr>
          <p:cNvPr id="12" name="Picture 11"/>
          <p:cNvPicPr>
            <a:picLocks noChangeAspect="1"/>
          </p:cNvPicPr>
          <p:nvPr/>
        </p:nvPicPr>
        <p:blipFill>
          <a:blip r:embed="rId5"/>
          <a:stretch>
            <a:fillRect/>
          </a:stretch>
        </p:blipFill>
        <p:spPr>
          <a:xfrm>
            <a:off x="0" y="2122930"/>
            <a:ext cx="3373499" cy="3522529"/>
          </a:xfrm>
          <a:prstGeom prst="rect">
            <a:avLst/>
          </a:prstGeom>
        </p:spPr>
      </p:pic>
      <p:pic>
        <p:nvPicPr>
          <p:cNvPr id="8" name="Picture 7" descr="logo.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81622" y="328406"/>
            <a:ext cx="2445668" cy="471120"/>
          </a:xfrm>
          <a:prstGeom prst="rect">
            <a:avLst/>
          </a:prstGeom>
        </p:spPr>
      </p:pic>
    </p:spTree>
    <p:extLst>
      <p:ext uri="{BB962C8B-B14F-4D97-AF65-F5344CB8AC3E}">
        <p14:creationId xmlns:p14="http://schemas.microsoft.com/office/powerpoint/2010/main" val="4037531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stretch>
            <a:fillRect/>
          </a:stretch>
        </p:blipFill>
        <p:spPr>
          <a:xfrm>
            <a:off x="4616836" y="799526"/>
            <a:ext cx="4247113" cy="4434736"/>
          </a:xfrm>
          <a:prstGeom prst="rect">
            <a:avLst/>
          </a:prstGeom>
        </p:spPr>
      </p:pic>
      <p:sp>
        <p:nvSpPr>
          <p:cNvPr id="5" name="TextBox 4"/>
          <p:cNvSpPr txBox="1"/>
          <p:nvPr/>
        </p:nvSpPr>
        <p:spPr>
          <a:xfrm>
            <a:off x="257402" y="5100341"/>
            <a:ext cx="8658775" cy="738664"/>
          </a:xfrm>
          <a:prstGeom prst="rect">
            <a:avLst/>
          </a:prstGeom>
          <a:noFill/>
        </p:spPr>
        <p:txBody>
          <a:bodyPr wrap="square" rtlCol="0">
            <a:spAutoFit/>
          </a:bodyPr>
          <a:lstStyle/>
          <a:p>
            <a:r>
              <a:rPr lang="en-GB" sz="1400" dirty="0" smtClean="0"/>
              <a:t>4. By clicking ‘File’, ‘Export’ , ‘Table’ and then selecting the default node table to export, the </a:t>
            </a:r>
            <a:r>
              <a:rPr lang="en-GB" sz="1400" dirty="0" err="1" smtClean="0"/>
              <a:t>SiGNet</a:t>
            </a:r>
            <a:r>
              <a:rPr lang="en-GB" sz="1400" dirty="0" smtClean="0"/>
              <a:t> data you have generated will be exported to the location you specify. These data files can then be used for network inference, the results of which can be scored against the network of interactions used in Step 1. </a:t>
            </a:r>
            <a:endParaRPr lang="en-GB" sz="1400" dirty="0"/>
          </a:p>
        </p:txBody>
      </p:sp>
      <p:sp>
        <p:nvSpPr>
          <p:cNvPr id="6" name="TextBox 5"/>
          <p:cNvSpPr txBox="1"/>
          <p:nvPr/>
        </p:nvSpPr>
        <p:spPr>
          <a:xfrm>
            <a:off x="257402" y="5992485"/>
            <a:ext cx="8663766" cy="738664"/>
          </a:xfrm>
          <a:prstGeom prst="rect">
            <a:avLst/>
          </a:prstGeom>
          <a:noFill/>
          <a:ln w="38100" cmpd="sng">
            <a:solidFill>
              <a:schemeClr val="accent2"/>
            </a:solidFill>
          </a:ln>
        </p:spPr>
        <p:txBody>
          <a:bodyPr wrap="square" rtlCol="0">
            <a:spAutoFit/>
          </a:bodyPr>
          <a:lstStyle/>
          <a:p>
            <a:r>
              <a:rPr lang="en-GB" sz="1400" dirty="0" smtClean="0"/>
              <a:t>Please remember to cite </a:t>
            </a:r>
            <a:r>
              <a:rPr lang="en-GB" sz="1400" dirty="0" err="1" smtClean="0"/>
              <a:t>SiGNet</a:t>
            </a:r>
            <a:r>
              <a:rPr lang="en-GB" sz="1400" dirty="0" smtClean="0"/>
              <a:t> as follows: </a:t>
            </a:r>
            <a:r>
              <a:rPr lang="en-GB" sz="1400" dirty="0" err="1" smtClean="0"/>
              <a:t>xxxxxxxx</a:t>
            </a:r>
            <a:endParaRPr lang="en-GB" sz="1400" dirty="0" smtClean="0"/>
          </a:p>
          <a:p>
            <a:endParaRPr lang="en-GB" sz="1400" dirty="0"/>
          </a:p>
          <a:p>
            <a:endParaRPr lang="en-GB" sz="1400" dirty="0"/>
          </a:p>
        </p:txBody>
      </p:sp>
      <p:pic>
        <p:nvPicPr>
          <p:cNvPr id="8" name="Picture 7" descr="Screen Shot 2015-03-10 at 15.21.4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414" y="132981"/>
            <a:ext cx="4330135" cy="1973228"/>
          </a:xfrm>
          <a:prstGeom prst="rect">
            <a:avLst/>
          </a:prstGeom>
        </p:spPr>
      </p:pic>
      <p:sp>
        <p:nvSpPr>
          <p:cNvPr id="9" name="TextBox 8"/>
          <p:cNvSpPr txBox="1"/>
          <p:nvPr/>
        </p:nvSpPr>
        <p:spPr>
          <a:xfrm>
            <a:off x="5729452" y="3647833"/>
            <a:ext cx="383733" cy="369332"/>
          </a:xfrm>
          <a:prstGeom prst="rect">
            <a:avLst/>
          </a:prstGeom>
          <a:noFill/>
        </p:spPr>
        <p:txBody>
          <a:bodyPr wrap="square" rtlCol="0">
            <a:spAutoFit/>
          </a:bodyPr>
          <a:lstStyle/>
          <a:p>
            <a:r>
              <a:rPr lang="en-GB" dirty="0" smtClean="0">
                <a:latin typeface="Zapf Dingbats"/>
                <a:ea typeface="Zapf Dingbats"/>
                <a:cs typeface="Zapf Dingbats"/>
                <a:sym typeface="Zapf Dingbats"/>
              </a:rPr>
              <a:t>✓</a:t>
            </a:r>
            <a:endParaRPr lang="en-GB" dirty="0"/>
          </a:p>
        </p:txBody>
      </p:sp>
      <p:sp>
        <p:nvSpPr>
          <p:cNvPr id="10" name="TextBox 9"/>
          <p:cNvSpPr txBox="1"/>
          <p:nvPr/>
        </p:nvSpPr>
        <p:spPr>
          <a:xfrm>
            <a:off x="7976131" y="1285690"/>
            <a:ext cx="383733" cy="369332"/>
          </a:xfrm>
          <a:prstGeom prst="rect">
            <a:avLst/>
          </a:prstGeom>
          <a:noFill/>
        </p:spPr>
        <p:txBody>
          <a:bodyPr wrap="square" rtlCol="0">
            <a:spAutoFit/>
          </a:bodyPr>
          <a:lstStyle/>
          <a:p>
            <a:r>
              <a:rPr lang="en-GB" dirty="0" smtClean="0">
                <a:latin typeface="Zapf Dingbats"/>
                <a:ea typeface="Zapf Dingbats"/>
                <a:cs typeface="Zapf Dingbats"/>
                <a:sym typeface="Zapf Dingbats"/>
              </a:rPr>
              <a:t>✓</a:t>
            </a:r>
            <a:endParaRPr lang="en-GB" dirty="0"/>
          </a:p>
        </p:txBody>
      </p:sp>
      <p:pic>
        <p:nvPicPr>
          <p:cNvPr id="11" name="Picture 10" descr="Screen Shot 2015-03-26 at 11.27.0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295" y="3247364"/>
            <a:ext cx="3576097" cy="1905512"/>
          </a:xfrm>
          <a:prstGeom prst="rect">
            <a:avLst/>
          </a:prstGeom>
        </p:spPr>
      </p:pic>
      <p:pic>
        <p:nvPicPr>
          <p:cNvPr id="13" name="Picture 12" descr="Screen Shot 2015-03-26 at 14.18.23.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6413" y="2194416"/>
            <a:ext cx="4330135" cy="980909"/>
          </a:xfrm>
          <a:prstGeom prst="rect">
            <a:avLst/>
          </a:prstGeom>
        </p:spPr>
      </p:pic>
      <p:sp>
        <p:nvSpPr>
          <p:cNvPr id="12" name="Frame 11"/>
          <p:cNvSpPr/>
          <p:nvPr/>
        </p:nvSpPr>
        <p:spPr>
          <a:xfrm>
            <a:off x="1601236" y="2374416"/>
            <a:ext cx="2855404" cy="394422"/>
          </a:xfrm>
          <a:prstGeom prst="fram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pic>
        <p:nvPicPr>
          <p:cNvPr id="15" name="Picture 14" descr="logo.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81622" y="328406"/>
            <a:ext cx="2445668" cy="471120"/>
          </a:xfrm>
          <a:prstGeom prst="rect">
            <a:avLst/>
          </a:prstGeom>
        </p:spPr>
      </p:pic>
    </p:spTree>
    <p:extLst>
      <p:ext uri="{BB962C8B-B14F-4D97-AF65-F5344CB8AC3E}">
        <p14:creationId xmlns:p14="http://schemas.microsoft.com/office/powerpoint/2010/main" val="1382470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46</TotalTime>
  <Words>444</Words>
  <Application>Microsoft Macintosh PowerPoint</Application>
  <PresentationFormat>On-screen Show (4:3)</PresentationFormat>
  <Paragraphs>12</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PowerPoint Presentation</vt:lpstr>
      <vt:lpstr>PowerPoint Presentation</vt:lpstr>
      <vt:lpstr>PowerPoint Presentation</vt:lpstr>
      <vt:lpstr>PowerPoint Presentation</vt:lpstr>
    </vt:vector>
  </TitlesOfParts>
  <Company>Institute of Cancer Research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Elizabeth Coker</dc:creator>
  <cp:lastModifiedBy>Elizabeth Coker</cp:lastModifiedBy>
  <cp:revision>9</cp:revision>
  <dcterms:created xsi:type="dcterms:W3CDTF">2015-03-26T13:59:30Z</dcterms:created>
  <dcterms:modified xsi:type="dcterms:W3CDTF">2015-08-18T10:51:11Z</dcterms:modified>
</cp:coreProperties>
</file>