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Average"/>
      <p:regular r:id="rId18"/>
    </p:embeddedFont>
    <p:embeddedFont>
      <p:font typeface="Oswald"/>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swald-regular.fntdata"/><Relationship Id="rId6" Type="http://schemas.openxmlformats.org/officeDocument/2006/relationships/slide" Target="slides/slide1.xml"/><Relationship Id="rId18" Type="http://schemas.openxmlformats.org/officeDocument/2006/relationships/font" Target="fonts/Average-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a81c0a9bd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a81c0a9bd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a64f4f9c9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a64f4f9c9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results/conclusions of the application or analysis: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Include relevant images or examples to support your work.</a:t>
            </a:r>
            <a:endParaRPr/>
          </a:p>
          <a:p>
            <a:pPr indent="0" lvl="0" marL="0" rtl="0" algn="l">
              <a:spcBef>
                <a:spcPts val="0"/>
              </a:spcBef>
              <a:spcAft>
                <a:spcPts val="0"/>
              </a:spcAft>
              <a:buNone/>
            </a:pPr>
            <a:r>
              <a:rPr lang="en"/>
              <a:t>Figures/Graphs that proves our results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the project goal was not achieved, discuss the issues and how you attempted to resolve them.</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sz="1050">
                <a:solidFill>
                  <a:schemeClr val="dk1"/>
                </a:solidFill>
              </a:rPr>
              <a:t>These findings provide a robust foundation for more in-depth exploration and future research, aiming to gain a nuanced understanding of the intricate economic dynamics influencing the national debt in both advanced and emerging economies. The study provides valuable insights into the economic dynamics of advanced and emerging economies, emphasizing the need for continuous analysis and adaptation to evolving global circumstances. Consideration of potential data gaps and the necessity for domain-specific knowledge reinforces the importance of ongoing research for a more comprehensive understanding of economic indicators. More findings can be listed as the below:</a:t>
            </a:r>
            <a:endParaRPr sz="105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sz="1050">
                <a:solidFill>
                  <a:schemeClr val="dk1"/>
                </a:solidFill>
              </a:rPr>
              <a:t>Advanced Countries:</a:t>
            </a:r>
            <a:endParaRPr b="1" sz="1050">
              <a:solidFill>
                <a:schemeClr val="dk1"/>
              </a:solidFill>
            </a:endParaRPr>
          </a:p>
          <a:p>
            <a:pPr indent="-295275" lvl="1" marL="457200" rtl="0" algn="l">
              <a:spcBef>
                <a:spcPts val="0"/>
              </a:spcBef>
              <a:spcAft>
                <a:spcPts val="0"/>
              </a:spcAft>
              <a:buClr>
                <a:srgbClr val="666666"/>
              </a:buClr>
              <a:buSzPts val="1050"/>
              <a:buChar char="○"/>
            </a:pPr>
            <a:r>
              <a:rPr lang="en" sz="1050">
                <a:solidFill>
                  <a:schemeClr val="dk1"/>
                </a:solidFill>
              </a:rPr>
              <a:t>Unemployment rates are relatively low for advanced countries, with Germany having the lowest average.</a:t>
            </a:r>
            <a:endParaRPr sz="1050">
              <a:solidFill>
                <a:schemeClr val="dk1"/>
              </a:solidFill>
            </a:endParaRPr>
          </a:p>
          <a:p>
            <a:pPr indent="-295275" lvl="1" marL="457200" rtl="0" algn="l">
              <a:spcBef>
                <a:spcPts val="0"/>
              </a:spcBef>
              <a:spcAft>
                <a:spcPts val="0"/>
              </a:spcAft>
              <a:buClr>
                <a:srgbClr val="666666"/>
              </a:buClr>
              <a:buSzPts val="1050"/>
              <a:buChar char="○"/>
            </a:pPr>
            <a:r>
              <a:rPr lang="en" sz="1050">
                <a:solidFill>
                  <a:schemeClr val="dk1"/>
                </a:solidFill>
              </a:rPr>
              <a:t>Population growth is relatively stable, with slight variations.</a:t>
            </a:r>
            <a:endParaRPr sz="1050">
              <a:solidFill>
                <a:schemeClr val="dk1"/>
              </a:solidFill>
            </a:endParaRPr>
          </a:p>
          <a:p>
            <a:pPr indent="-295275" lvl="1" marL="457200" rtl="0" algn="l">
              <a:spcBef>
                <a:spcPts val="0"/>
              </a:spcBef>
              <a:spcAft>
                <a:spcPts val="0"/>
              </a:spcAft>
              <a:buClr>
                <a:srgbClr val="666666"/>
              </a:buClr>
              <a:buSzPts val="1050"/>
              <a:buChar char="○"/>
            </a:pPr>
            <a:r>
              <a:rPr lang="en" sz="1050">
                <a:solidFill>
                  <a:schemeClr val="dk1"/>
                </a:solidFill>
              </a:rPr>
              <a:t>National debt shows variations among countries, with the USA having the highest average.</a:t>
            </a:r>
            <a:endParaRPr sz="1200">
              <a:solidFill>
                <a:srgbClr val="666666"/>
              </a:solidFill>
            </a:endParaRPr>
          </a:p>
          <a:p>
            <a:pPr indent="0" lvl="0" marL="0" rtl="0" algn="l">
              <a:spcBef>
                <a:spcPts val="0"/>
              </a:spcBef>
              <a:spcAft>
                <a:spcPts val="0"/>
              </a:spcAft>
              <a:buClr>
                <a:schemeClr val="dk1"/>
              </a:buClr>
              <a:buSzPts val="1100"/>
              <a:buFont typeface="Arial"/>
              <a:buNone/>
            </a:pPr>
            <a:r>
              <a:t/>
            </a:r>
            <a:endParaRPr sz="1050">
              <a:solidFill>
                <a:schemeClr val="dk1"/>
              </a:solidFill>
            </a:endParaRPr>
          </a:p>
          <a:p>
            <a:pPr indent="0" lvl="0" marL="0" rtl="0" algn="l">
              <a:spcBef>
                <a:spcPts val="0"/>
              </a:spcBef>
              <a:spcAft>
                <a:spcPts val="0"/>
              </a:spcAft>
              <a:buClr>
                <a:schemeClr val="dk1"/>
              </a:buClr>
              <a:buSzPts val="1100"/>
              <a:buFont typeface="Arial"/>
              <a:buNone/>
            </a:pPr>
            <a:r>
              <a:rPr b="1" lang="en" sz="1050">
                <a:solidFill>
                  <a:schemeClr val="dk1"/>
                </a:solidFill>
              </a:rPr>
              <a:t>Emerging Countries:</a:t>
            </a:r>
            <a:endParaRPr b="1" sz="1050">
              <a:solidFill>
                <a:schemeClr val="dk1"/>
              </a:solidFill>
            </a:endParaRPr>
          </a:p>
          <a:p>
            <a:pPr indent="-295275" lvl="1" marL="457200" rtl="0" algn="l">
              <a:spcBef>
                <a:spcPts val="0"/>
              </a:spcBef>
              <a:spcAft>
                <a:spcPts val="0"/>
              </a:spcAft>
              <a:buClr>
                <a:srgbClr val="666666"/>
              </a:buClr>
              <a:buSzPts val="1050"/>
              <a:buChar char="○"/>
            </a:pPr>
            <a:r>
              <a:rPr lang="en" sz="1050">
                <a:solidFill>
                  <a:schemeClr val="dk1"/>
                </a:solidFill>
              </a:rPr>
              <a:t>Unemployment rates are higher on average, with Jordan and South Africa having particularly high values.</a:t>
            </a:r>
            <a:endParaRPr sz="1050">
              <a:solidFill>
                <a:schemeClr val="dk1"/>
              </a:solidFill>
            </a:endParaRPr>
          </a:p>
          <a:p>
            <a:pPr indent="-295275" lvl="1" marL="457200" rtl="0" algn="l">
              <a:spcBef>
                <a:spcPts val="0"/>
              </a:spcBef>
              <a:spcAft>
                <a:spcPts val="0"/>
              </a:spcAft>
              <a:buClr>
                <a:srgbClr val="666666"/>
              </a:buClr>
              <a:buSzPts val="1050"/>
              <a:buChar char="○"/>
            </a:pPr>
            <a:r>
              <a:rPr lang="en" sz="1050">
                <a:solidFill>
                  <a:schemeClr val="dk1"/>
                </a:solidFill>
              </a:rPr>
              <a:t>Population growth is generally higher than in advanced countries, with Chile having the highest average.</a:t>
            </a:r>
            <a:endParaRPr sz="1050">
              <a:solidFill>
                <a:schemeClr val="dk1"/>
              </a:solidFill>
            </a:endParaRPr>
          </a:p>
          <a:p>
            <a:pPr indent="-295275" lvl="1" marL="457200" rtl="0" algn="l">
              <a:spcBef>
                <a:spcPts val="0"/>
              </a:spcBef>
              <a:spcAft>
                <a:spcPts val="0"/>
              </a:spcAft>
              <a:buClr>
                <a:srgbClr val="666666"/>
              </a:buClr>
              <a:buSzPts val="1050"/>
              <a:buChar char="○"/>
            </a:pPr>
            <a:r>
              <a:rPr lang="en" sz="1050">
                <a:solidFill>
                  <a:schemeClr val="dk1"/>
                </a:solidFill>
              </a:rPr>
              <a:t>National debt varies, with South Africa having the highest average.</a:t>
            </a:r>
            <a:endParaRPr sz="1050">
              <a:solidFill>
                <a:schemeClr val="dk1"/>
              </a:solidFill>
            </a:endParaRPr>
          </a:p>
          <a:p>
            <a:pPr indent="0" lvl="0" marL="0" rtl="0" algn="l">
              <a:spcBef>
                <a:spcPts val="0"/>
              </a:spcBef>
              <a:spcAft>
                <a:spcPts val="0"/>
              </a:spcAft>
              <a:buClr>
                <a:schemeClr val="dk1"/>
              </a:buClr>
              <a:buSzPts val="1100"/>
              <a:buFont typeface="Arial"/>
              <a:buNone/>
            </a:pPr>
            <a:r>
              <a:t/>
            </a:r>
            <a:endParaRPr sz="1050">
              <a:solidFill>
                <a:schemeClr val="dk1"/>
              </a:solidFill>
            </a:endParaRPr>
          </a:p>
          <a:p>
            <a:pPr indent="0" lvl="0" marL="0" rtl="0" algn="l">
              <a:spcBef>
                <a:spcPts val="0"/>
              </a:spcBef>
              <a:spcAft>
                <a:spcPts val="0"/>
              </a:spcAft>
              <a:buClr>
                <a:schemeClr val="dk1"/>
              </a:buClr>
              <a:buSzPts val="1100"/>
              <a:buFont typeface="Arial"/>
              <a:buNone/>
            </a:pPr>
            <a:r>
              <a:rPr b="1" lang="en" sz="1050">
                <a:solidFill>
                  <a:schemeClr val="dk1"/>
                </a:solidFill>
              </a:rPr>
              <a:t>Considerations:</a:t>
            </a:r>
            <a:endParaRPr b="1" sz="1050">
              <a:solidFill>
                <a:schemeClr val="dk1"/>
              </a:solidFill>
            </a:endParaRPr>
          </a:p>
          <a:p>
            <a:pPr indent="-295275" lvl="1" marL="457200" rtl="0" algn="l">
              <a:spcBef>
                <a:spcPts val="0"/>
              </a:spcBef>
              <a:spcAft>
                <a:spcPts val="0"/>
              </a:spcAft>
              <a:buClr>
                <a:srgbClr val="666666"/>
              </a:buClr>
              <a:buSzPts val="1050"/>
              <a:buChar char="○"/>
            </a:pPr>
            <a:r>
              <a:rPr lang="en" sz="1050">
                <a:solidFill>
                  <a:schemeClr val="dk1"/>
                </a:solidFill>
              </a:rPr>
              <a:t>The findings are based on the specified indicators and time span.</a:t>
            </a:r>
            <a:endParaRPr sz="1050">
              <a:solidFill>
                <a:schemeClr val="dk1"/>
              </a:solidFill>
            </a:endParaRPr>
          </a:p>
          <a:p>
            <a:pPr indent="-295275" lvl="1" marL="457200" rtl="0" algn="l">
              <a:spcBef>
                <a:spcPts val="0"/>
              </a:spcBef>
              <a:spcAft>
                <a:spcPts val="0"/>
              </a:spcAft>
              <a:buClr>
                <a:srgbClr val="666666"/>
              </a:buClr>
              <a:buSzPts val="1050"/>
              <a:buChar char="○"/>
            </a:pPr>
            <a:r>
              <a:rPr lang="en" sz="1050">
                <a:solidFill>
                  <a:schemeClr val="dk1"/>
                </a:solidFill>
              </a:rPr>
              <a:t>Some data may be missing or incomplete, as indicated by NaN values in the DataFrames.</a:t>
            </a:r>
            <a:endParaRPr sz="1050">
              <a:solidFill>
                <a:schemeClr val="dk1"/>
              </a:solidFill>
            </a:endParaRPr>
          </a:p>
          <a:p>
            <a:pPr indent="-295275" lvl="1" marL="457200" rtl="0" algn="l">
              <a:spcBef>
                <a:spcPts val="0"/>
              </a:spcBef>
              <a:spcAft>
                <a:spcPts val="0"/>
              </a:spcAft>
              <a:buClr>
                <a:srgbClr val="666666"/>
              </a:buClr>
              <a:buSzPts val="1050"/>
              <a:buChar char="○"/>
            </a:pPr>
            <a:r>
              <a:rPr lang="en" sz="1050">
                <a:solidFill>
                  <a:schemeClr val="dk1"/>
                </a:solidFill>
              </a:rPr>
              <a:t>Interpretation may require domain-specific knowledge and a deeper understanding of economic indicators.</a:t>
            </a:r>
            <a:endParaRPr sz="105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a64f4f9c9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a64f4f9c9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steps: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Briefly discuss potential next steps for the project.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Possible next steps. For this project possible next steps could include broadening our data as for this project we included six emerging economies and six advanced economies.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order to best understand the global Fiscal Sustainability of Advanced and Emerging Economies we would need to include more countries in the future. We may also want to add more variables to better understand different factors that could have impacted individual countries. </a:t>
            </a:r>
            <a:endParaRPr/>
          </a:p>
          <a:p>
            <a:pPr indent="0" lvl="0" marL="0" rtl="0" algn="l">
              <a:lnSpc>
                <a:spcPct val="115000"/>
              </a:lnSpc>
              <a:spcBef>
                <a:spcPts val="0"/>
              </a:spcBef>
              <a:spcAft>
                <a:spcPts val="0"/>
              </a:spcAft>
              <a:buNone/>
            </a:pPr>
            <a:r>
              <a:t/>
            </a:r>
            <a:endParaRPr b="1" sz="10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050">
                <a:solidFill>
                  <a:schemeClr val="dk1"/>
                </a:solidFill>
              </a:rPr>
              <a:t>Further Research:</a:t>
            </a:r>
            <a:endParaRPr b="1" sz="1050">
              <a:solidFill>
                <a:schemeClr val="dk1"/>
              </a:solidFill>
            </a:endParaRPr>
          </a:p>
          <a:p>
            <a:pPr indent="-295275" lvl="1" marL="457200" rtl="0" algn="l">
              <a:spcBef>
                <a:spcPts val="0"/>
              </a:spcBef>
              <a:spcAft>
                <a:spcPts val="0"/>
              </a:spcAft>
              <a:buClr>
                <a:srgbClr val="666666"/>
              </a:buClr>
              <a:buSzPts val="1050"/>
              <a:buChar char="○"/>
            </a:pPr>
            <a:r>
              <a:rPr lang="en" sz="1050">
                <a:solidFill>
                  <a:schemeClr val="dk1"/>
                </a:solidFill>
              </a:rPr>
              <a:t>Recommends future analyses involving different variables to unveil clearer trends in subsequent years for more specific countries that followed unusual trends of increase and decrease to investigate what impacted those changes. </a:t>
            </a:r>
            <a:endParaRPr sz="1050">
              <a:solidFill>
                <a:schemeClr val="dk1"/>
              </a:solidFill>
            </a:endParaRPr>
          </a:p>
          <a:p>
            <a:pPr indent="-295275" lvl="1" marL="457200" rtl="0" algn="l">
              <a:spcBef>
                <a:spcPts val="0"/>
              </a:spcBef>
              <a:spcAft>
                <a:spcPts val="0"/>
              </a:spcAft>
              <a:buClr>
                <a:srgbClr val="666666"/>
              </a:buClr>
              <a:buSzPts val="1050"/>
              <a:buChar char="○"/>
            </a:pPr>
            <a:r>
              <a:rPr lang="en" sz="1050">
                <a:solidFill>
                  <a:schemeClr val="dk1"/>
                </a:solidFill>
              </a:rPr>
              <a:t>Research more specific government policies, industrial changes, global events and demographic changes that resulted in those changes.</a:t>
            </a:r>
            <a:endParaRPr sz="105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5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For this project we are assessing </a:t>
            </a:r>
            <a:r>
              <a:rPr lang="en"/>
              <a:t>the</a:t>
            </a:r>
            <a:r>
              <a:rPr lang="en"/>
              <a:t> fiscal sustainability of advanced and </a:t>
            </a:r>
            <a:r>
              <a:rPr lang="en"/>
              <a:t>emerging</a:t>
            </a:r>
            <a:r>
              <a:rPr lang="en"/>
              <a:t> countries by selecting six countries in each </a:t>
            </a:r>
            <a:r>
              <a:rPr lang="en"/>
              <a:t>category</a:t>
            </a:r>
            <a:r>
              <a:rPr lang="en"/>
              <a:t>. In this case our advanced countries are t</a:t>
            </a:r>
            <a:r>
              <a:rPr lang="en" sz="1050">
                <a:solidFill>
                  <a:schemeClr val="dk1"/>
                </a:solidFill>
              </a:rPr>
              <a:t>he United States of America, New Zealand, Germany, Finland, Japan, and Spain. The </a:t>
            </a:r>
            <a:r>
              <a:rPr lang="en" sz="1050">
                <a:solidFill>
                  <a:schemeClr val="dk1"/>
                </a:solidFill>
              </a:rPr>
              <a:t>emerging</a:t>
            </a:r>
            <a:r>
              <a:rPr lang="en" sz="1050">
                <a:solidFill>
                  <a:schemeClr val="dk1"/>
                </a:solidFill>
              </a:rPr>
              <a:t> countries are</a:t>
            </a:r>
            <a:r>
              <a:rPr i="1" lang="en" sz="1050">
                <a:solidFill>
                  <a:schemeClr val="dk1"/>
                </a:solidFill>
              </a:rPr>
              <a:t> </a:t>
            </a:r>
            <a:r>
              <a:rPr lang="en" sz="1050">
                <a:solidFill>
                  <a:schemeClr val="dk1"/>
                </a:solidFill>
              </a:rPr>
              <a:t>Croatia, Chile, Morocco, South Africa, Jordan, and, Hungary.</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This project aims to identify any clear trends </a:t>
            </a:r>
            <a:r>
              <a:rPr lang="en"/>
              <a:t>among</a:t>
            </a:r>
            <a:r>
              <a:rPr lang="en"/>
              <a:t> the selected countries and find possible correlations between </a:t>
            </a:r>
            <a:r>
              <a:rPr lang="en"/>
              <a:t>population</a:t>
            </a:r>
            <a:r>
              <a:rPr lang="en"/>
              <a:t> dynamics and </a:t>
            </a:r>
            <a:r>
              <a:rPr lang="en"/>
              <a:t>financial</a:t>
            </a:r>
            <a:r>
              <a:rPr lang="en"/>
              <a:t> </a:t>
            </a:r>
            <a:r>
              <a:rPr lang="en"/>
              <a:t>outlook.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The selected time frame for for this project spans six years from 2018 to 2023. The time frame was selected to parallel the COVID-19 pandemic </a:t>
            </a:r>
            <a:r>
              <a:rPr lang="en" sz="1050">
                <a:solidFill>
                  <a:schemeClr val="dk1"/>
                </a:solidFill>
              </a:rPr>
              <a:t>from 2018 to 2019 (pre-covid-19), 2020 to 2021 (during covid-19) and 2022 to 2023 (post covid-19).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a64f4f9c9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a64f4f9c9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overview of the data collection, cleanup, and exploration processes:</a:t>
            </a:r>
            <a:endParaRPr/>
          </a:p>
          <a:p>
            <a:pPr indent="0" lvl="0" marL="0" rtl="0" algn="l">
              <a:spcBef>
                <a:spcPts val="0"/>
              </a:spcBef>
              <a:spcAft>
                <a:spcPts val="0"/>
              </a:spcAft>
              <a:buNone/>
            </a:pPr>
            <a:r>
              <a:rPr lang="en"/>
              <a:t>Describe the source of your data and why you chose it for your project.</a:t>
            </a:r>
            <a:endParaRPr/>
          </a:p>
          <a:p>
            <a:pPr indent="0" lvl="0" marL="0" rtl="0" algn="l">
              <a:spcBef>
                <a:spcPts val="0"/>
              </a:spcBef>
              <a:spcAft>
                <a:spcPts val="0"/>
              </a:spcAft>
              <a:buNone/>
            </a:pPr>
            <a:r>
              <a:rPr lang="en"/>
              <a:t>World Economic Outlook(WEO)</a:t>
            </a:r>
            <a:endParaRPr/>
          </a:p>
          <a:p>
            <a:pPr indent="0" lvl="0" marL="0" rtl="0" algn="l">
              <a:spcBef>
                <a:spcPts val="0"/>
              </a:spcBef>
              <a:spcAft>
                <a:spcPts val="0"/>
              </a:spcAft>
              <a:buNone/>
            </a:pPr>
            <a:r>
              <a:rPr lang="en"/>
              <a:t>Describe the collection, exploration, and cleanup process.</a:t>
            </a:r>
            <a:endParaRPr/>
          </a:p>
          <a:p>
            <a:pPr indent="0" lvl="0" marL="0" rtl="0" algn="l">
              <a:spcBef>
                <a:spcPts val="0"/>
              </a:spcBef>
              <a:spcAft>
                <a:spcPts val="0"/>
              </a:spcAft>
              <a:buNone/>
            </a:pPr>
            <a:r>
              <a:rPr lang="en"/>
              <a:t>Description of source data:</a:t>
            </a:r>
            <a:endParaRPr/>
          </a:p>
          <a:p>
            <a:pPr indent="0" lvl="0" marL="0" rtl="0" algn="l">
              <a:spcBef>
                <a:spcPts val="0"/>
              </a:spcBef>
              <a:spcAft>
                <a:spcPts val="0"/>
              </a:spcAft>
              <a:buNone/>
            </a:pPr>
            <a:r>
              <a:rPr lang="en"/>
              <a:t>Why this source was chosen:</a:t>
            </a:r>
            <a:endParaRPr/>
          </a:p>
          <a:p>
            <a:pPr indent="0" lvl="0" marL="0" rtl="0" algn="l">
              <a:spcBef>
                <a:spcPts val="0"/>
              </a:spcBef>
              <a:spcAft>
                <a:spcPts val="0"/>
              </a:spcAft>
              <a:buNone/>
            </a:pPr>
            <a:r>
              <a:rPr lang="en"/>
              <a:t>Benefits of source:</a:t>
            </a:r>
            <a:endParaRPr/>
          </a:p>
          <a:p>
            <a:pPr indent="0" lvl="0" marL="0" rtl="0" algn="l">
              <a:spcBef>
                <a:spcPts val="0"/>
              </a:spcBef>
              <a:spcAft>
                <a:spcPts val="0"/>
              </a:spcAft>
              <a:buNone/>
            </a:pPr>
            <a:r>
              <a:rPr lang="en"/>
              <a:t>What we did to collect the data:</a:t>
            </a:r>
            <a:endParaRPr/>
          </a:p>
          <a:p>
            <a:pPr indent="0" lvl="0" marL="0" rtl="0" algn="l">
              <a:spcBef>
                <a:spcPts val="0"/>
              </a:spcBef>
              <a:spcAft>
                <a:spcPts val="0"/>
              </a:spcAft>
              <a:buNone/>
            </a:pPr>
            <a:r>
              <a:rPr lang="en"/>
              <a:t>How/why we chose </a:t>
            </a:r>
            <a:r>
              <a:rPr lang="en"/>
              <a:t>macroeconomic</a:t>
            </a:r>
            <a:r>
              <a:rPr lang="en"/>
              <a:t> variables:</a:t>
            </a:r>
            <a:endParaRPr/>
          </a:p>
          <a:p>
            <a:pPr indent="0" lvl="0" marL="0" rtl="0" algn="l">
              <a:spcBef>
                <a:spcPts val="0"/>
              </a:spcBef>
              <a:spcAft>
                <a:spcPts val="0"/>
              </a:spcAft>
              <a:buNone/>
            </a:pPr>
            <a:r>
              <a:rPr lang="en"/>
              <a:t>Cleanup</a:t>
            </a:r>
            <a:r>
              <a:rPr lang="en"/>
              <a:t> process of code: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this </a:t>
            </a:r>
            <a:r>
              <a:rPr lang="en" sz="1050">
                <a:solidFill>
                  <a:schemeClr val="dk1"/>
                </a:solidFill>
              </a:rPr>
              <a:t>comparative analysis of the National Debt</a:t>
            </a:r>
            <a:r>
              <a:rPr lang="en"/>
              <a:t> of advanced and emerging economies we got our data from the World Economic Outlook (WEO). The WEO is a biannual publication that provides statistical data on </a:t>
            </a:r>
            <a:r>
              <a:rPr lang="en"/>
              <a:t>output, inflation, employment, fiscal balances, and debt for member countries.  The WEO also contains the IMF's analysis and projections of economic developments globally.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source was </a:t>
            </a:r>
            <a:r>
              <a:rPr lang="en"/>
              <a:t>beneficial</a:t>
            </a:r>
            <a:r>
              <a:rPr lang="en"/>
              <a:t> for this analysis as we were attempting do see National debt over a multitude of years and were comparing many different macroeconomic variables.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collecting our data we began by asking questions about National debt and </a:t>
            </a:r>
            <a:r>
              <a:rPr lang="en"/>
              <a:t>discussing</a:t>
            </a:r>
            <a:r>
              <a:rPr lang="en"/>
              <a:t> what we wanted to know. We then determined what variables would be best to analyze in order to answer our questions. We then defined the selected </a:t>
            </a:r>
            <a:r>
              <a:rPr lang="en"/>
              <a:t>groups</a:t>
            </a:r>
            <a:r>
              <a:rPr lang="en"/>
              <a:t> and dataframe and analyzed correlations and patterns within the data. The cleanup process of this code included </a:t>
            </a:r>
            <a:r>
              <a:rPr lang="en"/>
              <a:t>multiple</a:t>
            </a:r>
            <a:r>
              <a:rPr lang="en"/>
              <a:t> trials where we attempted to see what code worked and what was </a:t>
            </a:r>
            <a:r>
              <a:rPr lang="en"/>
              <a:t>unnecessary.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a64f4f9c9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a64f4f9c9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How we approached our goals:</a:t>
            </a:r>
            <a:endParaRPr>
              <a:solidFill>
                <a:schemeClr val="dk1"/>
              </a:solidFill>
            </a:endParaRPr>
          </a:p>
          <a:p>
            <a:pPr indent="0" lvl="0" marL="0" rtl="0" algn="l">
              <a:spcBef>
                <a:spcPts val="0"/>
              </a:spcBef>
              <a:spcAft>
                <a:spcPts val="0"/>
              </a:spcAft>
              <a:buNone/>
            </a:pPr>
            <a:r>
              <a:rPr lang="en"/>
              <a:t>The approach that your group took to achieve the project goals: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Include any relevant code or demonstrations of the application or analysis.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Discuss any unanticipated insights or problems that arose and how you resolved them.</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a81c0a9b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a81c0a9b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050">
                <a:solidFill>
                  <a:schemeClr val="dk1"/>
                </a:solidFill>
              </a:rPr>
              <a:t>In this section we looked for changes in the national debt of our Advanced and Emerging countries before, during, and after the COVID-19 pandemic.</a:t>
            </a:r>
            <a:endParaRPr sz="1050">
              <a:solidFill>
                <a:schemeClr val="dk1"/>
              </a:solidFill>
            </a:endParaRPr>
          </a:p>
          <a:p>
            <a:pPr indent="0" lvl="0" marL="0" rtl="0" algn="l">
              <a:lnSpc>
                <a:spcPct val="115000"/>
              </a:lnSpc>
              <a:spcBef>
                <a:spcPts val="1200"/>
              </a:spcBef>
              <a:spcAft>
                <a:spcPts val="0"/>
              </a:spcAft>
              <a:buNone/>
            </a:pPr>
            <a:r>
              <a:rPr b="1" lang="en" sz="1050">
                <a:solidFill>
                  <a:schemeClr val="dk1"/>
                </a:solidFill>
              </a:rPr>
              <a:t>1. Debt Growth Overall.</a:t>
            </a:r>
            <a:r>
              <a:rPr lang="en" sz="1050">
                <a:solidFill>
                  <a:schemeClr val="dk1"/>
                </a:solidFill>
              </a:rPr>
              <a:t> </a:t>
            </a:r>
            <a:endParaRPr sz="1050">
              <a:solidFill>
                <a:schemeClr val="dk1"/>
              </a:solidFill>
            </a:endParaRPr>
          </a:p>
          <a:p>
            <a:pPr indent="-295275" lvl="0" marL="457200" rtl="0" algn="l">
              <a:lnSpc>
                <a:spcPct val="115000"/>
              </a:lnSpc>
              <a:spcBef>
                <a:spcPts val="1200"/>
              </a:spcBef>
              <a:spcAft>
                <a:spcPts val="0"/>
              </a:spcAft>
              <a:buClr>
                <a:schemeClr val="dk1"/>
              </a:buClr>
              <a:buSzPts val="1050"/>
              <a:buChar char="●"/>
            </a:pPr>
            <a:r>
              <a:rPr lang="en" sz="1050">
                <a:solidFill>
                  <a:schemeClr val="dk1"/>
                </a:solidFill>
              </a:rPr>
              <a:t>All countries saw spikes in debt growth in 2020 but Germany (in Advanced) and Chile (in Emerging) demonstrated the least dramatic fluctuation in debt. </a:t>
            </a:r>
            <a:endParaRPr sz="1050">
              <a:solidFill>
                <a:schemeClr val="dk1"/>
              </a:solidFill>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rPr>
              <a:t>Most countries, with the exception of Germany and Croatia, show debt trending upward once more leading into 2023.</a:t>
            </a:r>
            <a:endParaRPr sz="1050">
              <a:solidFill>
                <a:schemeClr val="dk1"/>
              </a:solidFill>
            </a:endParaRPr>
          </a:p>
          <a:p>
            <a:pPr indent="0" lvl="0" marL="0" rtl="0" algn="l">
              <a:lnSpc>
                <a:spcPct val="115000"/>
              </a:lnSpc>
              <a:spcBef>
                <a:spcPts val="1200"/>
              </a:spcBef>
              <a:spcAft>
                <a:spcPts val="0"/>
              </a:spcAft>
              <a:buNone/>
            </a:pPr>
            <a:r>
              <a:rPr b="1" lang="en" sz="1050">
                <a:solidFill>
                  <a:schemeClr val="dk1"/>
                </a:solidFill>
              </a:rPr>
              <a:t>2. Advanced Economies</a:t>
            </a:r>
            <a:r>
              <a:rPr lang="en" sz="1050">
                <a:solidFill>
                  <a:schemeClr val="dk1"/>
                </a:solidFill>
              </a:rPr>
              <a:t>. </a:t>
            </a:r>
            <a:endParaRPr sz="1050">
              <a:solidFill>
                <a:schemeClr val="dk1"/>
              </a:solidFill>
            </a:endParaRPr>
          </a:p>
          <a:p>
            <a:pPr indent="-295275" lvl="0" marL="457200" rtl="0" algn="l">
              <a:lnSpc>
                <a:spcPct val="115000"/>
              </a:lnSpc>
              <a:spcBef>
                <a:spcPts val="1200"/>
              </a:spcBef>
              <a:spcAft>
                <a:spcPts val="0"/>
              </a:spcAft>
              <a:buClr>
                <a:schemeClr val="dk1"/>
              </a:buClr>
              <a:buSzPts val="1050"/>
              <a:buChar char="●"/>
            </a:pPr>
            <a:r>
              <a:rPr lang="en" sz="1050">
                <a:solidFill>
                  <a:schemeClr val="dk1"/>
                </a:solidFill>
              </a:rPr>
              <a:t>All countries in Advanced Economies (except Germany)  showed a sharp spike in debt in 2020, followed by a sharp dip in 2021/2022. Germany’s economy shows a gradual rise and gradual decline leading into 2023. </a:t>
            </a:r>
            <a:endParaRPr sz="1050">
              <a:solidFill>
                <a:schemeClr val="dk1"/>
              </a:solidFill>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rPr>
              <a:t>Spain’s economy showed some interesting fluctuation with their debt decreasing dramatically before rising again in 2022-2023.</a:t>
            </a:r>
            <a:endParaRPr sz="1050">
              <a:solidFill>
                <a:schemeClr val="dk1"/>
              </a:solidFill>
            </a:endParaRPr>
          </a:p>
          <a:p>
            <a:pPr indent="0" lvl="0" marL="0" rtl="0" algn="l">
              <a:lnSpc>
                <a:spcPct val="115000"/>
              </a:lnSpc>
              <a:spcBef>
                <a:spcPts val="1200"/>
              </a:spcBef>
              <a:spcAft>
                <a:spcPts val="0"/>
              </a:spcAft>
              <a:buNone/>
            </a:pPr>
            <a:r>
              <a:rPr b="1" lang="en" sz="1050">
                <a:solidFill>
                  <a:schemeClr val="dk1"/>
                </a:solidFill>
              </a:rPr>
              <a:t>3. Emerging Economies.</a:t>
            </a:r>
            <a:r>
              <a:rPr lang="en" sz="1050">
                <a:solidFill>
                  <a:schemeClr val="dk1"/>
                </a:solidFill>
              </a:rPr>
              <a:t> </a:t>
            </a:r>
            <a:endParaRPr sz="1050">
              <a:solidFill>
                <a:schemeClr val="dk1"/>
              </a:solidFill>
            </a:endParaRPr>
          </a:p>
          <a:p>
            <a:pPr indent="-295275" lvl="0" marL="457200" rtl="0" algn="l">
              <a:lnSpc>
                <a:spcPct val="115000"/>
              </a:lnSpc>
              <a:spcBef>
                <a:spcPts val="1200"/>
              </a:spcBef>
              <a:spcAft>
                <a:spcPts val="0"/>
              </a:spcAft>
              <a:buClr>
                <a:schemeClr val="dk1"/>
              </a:buClr>
              <a:buSzPts val="1050"/>
              <a:buChar char="●"/>
            </a:pPr>
            <a:r>
              <a:rPr lang="en" sz="1050">
                <a:solidFill>
                  <a:schemeClr val="dk1"/>
                </a:solidFill>
              </a:rPr>
              <a:t>While these countries show debt increases in 2020, their debt does not fluctuate as dramatically as those in the Advanced Economies. </a:t>
            </a:r>
            <a:endParaRPr sz="1050">
              <a:solidFill>
                <a:schemeClr val="dk1"/>
              </a:solidFill>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rPr>
              <a:t>Chile’s debt does not spike in 2020 but has continued on a steady increase into 2022.</a:t>
            </a:r>
            <a:endParaRPr sz="1050">
              <a:solidFill>
                <a:schemeClr val="dk1"/>
              </a:solidFill>
            </a:endParaRPr>
          </a:p>
          <a:p>
            <a:pPr indent="0" lvl="0" marL="0" rtl="0" algn="l">
              <a:lnSpc>
                <a:spcPct val="115000"/>
              </a:lnSpc>
              <a:spcBef>
                <a:spcPts val="1200"/>
              </a:spcBef>
              <a:spcAft>
                <a:spcPts val="0"/>
              </a:spcAft>
              <a:buNone/>
            </a:pPr>
            <a:r>
              <a:rPr b="1" lang="en" sz="1050">
                <a:solidFill>
                  <a:schemeClr val="dk1"/>
                </a:solidFill>
              </a:rPr>
              <a:t>4. Statistical anomalies.</a:t>
            </a:r>
            <a:r>
              <a:rPr lang="en" sz="1050">
                <a:solidFill>
                  <a:schemeClr val="dk1"/>
                </a:solidFill>
              </a:rPr>
              <a:t> </a:t>
            </a:r>
            <a:endParaRPr sz="1050">
              <a:solidFill>
                <a:schemeClr val="dk1"/>
              </a:solidFill>
            </a:endParaRPr>
          </a:p>
          <a:p>
            <a:pPr indent="-295275" lvl="0" marL="457200" rtl="0" algn="l">
              <a:lnSpc>
                <a:spcPct val="115000"/>
              </a:lnSpc>
              <a:spcBef>
                <a:spcPts val="1200"/>
              </a:spcBef>
              <a:spcAft>
                <a:spcPts val="0"/>
              </a:spcAft>
              <a:buClr>
                <a:schemeClr val="dk1"/>
              </a:buClr>
              <a:buSzPts val="1050"/>
              <a:buChar char="●"/>
            </a:pPr>
            <a:r>
              <a:rPr lang="en" sz="1050">
                <a:solidFill>
                  <a:schemeClr val="dk1"/>
                </a:solidFill>
              </a:rPr>
              <a:t>Due to the fact that there is no data for the year 2023, all values show as “zero.” (So 2023 doesn’t actually show a dramatic debt decrease).</a:t>
            </a:r>
            <a:endParaRPr sz="1050">
              <a:solidFill>
                <a:schemeClr val="dk1"/>
              </a:solidFill>
            </a:endParaRPr>
          </a:p>
          <a:p>
            <a:pPr indent="0" lvl="0" marL="0" rtl="0" algn="l">
              <a:lnSpc>
                <a:spcPct val="115000"/>
              </a:lnSpc>
              <a:spcBef>
                <a:spcPts val="1200"/>
              </a:spcBef>
              <a:spcAft>
                <a:spcPts val="0"/>
              </a:spcAft>
              <a:buNone/>
            </a:pPr>
            <a:r>
              <a:rPr b="1" lang="en" sz="1050">
                <a:solidFill>
                  <a:schemeClr val="dk1"/>
                </a:solidFill>
              </a:rPr>
              <a:t>5. Possible conclusions/further questions</a:t>
            </a:r>
            <a:r>
              <a:rPr lang="en" sz="1050">
                <a:solidFill>
                  <a:schemeClr val="dk1"/>
                </a:solidFill>
              </a:rPr>
              <a:t>. </a:t>
            </a:r>
            <a:endParaRPr sz="1050">
              <a:solidFill>
                <a:schemeClr val="dk1"/>
              </a:solidFill>
            </a:endParaRPr>
          </a:p>
          <a:p>
            <a:pPr indent="-295275" lvl="0" marL="457200" rtl="0" algn="l">
              <a:lnSpc>
                <a:spcPct val="115000"/>
              </a:lnSpc>
              <a:spcBef>
                <a:spcPts val="1200"/>
              </a:spcBef>
              <a:spcAft>
                <a:spcPts val="0"/>
              </a:spcAft>
              <a:buClr>
                <a:schemeClr val="dk1"/>
              </a:buClr>
              <a:buSzPts val="1050"/>
              <a:buChar char="●"/>
            </a:pPr>
            <a:r>
              <a:rPr lang="en" sz="1050">
                <a:solidFill>
                  <a:schemeClr val="dk1"/>
                </a:solidFill>
              </a:rPr>
              <a:t>While the data indicates the COVID-19 pandemic contributed to a spike in debt overall in 2020, not all economies seem to be impacted in the long term. In fact, a few countries saw little variance.</a:t>
            </a:r>
            <a:endParaRPr sz="1050">
              <a:solidFill>
                <a:schemeClr val="dk1"/>
              </a:solidFill>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rPr>
              <a:t>For the countries that saw little impact to debt in 2020, what factors may have contributed? (Economic policies, trade factors, etc.)</a:t>
            </a:r>
            <a:endParaRPr sz="1050">
              <a:solidFill>
                <a:schemeClr val="dk1"/>
              </a:solidFill>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rPr>
              <a:t>What factors (besides covid) contributed to steep fluctuation in debt in the rest of the countries?</a:t>
            </a:r>
            <a:endParaRPr sz="105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a81c0a9bd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a81c0a9bd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a83930927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a83930927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arenR"/>
            </a:pPr>
            <a:r>
              <a:rPr lang="en"/>
              <a:t>GDP growth rate seems to have an inverse correlation with debt. </a:t>
            </a:r>
            <a:r>
              <a:rPr lang="en"/>
              <a:t>Governments</a:t>
            </a:r>
            <a:r>
              <a:rPr lang="en"/>
              <a:t> borrowing to aid in the slowdown: economic relief, COVID-19, etc.</a:t>
            </a:r>
            <a:endParaRPr/>
          </a:p>
          <a:p>
            <a:pPr indent="-317500" lvl="0" marL="457200" rtl="0" algn="l">
              <a:spcBef>
                <a:spcPts val="0"/>
              </a:spcBef>
              <a:spcAft>
                <a:spcPts val="0"/>
              </a:spcAft>
              <a:buSzPts val="1400"/>
              <a:buAutoNum type="arabicParenR"/>
            </a:pPr>
            <a:r>
              <a:rPr lang="en"/>
              <a:t>Morocco has a pretty big uptick in government </a:t>
            </a:r>
            <a:r>
              <a:rPr lang="en"/>
              <a:t>revenue</a:t>
            </a:r>
            <a:r>
              <a:rPr lang="en"/>
              <a:t> (%GDP). No other nation sees that big of an uptick. Morocco experienced the same increase in unemployment</a:t>
            </a:r>
            <a:endParaRPr/>
          </a:p>
          <a:p>
            <a:pPr indent="-317500" lvl="0" marL="457200" rtl="0" algn="l">
              <a:spcBef>
                <a:spcPts val="0"/>
              </a:spcBef>
              <a:spcAft>
                <a:spcPts val="0"/>
              </a:spcAft>
              <a:buSzPts val="1400"/>
              <a:buAutoNum type="arabicParenR"/>
            </a:pPr>
            <a:r>
              <a:rPr lang="en"/>
              <a:t>GDP per Capita doesn’t move very much. It remains level, with a slight downturn 2019-2020. Population didn’t change Take a look at the GDP growth overall and compare.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a81c0a9bd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a81c0a9bd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a79abff9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a79abff9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2700" rtl="0" algn="l">
              <a:lnSpc>
                <a:spcPct val="115000"/>
              </a:lnSpc>
              <a:spcBef>
                <a:spcPts val="0"/>
              </a:spcBef>
              <a:spcAft>
                <a:spcPts val="0"/>
              </a:spcAft>
              <a:buClr>
                <a:schemeClr val="dk1"/>
              </a:buClr>
              <a:buSzPts val="1100"/>
              <a:buFont typeface="Arial"/>
              <a:buNone/>
            </a:pPr>
            <a:r>
              <a:rPr lang="en" sz="1400">
                <a:solidFill>
                  <a:schemeClr val="dk1"/>
                </a:solidFill>
              </a:rPr>
              <a:t>1.</a:t>
            </a:r>
            <a:r>
              <a:rPr b="1" lang="en">
                <a:solidFill>
                  <a:schemeClr val="dk1"/>
                </a:solidFill>
              </a:rPr>
              <a:t>Population Growth:</a:t>
            </a:r>
            <a:endParaRPr b="1">
              <a:solidFill>
                <a:schemeClr val="dk1"/>
              </a:solidFill>
            </a:endParaRPr>
          </a:p>
          <a:p>
            <a:pPr indent="0" lvl="0" marL="12700" rtl="0" algn="l">
              <a:lnSpc>
                <a:spcPct val="115000"/>
              </a:lnSpc>
              <a:spcBef>
                <a:spcPts val="0"/>
              </a:spcBef>
              <a:spcAft>
                <a:spcPts val="0"/>
              </a:spcAft>
              <a:buClr>
                <a:schemeClr val="dk1"/>
              </a:buClr>
              <a:buSzPts val="1100"/>
              <a:buFont typeface="Arial"/>
              <a:buNone/>
            </a:pPr>
            <a:r>
              <a:rPr lang="en" sz="1400">
                <a:solidFill>
                  <a:schemeClr val="dk1"/>
                </a:solidFill>
              </a:rPr>
              <a:t>•</a:t>
            </a:r>
            <a:r>
              <a:rPr lang="en">
                <a:solidFill>
                  <a:schemeClr val="dk1"/>
                </a:solidFill>
              </a:rPr>
              <a:t>Both groups, comprising advanced and emerging economies, demonstrated consistent population growth.</a:t>
            </a:r>
            <a:endParaRPr>
              <a:solidFill>
                <a:schemeClr val="dk1"/>
              </a:solidFill>
            </a:endParaRPr>
          </a:p>
          <a:p>
            <a:pPr indent="0" lvl="0" marL="12700" rtl="0" algn="l">
              <a:lnSpc>
                <a:spcPct val="115000"/>
              </a:lnSpc>
              <a:spcBef>
                <a:spcPts val="0"/>
              </a:spcBef>
              <a:spcAft>
                <a:spcPts val="0"/>
              </a:spcAft>
              <a:buClr>
                <a:schemeClr val="dk1"/>
              </a:buClr>
              <a:buSzPts val="1100"/>
              <a:buFont typeface="Arial"/>
              <a:buNone/>
            </a:pPr>
            <a:r>
              <a:rPr lang="en" sz="1400">
                <a:solidFill>
                  <a:schemeClr val="dk1"/>
                </a:solidFill>
              </a:rPr>
              <a:t>•</a:t>
            </a:r>
            <a:r>
              <a:rPr lang="en">
                <a:solidFill>
                  <a:schemeClr val="dk1"/>
                </a:solidFill>
              </a:rPr>
              <a:t>Population growth did not exhibit a clear trend concerning fluctuations in national debt.</a:t>
            </a:r>
            <a:endParaRPr>
              <a:solidFill>
                <a:schemeClr val="dk1"/>
              </a:solidFill>
            </a:endParaRPr>
          </a:p>
          <a:p>
            <a:pPr indent="0" lvl="0" marL="12700" rtl="0" algn="l">
              <a:lnSpc>
                <a:spcPct val="115000"/>
              </a:lnSpc>
              <a:spcBef>
                <a:spcPts val="0"/>
              </a:spcBef>
              <a:spcAft>
                <a:spcPts val="0"/>
              </a:spcAft>
              <a:buClr>
                <a:schemeClr val="dk1"/>
              </a:buClr>
              <a:buSzPts val="1100"/>
              <a:buFont typeface="Arial"/>
              <a:buNone/>
            </a:pPr>
            <a:r>
              <a:rPr lang="en" sz="1400">
                <a:solidFill>
                  <a:schemeClr val="dk1"/>
                </a:solidFill>
              </a:rPr>
              <a:t>•</a:t>
            </a:r>
            <a:r>
              <a:rPr lang="en">
                <a:solidFill>
                  <a:schemeClr val="dk1"/>
                </a:solidFill>
              </a:rPr>
              <a:t>A marginal impact on the unemployment rate was noted during the global event of 2020, primarily driven by the COVID-19 pandemic.</a:t>
            </a:r>
            <a:endParaRPr>
              <a:solidFill>
                <a:schemeClr val="dk1"/>
              </a:solidFill>
            </a:endParaRPr>
          </a:p>
          <a:p>
            <a:pPr indent="0" lvl="0" marL="12700" rtl="0" algn="l">
              <a:lnSpc>
                <a:spcPct val="115000"/>
              </a:lnSpc>
              <a:spcBef>
                <a:spcPts val="0"/>
              </a:spcBef>
              <a:spcAft>
                <a:spcPts val="0"/>
              </a:spcAft>
              <a:buClr>
                <a:schemeClr val="dk1"/>
              </a:buClr>
              <a:buSzPts val="1100"/>
              <a:buFont typeface="Arial"/>
              <a:buNone/>
            </a:pPr>
            <a:r>
              <a:rPr lang="en" sz="1400">
                <a:solidFill>
                  <a:schemeClr val="dk1"/>
                </a:solidFill>
              </a:rPr>
              <a:t>●</a:t>
            </a:r>
            <a:r>
              <a:rPr b="1" lang="en">
                <a:solidFill>
                  <a:schemeClr val="dk1"/>
                </a:solidFill>
              </a:rPr>
              <a:t> </a:t>
            </a:r>
            <a:endParaRPr b="1">
              <a:solidFill>
                <a:schemeClr val="dk1"/>
              </a:solidFill>
            </a:endParaRPr>
          </a:p>
          <a:p>
            <a:pPr indent="0" lvl="0" marL="12700" rtl="0" algn="l">
              <a:lnSpc>
                <a:spcPct val="115000"/>
              </a:lnSpc>
              <a:spcBef>
                <a:spcPts val="0"/>
              </a:spcBef>
              <a:spcAft>
                <a:spcPts val="0"/>
              </a:spcAft>
              <a:buClr>
                <a:schemeClr val="dk1"/>
              </a:buClr>
              <a:buSzPts val="1100"/>
              <a:buFont typeface="Arial"/>
              <a:buNone/>
            </a:pPr>
            <a:r>
              <a:rPr lang="en" sz="1400">
                <a:solidFill>
                  <a:schemeClr val="dk1"/>
                </a:solidFill>
              </a:rPr>
              <a:t>2.</a:t>
            </a:r>
            <a:r>
              <a:rPr b="1" lang="en">
                <a:solidFill>
                  <a:schemeClr val="dk1"/>
                </a:solidFill>
              </a:rPr>
              <a:t>Unemployment Rate</a:t>
            </a:r>
            <a:endParaRPr b="1">
              <a:solidFill>
                <a:schemeClr val="dk1"/>
              </a:solidFill>
            </a:endParaRPr>
          </a:p>
          <a:p>
            <a:pPr indent="0" lvl="0" marL="12700" rtl="0" algn="l">
              <a:lnSpc>
                <a:spcPct val="115000"/>
              </a:lnSpc>
              <a:spcBef>
                <a:spcPts val="0"/>
              </a:spcBef>
              <a:spcAft>
                <a:spcPts val="0"/>
              </a:spcAft>
              <a:buClr>
                <a:schemeClr val="dk1"/>
              </a:buClr>
              <a:buSzPts val="1100"/>
              <a:buFont typeface="Arial"/>
              <a:buNone/>
            </a:pPr>
            <a:r>
              <a:rPr lang="en" sz="1400">
                <a:solidFill>
                  <a:schemeClr val="dk1"/>
                </a:solidFill>
              </a:rPr>
              <a:t>1.</a:t>
            </a:r>
            <a:r>
              <a:rPr b="1" lang="en">
                <a:solidFill>
                  <a:schemeClr val="dk1"/>
                </a:solidFill>
              </a:rPr>
              <a:t>Advanced Economies:</a:t>
            </a:r>
            <a:endParaRPr b="1">
              <a:solidFill>
                <a:schemeClr val="dk1"/>
              </a:solidFill>
            </a:endParaRPr>
          </a:p>
          <a:p>
            <a:pPr indent="0" lvl="0" marL="12700" rtl="0" algn="l">
              <a:lnSpc>
                <a:spcPct val="115000"/>
              </a:lnSpc>
              <a:spcBef>
                <a:spcPts val="0"/>
              </a:spcBef>
              <a:spcAft>
                <a:spcPts val="0"/>
              </a:spcAft>
              <a:buClr>
                <a:schemeClr val="dk1"/>
              </a:buClr>
              <a:buSzPts val="1100"/>
              <a:buFont typeface="Arial"/>
              <a:buNone/>
            </a:pPr>
            <a:r>
              <a:rPr lang="en" sz="1400">
                <a:solidFill>
                  <a:schemeClr val="dk1"/>
                </a:solidFill>
              </a:rPr>
              <a:t>•</a:t>
            </a:r>
            <a:r>
              <a:rPr lang="en">
                <a:solidFill>
                  <a:schemeClr val="dk1"/>
                </a:solidFill>
              </a:rPr>
              <a:t>Notably, the unemployment rate in advanced economies displayed a discernible trend closely aligned with changes in national debt.</a:t>
            </a:r>
            <a:endParaRPr>
              <a:solidFill>
                <a:schemeClr val="dk1"/>
              </a:solidFill>
            </a:endParaRPr>
          </a:p>
          <a:p>
            <a:pPr indent="0" lvl="0" marL="12700" rtl="0" algn="l">
              <a:lnSpc>
                <a:spcPct val="115000"/>
              </a:lnSpc>
              <a:spcBef>
                <a:spcPts val="0"/>
              </a:spcBef>
              <a:spcAft>
                <a:spcPts val="0"/>
              </a:spcAft>
              <a:buClr>
                <a:schemeClr val="dk1"/>
              </a:buClr>
              <a:buSzPts val="1100"/>
              <a:buFont typeface="Arial"/>
              <a:buNone/>
            </a:pPr>
            <a:r>
              <a:rPr lang="en" sz="1400">
                <a:solidFill>
                  <a:schemeClr val="dk1"/>
                </a:solidFill>
              </a:rPr>
              <a:t>•</a:t>
            </a:r>
            <a:r>
              <a:rPr lang="en">
                <a:solidFill>
                  <a:schemeClr val="dk1"/>
                </a:solidFill>
              </a:rPr>
              <a:t>The observable shifts in industrial activity, possibly suspended or resumed in 2021, had notable repercussions on the economy and revenue.</a:t>
            </a:r>
            <a:endParaRPr>
              <a:solidFill>
                <a:schemeClr val="dk1"/>
              </a:solidFill>
            </a:endParaRPr>
          </a:p>
          <a:p>
            <a:pPr indent="0" lvl="0" marL="12700" rtl="0" algn="l">
              <a:lnSpc>
                <a:spcPct val="115000"/>
              </a:lnSpc>
              <a:spcBef>
                <a:spcPts val="0"/>
              </a:spcBef>
              <a:spcAft>
                <a:spcPts val="0"/>
              </a:spcAft>
              <a:buClr>
                <a:schemeClr val="dk1"/>
              </a:buClr>
              <a:buSzPts val="1100"/>
              <a:buFont typeface="Arial"/>
              <a:buNone/>
            </a:pPr>
            <a:r>
              <a:rPr lang="en" sz="1400">
                <a:solidFill>
                  <a:schemeClr val="dk1"/>
                </a:solidFill>
              </a:rPr>
              <a:t>●</a:t>
            </a:r>
            <a:r>
              <a:rPr lang="en">
                <a:solidFill>
                  <a:schemeClr val="dk1"/>
                </a:solidFill>
              </a:rPr>
              <a:t> </a:t>
            </a:r>
            <a:endParaRPr>
              <a:solidFill>
                <a:schemeClr val="dk1"/>
              </a:solidFill>
            </a:endParaRPr>
          </a:p>
          <a:p>
            <a:pPr indent="0" lvl="0" marL="12700" rtl="0" algn="l">
              <a:lnSpc>
                <a:spcPct val="115000"/>
              </a:lnSpc>
              <a:spcBef>
                <a:spcPts val="0"/>
              </a:spcBef>
              <a:spcAft>
                <a:spcPts val="0"/>
              </a:spcAft>
              <a:buClr>
                <a:schemeClr val="dk1"/>
              </a:buClr>
              <a:buSzPts val="1100"/>
              <a:buFont typeface="Arial"/>
              <a:buNone/>
            </a:pPr>
            <a:r>
              <a:rPr lang="en" sz="1400">
                <a:solidFill>
                  <a:schemeClr val="dk1"/>
                </a:solidFill>
              </a:rPr>
              <a:t>2.</a:t>
            </a:r>
            <a:r>
              <a:rPr b="1" lang="en">
                <a:solidFill>
                  <a:schemeClr val="dk1"/>
                </a:solidFill>
              </a:rPr>
              <a:t>Emerging Economies:</a:t>
            </a:r>
            <a:endParaRPr b="1">
              <a:solidFill>
                <a:schemeClr val="dk1"/>
              </a:solidFill>
            </a:endParaRPr>
          </a:p>
          <a:p>
            <a:pPr indent="0" lvl="0" marL="12700" rtl="0" algn="l">
              <a:lnSpc>
                <a:spcPct val="115000"/>
              </a:lnSpc>
              <a:spcBef>
                <a:spcPts val="0"/>
              </a:spcBef>
              <a:spcAft>
                <a:spcPts val="0"/>
              </a:spcAft>
              <a:buClr>
                <a:schemeClr val="dk1"/>
              </a:buClr>
              <a:buSzPts val="1100"/>
              <a:buFont typeface="Arial"/>
              <a:buNone/>
            </a:pPr>
            <a:r>
              <a:rPr lang="en" sz="1400">
                <a:solidFill>
                  <a:schemeClr val="dk1"/>
                </a:solidFill>
              </a:rPr>
              <a:t>•</a:t>
            </a:r>
            <a:r>
              <a:rPr lang="en">
                <a:solidFill>
                  <a:schemeClr val="dk1"/>
                </a:solidFill>
              </a:rPr>
              <a:t>Similarly, the unemployment rate in emerging economies mirrored the trend seen in advanced economies.</a:t>
            </a:r>
            <a:endParaRPr>
              <a:solidFill>
                <a:schemeClr val="dk1"/>
              </a:solidFill>
            </a:endParaRPr>
          </a:p>
          <a:p>
            <a:pPr indent="0" lvl="0" marL="12700" rtl="0" algn="l">
              <a:lnSpc>
                <a:spcPct val="115000"/>
              </a:lnSpc>
              <a:spcBef>
                <a:spcPts val="0"/>
              </a:spcBef>
              <a:spcAft>
                <a:spcPts val="0"/>
              </a:spcAft>
              <a:buClr>
                <a:schemeClr val="dk1"/>
              </a:buClr>
              <a:buSzPts val="1100"/>
              <a:buFont typeface="Arial"/>
              <a:buNone/>
            </a:pPr>
            <a:r>
              <a:rPr lang="en" sz="1400">
                <a:solidFill>
                  <a:schemeClr val="dk1"/>
                </a:solidFill>
              </a:rPr>
              <a:t>•</a:t>
            </a:r>
            <a:r>
              <a:rPr lang="en">
                <a:solidFill>
                  <a:schemeClr val="dk1"/>
                </a:solidFill>
              </a:rPr>
              <a:t>A significant surge in national debt in 2020 was observed, likely attributed to lending policies associated with government strategies and central banking practices.</a:t>
            </a:r>
            <a:endParaRPr>
              <a:solidFill>
                <a:schemeClr val="dk1"/>
              </a:solidFill>
            </a:endParaRPr>
          </a:p>
          <a:p>
            <a:pPr indent="0" lvl="0" marL="12700" rtl="0" algn="l">
              <a:lnSpc>
                <a:spcPct val="115000"/>
              </a:lnSpc>
              <a:spcBef>
                <a:spcPts val="0"/>
              </a:spcBef>
              <a:spcAft>
                <a:spcPts val="0"/>
              </a:spcAft>
              <a:buClr>
                <a:schemeClr val="dk1"/>
              </a:buClr>
              <a:buSzPts val="1100"/>
              <a:buFont typeface="Arial"/>
              <a:buNone/>
            </a:pPr>
            <a:r>
              <a:rPr lang="en" sz="1400">
                <a:solidFill>
                  <a:schemeClr val="dk1"/>
                </a:solidFill>
              </a:rPr>
              <a:t>•</a:t>
            </a:r>
            <a:r>
              <a:rPr lang="en">
                <a:solidFill>
                  <a:schemeClr val="dk1"/>
                </a:solidFill>
              </a:rPr>
              <a:t>Some emerging economies faced challenges in recovering from the impacts of the COVID-19 pandemic, including with an assumption of difficulties in savings and investments.</a:t>
            </a:r>
            <a:endParaRPr>
              <a:solidFill>
                <a:schemeClr val="dk1"/>
              </a:solidFill>
            </a:endParaRPr>
          </a:p>
          <a:p>
            <a:pPr indent="0" lvl="0" marL="12700" rtl="0" algn="l">
              <a:lnSpc>
                <a:spcPct val="115000"/>
              </a:lnSpc>
              <a:spcBef>
                <a:spcPts val="0"/>
              </a:spcBef>
              <a:spcAft>
                <a:spcPts val="0"/>
              </a:spcAft>
              <a:buClr>
                <a:schemeClr val="dk1"/>
              </a:buClr>
              <a:buSzPts val="1100"/>
              <a:buFont typeface="Arial"/>
              <a:buNone/>
            </a:pPr>
            <a:r>
              <a:rPr lang="en" sz="1400">
                <a:solidFill>
                  <a:schemeClr val="dk1"/>
                </a:solidFill>
              </a:rPr>
              <a:t>•</a:t>
            </a:r>
            <a:r>
              <a:rPr lang="en">
                <a:solidFill>
                  <a:schemeClr val="dk1"/>
                </a:solidFill>
              </a:rPr>
              <a:t>In a specific subset of two countries, an intriguing anomaly was observed: a rise in the unemployment rate despite a gradual decrease in national debt. This anomaly could be indicative of various factors, such as economic downturns, global events (e.g., inflation), specific government policies, or demographic shifts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latin typeface="Arial"/>
                <a:ea typeface="Arial"/>
                <a:cs typeface="Arial"/>
                <a:sym typeface="Arial"/>
              </a:rPr>
              <a:t>Fiscal Sustainability Advanced and Emerging Economies</a:t>
            </a:r>
            <a:endParaRPr>
              <a:latin typeface="Arial"/>
              <a:ea typeface="Arial"/>
              <a:cs typeface="Arial"/>
              <a:sym typeface="Arial"/>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latin typeface="Arial"/>
                <a:ea typeface="Arial"/>
                <a:cs typeface="Arial"/>
                <a:sym typeface="Arial"/>
              </a:rPr>
              <a:t>December</a:t>
            </a:r>
            <a:r>
              <a:rPr lang="en">
                <a:latin typeface="Arial"/>
                <a:ea typeface="Arial"/>
                <a:cs typeface="Arial"/>
                <a:sym typeface="Arial"/>
              </a:rPr>
              <a:t> 18, 2023</a:t>
            </a:r>
            <a:endParaRPr>
              <a:latin typeface="Arial"/>
              <a:ea typeface="Arial"/>
              <a:cs typeface="Arial"/>
              <a:sym typeface="Arial"/>
            </a:endParaRPr>
          </a:p>
          <a:p>
            <a:pPr indent="0" lvl="0" marL="0" rtl="0" algn="ctr">
              <a:spcBef>
                <a:spcPts val="0"/>
              </a:spcBef>
              <a:spcAft>
                <a:spcPts val="0"/>
              </a:spcAft>
              <a:buNone/>
            </a:pPr>
            <a:r>
              <a:rPr lang="en" sz="1841">
                <a:latin typeface="Arial"/>
                <a:ea typeface="Arial"/>
                <a:cs typeface="Arial"/>
                <a:sym typeface="Arial"/>
              </a:rPr>
              <a:t>By Haya Abusharar, </a:t>
            </a:r>
            <a:r>
              <a:rPr lang="en" sz="1841">
                <a:latin typeface="Arial"/>
                <a:ea typeface="Arial"/>
                <a:cs typeface="Arial"/>
                <a:sym typeface="Arial"/>
              </a:rPr>
              <a:t>Mahyar</a:t>
            </a:r>
            <a:r>
              <a:rPr lang="en" sz="1841">
                <a:latin typeface="Arial"/>
                <a:ea typeface="Arial"/>
                <a:cs typeface="Arial"/>
                <a:sym typeface="Arial"/>
              </a:rPr>
              <a:t> Alizadeh, Erin Cooper, Melina Hernandez, Andrew Jessberger</a:t>
            </a:r>
            <a:endParaRPr sz="1841">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1844"/>
              <a:t>Heatmap for Population Growth, Unemployment Rate and National Debt for Advanced Countries, 2018-2023</a:t>
            </a:r>
            <a:endParaRPr sz="2444"/>
          </a:p>
          <a:p>
            <a:pPr indent="0" lvl="0" marL="0" rtl="0" algn="l">
              <a:spcBef>
                <a:spcPts val="0"/>
              </a:spcBef>
              <a:spcAft>
                <a:spcPts val="0"/>
              </a:spcAft>
              <a:buNone/>
            </a:pPr>
            <a:r>
              <a:t/>
            </a:r>
            <a:endParaRPr/>
          </a:p>
        </p:txBody>
      </p:sp>
      <p:pic>
        <p:nvPicPr>
          <p:cNvPr id="120" name="Google Shape;120;p22"/>
          <p:cNvPicPr preferRelativeResize="0"/>
          <p:nvPr/>
        </p:nvPicPr>
        <p:blipFill>
          <a:blip r:embed="rId3">
            <a:alphaModFix/>
          </a:blip>
          <a:stretch>
            <a:fillRect/>
          </a:stretch>
        </p:blipFill>
        <p:spPr>
          <a:xfrm>
            <a:off x="498825" y="1242950"/>
            <a:ext cx="7964651" cy="3238200"/>
          </a:xfrm>
          <a:prstGeom prst="rect">
            <a:avLst/>
          </a:prstGeom>
          <a:noFill/>
          <a:ln>
            <a:noFill/>
          </a:ln>
        </p:spPr>
      </p:pic>
      <p:sp>
        <p:nvSpPr>
          <p:cNvPr id="121" name="Google Shape;121;p22"/>
          <p:cNvSpPr txBox="1"/>
          <p:nvPr/>
        </p:nvSpPr>
        <p:spPr>
          <a:xfrm>
            <a:off x="673154" y="1338897"/>
            <a:ext cx="3431700" cy="188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lnSpc>
                <a:spcPct val="115000"/>
              </a:lnSpc>
              <a:spcBef>
                <a:spcPts val="4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Results/Conclusions</a:t>
            </a:r>
            <a:endParaRPr/>
          </a:p>
        </p:txBody>
      </p:sp>
      <p:sp>
        <p:nvSpPr>
          <p:cNvPr id="127" name="Google Shape;12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SzPct val="100000"/>
              <a:buChar char="●"/>
            </a:pPr>
            <a:r>
              <a:rPr lang="en"/>
              <a:t>Suggests exploring additional factors and variables that might influence the observed unusual trends, including economic indicators, specific government policies, demographic changes, and global events might affect those countries.</a:t>
            </a:r>
            <a:endParaRPr/>
          </a:p>
          <a:p>
            <a:pPr indent="-325755" lvl="0" marL="457200" rtl="0" algn="l">
              <a:spcBef>
                <a:spcPts val="0"/>
              </a:spcBef>
              <a:spcAft>
                <a:spcPts val="0"/>
              </a:spcAft>
              <a:buSzPct val="100000"/>
              <a:buChar char="●"/>
            </a:pPr>
            <a:r>
              <a:rPr lang="en"/>
              <a:t>Advanced Countries:</a:t>
            </a:r>
            <a:endParaRPr/>
          </a:p>
          <a:p>
            <a:pPr indent="-325755" lvl="0" marL="457200" rtl="0" algn="l">
              <a:spcBef>
                <a:spcPts val="0"/>
              </a:spcBef>
              <a:spcAft>
                <a:spcPts val="0"/>
              </a:spcAft>
              <a:buSzPct val="100000"/>
              <a:buChar char="●"/>
            </a:pPr>
            <a:r>
              <a:rPr lang="en"/>
              <a:t>Unemployment rates are relatively low for advanced countries, </a:t>
            </a:r>
            <a:endParaRPr/>
          </a:p>
          <a:p>
            <a:pPr indent="-325755" lvl="0" marL="457200" rtl="0" algn="l">
              <a:spcBef>
                <a:spcPts val="0"/>
              </a:spcBef>
              <a:spcAft>
                <a:spcPts val="0"/>
              </a:spcAft>
              <a:buSzPct val="100000"/>
              <a:buChar char="●"/>
            </a:pPr>
            <a:r>
              <a:rPr lang="en"/>
              <a:t>National debt shows variations among countries, with the USA having the highest average.</a:t>
            </a:r>
            <a:endParaRPr/>
          </a:p>
          <a:p>
            <a:pPr indent="-325755" lvl="0" marL="457200" rtl="0" algn="l">
              <a:spcBef>
                <a:spcPts val="0"/>
              </a:spcBef>
              <a:spcAft>
                <a:spcPts val="0"/>
              </a:spcAft>
              <a:buSzPct val="100000"/>
              <a:buChar char="●"/>
            </a:pPr>
            <a:r>
              <a:rPr lang="en"/>
              <a:t>Emerging Countries:</a:t>
            </a:r>
            <a:endParaRPr/>
          </a:p>
          <a:p>
            <a:pPr indent="-325755" lvl="0" marL="457200" rtl="0" algn="l">
              <a:spcBef>
                <a:spcPts val="0"/>
              </a:spcBef>
              <a:spcAft>
                <a:spcPts val="0"/>
              </a:spcAft>
              <a:buSzPct val="100000"/>
              <a:buChar char="●"/>
            </a:pPr>
            <a:r>
              <a:rPr lang="en"/>
              <a:t>Unemployment rates are higher on average..</a:t>
            </a:r>
            <a:endParaRPr/>
          </a:p>
          <a:p>
            <a:pPr indent="-325755" lvl="0" marL="457200" rtl="0" algn="l">
              <a:spcBef>
                <a:spcPts val="0"/>
              </a:spcBef>
              <a:spcAft>
                <a:spcPts val="0"/>
              </a:spcAft>
              <a:buSzPct val="100000"/>
              <a:buChar char="●"/>
            </a:pPr>
            <a:r>
              <a:rPr lang="en"/>
              <a:t>Considerations:</a:t>
            </a:r>
            <a:endParaRPr/>
          </a:p>
          <a:p>
            <a:pPr indent="-325755" lvl="0" marL="457200" rtl="0" algn="l">
              <a:spcBef>
                <a:spcPts val="0"/>
              </a:spcBef>
              <a:spcAft>
                <a:spcPts val="0"/>
              </a:spcAft>
              <a:buSzPct val="100000"/>
              <a:buChar char="●"/>
            </a:pPr>
            <a:r>
              <a:rPr lang="en"/>
              <a:t>The findings are based on the specified indicators and time span.</a:t>
            </a:r>
            <a:endParaRPr/>
          </a:p>
          <a:p>
            <a:pPr indent="-325755" lvl="0" marL="457200" rtl="0" algn="l">
              <a:spcBef>
                <a:spcPts val="0"/>
              </a:spcBef>
              <a:spcAft>
                <a:spcPts val="0"/>
              </a:spcAft>
              <a:buSzPct val="100000"/>
              <a:buChar char="●"/>
            </a:pPr>
            <a:r>
              <a:rPr lang="en"/>
              <a:t>Some data may be missing or incomplete, as indicated by NaN values in the DataFrames.</a:t>
            </a:r>
            <a:endParaRPr/>
          </a:p>
          <a:p>
            <a:pPr indent="-325755" lvl="0" marL="457200" rtl="0" algn="l">
              <a:spcBef>
                <a:spcPts val="0"/>
              </a:spcBef>
              <a:spcAft>
                <a:spcPts val="0"/>
              </a:spcAft>
              <a:buSzPct val="100000"/>
              <a:buChar char="●"/>
            </a:pPr>
            <a:r>
              <a:rPr lang="en"/>
              <a:t>Interpretation may require domain-specific knowledge and a deeper understanding of economic indicators.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 Steps</a:t>
            </a:r>
            <a:endParaRPr/>
          </a:p>
        </p:txBody>
      </p:sp>
      <p:sp>
        <p:nvSpPr>
          <p:cNvPr id="133" name="Google Shape;13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What’s Next:</a:t>
            </a:r>
            <a:endParaRPr/>
          </a:p>
          <a:p>
            <a:pPr indent="-334327" lvl="0" marL="457200" rtl="0" algn="l">
              <a:spcBef>
                <a:spcPts val="1200"/>
              </a:spcBef>
              <a:spcAft>
                <a:spcPts val="0"/>
              </a:spcAft>
              <a:buSzPct val="100000"/>
              <a:buChar char="●"/>
            </a:pPr>
            <a:r>
              <a:rPr lang="en"/>
              <a:t>Recommends future analysis involving different variables to unveil clearer trends in subsequent years.</a:t>
            </a:r>
            <a:endParaRPr/>
          </a:p>
          <a:p>
            <a:pPr indent="-334327" lvl="0" marL="457200" rtl="0" algn="l">
              <a:spcBef>
                <a:spcPts val="0"/>
              </a:spcBef>
              <a:spcAft>
                <a:spcPts val="0"/>
              </a:spcAft>
              <a:buSzPct val="100000"/>
              <a:buChar char="●"/>
            </a:pPr>
            <a:r>
              <a:rPr lang="en"/>
              <a:t>Broaden dataset: exploring more economic indicators.</a:t>
            </a:r>
            <a:endParaRPr/>
          </a:p>
          <a:p>
            <a:pPr indent="-334327" lvl="0" marL="457200" rtl="0" algn="l">
              <a:spcBef>
                <a:spcPts val="0"/>
              </a:spcBef>
              <a:spcAft>
                <a:spcPts val="0"/>
              </a:spcAft>
              <a:buSzPct val="100000"/>
              <a:buChar char="●"/>
            </a:pPr>
            <a:r>
              <a:rPr lang="en"/>
              <a:t>Narrowing the list of countries(with </a:t>
            </a:r>
            <a:r>
              <a:rPr lang="en"/>
              <a:t>unusual</a:t>
            </a:r>
            <a:r>
              <a:rPr lang="en"/>
              <a:t> pattern of trends) to build clearer trends. </a:t>
            </a:r>
            <a:endParaRPr/>
          </a:p>
          <a:p>
            <a:pPr indent="-334327" lvl="0" marL="457200" rtl="0" algn="l">
              <a:spcBef>
                <a:spcPts val="0"/>
              </a:spcBef>
              <a:spcAft>
                <a:spcPts val="0"/>
              </a:spcAft>
              <a:buSzPct val="100000"/>
              <a:buChar char="●"/>
            </a:pPr>
            <a:r>
              <a:rPr lang="en"/>
              <a:t>Exploring years of where trends were clearer and major changes </a:t>
            </a:r>
            <a:r>
              <a:rPr lang="en"/>
              <a:t>occurred</a:t>
            </a:r>
            <a:r>
              <a:rPr lang="en"/>
              <a:t>. </a:t>
            </a:r>
            <a:endParaRPr/>
          </a:p>
          <a:p>
            <a:pPr indent="-334327" lvl="0" marL="457200" rtl="0" algn="l">
              <a:spcBef>
                <a:spcPts val="0"/>
              </a:spcBef>
              <a:spcAft>
                <a:spcPts val="0"/>
              </a:spcAft>
              <a:buSzPct val="100000"/>
              <a:buChar char="●"/>
            </a:pPr>
            <a:r>
              <a:rPr lang="en"/>
              <a:t>Recommends future analyses involving different variables to unveil clearer trends in subsequent years for more specific countries that followed unusual trends of increase and decrease to investigate what impacted those changes. </a:t>
            </a:r>
            <a:endParaRPr/>
          </a:p>
          <a:p>
            <a:pPr indent="-334327" lvl="0" marL="457200" rtl="0" algn="l">
              <a:spcBef>
                <a:spcPts val="0"/>
              </a:spcBef>
              <a:spcAft>
                <a:spcPts val="0"/>
              </a:spcAft>
              <a:buSzPct val="100000"/>
              <a:buChar char="●"/>
            </a:pPr>
            <a:r>
              <a:rPr lang="en"/>
              <a:t>Research more specific government policies, industrial changes, global events and demographic changes that resulted in those changes.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a:t>
            </a:r>
            <a:r>
              <a:rPr lang="en"/>
              <a:t>xecutive summary </a:t>
            </a:r>
            <a:endParaRPr/>
          </a:p>
        </p:txBody>
      </p:sp>
      <p:sp>
        <p:nvSpPr>
          <p:cNvPr id="66" name="Google Shape;66;p14"/>
          <p:cNvSpPr txBox="1"/>
          <p:nvPr>
            <p:ph idx="1" type="body"/>
          </p:nvPr>
        </p:nvSpPr>
        <p:spPr>
          <a:xfrm>
            <a:off x="311700" y="1152475"/>
            <a:ext cx="43413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Project O</a:t>
            </a:r>
            <a:r>
              <a:rPr lang="en"/>
              <a:t>verview:</a:t>
            </a:r>
            <a:endParaRPr/>
          </a:p>
          <a:p>
            <a:pPr indent="-317182" lvl="0" marL="457200" rtl="0" algn="l">
              <a:spcBef>
                <a:spcPts val="1200"/>
              </a:spcBef>
              <a:spcAft>
                <a:spcPts val="0"/>
              </a:spcAft>
              <a:buSzPct val="100000"/>
              <a:buChar char="●"/>
            </a:pPr>
            <a:r>
              <a:rPr lang="en"/>
              <a:t>Comparative analysis of National Debt </a:t>
            </a:r>
            <a:endParaRPr/>
          </a:p>
          <a:p>
            <a:pPr indent="-317182" lvl="0" marL="457200" rtl="0" algn="l">
              <a:spcBef>
                <a:spcPts val="0"/>
              </a:spcBef>
              <a:spcAft>
                <a:spcPts val="0"/>
              </a:spcAft>
              <a:buSzPct val="100000"/>
              <a:buChar char="●"/>
            </a:pPr>
            <a:r>
              <a:rPr lang="en"/>
              <a:t>Aims to find clear trends and correlation </a:t>
            </a:r>
            <a:endParaRPr/>
          </a:p>
          <a:p>
            <a:pPr indent="-317182" lvl="0" marL="457200" rtl="0" algn="l">
              <a:spcBef>
                <a:spcPts val="0"/>
              </a:spcBef>
              <a:spcAft>
                <a:spcPts val="0"/>
              </a:spcAft>
              <a:buSzPct val="100000"/>
              <a:buChar char="●"/>
            </a:pPr>
            <a:r>
              <a:rPr lang="en"/>
              <a:t>Time frame: 2018-2023</a:t>
            </a:r>
            <a:endParaRPr/>
          </a:p>
          <a:p>
            <a:pPr indent="0" lvl="0" marL="0" rtl="0" algn="l">
              <a:spcBef>
                <a:spcPts val="1200"/>
              </a:spcBef>
              <a:spcAft>
                <a:spcPts val="0"/>
              </a:spcAft>
              <a:buNone/>
            </a:pPr>
            <a:r>
              <a:rPr lang="en"/>
              <a:t>Advanced Economies:</a:t>
            </a:r>
            <a:endParaRPr/>
          </a:p>
          <a:p>
            <a:pPr indent="-317182" lvl="0" marL="914400" rtl="0" algn="l">
              <a:spcBef>
                <a:spcPts val="1200"/>
              </a:spcBef>
              <a:spcAft>
                <a:spcPts val="0"/>
              </a:spcAft>
              <a:buSzPct val="100000"/>
              <a:buChar char="●"/>
            </a:pPr>
            <a:r>
              <a:rPr lang="en"/>
              <a:t>The United States of America, New Zealand, Germany, Finland, Japan, Spain</a:t>
            </a:r>
            <a:endParaRPr/>
          </a:p>
          <a:p>
            <a:pPr indent="0" lvl="0" marL="0" rtl="0" algn="l">
              <a:spcBef>
                <a:spcPts val="1200"/>
              </a:spcBef>
              <a:spcAft>
                <a:spcPts val="0"/>
              </a:spcAft>
              <a:buNone/>
            </a:pPr>
            <a:r>
              <a:rPr lang="en"/>
              <a:t>Emerging Economies:</a:t>
            </a:r>
            <a:endParaRPr/>
          </a:p>
          <a:p>
            <a:pPr indent="-317182" lvl="0" marL="914400" rtl="0" algn="l">
              <a:spcBef>
                <a:spcPts val="1200"/>
              </a:spcBef>
              <a:spcAft>
                <a:spcPts val="0"/>
              </a:spcAft>
              <a:buSzPct val="100000"/>
              <a:buChar char="●"/>
            </a:pPr>
            <a:r>
              <a:rPr lang="en"/>
              <a:t>Croatia, Chile, Morocco, South Africa, Jordan, Hungary</a:t>
            </a:r>
            <a:endParaRPr/>
          </a:p>
          <a:p>
            <a:pPr indent="0" lvl="0" marL="457200" rtl="0" algn="l">
              <a:spcBef>
                <a:spcPts val="1200"/>
              </a:spcBef>
              <a:spcAft>
                <a:spcPts val="1200"/>
              </a:spcAft>
              <a:buNone/>
            </a:pPr>
            <a:r>
              <a:t/>
            </a:r>
            <a:endParaRPr/>
          </a:p>
        </p:txBody>
      </p:sp>
      <p:pic>
        <p:nvPicPr>
          <p:cNvPr id="67" name="Google Shape;67;p14"/>
          <p:cNvPicPr preferRelativeResize="0"/>
          <p:nvPr/>
        </p:nvPicPr>
        <p:blipFill rotWithShape="1">
          <a:blip r:embed="rId3">
            <a:alphaModFix/>
          </a:blip>
          <a:srcRect b="0" l="4761" r="0" t="0"/>
          <a:stretch/>
        </p:blipFill>
        <p:spPr>
          <a:xfrm>
            <a:off x="4653000" y="2098025"/>
            <a:ext cx="4076598" cy="2470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r>
              <a:rPr lang="en"/>
              <a:t> of Data</a:t>
            </a:r>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Data Source</a:t>
            </a:r>
            <a:endParaRPr/>
          </a:p>
          <a:p>
            <a:pPr indent="-342900" lvl="0" marL="457200" rtl="0" algn="l">
              <a:spcBef>
                <a:spcPts val="1200"/>
              </a:spcBef>
              <a:spcAft>
                <a:spcPts val="0"/>
              </a:spcAft>
              <a:buSzPts val="1800"/>
              <a:buChar char="●"/>
            </a:pPr>
            <a:r>
              <a:rPr lang="en"/>
              <a:t>World Economic Outlook(WEO), 2018-2023. Published by the IMF</a:t>
            </a:r>
            <a:endParaRPr/>
          </a:p>
          <a:p>
            <a:pPr indent="0" lvl="0" marL="0" rtl="0" algn="l">
              <a:spcBef>
                <a:spcPts val="1200"/>
              </a:spcBef>
              <a:spcAft>
                <a:spcPts val="0"/>
              </a:spcAft>
              <a:buNone/>
            </a:pPr>
            <a:r>
              <a:rPr lang="en"/>
              <a:t>Describe the collection, exploration, and cleanup process.</a:t>
            </a:r>
            <a:endParaRPr/>
          </a:p>
          <a:p>
            <a:pPr indent="-342900" lvl="0" marL="457200" rtl="0" algn="l">
              <a:spcBef>
                <a:spcPts val="1200"/>
              </a:spcBef>
              <a:spcAft>
                <a:spcPts val="0"/>
              </a:spcAft>
              <a:buSzPts val="1800"/>
              <a:buChar char="●"/>
            </a:pPr>
            <a:r>
              <a:rPr lang="en"/>
              <a:t>Conducted Analysis on National Debt focusing on selected countries and several indicators by suggested questions.</a:t>
            </a:r>
            <a:endParaRPr/>
          </a:p>
          <a:p>
            <a:pPr indent="-342900" lvl="0" marL="457200" rtl="0" algn="l">
              <a:spcBef>
                <a:spcPts val="0"/>
              </a:spcBef>
              <a:spcAft>
                <a:spcPts val="0"/>
              </a:spcAft>
              <a:buSzPts val="1800"/>
              <a:buChar char="●"/>
            </a:pPr>
            <a:r>
              <a:rPr lang="en"/>
              <a:t>Define the Selected selection of group and dataframe.</a:t>
            </a:r>
            <a:endParaRPr/>
          </a:p>
          <a:p>
            <a:pPr indent="-342900" lvl="0" marL="457200" rtl="0" algn="l">
              <a:spcBef>
                <a:spcPts val="0"/>
              </a:spcBef>
              <a:spcAft>
                <a:spcPts val="0"/>
              </a:spcAft>
              <a:buSzPts val="1800"/>
              <a:buChar char="●"/>
            </a:pPr>
            <a:r>
              <a:rPr lang="en"/>
              <a:t>Dataset includes several key economic indicators.</a:t>
            </a:r>
            <a:endParaRPr/>
          </a:p>
          <a:p>
            <a:pPr indent="-342900" lvl="0" marL="457200" rtl="0" algn="l">
              <a:spcBef>
                <a:spcPts val="0"/>
              </a:spcBef>
              <a:spcAft>
                <a:spcPts val="0"/>
              </a:spcAft>
              <a:buSzPts val="1800"/>
              <a:buChar char="●"/>
            </a:pPr>
            <a:r>
              <a:rPr lang="en"/>
              <a:t>Analyzed correlations and patterns within the data.</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 to Project Goals</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A</a:t>
            </a:r>
            <a:r>
              <a:rPr lang="en"/>
              <a:t>pproach to goals:</a:t>
            </a:r>
            <a:endParaRPr/>
          </a:p>
          <a:p>
            <a:pPr indent="-291465" lvl="0" marL="457200" rtl="0" algn="l">
              <a:spcBef>
                <a:spcPts val="1200"/>
              </a:spcBef>
              <a:spcAft>
                <a:spcPts val="0"/>
              </a:spcAft>
              <a:buSzPct val="100000"/>
              <a:buChar char="●"/>
            </a:pPr>
            <a:r>
              <a:rPr lang="en"/>
              <a:t>Aimed to find trends and correlations by breaking down data</a:t>
            </a:r>
            <a:endParaRPr/>
          </a:p>
          <a:p>
            <a:pPr indent="-291465" lvl="0" marL="457200" rtl="0" algn="l">
              <a:spcBef>
                <a:spcPts val="0"/>
              </a:spcBef>
              <a:spcAft>
                <a:spcPts val="0"/>
              </a:spcAft>
              <a:buSzPct val="100000"/>
              <a:buChar char="●"/>
            </a:pPr>
            <a:r>
              <a:rPr lang="en"/>
              <a:t>Focused Analysis on the specific dataframes (group of countries and specific key indicators comparison with National Debt).</a:t>
            </a:r>
            <a:endParaRPr/>
          </a:p>
          <a:p>
            <a:pPr indent="-291465" lvl="0" marL="457200" rtl="0" algn="l">
              <a:spcBef>
                <a:spcPts val="0"/>
              </a:spcBef>
              <a:spcAft>
                <a:spcPts val="0"/>
              </a:spcAft>
              <a:buSzPct val="100000"/>
              <a:buChar char="●"/>
            </a:pPr>
            <a:r>
              <a:rPr lang="en"/>
              <a:t>Formulated specific questions to guide in the analysis process.</a:t>
            </a:r>
            <a:endParaRPr/>
          </a:p>
          <a:p>
            <a:pPr indent="0" lvl="0" marL="0" rtl="0" algn="l">
              <a:spcBef>
                <a:spcPts val="1200"/>
              </a:spcBef>
              <a:spcAft>
                <a:spcPts val="0"/>
              </a:spcAft>
              <a:buNone/>
            </a:pPr>
            <a:r>
              <a:rPr lang="en"/>
              <a:t>Code Application: </a:t>
            </a:r>
            <a:endParaRPr/>
          </a:p>
          <a:p>
            <a:pPr indent="-291465" lvl="0" marL="457200" rtl="0" algn="l">
              <a:spcBef>
                <a:spcPts val="1200"/>
              </a:spcBef>
              <a:spcAft>
                <a:spcPts val="0"/>
              </a:spcAft>
              <a:buSzPct val="100000"/>
              <a:buChar char="●"/>
            </a:pPr>
            <a:r>
              <a:rPr lang="en"/>
              <a:t>Jupyter Notebook and VSCode to run the codes.</a:t>
            </a:r>
            <a:endParaRPr/>
          </a:p>
          <a:p>
            <a:pPr indent="-291465" lvl="0" marL="457200" rtl="0" algn="l">
              <a:spcBef>
                <a:spcPts val="0"/>
              </a:spcBef>
              <a:spcAft>
                <a:spcPts val="0"/>
              </a:spcAft>
              <a:buSzPct val="100000"/>
              <a:buChar char="●"/>
            </a:pPr>
            <a:r>
              <a:rPr lang="en"/>
              <a:t>Python for programming language.</a:t>
            </a:r>
            <a:endParaRPr/>
          </a:p>
          <a:p>
            <a:pPr indent="-291465" lvl="0" marL="457200" rtl="0" algn="l">
              <a:spcBef>
                <a:spcPts val="0"/>
              </a:spcBef>
              <a:spcAft>
                <a:spcPts val="0"/>
              </a:spcAft>
              <a:buSzPct val="100000"/>
              <a:buChar char="●"/>
            </a:pPr>
            <a:r>
              <a:rPr lang="en"/>
              <a:t>Code libraries and modules: Requests, Pandas, Time, JSON, Seaborn, Matplotlib and NumPy.</a:t>
            </a:r>
            <a:endParaRPr/>
          </a:p>
          <a:p>
            <a:pPr indent="0" lvl="0" marL="0" rtl="0" algn="l">
              <a:spcBef>
                <a:spcPts val="1200"/>
              </a:spcBef>
              <a:spcAft>
                <a:spcPts val="0"/>
              </a:spcAft>
              <a:buNone/>
            </a:pPr>
            <a:r>
              <a:rPr lang="en"/>
              <a:t>Un</a:t>
            </a:r>
            <a:r>
              <a:rPr lang="en"/>
              <a:t>anticipated insights/problems:</a:t>
            </a:r>
            <a:endParaRPr/>
          </a:p>
          <a:p>
            <a:pPr indent="-291465" lvl="0" marL="457200" rtl="0" algn="l">
              <a:spcBef>
                <a:spcPts val="1200"/>
              </a:spcBef>
              <a:spcAft>
                <a:spcPts val="0"/>
              </a:spcAft>
              <a:buSzPct val="100000"/>
              <a:buChar char="●"/>
            </a:pPr>
            <a:r>
              <a:rPr lang="en"/>
              <a:t>Narrowing the scope of the project queries.</a:t>
            </a:r>
            <a:endParaRPr/>
          </a:p>
          <a:p>
            <a:pPr indent="-291465" lvl="0" marL="457200" rtl="0" algn="l">
              <a:spcBef>
                <a:spcPts val="0"/>
              </a:spcBef>
              <a:spcAft>
                <a:spcPts val="0"/>
              </a:spcAft>
              <a:buSzPct val="100000"/>
              <a:buChar char="●"/>
            </a:pPr>
            <a:r>
              <a:rPr lang="en"/>
              <a:t>Determining the correct information to pull via the WEO API using different EndPoints.</a:t>
            </a:r>
            <a:endParaRPr/>
          </a:p>
          <a:p>
            <a:pPr indent="-291465" lvl="0" marL="457200" rtl="0" algn="l">
              <a:spcBef>
                <a:spcPts val="0"/>
              </a:spcBef>
              <a:spcAft>
                <a:spcPts val="0"/>
              </a:spcAft>
              <a:buSzPct val="100000"/>
              <a:buChar char="●"/>
            </a:pPr>
            <a:r>
              <a:rPr lang="en"/>
              <a:t>Generating the correct labels from a specific dataset (WEO), the API contained many datasets.</a:t>
            </a:r>
            <a:endParaRPr/>
          </a:p>
          <a:p>
            <a:pPr indent="-291465" lvl="0" marL="457200" rtl="0" algn="l">
              <a:spcBef>
                <a:spcPts val="0"/>
              </a:spcBef>
              <a:spcAft>
                <a:spcPts val="0"/>
              </a:spcAft>
              <a:buSzPct val="100000"/>
              <a:buChar char="●"/>
            </a:pPr>
            <a:r>
              <a:rPr lang="en"/>
              <a:t>Creating an easy to understand summarization.</a:t>
            </a:r>
            <a:endParaRPr/>
          </a:p>
          <a:p>
            <a:pPr indent="-291465" lvl="0" marL="457200" rtl="0" algn="l">
              <a:spcBef>
                <a:spcPts val="0"/>
              </a:spcBef>
              <a:spcAft>
                <a:spcPts val="0"/>
              </a:spcAft>
              <a:buSzPct val="100000"/>
              <a:buChar char="●"/>
            </a:pPr>
            <a:r>
              <a:rPr lang="en"/>
              <a:t>Some indicators by end of CY to be reported, due to that, few indicators had a value of 0 in the analysis.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2400"/>
              <a:t>National Debt Growth for Emerging Countries, 2018-2023</a:t>
            </a:r>
            <a:endParaRPr/>
          </a:p>
          <a:p>
            <a:pPr indent="0" lvl="0" marL="0" rtl="0" algn="l">
              <a:spcBef>
                <a:spcPts val="0"/>
              </a:spcBef>
              <a:spcAft>
                <a:spcPts val="0"/>
              </a:spcAft>
              <a:buNone/>
            </a:pPr>
            <a:r>
              <a:t/>
            </a:r>
            <a:endParaRPr/>
          </a:p>
        </p:txBody>
      </p:sp>
      <p:pic>
        <p:nvPicPr>
          <p:cNvPr id="85" name="Google Shape;85;p17"/>
          <p:cNvPicPr preferRelativeResize="0"/>
          <p:nvPr/>
        </p:nvPicPr>
        <p:blipFill>
          <a:blip r:embed="rId3">
            <a:alphaModFix/>
          </a:blip>
          <a:stretch>
            <a:fillRect/>
          </a:stretch>
        </p:blipFill>
        <p:spPr>
          <a:xfrm>
            <a:off x="717000" y="1213650"/>
            <a:ext cx="7828251" cy="3202076"/>
          </a:xfrm>
          <a:prstGeom prst="rect">
            <a:avLst/>
          </a:prstGeom>
          <a:noFill/>
          <a:ln>
            <a:noFill/>
          </a:ln>
        </p:spPr>
      </p:pic>
      <p:sp>
        <p:nvSpPr>
          <p:cNvPr id="86" name="Google Shape;86;p17"/>
          <p:cNvSpPr txBox="1"/>
          <p:nvPr/>
        </p:nvSpPr>
        <p:spPr>
          <a:xfrm>
            <a:off x="658300" y="4309575"/>
            <a:ext cx="8050500" cy="4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2400"/>
              <a:t>National Debt Growth for Advanced Countries, 2018-2023</a:t>
            </a:r>
            <a:endParaRPr/>
          </a:p>
          <a:p>
            <a:pPr indent="0" lvl="0" marL="0" rtl="0" algn="l">
              <a:spcBef>
                <a:spcPts val="0"/>
              </a:spcBef>
              <a:spcAft>
                <a:spcPts val="0"/>
              </a:spcAft>
              <a:buNone/>
            </a:pPr>
            <a:r>
              <a:t/>
            </a:r>
            <a:endParaRPr/>
          </a:p>
        </p:txBody>
      </p:sp>
      <p:pic>
        <p:nvPicPr>
          <p:cNvPr id="92" name="Google Shape;92;p18"/>
          <p:cNvPicPr preferRelativeResize="0"/>
          <p:nvPr/>
        </p:nvPicPr>
        <p:blipFill>
          <a:blip r:embed="rId3">
            <a:alphaModFix/>
          </a:blip>
          <a:stretch>
            <a:fillRect/>
          </a:stretch>
        </p:blipFill>
        <p:spPr>
          <a:xfrm>
            <a:off x="842250" y="1185700"/>
            <a:ext cx="7032450" cy="3328150"/>
          </a:xfrm>
          <a:prstGeom prst="rect">
            <a:avLst/>
          </a:prstGeom>
          <a:noFill/>
          <a:ln>
            <a:noFill/>
          </a:ln>
        </p:spPr>
      </p:pic>
      <p:sp>
        <p:nvSpPr>
          <p:cNvPr id="93" name="Google Shape;93;p18"/>
          <p:cNvSpPr txBox="1"/>
          <p:nvPr/>
        </p:nvSpPr>
        <p:spPr>
          <a:xfrm>
            <a:off x="1075900" y="4513850"/>
            <a:ext cx="668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778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Revenue (% GDP) in Emerging Countries, 2018-2023</a:t>
            </a:r>
            <a:endParaRPr/>
          </a:p>
        </p:txBody>
      </p:sp>
      <p:sp>
        <p:nvSpPr>
          <p:cNvPr id="99" name="Google Shape;99;p19"/>
          <p:cNvSpPr txBox="1"/>
          <p:nvPr>
            <p:ph idx="1" type="body"/>
          </p:nvPr>
        </p:nvSpPr>
        <p:spPr>
          <a:xfrm>
            <a:off x="311700" y="1404125"/>
            <a:ext cx="8520600" cy="31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00" name="Google Shape;100;p19"/>
          <p:cNvPicPr preferRelativeResize="0"/>
          <p:nvPr/>
        </p:nvPicPr>
        <p:blipFill>
          <a:blip r:embed="rId3">
            <a:alphaModFix/>
          </a:blip>
          <a:stretch>
            <a:fillRect/>
          </a:stretch>
        </p:blipFill>
        <p:spPr>
          <a:xfrm>
            <a:off x="915850" y="1153000"/>
            <a:ext cx="6901625" cy="3419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GDP Growth Rate</a:t>
            </a:r>
            <a:r>
              <a:rPr lang="en"/>
              <a:t> in Advanced Countries, 2018-2023 </a:t>
            </a:r>
            <a:endParaRPr/>
          </a:p>
          <a:p>
            <a:pPr indent="0" lvl="0" marL="0" rtl="0" algn="ctr">
              <a:spcBef>
                <a:spcPts val="0"/>
              </a:spcBef>
              <a:spcAft>
                <a:spcPts val="0"/>
              </a:spcAft>
              <a:buNone/>
            </a:pPr>
            <a:r>
              <a:t/>
            </a:r>
            <a:endParaRPr/>
          </a:p>
        </p:txBody>
      </p:sp>
      <p:sp>
        <p:nvSpPr>
          <p:cNvPr id="106" name="Google Shape;106;p20"/>
          <p:cNvSpPr txBox="1"/>
          <p:nvPr>
            <p:ph idx="1" type="body"/>
          </p:nvPr>
        </p:nvSpPr>
        <p:spPr>
          <a:xfrm>
            <a:off x="2854900" y="3811500"/>
            <a:ext cx="2715000" cy="757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7" name="Google Shape;107;p20"/>
          <p:cNvPicPr preferRelativeResize="0"/>
          <p:nvPr/>
        </p:nvPicPr>
        <p:blipFill>
          <a:blip r:embed="rId3">
            <a:alphaModFix/>
          </a:blip>
          <a:stretch>
            <a:fillRect/>
          </a:stretch>
        </p:blipFill>
        <p:spPr>
          <a:xfrm>
            <a:off x="1005800" y="1208925"/>
            <a:ext cx="6909800" cy="3363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1844"/>
              <a:t>Heatmap for Population Growth, Unemployment Rate and National Debt for Emerging Countries, 2018-2023</a:t>
            </a:r>
            <a:endParaRPr/>
          </a:p>
        </p:txBody>
      </p:sp>
      <p:pic>
        <p:nvPicPr>
          <p:cNvPr id="113" name="Google Shape;113;p21"/>
          <p:cNvPicPr preferRelativeResize="0"/>
          <p:nvPr/>
        </p:nvPicPr>
        <p:blipFill>
          <a:blip r:embed="rId3">
            <a:alphaModFix/>
          </a:blip>
          <a:stretch>
            <a:fillRect/>
          </a:stretch>
        </p:blipFill>
        <p:spPr>
          <a:xfrm>
            <a:off x="515175" y="1152475"/>
            <a:ext cx="7923775" cy="3416400"/>
          </a:xfrm>
          <a:prstGeom prst="rect">
            <a:avLst/>
          </a:prstGeom>
          <a:noFill/>
          <a:ln>
            <a:noFill/>
          </a:ln>
        </p:spPr>
      </p:pic>
      <p:sp>
        <p:nvSpPr>
          <p:cNvPr id="114" name="Google Shape;114;p21"/>
          <p:cNvSpPr txBox="1"/>
          <p:nvPr/>
        </p:nvSpPr>
        <p:spPr>
          <a:xfrm>
            <a:off x="1579191" y="1275243"/>
            <a:ext cx="2433900" cy="2416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