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7717-FE3B-4B25-B0CB-CB5A4BE4B9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A44CF-F2A2-4EED-AC33-48D4C5802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9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AC49-D1FD-49E0-9614-61459405D25A}" type="datetime1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5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9DC7-3B39-4AA0-8BC8-C821849DCE79}" type="datetime1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7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957E-2E06-4B97-8C20-869D7E513CB7}" type="datetime1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9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4A67-8632-4CE4-B8E7-11E1081E0D29}" type="datetime1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49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1E05-621D-4B95-B0E9-17BF55CB63D2}" type="datetime1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3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774-D1E1-4E42-9BD6-4CFA9683E10C}" type="datetime1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3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1AE2-DE65-4C47-9DC8-879B95A0BF95}" type="datetime1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CFD5-A34C-4BB0-86AB-278D7AF2DB30}" type="datetime1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49C1A4-0FB7-464A-95DA-00392C126F6E}" type="datetime1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7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3E3-0106-457A-8EE2-05452AFD10D1}" type="datetime1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3761-66B3-476C-8BFC-57D282B61DEC}" type="datetime1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2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6289-A2BB-4851-8CDC-9B09E7F65EE9}" type="datetime1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8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B86-D29E-4FC7-8DBC-F3133F9F4CA4}" type="datetime1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2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3C02-1942-4FED-84CE-006F6373BEF9}" type="datetime1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4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1001-20FD-4566-9684-2D56784C0B05}" type="datetime1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9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55DB-AD60-4313-B145-959D6B9DDD7A}" type="datetime1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2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484D-E848-484E-B132-8DC1D11A863C}" type="datetime1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2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C2E0-1C03-404C-812D-29374DF8392A}" type="datetime1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C088-D047-4A46-9B10-9A6AF1547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48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A8645-AE8D-427B-B8ED-50D75A25A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ANALYSING SHAMPOO SALES USING TIME SERIES</a:t>
            </a:r>
            <a:endParaRPr lang="en-IN" sz="4800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F9A4C3-DF1B-4784-AB2D-5A5E657C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-ERANKI ADITYA CHARAN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B0E7-6771-4D1A-8757-3562CB9E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0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5D1-EDA9-46BA-B64D-D25DCBFA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1C16-B86B-4C62-BD89-BF59A96D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Twentieth Century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This dataset describes the monthly number of sales of shampoo over a 3 year period. The units are a sales count and there are 36 observations.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To determine next 12 months of Sales using the 36 months, MAPE and AIC.</a:t>
            </a:r>
            <a:endParaRPr lang="en-US" sz="2800" b="0" dirty="0">
              <a:solidFill>
                <a:schemeClr val="bg1"/>
              </a:solidFill>
              <a:effectLst/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DATASET INFORMATION: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No. of Instances: 36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No. of Attributes: 2 (Month and Sales)</a:t>
            </a:r>
            <a:endParaRPr lang="en-IN" sz="20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325B0-BC5C-4B46-BFA0-3F03A233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>
                <a:solidFill>
                  <a:schemeClr val="bg1"/>
                </a:solidFill>
              </a:rPr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0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79D0-38EB-4C63-954E-1F4F60FD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Exploratory Data Analysis</a:t>
            </a:r>
            <a:endParaRPr lang="en-IN" sz="6600" dirty="0">
              <a:latin typeface="Bahnschrift SemiBold SemiConden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C7480-23C7-46B4-A401-5B184164C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7" y="2131527"/>
            <a:ext cx="6737321" cy="3855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E433-AA14-4B8A-92BC-43748357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>
                <a:solidFill>
                  <a:schemeClr val="bg1"/>
                </a:solidFill>
              </a:rPr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5F36A-8194-4172-9366-F27BA279E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2" t="29660" r="68622" b="59728"/>
          <a:stretch/>
        </p:blipFill>
        <p:spPr>
          <a:xfrm>
            <a:off x="7305120" y="4896601"/>
            <a:ext cx="4124879" cy="1090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6F73AC-DBA0-467A-B00D-1C7FD64BE6BE}"/>
              </a:ext>
            </a:extLst>
          </p:cNvPr>
          <p:cNvSpPr/>
          <p:nvPr/>
        </p:nvSpPr>
        <p:spPr>
          <a:xfrm>
            <a:off x="1632556" y="6179417"/>
            <a:ext cx="3697225" cy="4662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DECOMPOSITON PLOT</a:t>
            </a:r>
            <a:endParaRPr lang="en-I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9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4D273-0ADE-4C3F-A3D8-184067CD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06" y="664934"/>
            <a:ext cx="7921388" cy="4533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7AFEE-2FC2-4B75-899C-0A2BD3D5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>
                <a:solidFill>
                  <a:schemeClr val="bg1"/>
                </a:solidFill>
              </a:rPr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89F49C-74CE-411F-8240-6F670890E795}"/>
              </a:ext>
            </a:extLst>
          </p:cNvPr>
          <p:cNvSpPr/>
          <p:nvPr/>
        </p:nvSpPr>
        <p:spPr>
          <a:xfrm>
            <a:off x="4247387" y="5517100"/>
            <a:ext cx="3697225" cy="4662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SEASONAL PLOT</a:t>
            </a:r>
            <a:endParaRPr lang="en-I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3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F10E9A-BB2B-41EC-A7A9-F96C6E05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DATA AND IT’S ADF TEST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03976-67A5-4607-B513-24EE2823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>
                <a:solidFill>
                  <a:schemeClr val="bg1"/>
                </a:solidFill>
              </a:rPr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0B1E1-0046-40A9-BED8-A638E8F2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7" y="2113375"/>
            <a:ext cx="6810484" cy="3897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32755-79B2-4144-BCE5-42CF40631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" t="80952" r="74210" b="6394"/>
          <a:stretch/>
        </p:blipFill>
        <p:spPr>
          <a:xfrm>
            <a:off x="7473816" y="4844785"/>
            <a:ext cx="4113493" cy="1166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EFADBD-EBBE-48C1-A698-FD30F3F54CA8}"/>
              </a:ext>
            </a:extLst>
          </p:cNvPr>
          <p:cNvSpPr/>
          <p:nvPr/>
        </p:nvSpPr>
        <p:spPr>
          <a:xfrm>
            <a:off x="1166227" y="6216739"/>
            <a:ext cx="5206783" cy="4662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ACF,PACF,OBSERVED PLOTS OF TRAIN DATA</a:t>
            </a:r>
            <a:endParaRPr lang="en-I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06A844-5292-4F0C-81EF-D29EC58FA5B5}"/>
              </a:ext>
            </a:extLst>
          </p:cNvPr>
          <p:cNvSpPr/>
          <p:nvPr/>
        </p:nvSpPr>
        <p:spPr>
          <a:xfrm>
            <a:off x="7902743" y="6216739"/>
            <a:ext cx="3255637" cy="4662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ADF TEST FOR TRAIN DATA</a:t>
            </a:r>
            <a:endParaRPr lang="en-I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1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D63818-BDFB-43BD-B549-210962B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DIFFERENCING AND TRANFORMATION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8839E-1D77-4054-BA9A-F7EC1A72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>
                <a:solidFill>
                  <a:schemeClr val="bg1"/>
                </a:solidFill>
              </a:rPr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B336FD-84B3-4D86-98D6-26C87D63A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" t="28708" r="65109" b="60544"/>
          <a:stretch/>
        </p:blipFill>
        <p:spPr>
          <a:xfrm>
            <a:off x="6943110" y="2691880"/>
            <a:ext cx="4058249" cy="767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CA9CB3-34F2-4E53-A1C7-B46CB798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" t="64218" r="66249" b="21224"/>
          <a:stretch/>
        </p:blipFill>
        <p:spPr>
          <a:xfrm>
            <a:off x="6943111" y="3934920"/>
            <a:ext cx="4058250" cy="99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58651-05AF-4B47-A45A-C0A87EE306A9}"/>
              </a:ext>
            </a:extLst>
          </p:cNvPr>
          <p:cNvSpPr/>
          <p:nvPr/>
        </p:nvSpPr>
        <p:spPr>
          <a:xfrm>
            <a:off x="266837" y="5896188"/>
            <a:ext cx="6465982" cy="41716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ACF,PACF,OBSERVED PLOTS FOR DIFFERENCED DATA</a:t>
            </a:r>
            <a:endParaRPr lang="en-I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7852A4-E836-4BFD-850E-26055684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6" y="2135489"/>
            <a:ext cx="6288265" cy="3598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60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73761A-25BC-41D9-BC89-2C5773D3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Bahnschrift SemiBold SemiConden" panose="020B0502040204020203" pitchFamily="34" charset="0"/>
              </a:rPr>
              <a:t>ARIMA</a:t>
            </a:r>
            <a:endParaRPr lang="en-IN" sz="60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C6ACCB-6A77-4642-A1B1-D617AB00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1" t="61590" r="72484" b="21558"/>
          <a:stretch/>
        </p:blipFill>
        <p:spPr>
          <a:xfrm>
            <a:off x="680321" y="2529989"/>
            <a:ext cx="5038531" cy="1776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B00C-115A-4E9B-A38A-64CB07FB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>
                <a:solidFill>
                  <a:schemeClr val="bg1"/>
                </a:solidFill>
              </a:rPr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2D4CE-8FA3-47AE-A91D-F30C7E447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" t="78231" r="73937" b="6007"/>
          <a:stretch/>
        </p:blipFill>
        <p:spPr>
          <a:xfrm>
            <a:off x="6268000" y="2535361"/>
            <a:ext cx="5038530" cy="177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EAB10-40B1-4C72-8740-2B1921B607CC}"/>
              </a:ext>
            </a:extLst>
          </p:cNvPr>
          <p:cNvSpPr txBox="1"/>
          <p:nvPr/>
        </p:nvSpPr>
        <p:spPr>
          <a:xfrm>
            <a:off x="451405" y="5289083"/>
            <a:ext cx="1128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Arima is calculated depending on the order of (p, d, q).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From the PACF and ACF the (p, q) values are (1,1) and as the differencing value is 0 to get the series as stationary (d=0). So, the ARIMA is (1, 0, 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D27ACE-BF7B-4D7E-B089-D5384E5ED783}"/>
              </a:ext>
            </a:extLst>
          </p:cNvPr>
          <p:cNvSpPr/>
          <p:nvPr/>
        </p:nvSpPr>
        <p:spPr>
          <a:xfrm>
            <a:off x="7120044" y="4523135"/>
            <a:ext cx="3334441" cy="4662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Auto Arima</a:t>
            </a:r>
            <a:endParaRPr lang="en-I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040A6E-BEF1-4281-ACF3-AB5542F5DC04}"/>
              </a:ext>
            </a:extLst>
          </p:cNvPr>
          <p:cNvSpPr/>
          <p:nvPr/>
        </p:nvSpPr>
        <p:spPr>
          <a:xfrm>
            <a:off x="1350973" y="4523135"/>
            <a:ext cx="3697225" cy="4662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Arima From ACF and PACF</a:t>
            </a:r>
            <a:endParaRPr lang="en-I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6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A67C-EC18-47E6-AD19-1C85DE56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Bahnschrift SemiBold SemiConden" panose="020B0502040204020203" pitchFamily="34" charset="0"/>
              </a:rPr>
              <a:t>PREDICTION AND CONCLUSION</a:t>
            </a:r>
            <a:endParaRPr lang="en-IN" sz="4800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9DCFD-AE3B-4621-B926-9E54CA6DD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0" t="83887" r="68692" b="6909"/>
          <a:stretch/>
        </p:blipFill>
        <p:spPr>
          <a:xfrm>
            <a:off x="1521603" y="2231430"/>
            <a:ext cx="9148793" cy="1552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E3D9B-2707-4CA7-8EF2-60EED4C1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>
                <a:solidFill>
                  <a:schemeClr val="bg1"/>
                </a:solidFill>
              </a:rPr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A1DC1-BF6B-48F3-AA6E-42A608F8C3F9}"/>
              </a:ext>
            </a:extLst>
          </p:cNvPr>
          <p:cNvSpPr txBox="1"/>
          <p:nvPr/>
        </p:nvSpPr>
        <p:spPr>
          <a:xfrm>
            <a:off x="680321" y="4805980"/>
            <a:ext cx="10820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attributes used for the prediction are Time and Sales of the Previous 36 Months.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The train : test ratio is 67:33.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MAPE(Mean Absolute Percentage Error) = 0.24</a:t>
            </a:r>
            <a:endParaRPr lang="en-US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26FBFC-B227-447A-9C74-26D970D44774}"/>
              </a:ext>
            </a:extLst>
          </p:cNvPr>
          <p:cNvSpPr/>
          <p:nvPr/>
        </p:nvSpPr>
        <p:spPr>
          <a:xfrm>
            <a:off x="3890677" y="4019107"/>
            <a:ext cx="4399951" cy="551329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The Prediction Values</a:t>
            </a:r>
            <a:endParaRPr lang="en-IN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1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DE761E-9D62-497C-918D-B8ED8964B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>
                <a:latin typeface="Bahnschrift SemiBold" panose="020B0502040204020203" pitchFamily="34" charset="0"/>
              </a:rPr>
              <a:t>THANK YOU</a:t>
            </a:r>
            <a:endParaRPr lang="en-IN" sz="8000" dirty="0">
              <a:latin typeface="Bahnschrift SemiBold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5870D-FEB3-4553-BE89-18EBEC2A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C088-D047-4A46-9B10-9A6AF1547EC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4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ll/>
      </p:transition>
    </mc:Choice>
    <mc:Fallback>
      <p:transition>
        <p:pull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248</TotalTime>
  <Words>234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</vt:lpstr>
      <vt:lpstr>Bahnschrift Light Condensed</vt:lpstr>
      <vt:lpstr>Bahnschrift SemiBold</vt:lpstr>
      <vt:lpstr>Bahnschrift SemiBold SemiConden</vt:lpstr>
      <vt:lpstr>Calibri</vt:lpstr>
      <vt:lpstr>Trebuchet MS</vt:lpstr>
      <vt:lpstr>Twentieth Century</vt:lpstr>
      <vt:lpstr>Berlin</vt:lpstr>
      <vt:lpstr>ANALYSING SHAMPOO SALES USING TIME SERIES</vt:lpstr>
      <vt:lpstr>OBJECTIVE:</vt:lpstr>
      <vt:lpstr>Exploratory Data Analysis</vt:lpstr>
      <vt:lpstr>PowerPoint Presentation</vt:lpstr>
      <vt:lpstr>TRAIN DATA AND IT’S ADF TEST</vt:lpstr>
      <vt:lpstr>DIFFERENCING AND TRANFORMATION</vt:lpstr>
      <vt:lpstr>ARIMA</vt:lpstr>
      <vt:lpstr>PREDICTION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SAMPOO SALES USING TIME SERIES</dc:title>
  <dc:creator>015_Aditya</dc:creator>
  <cp:lastModifiedBy>015_Aditya</cp:lastModifiedBy>
  <cp:revision>2</cp:revision>
  <dcterms:created xsi:type="dcterms:W3CDTF">2021-12-23T10:29:01Z</dcterms:created>
  <dcterms:modified xsi:type="dcterms:W3CDTF">2021-12-23T14:37:09Z</dcterms:modified>
</cp:coreProperties>
</file>