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74" r:id="rId3"/>
    <p:sldId id="275" r:id="rId4"/>
    <p:sldId id="276" r:id="rId5"/>
    <p:sldId id="264" r:id="rId6"/>
    <p:sldId id="265" r:id="rId7"/>
    <p:sldId id="268" r:id="rId8"/>
    <p:sldId id="272" r:id="rId9"/>
    <p:sldId id="273" r:id="rId10"/>
    <p:sldId id="269" r:id="rId11"/>
    <p:sldId id="270" r:id="rId12"/>
    <p:sldId id="271" r:id="rId13"/>
    <p:sldId id="277" r:id="rId14"/>
    <p:sldId id="278" r:id="rId15"/>
    <p:sldId id="279" r:id="rId16"/>
    <p:sldId id="280" r:id="rId17"/>
    <p:sldId id="285"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00"/>
    <a:srgbClr val="0A20F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C6B820-F59C-492F-9B70-8C2FA49475B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FC99970-D16F-40C7-86DE-F6ACBCA4556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2914E49-19DA-40EA-9AD0-FF90F928EE4E}"/>
              </a:ext>
            </a:extLst>
          </p:cNvPr>
          <p:cNvSpPr>
            <a:spLocks noGrp="1"/>
          </p:cNvSpPr>
          <p:nvPr>
            <p:ph type="dt" sz="half" idx="10"/>
          </p:nvPr>
        </p:nvSpPr>
        <p:spPr/>
        <p:txBody>
          <a:bodyPr/>
          <a:lstStyle/>
          <a:p>
            <a:fld id="{25F5AF92-A28E-4042-BB5F-3D14AD039BF4}" type="datetimeFigureOut">
              <a:rPr lang="en-IN" smtClean="0"/>
              <a:t>14-12-2021</a:t>
            </a:fld>
            <a:endParaRPr lang="en-IN"/>
          </a:p>
        </p:txBody>
      </p:sp>
      <p:sp>
        <p:nvSpPr>
          <p:cNvPr id="5" name="Footer Placeholder 4">
            <a:extLst>
              <a:ext uri="{FF2B5EF4-FFF2-40B4-BE49-F238E27FC236}">
                <a16:creationId xmlns:a16="http://schemas.microsoft.com/office/drawing/2014/main" id="{28189B7D-E296-446A-A8FD-E955A9AEAEE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E7CCB5B-2962-4D6A-A5ED-3ED73F57CEB5}"/>
              </a:ext>
            </a:extLst>
          </p:cNvPr>
          <p:cNvSpPr>
            <a:spLocks noGrp="1"/>
          </p:cNvSpPr>
          <p:nvPr>
            <p:ph type="sldNum" sz="quarter" idx="12"/>
          </p:nvPr>
        </p:nvSpPr>
        <p:spPr/>
        <p:txBody>
          <a:bodyPr/>
          <a:lstStyle/>
          <a:p>
            <a:fld id="{BF23B565-8302-47A5-BD7E-4957D98E7C00}" type="slidenum">
              <a:rPr lang="en-IN" smtClean="0"/>
              <a:t>‹#›</a:t>
            </a:fld>
            <a:endParaRPr lang="en-IN"/>
          </a:p>
        </p:txBody>
      </p:sp>
    </p:spTree>
    <p:extLst>
      <p:ext uri="{BB962C8B-B14F-4D97-AF65-F5344CB8AC3E}">
        <p14:creationId xmlns:p14="http://schemas.microsoft.com/office/powerpoint/2010/main" val="25729709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98455-D807-4B4F-BCDA-01B70369E9C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F588DC5-EA91-452A-835F-7331DE57221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F1FDA29-2F0C-4353-919C-F3CF5CF4B41C}"/>
              </a:ext>
            </a:extLst>
          </p:cNvPr>
          <p:cNvSpPr>
            <a:spLocks noGrp="1"/>
          </p:cNvSpPr>
          <p:nvPr>
            <p:ph type="dt" sz="half" idx="10"/>
          </p:nvPr>
        </p:nvSpPr>
        <p:spPr/>
        <p:txBody>
          <a:bodyPr/>
          <a:lstStyle/>
          <a:p>
            <a:fld id="{25F5AF92-A28E-4042-BB5F-3D14AD039BF4}" type="datetimeFigureOut">
              <a:rPr lang="en-IN" smtClean="0"/>
              <a:t>14-12-2021</a:t>
            </a:fld>
            <a:endParaRPr lang="en-IN"/>
          </a:p>
        </p:txBody>
      </p:sp>
      <p:sp>
        <p:nvSpPr>
          <p:cNvPr id="5" name="Footer Placeholder 4">
            <a:extLst>
              <a:ext uri="{FF2B5EF4-FFF2-40B4-BE49-F238E27FC236}">
                <a16:creationId xmlns:a16="http://schemas.microsoft.com/office/drawing/2014/main" id="{AE1538CD-C2B6-4AFD-ABF0-7FF13849EBD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385D3CD-C4C0-4C01-9196-C459F1B748AC}"/>
              </a:ext>
            </a:extLst>
          </p:cNvPr>
          <p:cNvSpPr>
            <a:spLocks noGrp="1"/>
          </p:cNvSpPr>
          <p:nvPr>
            <p:ph type="sldNum" sz="quarter" idx="12"/>
          </p:nvPr>
        </p:nvSpPr>
        <p:spPr/>
        <p:txBody>
          <a:bodyPr/>
          <a:lstStyle/>
          <a:p>
            <a:fld id="{BF23B565-8302-47A5-BD7E-4957D98E7C00}" type="slidenum">
              <a:rPr lang="en-IN" smtClean="0"/>
              <a:t>‹#›</a:t>
            </a:fld>
            <a:endParaRPr lang="en-IN"/>
          </a:p>
        </p:txBody>
      </p:sp>
    </p:spTree>
    <p:extLst>
      <p:ext uri="{BB962C8B-B14F-4D97-AF65-F5344CB8AC3E}">
        <p14:creationId xmlns:p14="http://schemas.microsoft.com/office/powerpoint/2010/main" val="13980029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28BEA3F-256A-4DD9-A148-00AF02F1650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F65AEC4-7918-411E-921F-05BC884FB0D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F2A5616-B67F-47FE-9C22-8BE12B43B761}"/>
              </a:ext>
            </a:extLst>
          </p:cNvPr>
          <p:cNvSpPr>
            <a:spLocks noGrp="1"/>
          </p:cNvSpPr>
          <p:nvPr>
            <p:ph type="dt" sz="half" idx="10"/>
          </p:nvPr>
        </p:nvSpPr>
        <p:spPr/>
        <p:txBody>
          <a:bodyPr/>
          <a:lstStyle/>
          <a:p>
            <a:fld id="{25F5AF92-A28E-4042-BB5F-3D14AD039BF4}" type="datetimeFigureOut">
              <a:rPr lang="en-IN" smtClean="0"/>
              <a:t>14-12-2021</a:t>
            </a:fld>
            <a:endParaRPr lang="en-IN"/>
          </a:p>
        </p:txBody>
      </p:sp>
      <p:sp>
        <p:nvSpPr>
          <p:cNvPr id="5" name="Footer Placeholder 4">
            <a:extLst>
              <a:ext uri="{FF2B5EF4-FFF2-40B4-BE49-F238E27FC236}">
                <a16:creationId xmlns:a16="http://schemas.microsoft.com/office/drawing/2014/main" id="{9A71AF0E-854F-465F-85D4-CD1C9499FB1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D8AF302-43A6-4B05-A8A6-15A6DDF5556F}"/>
              </a:ext>
            </a:extLst>
          </p:cNvPr>
          <p:cNvSpPr>
            <a:spLocks noGrp="1"/>
          </p:cNvSpPr>
          <p:nvPr>
            <p:ph type="sldNum" sz="quarter" idx="12"/>
          </p:nvPr>
        </p:nvSpPr>
        <p:spPr/>
        <p:txBody>
          <a:bodyPr/>
          <a:lstStyle/>
          <a:p>
            <a:fld id="{BF23B565-8302-47A5-BD7E-4957D98E7C00}" type="slidenum">
              <a:rPr lang="en-IN" smtClean="0"/>
              <a:t>‹#›</a:t>
            </a:fld>
            <a:endParaRPr lang="en-IN"/>
          </a:p>
        </p:txBody>
      </p:sp>
    </p:spTree>
    <p:extLst>
      <p:ext uri="{BB962C8B-B14F-4D97-AF65-F5344CB8AC3E}">
        <p14:creationId xmlns:p14="http://schemas.microsoft.com/office/powerpoint/2010/main" val="19306352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2CC3BF-680A-48F7-96E0-91ABD204D4C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CDBFE77-EFBE-4FA2-B8B2-B47AEF49047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DC3C86A-7C17-4A81-96B4-7A4EDF4F2C85}"/>
              </a:ext>
            </a:extLst>
          </p:cNvPr>
          <p:cNvSpPr>
            <a:spLocks noGrp="1"/>
          </p:cNvSpPr>
          <p:nvPr>
            <p:ph type="dt" sz="half" idx="10"/>
          </p:nvPr>
        </p:nvSpPr>
        <p:spPr/>
        <p:txBody>
          <a:bodyPr/>
          <a:lstStyle/>
          <a:p>
            <a:fld id="{25F5AF92-A28E-4042-BB5F-3D14AD039BF4}" type="datetimeFigureOut">
              <a:rPr lang="en-IN" smtClean="0"/>
              <a:t>14-12-2021</a:t>
            </a:fld>
            <a:endParaRPr lang="en-IN"/>
          </a:p>
        </p:txBody>
      </p:sp>
      <p:sp>
        <p:nvSpPr>
          <p:cNvPr id="5" name="Footer Placeholder 4">
            <a:extLst>
              <a:ext uri="{FF2B5EF4-FFF2-40B4-BE49-F238E27FC236}">
                <a16:creationId xmlns:a16="http://schemas.microsoft.com/office/drawing/2014/main" id="{546F7A0B-DE10-45C3-BAB7-A1C25B74298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59C1BCA-516F-4246-882D-D2294E250601}"/>
              </a:ext>
            </a:extLst>
          </p:cNvPr>
          <p:cNvSpPr>
            <a:spLocks noGrp="1"/>
          </p:cNvSpPr>
          <p:nvPr>
            <p:ph type="sldNum" sz="quarter" idx="12"/>
          </p:nvPr>
        </p:nvSpPr>
        <p:spPr/>
        <p:txBody>
          <a:bodyPr/>
          <a:lstStyle/>
          <a:p>
            <a:fld id="{BF23B565-8302-47A5-BD7E-4957D98E7C00}" type="slidenum">
              <a:rPr lang="en-IN" smtClean="0"/>
              <a:t>‹#›</a:t>
            </a:fld>
            <a:endParaRPr lang="en-IN"/>
          </a:p>
        </p:txBody>
      </p:sp>
    </p:spTree>
    <p:extLst>
      <p:ext uri="{BB962C8B-B14F-4D97-AF65-F5344CB8AC3E}">
        <p14:creationId xmlns:p14="http://schemas.microsoft.com/office/powerpoint/2010/main" val="24326936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E74881-0425-4FAB-B481-CF04B1F9551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DFB1E81-0763-4B15-989B-B3A38CA43C1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F6F3506-6337-4AB4-8A6A-A0AB0F8EF581}"/>
              </a:ext>
            </a:extLst>
          </p:cNvPr>
          <p:cNvSpPr>
            <a:spLocks noGrp="1"/>
          </p:cNvSpPr>
          <p:nvPr>
            <p:ph type="dt" sz="half" idx="10"/>
          </p:nvPr>
        </p:nvSpPr>
        <p:spPr/>
        <p:txBody>
          <a:bodyPr/>
          <a:lstStyle/>
          <a:p>
            <a:fld id="{25F5AF92-A28E-4042-BB5F-3D14AD039BF4}" type="datetimeFigureOut">
              <a:rPr lang="en-IN" smtClean="0"/>
              <a:t>14-12-2021</a:t>
            </a:fld>
            <a:endParaRPr lang="en-IN"/>
          </a:p>
        </p:txBody>
      </p:sp>
      <p:sp>
        <p:nvSpPr>
          <p:cNvPr id="5" name="Footer Placeholder 4">
            <a:extLst>
              <a:ext uri="{FF2B5EF4-FFF2-40B4-BE49-F238E27FC236}">
                <a16:creationId xmlns:a16="http://schemas.microsoft.com/office/drawing/2014/main" id="{8D33F376-B60A-4E0E-B8BA-BB4F669231C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79CC2C4-F5C0-4E6E-B9DC-6ADC6BD5FC24}"/>
              </a:ext>
            </a:extLst>
          </p:cNvPr>
          <p:cNvSpPr>
            <a:spLocks noGrp="1"/>
          </p:cNvSpPr>
          <p:nvPr>
            <p:ph type="sldNum" sz="quarter" idx="12"/>
          </p:nvPr>
        </p:nvSpPr>
        <p:spPr/>
        <p:txBody>
          <a:bodyPr/>
          <a:lstStyle/>
          <a:p>
            <a:fld id="{BF23B565-8302-47A5-BD7E-4957D98E7C00}" type="slidenum">
              <a:rPr lang="en-IN" smtClean="0"/>
              <a:t>‹#›</a:t>
            </a:fld>
            <a:endParaRPr lang="en-IN"/>
          </a:p>
        </p:txBody>
      </p:sp>
    </p:spTree>
    <p:extLst>
      <p:ext uri="{BB962C8B-B14F-4D97-AF65-F5344CB8AC3E}">
        <p14:creationId xmlns:p14="http://schemas.microsoft.com/office/powerpoint/2010/main" val="37206498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A136F1-32BA-4D6D-8CBF-C2B27980DF3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6339912-8266-414A-84DA-17399E75012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CB579F7-F4CC-43D7-828E-3EC1B029F4C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729DA22-EE95-4533-A01D-7D17BA10BB17}"/>
              </a:ext>
            </a:extLst>
          </p:cNvPr>
          <p:cNvSpPr>
            <a:spLocks noGrp="1"/>
          </p:cNvSpPr>
          <p:nvPr>
            <p:ph type="dt" sz="half" idx="10"/>
          </p:nvPr>
        </p:nvSpPr>
        <p:spPr/>
        <p:txBody>
          <a:bodyPr/>
          <a:lstStyle/>
          <a:p>
            <a:fld id="{25F5AF92-A28E-4042-BB5F-3D14AD039BF4}" type="datetimeFigureOut">
              <a:rPr lang="en-IN" smtClean="0"/>
              <a:t>14-12-2021</a:t>
            </a:fld>
            <a:endParaRPr lang="en-IN"/>
          </a:p>
        </p:txBody>
      </p:sp>
      <p:sp>
        <p:nvSpPr>
          <p:cNvPr id="6" name="Footer Placeholder 5">
            <a:extLst>
              <a:ext uri="{FF2B5EF4-FFF2-40B4-BE49-F238E27FC236}">
                <a16:creationId xmlns:a16="http://schemas.microsoft.com/office/drawing/2014/main" id="{6E3FF261-DC5A-4343-A264-9D72DC40AD5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5A106FA-8238-4EC1-9357-6F7F460B3891}"/>
              </a:ext>
            </a:extLst>
          </p:cNvPr>
          <p:cNvSpPr>
            <a:spLocks noGrp="1"/>
          </p:cNvSpPr>
          <p:nvPr>
            <p:ph type="sldNum" sz="quarter" idx="12"/>
          </p:nvPr>
        </p:nvSpPr>
        <p:spPr/>
        <p:txBody>
          <a:bodyPr/>
          <a:lstStyle/>
          <a:p>
            <a:fld id="{BF23B565-8302-47A5-BD7E-4957D98E7C00}" type="slidenum">
              <a:rPr lang="en-IN" smtClean="0"/>
              <a:t>‹#›</a:t>
            </a:fld>
            <a:endParaRPr lang="en-IN"/>
          </a:p>
        </p:txBody>
      </p:sp>
    </p:spTree>
    <p:extLst>
      <p:ext uri="{BB962C8B-B14F-4D97-AF65-F5344CB8AC3E}">
        <p14:creationId xmlns:p14="http://schemas.microsoft.com/office/powerpoint/2010/main" val="3301773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1A7C0F-F82C-40A4-A05A-D4549A33E29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1628225-B7A6-499C-BCC5-2B68F5A6344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E23CA5A-2F79-428B-8F87-B04888ED8D4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E34A979-245D-43F1-9309-C2FC0549D3A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4C83409-A7F5-436E-9541-3B39CDF0830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2877239-529D-4D78-B25A-46D72D9E7338}"/>
              </a:ext>
            </a:extLst>
          </p:cNvPr>
          <p:cNvSpPr>
            <a:spLocks noGrp="1"/>
          </p:cNvSpPr>
          <p:nvPr>
            <p:ph type="dt" sz="half" idx="10"/>
          </p:nvPr>
        </p:nvSpPr>
        <p:spPr/>
        <p:txBody>
          <a:bodyPr/>
          <a:lstStyle/>
          <a:p>
            <a:fld id="{25F5AF92-A28E-4042-BB5F-3D14AD039BF4}" type="datetimeFigureOut">
              <a:rPr lang="en-IN" smtClean="0"/>
              <a:t>14-12-2021</a:t>
            </a:fld>
            <a:endParaRPr lang="en-IN"/>
          </a:p>
        </p:txBody>
      </p:sp>
      <p:sp>
        <p:nvSpPr>
          <p:cNvPr id="8" name="Footer Placeholder 7">
            <a:extLst>
              <a:ext uri="{FF2B5EF4-FFF2-40B4-BE49-F238E27FC236}">
                <a16:creationId xmlns:a16="http://schemas.microsoft.com/office/drawing/2014/main" id="{2F04E72B-E685-41BA-A55E-7774EBF083C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21C6D67-204B-48F4-90C3-6F1E74608A45}"/>
              </a:ext>
            </a:extLst>
          </p:cNvPr>
          <p:cNvSpPr>
            <a:spLocks noGrp="1"/>
          </p:cNvSpPr>
          <p:nvPr>
            <p:ph type="sldNum" sz="quarter" idx="12"/>
          </p:nvPr>
        </p:nvSpPr>
        <p:spPr/>
        <p:txBody>
          <a:bodyPr/>
          <a:lstStyle/>
          <a:p>
            <a:fld id="{BF23B565-8302-47A5-BD7E-4957D98E7C00}" type="slidenum">
              <a:rPr lang="en-IN" smtClean="0"/>
              <a:t>‹#›</a:t>
            </a:fld>
            <a:endParaRPr lang="en-IN"/>
          </a:p>
        </p:txBody>
      </p:sp>
    </p:spTree>
    <p:extLst>
      <p:ext uri="{BB962C8B-B14F-4D97-AF65-F5344CB8AC3E}">
        <p14:creationId xmlns:p14="http://schemas.microsoft.com/office/powerpoint/2010/main" val="3467878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0C49C0-2906-47D5-894D-080AC5AC725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15CAF91-1438-4D19-9F46-247A98DABB47}"/>
              </a:ext>
            </a:extLst>
          </p:cNvPr>
          <p:cNvSpPr>
            <a:spLocks noGrp="1"/>
          </p:cNvSpPr>
          <p:nvPr>
            <p:ph type="dt" sz="half" idx="10"/>
          </p:nvPr>
        </p:nvSpPr>
        <p:spPr/>
        <p:txBody>
          <a:bodyPr/>
          <a:lstStyle/>
          <a:p>
            <a:fld id="{25F5AF92-A28E-4042-BB5F-3D14AD039BF4}" type="datetimeFigureOut">
              <a:rPr lang="en-IN" smtClean="0"/>
              <a:t>14-12-2021</a:t>
            </a:fld>
            <a:endParaRPr lang="en-IN"/>
          </a:p>
        </p:txBody>
      </p:sp>
      <p:sp>
        <p:nvSpPr>
          <p:cNvPr id="4" name="Footer Placeholder 3">
            <a:extLst>
              <a:ext uri="{FF2B5EF4-FFF2-40B4-BE49-F238E27FC236}">
                <a16:creationId xmlns:a16="http://schemas.microsoft.com/office/drawing/2014/main" id="{F53DE712-6ED9-4AAB-82E2-F3175A74F07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7E3485D-0664-4929-A82D-A4F16E80D01B}"/>
              </a:ext>
            </a:extLst>
          </p:cNvPr>
          <p:cNvSpPr>
            <a:spLocks noGrp="1"/>
          </p:cNvSpPr>
          <p:nvPr>
            <p:ph type="sldNum" sz="quarter" idx="12"/>
          </p:nvPr>
        </p:nvSpPr>
        <p:spPr/>
        <p:txBody>
          <a:bodyPr/>
          <a:lstStyle/>
          <a:p>
            <a:fld id="{BF23B565-8302-47A5-BD7E-4957D98E7C00}" type="slidenum">
              <a:rPr lang="en-IN" smtClean="0"/>
              <a:t>‹#›</a:t>
            </a:fld>
            <a:endParaRPr lang="en-IN"/>
          </a:p>
        </p:txBody>
      </p:sp>
    </p:spTree>
    <p:extLst>
      <p:ext uri="{BB962C8B-B14F-4D97-AF65-F5344CB8AC3E}">
        <p14:creationId xmlns:p14="http://schemas.microsoft.com/office/powerpoint/2010/main" val="26176600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A797A9D-3A11-4E0B-B70B-C9665EBD7D68}"/>
              </a:ext>
            </a:extLst>
          </p:cNvPr>
          <p:cNvSpPr>
            <a:spLocks noGrp="1"/>
          </p:cNvSpPr>
          <p:nvPr>
            <p:ph type="dt" sz="half" idx="10"/>
          </p:nvPr>
        </p:nvSpPr>
        <p:spPr/>
        <p:txBody>
          <a:bodyPr/>
          <a:lstStyle/>
          <a:p>
            <a:fld id="{25F5AF92-A28E-4042-BB5F-3D14AD039BF4}" type="datetimeFigureOut">
              <a:rPr lang="en-IN" smtClean="0"/>
              <a:t>14-12-2021</a:t>
            </a:fld>
            <a:endParaRPr lang="en-IN"/>
          </a:p>
        </p:txBody>
      </p:sp>
      <p:sp>
        <p:nvSpPr>
          <p:cNvPr id="3" name="Footer Placeholder 2">
            <a:extLst>
              <a:ext uri="{FF2B5EF4-FFF2-40B4-BE49-F238E27FC236}">
                <a16:creationId xmlns:a16="http://schemas.microsoft.com/office/drawing/2014/main" id="{3EA62318-8C0B-4F39-B614-FE75DA81FBA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7D63D0EA-3378-4729-91F4-2F095CF8D561}"/>
              </a:ext>
            </a:extLst>
          </p:cNvPr>
          <p:cNvSpPr>
            <a:spLocks noGrp="1"/>
          </p:cNvSpPr>
          <p:nvPr>
            <p:ph type="sldNum" sz="quarter" idx="12"/>
          </p:nvPr>
        </p:nvSpPr>
        <p:spPr/>
        <p:txBody>
          <a:bodyPr/>
          <a:lstStyle/>
          <a:p>
            <a:fld id="{BF23B565-8302-47A5-BD7E-4957D98E7C00}" type="slidenum">
              <a:rPr lang="en-IN" smtClean="0"/>
              <a:t>‹#›</a:t>
            </a:fld>
            <a:endParaRPr lang="en-IN"/>
          </a:p>
        </p:txBody>
      </p:sp>
    </p:spTree>
    <p:extLst>
      <p:ext uri="{BB962C8B-B14F-4D97-AF65-F5344CB8AC3E}">
        <p14:creationId xmlns:p14="http://schemas.microsoft.com/office/powerpoint/2010/main" val="7395580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680B58-D963-4FCF-9B7B-3650B0D2390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E65AE4B-3334-4B8A-985A-F3215176AB8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B51CE9E-0A82-4DCF-855F-B1EDBD1E3F0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7739DD0-8986-4182-870A-10FB23865705}"/>
              </a:ext>
            </a:extLst>
          </p:cNvPr>
          <p:cNvSpPr>
            <a:spLocks noGrp="1"/>
          </p:cNvSpPr>
          <p:nvPr>
            <p:ph type="dt" sz="half" idx="10"/>
          </p:nvPr>
        </p:nvSpPr>
        <p:spPr/>
        <p:txBody>
          <a:bodyPr/>
          <a:lstStyle/>
          <a:p>
            <a:fld id="{25F5AF92-A28E-4042-BB5F-3D14AD039BF4}" type="datetimeFigureOut">
              <a:rPr lang="en-IN" smtClean="0"/>
              <a:t>14-12-2021</a:t>
            </a:fld>
            <a:endParaRPr lang="en-IN"/>
          </a:p>
        </p:txBody>
      </p:sp>
      <p:sp>
        <p:nvSpPr>
          <p:cNvPr id="6" name="Footer Placeholder 5">
            <a:extLst>
              <a:ext uri="{FF2B5EF4-FFF2-40B4-BE49-F238E27FC236}">
                <a16:creationId xmlns:a16="http://schemas.microsoft.com/office/drawing/2014/main" id="{7203C2C1-7EB2-4DF4-A074-5B05E783F00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AACF6A8-DF5D-40CD-9B0D-A106B3139C02}"/>
              </a:ext>
            </a:extLst>
          </p:cNvPr>
          <p:cNvSpPr>
            <a:spLocks noGrp="1"/>
          </p:cNvSpPr>
          <p:nvPr>
            <p:ph type="sldNum" sz="quarter" idx="12"/>
          </p:nvPr>
        </p:nvSpPr>
        <p:spPr/>
        <p:txBody>
          <a:bodyPr/>
          <a:lstStyle/>
          <a:p>
            <a:fld id="{BF23B565-8302-47A5-BD7E-4957D98E7C00}" type="slidenum">
              <a:rPr lang="en-IN" smtClean="0"/>
              <a:t>‹#›</a:t>
            </a:fld>
            <a:endParaRPr lang="en-IN"/>
          </a:p>
        </p:txBody>
      </p:sp>
    </p:spTree>
    <p:extLst>
      <p:ext uri="{BB962C8B-B14F-4D97-AF65-F5344CB8AC3E}">
        <p14:creationId xmlns:p14="http://schemas.microsoft.com/office/powerpoint/2010/main" val="37949380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ABBD77-EF19-4527-80F2-696FE65AE1A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C0EECA0-DC89-447E-B4FF-8F345AF209B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C2AFE07-8C68-471B-943E-275E8B1D697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BA879CD-C06F-45F5-A8C8-9E737C88578A}"/>
              </a:ext>
            </a:extLst>
          </p:cNvPr>
          <p:cNvSpPr>
            <a:spLocks noGrp="1"/>
          </p:cNvSpPr>
          <p:nvPr>
            <p:ph type="dt" sz="half" idx="10"/>
          </p:nvPr>
        </p:nvSpPr>
        <p:spPr/>
        <p:txBody>
          <a:bodyPr/>
          <a:lstStyle/>
          <a:p>
            <a:fld id="{25F5AF92-A28E-4042-BB5F-3D14AD039BF4}" type="datetimeFigureOut">
              <a:rPr lang="en-IN" smtClean="0"/>
              <a:t>14-12-2021</a:t>
            </a:fld>
            <a:endParaRPr lang="en-IN"/>
          </a:p>
        </p:txBody>
      </p:sp>
      <p:sp>
        <p:nvSpPr>
          <p:cNvPr id="6" name="Footer Placeholder 5">
            <a:extLst>
              <a:ext uri="{FF2B5EF4-FFF2-40B4-BE49-F238E27FC236}">
                <a16:creationId xmlns:a16="http://schemas.microsoft.com/office/drawing/2014/main" id="{458160CA-00C6-4D92-B19C-FA84DFCD67E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267EB75-C3CD-48C8-BE96-0B06036A3486}"/>
              </a:ext>
            </a:extLst>
          </p:cNvPr>
          <p:cNvSpPr>
            <a:spLocks noGrp="1"/>
          </p:cNvSpPr>
          <p:nvPr>
            <p:ph type="sldNum" sz="quarter" idx="12"/>
          </p:nvPr>
        </p:nvSpPr>
        <p:spPr/>
        <p:txBody>
          <a:bodyPr/>
          <a:lstStyle/>
          <a:p>
            <a:fld id="{BF23B565-8302-47A5-BD7E-4957D98E7C00}" type="slidenum">
              <a:rPr lang="en-IN" smtClean="0"/>
              <a:t>‹#›</a:t>
            </a:fld>
            <a:endParaRPr lang="en-IN"/>
          </a:p>
        </p:txBody>
      </p:sp>
    </p:spTree>
    <p:extLst>
      <p:ext uri="{BB962C8B-B14F-4D97-AF65-F5344CB8AC3E}">
        <p14:creationId xmlns:p14="http://schemas.microsoft.com/office/powerpoint/2010/main" val="5739081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D6C2599-C70C-402E-B2C0-4BEC8A93B89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9A607EC-2B29-44C2-A571-9C73394141C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486A0DB-9D99-4B63-BCFF-E13085CE91E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5F5AF92-A28E-4042-BB5F-3D14AD039BF4}" type="datetimeFigureOut">
              <a:rPr lang="en-IN" smtClean="0"/>
              <a:t>14-12-2021</a:t>
            </a:fld>
            <a:endParaRPr lang="en-IN"/>
          </a:p>
        </p:txBody>
      </p:sp>
      <p:sp>
        <p:nvSpPr>
          <p:cNvPr id="5" name="Footer Placeholder 4">
            <a:extLst>
              <a:ext uri="{FF2B5EF4-FFF2-40B4-BE49-F238E27FC236}">
                <a16:creationId xmlns:a16="http://schemas.microsoft.com/office/drawing/2014/main" id="{3E84D5D0-2E82-4794-B7FE-B20B568A669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CA0BE44-5F63-4248-B290-E30E80A4510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F23B565-8302-47A5-BD7E-4957D98E7C00}" type="slidenum">
              <a:rPr lang="en-IN" smtClean="0"/>
              <a:t>‹#›</a:t>
            </a:fld>
            <a:endParaRPr lang="en-IN"/>
          </a:p>
        </p:txBody>
      </p:sp>
    </p:spTree>
    <p:extLst>
      <p:ext uri="{BB962C8B-B14F-4D97-AF65-F5344CB8AC3E}">
        <p14:creationId xmlns:p14="http://schemas.microsoft.com/office/powerpoint/2010/main" val="2345502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oftwarerecs.stackexchange.com/questions/3016/free-decision-tree-software" TargetMode="External"/><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hyperlink" Target="https://devopedia.org/exploratory-data-analysis" TargetMode="External"/><Relationship Id="rId2" Type="http://schemas.openxmlformats.org/officeDocument/2006/relationships/image" Target="../media/image3.jp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19775B3-83CD-4675-B847-85D19450E9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Rectangle 3">
            <a:extLst>
              <a:ext uri="{FF2B5EF4-FFF2-40B4-BE49-F238E27FC236}">
                <a16:creationId xmlns:a16="http://schemas.microsoft.com/office/drawing/2014/main" id="{D5542FA5-5D17-43B7-A7E1-08F2988D7770}"/>
              </a:ext>
            </a:extLst>
          </p:cNvPr>
          <p:cNvSpPr/>
          <p:nvPr/>
        </p:nvSpPr>
        <p:spPr>
          <a:xfrm>
            <a:off x="4814047" y="591671"/>
            <a:ext cx="6575612" cy="5499847"/>
          </a:xfrm>
          <a:prstGeom prst="rect">
            <a:avLst/>
          </a:prstGeom>
          <a:ln w="76200">
            <a:solidFill>
              <a:srgbClr val="0070C0"/>
            </a:solidFill>
          </a:ln>
        </p:spPr>
        <p:style>
          <a:lnRef idx="2">
            <a:schemeClr val="dk1"/>
          </a:lnRef>
          <a:fillRef idx="1">
            <a:schemeClr val="lt1"/>
          </a:fillRef>
          <a:effectRef idx="0">
            <a:schemeClr val="dk1"/>
          </a:effectRef>
          <a:fontRef idx="minor">
            <a:schemeClr val="dk1"/>
          </a:fontRef>
        </p:style>
        <p:txBody>
          <a:bodyPr rtlCol="0" anchor="ctr"/>
          <a:lstStyle/>
          <a:p>
            <a:pPr algn="ctr"/>
            <a:r>
              <a:rPr lang="en-IN" sz="4800" b="1" dirty="0">
                <a:solidFill>
                  <a:schemeClr val="bg2">
                    <a:lumMod val="25000"/>
                  </a:schemeClr>
                </a:solidFill>
                <a:latin typeface="Bahnschrift" panose="020B0502040204020203" pitchFamily="34" charset="0"/>
              </a:rPr>
              <a:t>ANALYSING POST-OPERATIVE PATIENT DATA SET</a:t>
            </a:r>
          </a:p>
          <a:p>
            <a:pPr algn="ctr"/>
            <a:endParaRPr lang="en-IN" sz="4800" b="1" dirty="0">
              <a:solidFill>
                <a:schemeClr val="bg2">
                  <a:lumMod val="25000"/>
                </a:schemeClr>
              </a:solidFill>
              <a:latin typeface="Bahnschrift" panose="020B0502040204020203" pitchFamily="34" charset="0"/>
            </a:endParaRPr>
          </a:p>
        </p:txBody>
      </p:sp>
      <p:sp>
        <p:nvSpPr>
          <p:cNvPr id="5" name="TextBox 4">
            <a:extLst>
              <a:ext uri="{FF2B5EF4-FFF2-40B4-BE49-F238E27FC236}">
                <a16:creationId xmlns:a16="http://schemas.microsoft.com/office/drawing/2014/main" id="{588FA560-550F-4C35-9480-83E691814C12}"/>
              </a:ext>
            </a:extLst>
          </p:cNvPr>
          <p:cNvSpPr txBox="1"/>
          <p:nvPr/>
        </p:nvSpPr>
        <p:spPr>
          <a:xfrm>
            <a:off x="5163671" y="4961965"/>
            <a:ext cx="5943600" cy="923330"/>
          </a:xfrm>
          <a:prstGeom prst="rect">
            <a:avLst/>
          </a:prstGeom>
          <a:noFill/>
        </p:spPr>
        <p:txBody>
          <a:bodyPr wrap="square" rtlCol="0">
            <a:spAutoFit/>
          </a:bodyPr>
          <a:lstStyle/>
          <a:p>
            <a:pPr algn="ctr"/>
            <a:r>
              <a:rPr lang="en-US" dirty="0">
                <a:latin typeface="Bahnschrift Light" panose="020B0502040204020203" pitchFamily="34" charset="0"/>
              </a:rPr>
              <a:t> Aditya Charan</a:t>
            </a:r>
          </a:p>
          <a:p>
            <a:pPr algn="ctr"/>
            <a:r>
              <a:rPr lang="en-US" dirty="0">
                <a:latin typeface="Bahnschrift Light" panose="020B0502040204020203" pitchFamily="34" charset="0"/>
              </a:rPr>
              <a:t> H.V. Akanksha</a:t>
            </a:r>
          </a:p>
          <a:p>
            <a:pPr algn="ctr"/>
            <a:r>
              <a:rPr lang="en-US" dirty="0">
                <a:latin typeface="Bahnschrift Light" panose="020B0502040204020203" pitchFamily="34" charset="0"/>
              </a:rPr>
              <a:t> Preeti Thota</a:t>
            </a:r>
            <a:endParaRPr lang="en-IN" dirty="0">
              <a:latin typeface="Bahnschrift Light" panose="020B0502040204020203" pitchFamily="34" charset="0"/>
            </a:endParaRPr>
          </a:p>
        </p:txBody>
      </p:sp>
    </p:spTree>
    <p:extLst>
      <p:ext uri="{BB962C8B-B14F-4D97-AF65-F5344CB8AC3E}">
        <p14:creationId xmlns:p14="http://schemas.microsoft.com/office/powerpoint/2010/main" val="730108784"/>
      </p:ext>
    </p:extLst>
  </p:cSld>
  <p:clrMapOvr>
    <a:masterClrMapping/>
  </p:clrMapOvr>
  <p:transition>
    <p:wheel spokes="1"/>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val 6">
            <a:extLst>
              <a:ext uri="{FF2B5EF4-FFF2-40B4-BE49-F238E27FC236}">
                <a16:creationId xmlns:a16="http://schemas.microsoft.com/office/drawing/2014/main" id="{26C827B9-0428-4998-94DC-8DE97EB92406}"/>
              </a:ext>
            </a:extLst>
          </p:cNvPr>
          <p:cNvSpPr/>
          <p:nvPr/>
        </p:nvSpPr>
        <p:spPr>
          <a:xfrm>
            <a:off x="350823" y="170306"/>
            <a:ext cx="3966883" cy="4128247"/>
          </a:xfrm>
          <a:prstGeom prst="ellipse">
            <a:avLst/>
          </a:prstGeom>
          <a:ln w="28575">
            <a:solidFill>
              <a:schemeClr val="tx1"/>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en-US" sz="3600" dirty="0">
                <a:solidFill>
                  <a:schemeClr val="tx1"/>
                </a:solidFill>
                <a:latin typeface="Bahnschrift" panose="020B0502040204020203" pitchFamily="34" charset="0"/>
              </a:rPr>
              <a:t>Contingency Tables</a:t>
            </a:r>
            <a:endParaRPr lang="en-IN" sz="3600" dirty="0">
              <a:solidFill>
                <a:schemeClr val="tx1"/>
              </a:solidFill>
              <a:latin typeface="Bahnschrift" panose="020B0502040204020203" pitchFamily="34" charset="0"/>
            </a:endParaRPr>
          </a:p>
        </p:txBody>
      </p:sp>
      <p:sp>
        <p:nvSpPr>
          <p:cNvPr id="8" name="Rectangle: Rounded Corners 7">
            <a:extLst>
              <a:ext uri="{FF2B5EF4-FFF2-40B4-BE49-F238E27FC236}">
                <a16:creationId xmlns:a16="http://schemas.microsoft.com/office/drawing/2014/main" id="{09D8E87C-BB1C-4032-8593-C00AD9F50E90}"/>
              </a:ext>
            </a:extLst>
          </p:cNvPr>
          <p:cNvSpPr/>
          <p:nvPr/>
        </p:nvSpPr>
        <p:spPr>
          <a:xfrm>
            <a:off x="6177777" y="5472953"/>
            <a:ext cx="5436408" cy="551329"/>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a:solidFill>
                  <a:schemeClr val="tx1"/>
                </a:solidFill>
                <a:latin typeface="Bahnschrift" panose="020B0502040204020203" pitchFamily="34" charset="0"/>
              </a:rPr>
              <a:t> </a:t>
            </a:r>
            <a:r>
              <a:rPr lang="en-US" sz="1800" dirty="0">
                <a:solidFill>
                  <a:schemeClr val="tx1"/>
                </a:solidFill>
                <a:latin typeface="Bahnschrift" panose="020B0502040204020203" pitchFamily="34" charset="0"/>
              </a:rPr>
              <a:t> Surface Temp Vs Stability in Surface Temp</a:t>
            </a:r>
            <a:r>
              <a:rPr lang="en-US" dirty="0">
                <a:solidFill>
                  <a:schemeClr val="tx1"/>
                </a:solidFill>
                <a:latin typeface="Bahnschrift" panose="020B0502040204020203" pitchFamily="34" charset="0"/>
              </a:rPr>
              <a:t> </a:t>
            </a:r>
            <a:endParaRPr lang="en-IN" dirty="0">
              <a:solidFill>
                <a:schemeClr val="tx1"/>
              </a:solidFill>
              <a:latin typeface="Bahnschrift" panose="020B0502040204020203" pitchFamily="34" charset="0"/>
            </a:endParaRPr>
          </a:p>
        </p:txBody>
      </p:sp>
      <p:pic>
        <p:nvPicPr>
          <p:cNvPr id="3" name="Picture 2">
            <a:extLst>
              <a:ext uri="{FF2B5EF4-FFF2-40B4-BE49-F238E27FC236}">
                <a16:creationId xmlns:a16="http://schemas.microsoft.com/office/drawing/2014/main" id="{2B29A426-84C8-47D4-87B4-4C5E31E7F752}"/>
              </a:ext>
            </a:extLst>
          </p:cNvPr>
          <p:cNvPicPr>
            <a:picLocks noChangeAspect="1"/>
          </p:cNvPicPr>
          <p:nvPr/>
        </p:nvPicPr>
        <p:blipFill>
          <a:blip r:embed="rId2"/>
          <a:stretch>
            <a:fillRect/>
          </a:stretch>
        </p:blipFill>
        <p:spPr>
          <a:xfrm>
            <a:off x="6538885" y="853886"/>
            <a:ext cx="4714191" cy="412824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6" name="Picture 5">
            <a:extLst>
              <a:ext uri="{FF2B5EF4-FFF2-40B4-BE49-F238E27FC236}">
                <a16:creationId xmlns:a16="http://schemas.microsoft.com/office/drawing/2014/main" id="{BB997B5C-9052-4009-9D16-C83931BD7865}"/>
              </a:ext>
            </a:extLst>
          </p:cNvPr>
          <p:cNvPicPr>
            <a:picLocks noChangeAspect="1"/>
          </p:cNvPicPr>
          <p:nvPr/>
        </p:nvPicPr>
        <p:blipFill rotWithShape="1">
          <a:blip r:embed="rId3"/>
          <a:srcRect t="58900" r="89734" b="34110"/>
          <a:stretch/>
        </p:blipFill>
        <p:spPr>
          <a:xfrm>
            <a:off x="1168137" y="4706969"/>
            <a:ext cx="2332253" cy="89320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450895019"/>
      </p:ext>
    </p:extLst>
  </p:cSld>
  <p:clrMapOvr>
    <a:masterClrMapping/>
  </p:clrMapOvr>
  <p:transition>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Rounded Corners 6">
            <a:extLst>
              <a:ext uri="{FF2B5EF4-FFF2-40B4-BE49-F238E27FC236}">
                <a16:creationId xmlns:a16="http://schemas.microsoft.com/office/drawing/2014/main" id="{CF222A9F-6020-4501-9BA1-7ADD272ACA11}"/>
              </a:ext>
            </a:extLst>
          </p:cNvPr>
          <p:cNvSpPr/>
          <p:nvPr/>
        </p:nvSpPr>
        <p:spPr>
          <a:xfrm>
            <a:off x="371782" y="5609515"/>
            <a:ext cx="5436408" cy="551329"/>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a:solidFill>
                  <a:schemeClr val="tx1"/>
                </a:solidFill>
                <a:latin typeface="Bahnschrift" panose="020B0502040204020203" pitchFamily="34" charset="0"/>
              </a:rPr>
              <a:t> L_CORE Vs CORE_STBL </a:t>
            </a:r>
            <a:endParaRPr lang="en-IN" dirty="0">
              <a:solidFill>
                <a:schemeClr val="tx1"/>
              </a:solidFill>
              <a:latin typeface="Bahnschrift" panose="020B0502040204020203" pitchFamily="34" charset="0"/>
            </a:endParaRPr>
          </a:p>
        </p:txBody>
      </p:sp>
      <p:sp>
        <p:nvSpPr>
          <p:cNvPr id="8" name="Rectangle: Rounded Corners 7">
            <a:extLst>
              <a:ext uri="{FF2B5EF4-FFF2-40B4-BE49-F238E27FC236}">
                <a16:creationId xmlns:a16="http://schemas.microsoft.com/office/drawing/2014/main" id="{EEB37E2C-03B0-431A-BA87-DC5D46E67495}"/>
              </a:ext>
            </a:extLst>
          </p:cNvPr>
          <p:cNvSpPr/>
          <p:nvPr/>
        </p:nvSpPr>
        <p:spPr>
          <a:xfrm>
            <a:off x="6354469" y="5609514"/>
            <a:ext cx="5436408" cy="551329"/>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a:solidFill>
                  <a:schemeClr val="tx1"/>
                </a:solidFill>
                <a:latin typeface="Bahnschrift" panose="020B0502040204020203" pitchFamily="34" charset="0"/>
              </a:rPr>
              <a:t> </a:t>
            </a:r>
            <a:r>
              <a:rPr lang="en-US" sz="1800" dirty="0">
                <a:solidFill>
                  <a:schemeClr val="tx1"/>
                </a:solidFill>
                <a:latin typeface="Bahnschrift" panose="020B0502040204020203" pitchFamily="34" charset="0"/>
              </a:rPr>
              <a:t> L_BP Vs BP_STBL</a:t>
            </a:r>
            <a:r>
              <a:rPr lang="en-US" dirty="0">
                <a:solidFill>
                  <a:schemeClr val="tx1"/>
                </a:solidFill>
                <a:latin typeface="Bahnschrift" panose="020B0502040204020203" pitchFamily="34" charset="0"/>
              </a:rPr>
              <a:t> </a:t>
            </a:r>
            <a:endParaRPr lang="en-IN" dirty="0">
              <a:solidFill>
                <a:schemeClr val="tx1"/>
              </a:solidFill>
              <a:latin typeface="Bahnschrift" panose="020B0502040204020203" pitchFamily="34" charset="0"/>
            </a:endParaRPr>
          </a:p>
        </p:txBody>
      </p:sp>
      <p:pic>
        <p:nvPicPr>
          <p:cNvPr id="4" name="Picture 3">
            <a:extLst>
              <a:ext uri="{FF2B5EF4-FFF2-40B4-BE49-F238E27FC236}">
                <a16:creationId xmlns:a16="http://schemas.microsoft.com/office/drawing/2014/main" id="{8243B794-079E-457C-A011-A6E2A7F5E07F}"/>
              </a:ext>
            </a:extLst>
          </p:cNvPr>
          <p:cNvPicPr>
            <a:picLocks noChangeAspect="1"/>
          </p:cNvPicPr>
          <p:nvPr/>
        </p:nvPicPr>
        <p:blipFill>
          <a:blip r:embed="rId2"/>
          <a:stretch>
            <a:fillRect/>
          </a:stretch>
        </p:blipFill>
        <p:spPr>
          <a:xfrm>
            <a:off x="799853" y="1523795"/>
            <a:ext cx="4575196" cy="381041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9" name="Picture 8">
            <a:extLst>
              <a:ext uri="{FF2B5EF4-FFF2-40B4-BE49-F238E27FC236}">
                <a16:creationId xmlns:a16="http://schemas.microsoft.com/office/drawing/2014/main" id="{D4A128F7-FB4A-4AED-B951-0D561848F60E}"/>
              </a:ext>
            </a:extLst>
          </p:cNvPr>
          <p:cNvPicPr>
            <a:picLocks noChangeAspect="1"/>
          </p:cNvPicPr>
          <p:nvPr/>
        </p:nvPicPr>
        <p:blipFill>
          <a:blip r:embed="rId3"/>
          <a:stretch>
            <a:fillRect/>
          </a:stretch>
        </p:blipFill>
        <p:spPr>
          <a:xfrm>
            <a:off x="6816953" y="1529511"/>
            <a:ext cx="4744390" cy="380469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1" name="Picture 10">
            <a:extLst>
              <a:ext uri="{FF2B5EF4-FFF2-40B4-BE49-F238E27FC236}">
                <a16:creationId xmlns:a16="http://schemas.microsoft.com/office/drawing/2014/main" id="{9F960885-A731-45E1-BAE9-9038AEFECB2F}"/>
              </a:ext>
            </a:extLst>
          </p:cNvPr>
          <p:cNvPicPr>
            <a:picLocks noChangeAspect="1"/>
          </p:cNvPicPr>
          <p:nvPr/>
        </p:nvPicPr>
        <p:blipFill rotWithShape="1">
          <a:blip r:embed="rId4"/>
          <a:srcRect t="70032" r="88131" b="23107"/>
          <a:stretch/>
        </p:blipFill>
        <p:spPr>
          <a:xfrm>
            <a:off x="2015787" y="508498"/>
            <a:ext cx="2143328" cy="69691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3" name="Picture 12">
            <a:extLst>
              <a:ext uri="{FF2B5EF4-FFF2-40B4-BE49-F238E27FC236}">
                <a16:creationId xmlns:a16="http://schemas.microsoft.com/office/drawing/2014/main" id="{6A33A4A3-43A1-4A41-A54F-CA66B8979BFE}"/>
              </a:ext>
            </a:extLst>
          </p:cNvPr>
          <p:cNvPicPr>
            <a:picLocks noChangeAspect="1"/>
          </p:cNvPicPr>
          <p:nvPr/>
        </p:nvPicPr>
        <p:blipFill rotWithShape="1">
          <a:blip r:embed="rId4"/>
          <a:srcRect t="80777" r="87694" b="10165"/>
          <a:stretch/>
        </p:blipFill>
        <p:spPr>
          <a:xfrm>
            <a:off x="8365171" y="504365"/>
            <a:ext cx="1811042" cy="70104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188133577"/>
      </p:ext>
    </p:extLst>
  </p:cSld>
  <p:clrMapOvr>
    <a:masterClrMapping/>
  </p:clrMapOvr>
  <p:transition>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7C97E-F778-44A0-931F-C8A7049DE797}"/>
              </a:ext>
            </a:extLst>
          </p:cNvPr>
          <p:cNvSpPr>
            <a:spLocks noGrp="1"/>
          </p:cNvSpPr>
          <p:nvPr>
            <p:ph type="title"/>
          </p:nvPr>
        </p:nvSpPr>
        <p:spPr>
          <a:xfrm>
            <a:off x="3637429" y="459254"/>
            <a:ext cx="4917141" cy="1325563"/>
          </a:xfrm>
          <a:ln/>
        </p:spPr>
        <p:style>
          <a:lnRef idx="2">
            <a:schemeClr val="accent2">
              <a:shade val="50000"/>
            </a:schemeClr>
          </a:lnRef>
          <a:fillRef idx="1">
            <a:schemeClr val="accent2"/>
          </a:fillRef>
          <a:effectRef idx="0">
            <a:schemeClr val="accent2"/>
          </a:effectRef>
          <a:fontRef idx="minor">
            <a:schemeClr val="lt1"/>
          </a:fontRef>
        </p:style>
        <p:txBody>
          <a:bodyPr/>
          <a:lstStyle/>
          <a:p>
            <a:pPr algn="ctr"/>
            <a:r>
              <a:rPr lang="en-US" dirty="0">
                <a:solidFill>
                  <a:schemeClr val="tx1"/>
                </a:solidFill>
                <a:latin typeface="Bernard MT Condensed" panose="02050806060905020404" pitchFamily="18" charset="0"/>
              </a:rPr>
              <a:t>Insights obtained</a:t>
            </a:r>
            <a:endParaRPr lang="en-IN" dirty="0">
              <a:solidFill>
                <a:schemeClr val="tx1"/>
              </a:solidFill>
              <a:latin typeface="Bernard MT Condensed" panose="02050806060905020404" pitchFamily="18" charset="0"/>
            </a:endParaRPr>
          </a:p>
        </p:txBody>
      </p:sp>
      <p:sp>
        <p:nvSpPr>
          <p:cNvPr id="18" name="Rectangle: Rounded Corners 17">
            <a:extLst>
              <a:ext uri="{FF2B5EF4-FFF2-40B4-BE49-F238E27FC236}">
                <a16:creationId xmlns:a16="http://schemas.microsoft.com/office/drawing/2014/main" id="{76EC99F0-ECFF-42FC-8CB7-FEA8D2A0C699}"/>
              </a:ext>
            </a:extLst>
          </p:cNvPr>
          <p:cNvSpPr/>
          <p:nvPr/>
        </p:nvSpPr>
        <p:spPr>
          <a:xfrm>
            <a:off x="1411941" y="2971800"/>
            <a:ext cx="9480177" cy="3052482"/>
          </a:xfrm>
          <a:prstGeom prst="roundRect">
            <a:avLst/>
          </a:prstGeom>
          <a:ln/>
        </p:spPr>
        <p:style>
          <a:lnRef idx="3">
            <a:schemeClr val="lt1"/>
          </a:lnRef>
          <a:fillRef idx="1">
            <a:schemeClr val="accent5"/>
          </a:fillRef>
          <a:effectRef idx="1">
            <a:schemeClr val="accent5"/>
          </a:effectRef>
          <a:fontRef idx="minor">
            <a:schemeClr val="lt1"/>
          </a:fontRef>
        </p:style>
        <p:txBody>
          <a:bodyPr rtlCol="0" anchor="ctr"/>
          <a:lstStyle/>
          <a:p>
            <a:pPr marL="514350" indent="-514350">
              <a:buFont typeface="+mj-lt"/>
              <a:buAutoNum type="arabicPeriod"/>
            </a:pPr>
            <a:r>
              <a:rPr lang="en-US" sz="2800" dirty="0">
                <a:latin typeface="Bahnschrift" panose="020B0502040204020203" pitchFamily="34" charset="0"/>
              </a:rPr>
              <a:t>Most of the patients lie in the ‘mid range’ as seen in the charts depicting the patient’s attributes and the contingency tables.</a:t>
            </a:r>
          </a:p>
          <a:p>
            <a:pPr marL="514350" indent="-514350">
              <a:buFont typeface="+mj-lt"/>
              <a:buAutoNum type="arabicPeriod"/>
            </a:pPr>
            <a:r>
              <a:rPr lang="en-US" sz="2800" dirty="0">
                <a:latin typeface="Bahnschrift" panose="020B0502040204020203" pitchFamily="34" charset="0"/>
              </a:rPr>
              <a:t>The comfort zone of most of the patients is equal to 10 i.e. more than 30 patients.</a:t>
            </a:r>
            <a:endParaRPr lang="en-IN" sz="2800" dirty="0">
              <a:latin typeface="Bahnschrift" panose="020B0502040204020203" pitchFamily="34" charset="0"/>
            </a:endParaRPr>
          </a:p>
          <a:p>
            <a:pPr algn="ctr"/>
            <a:endParaRPr lang="en-IN" dirty="0"/>
          </a:p>
        </p:txBody>
      </p:sp>
    </p:spTree>
    <p:extLst>
      <p:ext uri="{BB962C8B-B14F-4D97-AF65-F5344CB8AC3E}">
        <p14:creationId xmlns:p14="http://schemas.microsoft.com/office/powerpoint/2010/main" val="938634073"/>
      </p:ext>
    </p:extLst>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4F33B12-961B-4D9F-970F-7DC43B89F441}"/>
              </a:ext>
            </a:extLst>
          </p:cNvPr>
          <p:cNvSpPr/>
          <p:nvPr/>
        </p:nvSpPr>
        <p:spPr>
          <a:xfrm>
            <a:off x="300318" y="1"/>
            <a:ext cx="5836024" cy="6858000"/>
          </a:xfrm>
          <a:prstGeom prst="rect">
            <a:avLst/>
          </a:prstGeom>
          <a:solidFill>
            <a:schemeClr val="accent2">
              <a:lumMod val="60000"/>
              <a:lumOff val="40000"/>
              <a:alpha val="5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60C3BED9-DDAE-43C1-9F29-E4BE3D3689F3}"/>
              </a:ext>
            </a:extLst>
          </p:cNvPr>
          <p:cNvSpPr>
            <a:spLocks noGrp="1"/>
          </p:cNvSpPr>
          <p:nvPr>
            <p:ph type="title"/>
          </p:nvPr>
        </p:nvSpPr>
        <p:spPr>
          <a:xfrm>
            <a:off x="838199" y="365125"/>
            <a:ext cx="4997825" cy="1325563"/>
          </a:xfrm>
        </p:spPr>
        <p:txBody>
          <a:bodyPr>
            <a:normAutofit/>
          </a:bodyPr>
          <a:lstStyle/>
          <a:p>
            <a:r>
              <a:rPr lang="en-US" sz="3600" dirty="0">
                <a:latin typeface="Bernard MT Condensed" panose="02050806060905020404" pitchFamily="18" charset="0"/>
              </a:rPr>
              <a:t>Step 3: Making predictions using Decision Tree</a:t>
            </a:r>
            <a:endParaRPr lang="en-IN" sz="3600" dirty="0">
              <a:latin typeface="Bernard MT Condensed" panose="02050806060905020404" pitchFamily="18" charset="0"/>
            </a:endParaRPr>
          </a:p>
        </p:txBody>
      </p:sp>
      <p:sp>
        <p:nvSpPr>
          <p:cNvPr id="3" name="Content Placeholder 2">
            <a:extLst>
              <a:ext uri="{FF2B5EF4-FFF2-40B4-BE49-F238E27FC236}">
                <a16:creationId xmlns:a16="http://schemas.microsoft.com/office/drawing/2014/main" id="{CCEA7938-DD75-4E8B-A2A1-3541A0F4554F}"/>
              </a:ext>
            </a:extLst>
          </p:cNvPr>
          <p:cNvSpPr>
            <a:spLocks noGrp="1"/>
          </p:cNvSpPr>
          <p:nvPr>
            <p:ph sz="half" idx="1"/>
          </p:nvPr>
        </p:nvSpPr>
        <p:spPr/>
        <p:txBody>
          <a:bodyPr/>
          <a:lstStyle/>
          <a:p>
            <a:r>
              <a:rPr lang="en-US" dirty="0"/>
              <a:t>A decision tree is a flowchart-like structure in which each internal node represents a "test" on an attribute.</a:t>
            </a:r>
          </a:p>
          <a:p>
            <a:r>
              <a:rPr lang="en-US" dirty="0"/>
              <a:t>The libraries used were rpart and the functions used was rpart and plot.</a:t>
            </a:r>
          </a:p>
          <a:p>
            <a:pPr marL="0" indent="0">
              <a:buNone/>
            </a:pPr>
            <a:endParaRPr lang="en-US" dirty="0"/>
          </a:p>
          <a:p>
            <a:endParaRPr lang="en-US" dirty="0"/>
          </a:p>
          <a:p>
            <a:endParaRPr lang="en-IN" dirty="0"/>
          </a:p>
        </p:txBody>
      </p:sp>
      <p:pic>
        <p:nvPicPr>
          <p:cNvPr id="9" name="Content Placeholder 8">
            <a:extLst>
              <a:ext uri="{FF2B5EF4-FFF2-40B4-BE49-F238E27FC236}">
                <a16:creationId xmlns:a16="http://schemas.microsoft.com/office/drawing/2014/main" id="{87940FC4-2B20-4D0E-BD2D-02FCDC2B90CD}"/>
              </a:ext>
            </a:extLst>
          </p:cNvPr>
          <p:cNvPicPr>
            <a:picLocks noGrp="1" noChangeAspect="1"/>
          </p:cNvPicPr>
          <p:nvPr>
            <p:ph sz="half" idx="2"/>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6557682" y="2248400"/>
            <a:ext cx="5287257" cy="291527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575803077"/>
      </p:ext>
    </p:extLst>
  </p:cSld>
  <p:clrMapOvr>
    <a:masterClrMapping/>
  </p:clrMapOvr>
  <p:transition>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55CAE2A7-2680-4C6D-9E28-FE9BD3B95EA6}"/>
              </a:ext>
            </a:extLst>
          </p:cNvPr>
          <p:cNvSpPr/>
          <p:nvPr/>
        </p:nvSpPr>
        <p:spPr>
          <a:xfrm>
            <a:off x="3195664" y="6054835"/>
            <a:ext cx="5436408" cy="551329"/>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a:solidFill>
                  <a:schemeClr val="tx1"/>
                </a:solidFill>
                <a:latin typeface="Bahnschrift" panose="020B0502040204020203" pitchFamily="34" charset="0"/>
              </a:rPr>
              <a:t> The code used to create the Decision Tree </a:t>
            </a:r>
            <a:endParaRPr lang="en-IN" dirty="0">
              <a:solidFill>
                <a:schemeClr val="tx1"/>
              </a:solidFill>
              <a:latin typeface="Bahnschrift" panose="020B0502040204020203" pitchFamily="34" charset="0"/>
            </a:endParaRPr>
          </a:p>
        </p:txBody>
      </p:sp>
      <p:pic>
        <p:nvPicPr>
          <p:cNvPr id="5" name="Picture 4">
            <a:extLst>
              <a:ext uri="{FF2B5EF4-FFF2-40B4-BE49-F238E27FC236}">
                <a16:creationId xmlns:a16="http://schemas.microsoft.com/office/drawing/2014/main" id="{D8CB47DA-D13E-43ED-B039-BA67E90C9D8C}"/>
              </a:ext>
            </a:extLst>
          </p:cNvPr>
          <p:cNvPicPr>
            <a:picLocks noChangeAspect="1"/>
          </p:cNvPicPr>
          <p:nvPr/>
        </p:nvPicPr>
        <p:blipFill rotWithShape="1">
          <a:blip r:embed="rId2"/>
          <a:srcRect l="800" t="12038" r="49394" b="11712"/>
          <a:stretch/>
        </p:blipFill>
        <p:spPr>
          <a:xfrm>
            <a:off x="1225119" y="417248"/>
            <a:ext cx="9516862" cy="530884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762105081"/>
      </p:ext>
    </p:extLst>
  </p:cSld>
  <p:clrMapOvr>
    <a:masterClrMapping/>
  </p:clrMapOvr>
  <p:transition>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083DF8B1-C029-4525-B9D9-0C9737B80D60}"/>
              </a:ext>
            </a:extLst>
          </p:cNvPr>
          <p:cNvSpPr/>
          <p:nvPr/>
        </p:nvSpPr>
        <p:spPr>
          <a:xfrm>
            <a:off x="3195664" y="6054835"/>
            <a:ext cx="5436408" cy="551329"/>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a:solidFill>
                  <a:schemeClr val="tx1"/>
                </a:solidFill>
                <a:latin typeface="Bahnschrift" panose="020B0502040204020203" pitchFamily="34" charset="0"/>
              </a:rPr>
              <a:t> The Decision Tree </a:t>
            </a:r>
            <a:endParaRPr lang="en-IN" dirty="0">
              <a:solidFill>
                <a:schemeClr val="tx1"/>
              </a:solidFill>
              <a:latin typeface="Bahnschrift" panose="020B0502040204020203" pitchFamily="34" charset="0"/>
            </a:endParaRPr>
          </a:p>
        </p:txBody>
      </p:sp>
      <p:pic>
        <p:nvPicPr>
          <p:cNvPr id="5" name="Picture 4">
            <a:extLst>
              <a:ext uri="{FF2B5EF4-FFF2-40B4-BE49-F238E27FC236}">
                <a16:creationId xmlns:a16="http://schemas.microsoft.com/office/drawing/2014/main" id="{FA5FE297-E5CE-4A44-8454-8EA49458EC4A}"/>
              </a:ext>
            </a:extLst>
          </p:cNvPr>
          <p:cNvPicPr>
            <a:picLocks noChangeAspect="1"/>
          </p:cNvPicPr>
          <p:nvPr/>
        </p:nvPicPr>
        <p:blipFill>
          <a:blip r:embed="rId2"/>
          <a:stretch>
            <a:fillRect/>
          </a:stretch>
        </p:blipFill>
        <p:spPr>
          <a:xfrm>
            <a:off x="2796168" y="251836"/>
            <a:ext cx="6241299" cy="556413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558397172"/>
      </p:ext>
    </p:extLst>
  </p:cSld>
  <p:clrMapOvr>
    <a:masterClrMapping/>
  </p:clrMapOvr>
  <p:transition>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9E17BE11-421B-44B4-BC22-B0D7C899162C}"/>
              </a:ext>
            </a:extLst>
          </p:cNvPr>
          <p:cNvSpPr/>
          <p:nvPr/>
        </p:nvSpPr>
        <p:spPr>
          <a:xfrm>
            <a:off x="259976" y="0"/>
            <a:ext cx="5836024" cy="6858000"/>
          </a:xfrm>
          <a:prstGeom prst="rect">
            <a:avLst/>
          </a:prstGeom>
          <a:solidFill>
            <a:schemeClr val="accent6">
              <a:lumMod val="50000"/>
              <a:alpha val="52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D7D5882A-CF51-46F6-95D1-F696D09D3094}"/>
              </a:ext>
            </a:extLst>
          </p:cNvPr>
          <p:cNvSpPr>
            <a:spLocks noGrp="1"/>
          </p:cNvSpPr>
          <p:nvPr>
            <p:ph type="title"/>
          </p:nvPr>
        </p:nvSpPr>
        <p:spPr/>
        <p:txBody>
          <a:bodyPr/>
          <a:lstStyle/>
          <a:p>
            <a:r>
              <a:rPr lang="en-US" dirty="0">
                <a:latin typeface="Bernard MT Condensed" panose="02050806060905020404" pitchFamily="18" charset="0"/>
              </a:rPr>
              <a:t>The Final Prediction and Conclusion</a:t>
            </a:r>
            <a:endParaRPr lang="en-IN" dirty="0">
              <a:latin typeface="Bernard MT Condensed" panose="02050806060905020404" pitchFamily="18" charset="0"/>
            </a:endParaRPr>
          </a:p>
        </p:txBody>
      </p:sp>
      <p:sp>
        <p:nvSpPr>
          <p:cNvPr id="4" name="Text Placeholder 3">
            <a:extLst>
              <a:ext uri="{FF2B5EF4-FFF2-40B4-BE49-F238E27FC236}">
                <a16:creationId xmlns:a16="http://schemas.microsoft.com/office/drawing/2014/main" id="{3A6A70F8-2373-4294-90D9-5F29F6893951}"/>
              </a:ext>
            </a:extLst>
          </p:cNvPr>
          <p:cNvSpPr>
            <a:spLocks noGrp="1"/>
          </p:cNvSpPr>
          <p:nvPr>
            <p:ph type="body" sz="half" idx="2"/>
          </p:nvPr>
        </p:nvSpPr>
        <p:spPr>
          <a:xfrm>
            <a:off x="839788" y="3079376"/>
            <a:ext cx="3932237" cy="2789612"/>
          </a:xfrm>
        </p:spPr>
        <p:txBody>
          <a:bodyPr>
            <a:normAutofit fontScale="77500" lnSpcReduction="20000"/>
          </a:bodyPr>
          <a:lstStyle/>
          <a:p>
            <a:pPr marL="514350" indent="-514350">
              <a:buFont typeface="+mj-lt"/>
              <a:buAutoNum type="arabicPeriod"/>
            </a:pPr>
            <a:r>
              <a:rPr lang="en-US" sz="2800" dirty="0"/>
              <a:t>The attributes used for the prediction are A and S which give information about the patient whether to go or to stay in the hospital.</a:t>
            </a:r>
          </a:p>
          <a:p>
            <a:pPr marL="514350" indent="-514350">
              <a:buFont typeface="+mj-lt"/>
              <a:buAutoNum type="arabicPeriod"/>
            </a:pPr>
            <a:r>
              <a:rPr lang="en-IN" sz="2800" dirty="0"/>
              <a:t>The train : test ratio is 70:30.</a:t>
            </a:r>
          </a:p>
          <a:p>
            <a:pPr marL="514350" indent="-514350">
              <a:buFont typeface="+mj-lt"/>
              <a:buAutoNum type="arabicPeriod"/>
            </a:pPr>
            <a:r>
              <a:rPr lang="en-IN" sz="2800" dirty="0"/>
              <a:t>The accuracy of the model is 67%.</a:t>
            </a:r>
            <a:endParaRPr lang="en-US" sz="2800" dirty="0"/>
          </a:p>
        </p:txBody>
      </p:sp>
      <p:pic>
        <p:nvPicPr>
          <p:cNvPr id="8" name="Content Placeholder 7">
            <a:extLst>
              <a:ext uri="{FF2B5EF4-FFF2-40B4-BE49-F238E27FC236}">
                <a16:creationId xmlns:a16="http://schemas.microsoft.com/office/drawing/2014/main" id="{405ECA6A-2449-469D-B618-0B29D0967644}"/>
              </a:ext>
            </a:extLst>
          </p:cNvPr>
          <p:cNvPicPr>
            <a:picLocks noGrp="1" noChangeAspect="1"/>
          </p:cNvPicPr>
          <p:nvPr>
            <p:ph idx="1"/>
          </p:nvPr>
        </p:nvPicPr>
        <p:blipFill>
          <a:blip r:embed="rId2"/>
          <a:stretch>
            <a:fillRect/>
          </a:stretch>
        </p:blipFill>
        <p:spPr>
          <a:xfrm>
            <a:off x="6535874" y="1113211"/>
            <a:ext cx="5188052" cy="487362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940746860"/>
      </p:ext>
    </p:extLst>
  </p:cSld>
  <p:clrMapOvr>
    <a:masterClrMapping/>
  </p:clrMapOvr>
  <p:transition>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AF2A458-47D7-414D-82D2-0486423B00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194622506"/>
      </p:ext>
    </p:extLst>
  </p:cSld>
  <p:clrMapOvr>
    <a:masterClrMapping/>
  </p:clrMapOvr>
  <mc:AlternateContent xmlns:mc="http://schemas.openxmlformats.org/markup-compatibility/2006" xmlns:p14="http://schemas.microsoft.com/office/powerpoint/2010/main">
    <mc:Choice Requires="p14">
      <p:transition>
        <p14:doors dir="vert"/>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0A0E2D8F-E9AF-40EF-B12F-0C81DAEE70EE}"/>
              </a:ext>
            </a:extLst>
          </p:cNvPr>
          <p:cNvSpPr/>
          <p:nvPr/>
        </p:nvSpPr>
        <p:spPr>
          <a:xfrm>
            <a:off x="510988" y="349624"/>
            <a:ext cx="11241741" cy="860611"/>
          </a:xfrm>
          <a:prstGeom prst="roundRect">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sz="6000" dirty="0">
                <a:latin typeface="Bernard MT Condensed" panose="02050806060905020404" pitchFamily="18" charset="0"/>
              </a:rPr>
              <a:t>ATTRIBUTE INFORMATION</a:t>
            </a:r>
            <a:endParaRPr lang="en-IN" sz="6000" dirty="0">
              <a:latin typeface="Bernard MT Condensed" panose="02050806060905020404" pitchFamily="18" charset="0"/>
            </a:endParaRPr>
          </a:p>
        </p:txBody>
      </p:sp>
      <p:sp>
        <p:nvSpPr>
          <p:cNvPr id="4" name="Rectangle: Rounded Corners 3">
            <a:extLst>
              <a:ext uri="{FF2B5EF4-FFF2-40B4-BE49-F238E27FC236}">
                <a16:creationId xmlns:a16="http://schemas.microsoft.com/office/drawing/2014/main" id="{3E219F52-D724-4A54-A5F9-335C05C24D12}"/>
              </a:ext>
            </a:extLst>
          </p:cNvPr>
          <p:cNvSpPr/>
          <p:nvPr/>
        </p:nvSpPr>
        <p:spPr>
          <a:xfrm>
            <a:off x="510988" y="1667435"/>
            <a:ext cx="11241741" cy="4840941"/>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marL="342900" indent="-342900">
              <a:buAutoNum type="arabicPeriod"/>
            </a:pPr>
            <a:r>
              <a:rPr lang="en-US" dirty="0">
                <a:solidFill>
                  <a:schemeClr val="tx1"/>
                </a:solidFill>
                <a:latin typeface="Bahnschrift" panose="020B0502040204020203" pitchFamily="34" charset="0"/>
              </a:rPr>
              <a:t>L-CORE (patient's internal temperature in C): </a:t>
            </a:r>
            <a:br>
              <a:rPr lang="en-US" dirty="0">
                <a:solidFill>
                  <a:schemeClr val="tx1"/>
                </a:solidFill>
                <a:latin typeface="Bahnschrift" panose="020B0502040204020203" pitchFamily="34" charset="0"/>
              </a:rPr>
            </a:br>
            <a:r>
              <a:rPr lang="en-US" dirty="0">
                <a:solidFill>
                  <a:schemeClr val="tx1"/>
                </a:solidFill>
                <a:latin typeface="Bahnschrift" panose="020B0502040204020203" pitchFamily="34" charset="0"/>
              </a:rPr>
              <a:t>high (&gt; 37), mid (&gt;= 36 and &lt;= 37), low (&lt; 36) </a:t>
            </a:r>
          </a:p>
          <a:p>
            <a:br>
              <a:rPr lang="en-US" dirty="0">
                <a:solidFill>
                  <a:schemeClr val="tx1"/>
                </a:solidFill>
                <a:latin typeface="Bahnschrift" panose="020B0502040204020203" pitchFamily="34" charset="0"/>
              </a:rPr>
            </a:br>
            <a:r>
              <a:rPr lang="en-US" dirty="0">
                <a:solidFill>
                  <a:schemeClr val="tx1"/>
                </a:solidFill>
                <a:latin typeface="Bahnschrift" panose="020B0502040204020203" pitchFamily="34" charset="0"/>
              </a:rPr>
              <a:t>2. L-SURF (patient's surface temperature in C): </a:t>
            </a:r>
            <a:br>
              <a:rPr lang="en-US" dirty="0">
                <a:solidFill>
                  <a:schemeClr val="tx1"/>
                </a:solidFill>
                <a:latin typeface="Bahnschrift" panose="020B0502040204020203" pitchFamily="34" charset="0"/>
              </a:rPr>
            </a:br>
            <a:r>
              <a:rPr lang="en-US" dirty="0">
                <a:solidFill>
                  <a:schemeClr val="tx1"/>
                </a:solidFill>
                <a:latin typeface="Bahnschrift" panose="020B0502040204020203" pitchFamily="34" charset="0"/>
              </a:rPr>
              <a:t>high (&gt; 36.5), mid (&gt;= 36.5 and &lt;= 35), low (&lt; 35)</a:t>
            </a:r>
          </a:p>
          <a:p>
            <a:r>
              <a:rPr lang="en-US" dirty="0">
                <a:solidFill>
                  <a:schemeClr val="tx1"/>
                </a:solidFill>
                <a:latin typeface="Bahnschrift" panose="020B0502040204020203" pitchFamily="34" charset="0"/>
              </a:rPr>
              <a:t> </a:t>
            </a:r>
            <a:br>
              <a:rPr lang="en-US" dirty="0">
                <a:solidFill>
                  <a:schemeClr val="tx1"/>
                </a:solidFill>
                <a:latin typeface="Bahnschrift" panose="020B0502040204020203" pitchFamily="34" charset="0"/>
              </a:rPr>
            </a:br>
            <a:r>
              <a:rPr lang="en-US" dirty="0">
                <a:solidFill>
                  <a:schemeClr val="tx1"/>
                </a:solidFill>
                <a:latin typeface="Bahnschrift" panose="020B0502040204020203" pitchFamily="34" charset="0"/>
              </a:rPr>
              <a:t>3. L-O2 (oxygen saturation in %): </a:t>
            </a:r>
            <a:br>
              <a:rPr lang="en-US" dirty="0">
                <a:solidFill>
                  <a:schemeClr val="tx1"/>
                </a:solidFill>
                <a:latin typeface="Bahnschrift" panose="020B0502040204020203" pitchFamily="34" charset="0"/>
              </a:rPr>
            </a:br>
            <a:r>
              <a:rPr lang="en-US" dirty="0">
                <a:solidFill>
                  <a:schemeClr val="tx1"/>
                </a:solidFill>
                <a:latin typeface="Bahnschrift" panose="020B0502040204020203" pitchFamily="34" charset="0"/>
              </a:rPr>
              <a:t>excellent (&gt;= 98), good (&gt;= 90 and &lt; 98), </a:t>
            </a:r>
            <a:br>
              <a:rPr lang="en-US" dirty="0">
                <a:solidFill>
                  <a:schemeClr val="tx1"/>
                </a:solidFill>
                <a:latin typeface="Bahnschrift" panose="020B0502040204020203" pitchFamily="34" charset="0"/>
              </a:rPr>
            </a:br>
            <a:r>
              <a:rPr lang="en-US" dirty="0">
                <a:solidFill>
                  <a:schemeClr val="tx1"/>
                </a:solidFill>
                <a:latin typeface="Bahnschrift" panose="020B0502040204020203" pitchFamily="34" charset="0"/>
              </a:rPr>
              <a:t>fair (&gt;= 80 and &lt; 90), poor (&lt; 80) </a:t>
            </a:r>
            <a:endParaRPr lang="en-IN" dirty="0">
              <a:solidFill>
                <a:schemeClr val="tx1"/>
              </a:solidFill>
              <a:latin typeface="Bahnschrift" panose="020B0502040204020203" pitchFamily="34" charset="0"/>
            </a:endParaRPr>
          </a:p>
        </p:txBody>
      </p:sp>
      <p:sp>
        <p:nvSpPr>
          <p:cNvPr id="5" name="TextBox 4">
            <a:extLst>
              <a:ext uri="{FF2B5EF4-FFF2-40B4-BE49-F238E27FC236}">
                <a16:creationId xmlns:a16="http://schemas.microsoft.com/office/drawing/2014/main" id="{F398FF07-6E4E-4EFD-8097-FB48B3E1DB18}"/>
              </a:ext>
            </a:extLst>
          </p:cNvPr>
          <p:cNvSpPr txBox="1"/>
          <p:nvPr/>
        </p:nvSpPr>
        <p:spPr>
          <a:xfrm>
            <a:off x="6804211" y="2622176"/>
            <a:ext cx="4195483" cy="3693319"/>
          </a:xfrm>
          <a:prstGeom prst="rect">
            <a:avLst/>
          </a:prstGeom>
          <a:noFill/>
        </p:spPr>
        <p:txBody>
          <a:bodyPr wrap="square" rtlCol="0">
            <a:spAutoFit/>
          </a:bodyPr>
          <a:lstStyle/>
          <a:p>
            <a:r>
              <a:rPr lang="en-US" dirty="0">
                <a:latin typeface="Bahnschrift" panose="020B0502040204020203" pitchFamily="34" charset="0"/>
              </a:rPr>
              <a:t>4. L-BP (last measurement of blood pressure):</a:t>
            </a:r>
            <a:br>
              <a:rPr lang="en-US" dirty="0">
                <a:latin typeface="Bahnschrift" panose="020B0502040204020203" pitchFamily="34" charset="0"/>
              </a:rPr>
            </a:br>
            <a:r>
              <a:rPr lang="en-US" dirty="0">
                <a:latin typeface="Bahnschrift" panose="020B0502040204020203" pitchFamily="34" charset="0"/>
              </a:rPr>
              <a:t>high (&gt; 130/90), mid (&lt;= 130/90 and &gt;= 90/70), low (&lt; 90/70) </a:t>
            </a:r>
          </a:p>
          <a:p>
            <a:br>
              <a:rPr lang="en-US" dirty="0">
                <a:latin typeface="Bahnschrift" panose="020B0502040204020203" pitchFamily="34" charset="0"/>
              </a:rPr>
            </a:br>
            <a:r>
              <a:rPr lang="en-US" dirty="0">
                <a:latin typeface="Bahnschrift" panose="020B0502040204020203" pitchFamily="34" charset="0"/>
              </a:rPr>
              <a:t>5. SURF-STBL (stability of patient's surface temperature): </a:t>
            </a:r>
            <a:br>
              <a:rPr lang="en-US" dirty="0">
                <a:latin typeface="Bahnschrift" panose="020B0502040204020203" pitchFamily="34" charset="0"/>
              </a:rPr>
            </a:br>
            <a:r>
              <a:rPr lang="en-US" dirty="0">
                <a:latin typeface="Bahnschrift" panose="020B0502040204020203" pitchFamily="34" charset="0"/>
              </a:rPr>
              <a:t>stable, mod-stable, unstable </a:t>
            </a:r>
          </a:p>
          <a:p>
            <a:br>
              <a:rPr lang="en-US" dirty="0">
                <a:latin typeface="Bahnschrift" panose="020B0502040204020203" pitchFamily="34" charset="0"/>
              </a:rPr>
            </a:br>
            <a:r>
              <a:rPr lang="en-US" dirty="0">
                <a:latin typeface="Bahnschrift" panose="020B0502040204020203" pitchFamily="34" charset="0"/>
              </a:rPr>
              <a:t>6. CORE-STBL (stability of patient's core temperature) </a:t>
            </a:r>
            <a:br>
              <a:rPr lang="en-US" dirty="0">
                <a:latin typeface="Bahnschrift" panose="020B0502040204020203" pitchFamily="34" charset="0"/>
              </a:rPr>
            </a:br>
            <a:r>
              <a:rPr lang="en-US" dirty="0">
                <a:latin typeface="Bahnschrift" panose="020B0502040204020203" pitchFamily="34" charset="0"/>
              </a:rPr>
              <a:t>stable, mod-stable, unstable </a:t>
            </a:r>
            <a:br>
              <a:rPr lang="en-US" dirty="0">
                <a:latin typeface="Bahnschrift" panose="020B0502040204020203" pitchFamily="34" charset="0"/>
              </a:rPr>
            </a:br>
            <a:endParaRPr lang="en-IN" dirty="0">
              <a:latin typeface="Bahnschrift" panose="020B0502040204020203" pitchFamily="34" charset="0"/>
            </a:endParaRPr>
          </a:p>
        </p:txBody>
      </p:sp>
    </p:spTree>
    <p:extLst>
      <p:ext uri="{BB962C8B-B14F-4D97-AF65-F5344CB8AC3E}">
        <p14:creationId xmlns:p14="http://schemas.microsoft.com/office/powerpoint/2010/main" val="4560331"/>
      </p:ext>
    </p:extLst>
  </p:cSld>
  <p:clrMapOvr>
    <a:masterClrMapping/>
  </p:clrMapOvr>
  <mc:AlternateContent xmlns:mc="http://schemas.openxmlformats.org/markup-compatibility/2006" xmlns:p15="http://schemas.microsoft.com/office/powerpoint/2012/main">
    <mc:Choice Requires="p15">
      <p:transition>
        <p15:prstTrans prst="drape"/>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E11FAAA-8400-4020-B439-A1596470F94E}"/>
              </a:ext>
            </a:extLst>
          </p:cNvPr>
          <p:cNvSpPr/>
          <p:nvPr/>
        </p:nvSpPr>
        <p:spPr>
          <a:xfrm>
            <a:off x="475129" y="591670"/>
            <a:ext cx="11241741" cy="5903259"/>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r>
              <a:rPr lang="en-US" dirty="0">
                <a:solidFill>
                  <a:schemeClr val="tx1"/>
                </a:solidFill>
                <a:latin typeface="Bahnschrift" panose="020B0502040204020203" pitchFamily="34" charset="0"/>
              </a:rPr>
              <a:t>7. BP-STBL (stability of patient's blood pressure) </a:t>
            </a:r>
            <a:br>
              <a:rPr lang="en-US" dirty="0">
                <a:solidFill>
                  <a:schemeClr val="tx1"/>
                </a:solidFill>
                <a:latin typeface="Bahnschrift" panose="020B0502040204020203" pitchFamily="34" charset="0"/>
              </a:rPr>
            </a:br>
            <a:r>
              <a:rPr lang="en-US" dirty="0">
                <a:solidFill>
                  <a:schemeClr val="tx1"/>
                </a:solidFill>
                <a:latin typeface="Bahnschrift" panose="020B0502040204020203" pitchFamily="34" charset="0"/>
              </a:rPr>
              <a:t>stable, mod-stable, unstable.</a:t>
            </a:r>
          </a:p>
          <a:p>
            <a:br>
              <a:rPr lang="en-US" dirty="0">
                <a:solidFill>
                  <a:schemeClr val="tx1"/>
                </a:solidFill>
                <a:latin typeface="Bahnschrift" panose="020B0502040204020203" pitchFamily="34" charset="0"/>
              </a:rPr>
            </a:br>
            <a:r>
              <a:rPr lang="en-US" dirty="0">
                <a:solidFill>
                  <a:schemeClr val="tx1"/>
                </a:solidFill>
                <a:latin typeface="Bahnschrift" panose="020B0502040204020203" pitchFamily="34" charset="0"/>
              </a:rPr>
              <a:t>8. COMFORT (patient's perceived comfort at the time of  discharge, measured as </a:t>
            </a:r>
            <a:br>
              <a:rPr lang="en-US" dirty="0">
                <a:solidFill>
                  <a:schemeClr val="tx1"/>
                </a:solidFill>
                <a:latin typeface="Bahnschrift" panose="020B0502040204020203" pitchFamily="34" charset="0"/>
              </a:rPr>
            </a:br>
            <a:r>
              <a:rPr lang="en-US" dirty="0">
                <a:solidFill>
                  <a:schemeClr val="tx1"/>
                </a:solidFill>
                <a:latin typeface="Bahnschrift" panose="020B0502040204020203" pitchFamily="34" charset="0"/>
              </a:rPr>
              <a:t>an integer between 0 and 20).</a:t>
            </a:r>
          </a:p>
          <a:p>
            <a:br>
              <a:rPr lang="en-US" dirty="0">
                <a:solidFill>
                  <a:schemeClr val="tx1"/>
                </a:solidFill>
                <a:latin typeface="Bahnschrift" panose="020B0502040204020203" pitchFamily="34" charset="0"/>
              </a:rPr>
            </a:br>
            <a:r>
              <a:rPr lang="en-US" dirty="0">
                <a:solidFill>
                  <a:schemeClr val="tx1"/>
                </a:solidFill>
                <a:latin typeface="Bahnschrift" panose="020B0502040204020203" pitchFamily="34" charset="0"/>
              </a:rPr>
              <a:t>DECISION DEPENDING ON THE ATTRIBUTES</a:t>
            </a:r>
            <a:br>
              <a:rPr lang="en-US" dirty="0">
                <a:solidFill>
                  <a:schemeClr val="tx1"/>
                </a:solidFill>
                <a:latin typeface="Bahnschrift" panose="020B0502040204020203" pitchFamily="34" charset="0"/>
              </a:rPr>
            </a:br>
            <a:r>
              <a:rPr lang="en-US" dirty="0">
                <a:solidFill>
                  <a:schemeClr val="tx1"/>
                </a:solidFill>
                <a:latin typeface="Bahnschrift" panose="020B0502040204020203" pitchFamily="34" charset="0"/>
              </a:rPr>
              <a:t>S (patient prepared to go home),</a:t>
            </a:r>
          </a:p>
          <a:p>
            <a:br>
              <a:rPr lang="en-US" dirty="0">
                <a:solidFill>
                  <a:schemeClr val="tx1"/>
                </a:solidFill>
                <a:latin typeface="Bahnschrift" panose="020B0502040204020203" pitchFamily="34" charset="0"/>
              </a:rPr>
            </a:br>
            <a:r>
              <a:rPr lang="en-US" dirty="0">
                <a:solidFill>
                  <a:schemeClr val="tx1"/>
                </a:solidFill>
                <a:latin typeface="Bahnschrift" panose="020B0502040204020203" pitchFamily="34" charset="0"/>
              </a:rPr>
              <a:t>A (patient must be present in hospital).</a:t>
            </a:r>
          </a:p>
          <a:p>
            <a:endParaRPr lang="en-US" dirty="0">
              <a:solidFill>
                <a:schemeClr val="tx1"/>
              </a:solidFill>
              <a:latin typeface="Bahnschrift" panose="020B0502040204020203" pitchFamily="34" charset="0"/>
            </a:endParaRPr>
          </a:p>
          <a:p>
            <a:r>
              <a:rPr lang="en-US" dirty="0">
                <a:solidFill>
                  <a:schemeClr val="tx1"/>
                </a:solidFill>
                <a:latin typeface="Bahnschrift" panose="020B0502040204020203" pitchFamily="34" charset="0"/>
              </a:rPr>
              <a:t>No. of instances:48</a:t>
            </a:r>
          </a:p>
          <a:p>
            <a:r>
              <a:rPr lang="en-US" dirty="0">
                <a:solidFill>
                  <a:schemeClr val="tx1"/>
                </a:solidFill>
                <a:latin typeface="Bahnschrift" panose="020B0502040204020203" pitchFamily="34" charset="0"/>
              </a:rPr>
              <a:t>Attributes:8</a:t>
            </a:r>
          </a:p>
          <a:p>
            <a:pPr marL="342900" indent="-342900">
              <a:buAutoNum type="arabicPeriod"/>
            </a:pPr>
            <a:endParaRPr lang="en-IN" dirty="0"/>
          </a:p>
        </p:txBody>
      </p:sp>
    </p:spTree>
    <p:extLst>
      <p:ext uri="{BB962C8B-B14F-4D97-AF65-F5344CB8AC3E}">
        <p14:creationId xmlns:p14="http://schemas.microsoft.com/office/powerpoint/2010/main" val="3236054863"/>
      </p:ext>
    </p:extLst>
  </p:cSld>
  <p:clrMapOvr>
    <a:masterClrMapping/>
  </p:clrMapOvr>
  <p:transition>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DB257276-4409-4E47-BA54-BCDDEB5785D1}"/>
              </a:ext>
            </a:extLst>
          </p:cNvPr>
          <p:cNvSpPr/>
          <p:nvPr/>
        </p:nvSpPr>
        <p:spPr>
          <a:xfrm>
            <a:off x="347382" y="416858"/>
            <a:ext cx="11497235" cy="1277471"/>
          </a:xfrm>
          <a:prstGeom prst="roundRect">
            <a:avLst/>
          </a:prstGeom>
        </p:spPr>
        <p:style>
          <a:lnRef idx="3">
            <a:schemeClr val="lt1"/>
          </a:lnRef>
          <a:fillRef idx="1">
            <a:schemeClr val="accent6"/>
          </a:fillRef>
          <a:effectRef idx="1">
            <a:schemeClr val="accent6"/>
          </a:effectRef>
          <a:fontRef idx="minor">
            <a:schemeClr val="lt1"/>
          </a:fontRef>
        </p:style>
        <p:txBody>
          <a:bodyPr rtlCol="0" anchor="ctr"/>
          <a:lstStyle/>
          <a:p>
            <a:pPr marL="0" indent="0">
              <a:buNone/>
            </a:pPr>
            <a:r>
              <a:rPr lang="en-US" sz="3600" dirty="0">
                <a:solidFill>
                  <a:schemeClr val="tx1"/>
                </a:solidFill>
                <a:latin typeface="Bernard MT Condensed" panose="02050806060905020404" pitchFamily="18" charset="0"/>
              </a:rPr>
              <a:t>AIM: To determine where patients in a postoperative recovery area should be sent to next.</a:t>
            </a:r>
          </a:p>
        </p:txBody>
      </p:sp>
      <p:sp>
        <p:nvSpPr>
          <p:cNvPr id="3" name="Rectangle: Rounded Corners 2">
            <a:extLst>
              <a:ext uri="{FF2B5EF4-FFF2-40B4-BE49-F238E27FC236}">
                <a16:creationId xmlns:a16="http://schemas.microsoft.com/office/drawing/2014/main" id="{9563D12F-487E-4360-815D-34784412077A}"/>
              </a:ext>
            </a:extLst>
          </p:cNvPr>
          <p:cNvSpPr/>
          <p:nvPr/>
        </p:nvSpPr>
        <p:spPr>
          <a:xfrm>
            <a:off x="395567" y="1990164"/>
            <a:ext cx="11400864" cy="4450977"/>
          </a:xfrm>
          <a:prstGeom prst="roundRect">
            <a:avLst/>
          </a:prstGeom>
        </p:spPr>
        <p:style>
          <a:lnRef idx="3">
            <a:schemeClr val="lt1"/>
          </a:lnRef>
          <a:fillRef idx="1">
            <a:schemeClr val="accent4"/>
          </a:fillRef>
          <a:effectRef idx="1">
            <a:schemeClr val="accent4"/>
          </a:effectRef>
          <a:fontRef idx="minor">
            <a:schemeClr val="lt1"/>
          </a:fontRef>
        </p:style>
        <p:txBody>
          <a:bodyPr rtlCol="0" anchor="ctr"/>
          <a:lstStyle/>
          <a:p>
            <a:pPr marL="514350" indent="-514350">
              <a:buFont typeface="+mj-lt"/>
              <a:buAutoNum type="arabicPeriod"/>
            </a:pPr>
            <a:endParaRPr lang="en-US" dirty="0">
              <a:solidFill>
                <a:schemeClr val="tx1"/>
              </a:solidFill>
              <a:latin typeface="Bahnschrift Light" panose="020B0502040204020203" pitchFamily="34" charset="0"/>
            </a:endParaRPr>
          </a:p>
          <a:p>
            <a:pPr marL="514350" indent="-514350">
              <a:buFont typeface="+mj-lt"/>
              <a:buAutoNum type="arabicPeriod"/>
            </a:pPr>
            <a:endParaRPr lang="en-US" dirty="0">
              <a:solidFill>
                <a:schemeClr val="tx1"/>
              </a:solidFill>
              <a:latin typeface="Bahnschrift Light" panose="020B0502040204020203" pitchFamily="34" charset="0"/>
            </a:endParaRPr>
          </a:p>
          <a:p>
            <a:pPr marL="514350" indent="-514350">
              <a:buFont typeface="+mj-lt"/>
              <a:buAutoNum type="arabicPeriod"/>
            </a:pPr>
            <a:endParaRPr lang="en-US" dirty="0">
              <a:solidFill>
                <a:schemeClr val="tx1"/>
              </a:solidFill>
              <a:latin typeface="Bahnschrift Light" panose="020B0502040204020203" pitchFamily="34" charset="0"/>
            </a:endParaRPr>
          </a:p>
          <a:p>
            <a:pPr marL="514350" indent="-514350">
              <a:buFont typeface="+mj-lt"/>
              <a:buAutoNum type="arabicPeriod"/>
            </a:pPr>
            <a:endParaRPr lang="en-US" dirty="0">
              <a:solidFill>
                <a:schemeClr val="tx1"/>
              </a:solidFill>
              <a:latin typeface="Bahnschrift Light" panose="020B0502040204020203" pitchFamily="34" charset="0"/>
            </a:endParaRPr>
          </a:p>
          <a:p>
            <a:pPr marL="514350" indent="-514350">
              <a:buFont typeface="+mj-lt"/>
              <a:buAutoNum type="arabicPeriod"/>
            </a:pPr>
            <a:r>
              <a:rPr lang="en-US" sz="3200" dirty="0">
                <a:solidFill>
                  <a:schemeClr val="tx1"/>
                </a:solidFill>
                <a:latin typeface="Bernard MT Condensed" panose="02050806060905020404" pitchFamily="18" charset="0"/>
              </a:rPr>
              <a:t>Importing and dealing with </a:t>
            </a:r>
            <a:r>
              <a:rPr lang="en-IN" sz="3200" dirty="0">
                <a:solidFill>
                  <a:schemeClr val="tx1"/>
                </a:solidFill>
                <a:latin typeface="Bernard MT Condensed" panose="02050806060905020404" pitchFamily="18" charset="0"/>
              </a:rPr>
              <a:t>missing values in the dataset</a:t>
            </a:r>
          </a:p>
          <a:p>
            <a:pPr marL="514350" indent="-514350">
              <a:buFont typeface="+mj-lt"/>
              <a:buAutoNum type="arabicPeriod"/>
            </a:pPr>
            <a:r>
              <a:rPr lang="en-IN" sz="3200" dirty="0">
                <a:solidFill>
                  <a:schemeClr val="tx1"/>
                </a:solidFill>
                <a:latin typeface="Bernard MT Condensed" panose="02050806060905020404" pitchFamily="18" charset="0"/>
              </a:rPr>
              <a:t>Exploratory Data Analysis</a:t>
            </a:r>
          </a:p>
          <a:p>
            <a:pPr marL="514350" indent="-514350">
              <a:buFont typeface="+mj-lt"/>
              <a:buAutoNum type="arabicPeriod"/>
            </a:pPr>
            <a:r>
              <a:rPr lang="en-IN" sz="3200" dirty="0">
                <a:solidFill>
                  <a:schemeClr val="tx1"/>
                </a:solidFill>
                <a:latin typeface="Bernard MT Condensed" panose="02050806060905020404" pitchFamily="18" charset="0"/>
              </a:rPr>
              <a:t>Applying Decision Tree to make predictions</a:t>
            </a:r>
            <a:endParaRPr lang="en-US" sz="3200" dirty="0">
              <a:solidFill>
                <a:schemeClr val="tx1"/>
              </a:solidFill>
              <a:latin typeface="Bernard MT Condensed" panose="02050806060905020404" pitchFamily="18" charset="0"/>
            </a:endParaRPr>
          </a:p>
          <a:p>
            <a:pPr marL="514350" indent="-514350">
              <a:buFont typeface="+mj-lt"/>
              <a:buAutoNum type="arabicPeriod"/>
            </a:pPr>
            <a:endParaRPr lang="en-US" sz="3200" dirty="0">
              <a:solidFill>
                <a:schemeClr val="tx1"/>
              </a:solidFill>
              <a:latin typeface="Bahnschrift Light" panose="020B0502040204020203" pitchFamily="34" charset="0"/>
            </a:endParaRPr>
          </a:p>
          <a:p>
            <a:pPr algn="ctr"/>
            <a:endParaRPr lang="en-IN" dirty="0"/>
          </a:p>
        </p:txBody>
      </p:sp>
      <p:sp>
        <p:nvSpPr>
          <p:cNvPr id="4" name="TextBox 3">
            <a:extLst>
              <a:ext uri="{FF2B5EF4-FFF2-40B4-BE49-F238E27FC236}">
                <a16:creationId xmlns:a16="http://schemas.microsoft.com/office/drawing/2014/main" id="{EA3251BD-AF70-4C8C-8870-7360552FACF3}"/>
              </a:ext>
            </a:extLst>
          </p:cNvPr>
          <p:cNvSpPr txBox="1"/>
          <p:nvPr/>
        </p:nvSpPr>
        <p:spPr>
          <a:xfrm>
            <a:off x="779929" y="2635624"/>
            <a:ext cx="10206318" cy="707886"/>
          </a:xfrm>
          <a:prstGeom prst="rect">
            <a:avLst/>
          </a:prstGeom>
          <a:noFill/>
        </p:spPr>
        <p:txBody>
          <a:bodyPr wrap="square" rtlCol="0">
            <a:spAutoFit/>
          </a:bodyPr>
          <a:lstStyle/>
          <a:p>
            <a:r>
              <a:rPr lang="en-US" sz="4000" dirty="0">
                <a:solidFill>
                  <a:schemeClr val="accent5">
                    <a:lumMod val="50000"/>
                  </a:schemeClr>
                </a:solidFill>
                <a:latin typeface="Bernard MT Condensed" panose="02050806060905020404" pitchFamily="18" charset="0"/>
              </a:rPr>
              <a:t>Steps Involved In The Study:</a:t>
            </a:r>
            <a:endParaRPr lang="en-IN" sz="4000" dirty="0">
              <a:solidFill>
                <a:schemeClr val="accent5">
                  <a:lumMod val="50000"/>
                </a:schemeClr>
              </a:solidFill>
              <a:latin typeface="Bernard MT Condensed" panose="02050806060905020404" pitchFamily="18" charset="0"/>
            </a:endParaRPr>
          </a:p>
        </p:txBody>
      </p:sp>
    </p:spTree>
    <p:extLst>
      <p:ext uri="{BB962C8B-B14F-4D97-AF65-F5344CB8AC3E}">
        <p14:creationId xmlns:p14="http://schemas.microsoft.com/office/powerpoint/2010/main" val="2935707332"/>
      </p:ext>
    </p:extLst>
  </p:cSld>
  <p:clrMapOvr>
    <a:masterClrMapping/>
  </p:clrMapOvr>
  <p:transition>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9193604-3282-4150-A915-FE91E9DA95B5}"/>
              </a:ext>
            </a:extLst>
          </p:cNvPr>
          <p:cNvSpPr/>
          <p:nvPr/>
        </p:nvSpPr>
        <p:spPr>
          <a:xfrm>
            <a:off x="300318" y="1"/>
            <a:ext cx="5836024" cy="6858000"/>
          </a:xfrm>
          <a:prstGeom prst="rect">
            <a:avLst/>
          </a:prstGeom>
          <a:solidFill>
            <a:schemeClr val="accent2">
              <a:lumMod val="60000"/>
              <a:lumOff val="40000"/>
              <a:alpha val="5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82E9634F-5BAD-4504-AA8C-D222F23A17B4}"/>
              </a:ext>
            </a:extLst>
          </p:cNvPr>
          <p:cNvSpPr>
            <a:spLocks noGrp="1"/>
          </p:cNvSpPr>
          <p:nvPr>
            <p:ph type="title"/>
          </p:nvPr>
        </p:nvSpPr>
        <p:spPr>
          <a:xfrm>
            <a:off x="838200" y="365125"/>
            <a:ext cx="5181600" cy="1325563"/>
          </a:xfrm>
        </p:spPr>
        <p:txBody>
          <a:bodyPr/>
          <a:lstStyle/>
          <a:p>
            <a:r>
              <a:rPr lang="en-US" dirty="0">
                <a:latin typeface="Bernard MT Condensed" panose="02050806060905020404" pitchFamily="18" charset="0"/>
              </a:rPr>
              <a:t>Step 1: Dealing with missing values</a:t>
            </a:r>
            <a:endParaRPr lang="en-IN" dirty="0">
              <a:latin typeface="Bernard MT Condensed" panose="02050806060905020404" pitchFamily="18" charset="0"/>
            </a:endParaRPr>
          </a:p>
        </p:txBody>
      </p:sp>
      <p:sp>
        <p:nvSpPr>
          <p:cNvPr id="3" name="Content Placeholder 2">
            <a:extLst>
              <a:ext uri="{FF2B5EF4-FFF2-40B4-BE49-F238E27FC236}">
                <a16:creationId xmlns:a16="http://schemas.microsoft.com/office/drawing/2014/main" id="{8FED7A70-A74E-43A6-A5CF-3049C35DBE72}"/>
              </a:ext>
            </a:extLst>
          </p:cNvPr>
          <p:cNvSpPr>
            <a:spLocks noGrp="1"/>
          </p:cNvSpPr>
          <p:nvPr>
            <p:ph sz="half" idx="1"/>
          </p:nvPr>
        </p:nvSpPr>
        <p:spPr/>
        <p:txBody>
          <a:bodyPr>
            <a:normAutofit fontScale="92500"/>
          </a:bodyPr>
          <a:lstStyle/>
          <a:p>
            <a:r>
              <a:rPr lang="en-US" dirty="0"/>
              <a:t>Every value in this dataset is important as it is a fairly small dataset and will impact the model</a:t>
            </a:r>
          </a:p>
          <a:p>
            <a:r>
              <a:rPr lang="en-US" dirty="0"/>
              <a:t>The missing values were dealt by replacing them with the median obtained from the data using a function.</a:t>
            </a:r>
          </a:p>
          <a:p>
            <a:r>
              <a:rPr lang="en-US" dirty="0"/>
              <a:t>This was considered to be the best choice as eliminating would not have been a good option considering the size of the dataset </a:t>
            </a:r>
          </a:p>
          <a:p>
            <a:pPr marL="0" indent="0">
              <a:buNone/>
            </a:pPr>
            <a:endParaRPr lang="en-IN" dirty="0"/>
          </a:p>
        </p:txBody>
      </p:sp>
      <p:pic>
        <p:nvPicPr>
          <p:cNvPr id="6" name="Content Placeholder 5">
            <a:extLst>
              <a:ext uri="{FF2B5EF4-FFF2-40B4-BE49-F238E27FC236}">
                <a16:creationId xmlns:a16="http://schemas.microsoft.com/office/drawing/2014/main" id="{1319521D-44D9-416B-BFEF-6166D88CF6A4}"/>
              </a:ext>
            </a:extLst>
          </p:cNvPr>
          <p:cNvPicPr>
            <a:picLocks noGrp="1" noChangeAspect="1"/>
          </p:cNvPicPr>
          <p:nvPr>
            <p:ph sz="half" idx="2"/>
          </p:nvPr>
        </p:nvPicPr>
        <p:blipFill>
          <a:blip r:embed="rId2"/>
          <a:stretch>
            <a:fillRect/>
          </a:stretch>
        </p:blipFill>
        <p:spPr>
          <a:xfrm>
            <a:off x="6557682" y="2003612"/>
            <a:ext cx="5181600" cy="310412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870323741"/>
      </p:ext>
    </p:extLst>
  </p:cSld>
  <p:clrMapOvr>
    <a:masterClrMapping/>
  </p:clrMapOvr>
  <p:transition>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4F33B12-961B-4D9F-970F-7DC43B89F441}"/>
              </a:ext>
            </a:extLst>
          </p:cNvPr>
          <p:cNvSpPr/>
          <p:nvPr/>
        </p:nvSpPr>
        <p:spPr>
          <a:xfrm>
            <a:off x="300318" y="1"/>
            <a:ext cx="5836024" cy="6858000"/>
          </a:xfrm>
          <a:prstGeom prst="rect">
            <a:avLst/>
          </a:prstGeom>
          <a:solidFill>
            <a:schemeClr val="accent2">
              <a:lumMod val="60000"/>
              <a:lumOff val="40000"/>
              <a:alpha val="5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60C3BED9-DDAE-43C1-9F29-E4BE3D3689F3}"/>
              </a:ext>
            </a:extLst>
          </p:cNvPr>
          <p:cNvSpPr>
            <a:spLocks noGrp="1"/>
          </p:cNvSpPr>
          <p:nvPr>
            <p:ph type="title"/>
          </p:nvPr>
        </p:nvSpPr>
        <p:spPr>
          <a:xfrm>
            <a:off x="838199" y="365125"/>
            <a:ext cx="4997825" cy="1325563"/>
          </a:xfrm>
        </p:spPr>
        <p:txBody>
          <a:bodyPr/>
          <a:lstStyle/>
          <a:p>
            <a:r>
              <a:rPr lang="en-US" dirty="0">
                <a:latin typeface="Bernard MT Condensed" panose="02050806060905020404" pitchFamily="18" charset="0"/>
              </a:rPr>
              <a:t>Step 2: Exploratory Data Analysis</a:t>
            </a:r>
            <a:endParaRPr lang="en-IN" dirty="0">
              <a:latin typeface="Bernard MT Condensed" panose="02050806060905020404" pitchFamily="18" charset="0"/>
            </a:endParaRPr>
          </a:p>
        </p:txBody>
      </p:sp>
      <p:sp>
        <p:nvSpPr>
          <p:cNvPr id="3" name="Content Placeholder 2">
            <a:extLst>
              <a:ext uri="{FF2B5EF4-FFF2-40B4-BE49-F238E27FC236}">
                <a16:creationId xmlns:a16="http://schemas.microsoft.com/office/drawing/2014/main" id="{CCEA7938-DD75-4E8B-A2A1-3541A0F4554F}"/>
              </a:ext>
            </a:extLst>
          </p:cNvPr>
          <p:cNvSpPr>
            <a:spLocks noGrp="1"/>
          </p:cNvSpPr>
          <p:nvPr>
            <p:ph sz="half" idx="1"/>
          </p:nvPr>
        </p:nvSpPr>
        <p:spPr/>
        <p:txBody>
          <a:bodyPr/>
          <a:lstStyle/>
          <a:p>
            <a:r>
              <a:rPr lang="en-US" dirty="0"/>
              <a:t>The main purpose of EDA is to help look at data before making any assumptions. It can help identify obvious errors, as well as better understand patterns within the data, detect outliers and find the interesting relations among the variables.</a:t>
            </a:r>
            <a:endParaRPr lang="en-IN" dirty="0"/>
          </a:p>
        </p:txBody>
      </p:sp>
      <p:pic>
        <p:nvPicPr>
          <p:cNvPr id="6" name="Content Placeholder 5">
            <a:extLst>
              <a:ext uri="{FF2B5EF4-FFF2-40B4-BE49-F238E27FC236}">
                <a16:creationId xmlns:a16="http://schemas.microsoft.com/office/drawing/2014/main" id="{E6B37C8D-5436-47C3-86DA-FEDD253DB5B6}"/>
              </a:ext>
            </a:extLst>
          </p:cNvPr>
          <p:cNvPicPr>
            <a:picLocks noGrp="1" noChangeAspect="1"/>
          </p:cNvPicPr>
          <p:nvPr>
            <p:ph sz="half" idx="2"/>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6710082" y="2271509"/>
            <a:ext cx="5181600" cy="308305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959942612"/>
      </p:ext>
    </p:extLst>
  </p:cSld>
  <p:clrMapOvr>
    <a:masterClrMapping/>
  </p:clrMapOvr>
  <p:transition>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EBF4B41-A62D-4436-9268-063B05074464}"/>
              </a:ext>
            </a:extLst>
          </p:cNvPr>
          <p:cNvPicPr>
            <a:picLocks noChangeAspect="1"/>
          </p:cNvPicPr>
          <p:nvPr/>
        </p:nvPicPr>
        <p:blipFill>
          <a:blip r:embed="rId2"/>
          <a:stretch>
            <a:fillRect/>
          </a:stretch>
        </p:blipFill>
        <p:spPr>
          <a:xfrm>
            <a:off x="295838" y="403411"/>
            <a:ext cx="5436408" cy="445545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8" name="Rectangle: Rounded Corners 7">
            <a:extLst>
              <a:ext uri="{FF2B5EF4-FFF2-40B4-BE49-F238E27FC236}">
                <a16:creationId xmlns:a16="http://schemas.microsoft.com/office/drawing/2014/main" id="{08F52E86-DC91-4262-BCE8-B423B17B0A73}"/>
              </a:ext>
            </a:extLst>
          </p:cNvPr>
          <p:cNvSpPr/>
          <p:nvPr/>
        </p:nvSpPr>
        <p:spPr>
          <a:xfrm>
            <a:off x="295838" y="5432612"/>
            <a:ext cx="5436408" cy="551329"/>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a:solidFill>
                  <a:schemeClr val="tx1"/>
                </a:solidFill>
                <a:latin typeface="Bahnschrift" panose="020B0502040204020203" pitchFamily="34" charset="0"/>
              </a:rPr>
              <a:t>The Code</a:t>
            </a:r>
            <a:endParaRPr lang="en-IN" dirty="0">
              <a:solidFill>
                <a:schemeClr val="tx1"/>
              </a:solidFill>
              <a:latin typeface="Bahnschrift" panose="020B0502040204020203" pitchFamily="34" charset="0"/>
            </a:endParaRPr>
          </a:p>
        </p:txBody>
      </p:sp>
      <p:sp>
        <p:nvSpPr>
          <p:cNvPr id="9" name="Rectangle: Rounded Corners 8">
            <a:extLst>
              <a:ext uri="{FF2B5EF4-FFF2-40B4-BE49-F238E27FC236}">
                <a16:creationId xmlns:a16="http://schemas.microsoft.com/office/drawing/2014/main" id="{C2C1A9F7-9930-49DD-B31B-E3080BFC68BC}"/>
              </a:ext>
            </a:extLst>
          </p:cNvPr>
          <p:cNvSpPr/>
          <p:nvPr/>
        </p:nvSpPr>
        <p:spPr>
          <a:xfrm>
            <a:off x="6313627" y="5432611"/>
            <a:ext cx="5436408" cy="551329"/>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a:solidFill>
                  <a:schemeClr val="tx1"/>
                </a:solidFill>
                <a:latin typeface="Bahnschrift" panose="020B0502040204020203" pitchFamily="34" charset="0"/>
              </a:rPr>
              <a:t>Bar graph depicting the comfort of patients </a:t>
            </a:r>
            <a:endParaRPr lang="en-IN" dirty="0">
              <a:solidFill>
                <a:schemeClr val="tx1"/>
              </a:solidFill>
              <a:latin typeface="Bahnschrift" panose="020B0502040204020203" pitchFamily="34" charset="0"/>
            </a:endParaRPr>
          </a:p>
        </p:txBody>
      </p:sp>
      <p:pic>
        <p:nvPicPr>
          <p:cNvPr id="4" name="Picture 3">
            <a:extLst>
              <a:ext uri="{FF2B5EF4-FFF2-40B4-BE49-F238E27FC236}">
                <a16:creationId xmlns:a16="http://schemas.microsoft.com/office/drawing/2014/main" id="{F03FEC34-67F3-48D8-BE28-34661F26724B}"/>
              </a:ext>
            </a:extLst>
          </p:cNvPr>
          <p:cNvPicPr>
            <a:picLocks noChangeAspect="1"/>
          </p:cNvPicPr>
          <p:nvPr/>
        </p:nvPicPr>
        <p:blipFill>
          <a:blip r:embed="rId3"/>
          <a:stretch>
            <a:fillRect/>
          </a:stretch>
        </p:blipFill>
        <p:spPr>
          <a:xfrm>
            <a:off x="6459756" y="403411"/>
            <a:ext cx="5144150" cy="445545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467491821"/>
      </p:ext>
    </p:extLst>
  </p:cSld>
  <p:clrMapOvr>
    <a:masterClrMapping/>
  </p:clrMapOvr>
  <p:transition>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AB7C8647-C81F-4D57-B8D2-063B92EEA7A6}"/>
              </a:ext>
            </a:extLst>
          </p:cNvPr>
          <p:cNvSpPr/>
          <p:nvPr/>
        </p:nvSpPr>
        <p:spPr>
          <a:xfrm>
            <a:off x="6177777" y="5472953"/>
            <a:ext cx="5436408" cy="551329"/>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a:solidFill>
                  <a:schemeClr val="tx1"/>
                </a:solidFill>
                <a:latin typeface="Bahnschrift" panose="020B0502040204020203" pitchFamily="34" charset="0"/>
              </a:rPr>
              <a:t> Patient’s Core Temperature </a:t>
            </a:r>
            <a:endParaRPr lang="en-IN" dirty="0">
              <a:solidFill>
                <a:schemeClr val="tx1"/>
              </a:solidFill>
              <a:latin typeface="Bahnschrift" panose="020B0502040204020203" pitchFamily="34" charset="0"/>
            </a:endParaRPr>
          </a:p>
        </p:txBody>
      </p:sp>
      <p:sp>
        <p:nvSpPr>
          <p:cNvPr id="5" name="Rectangle: Rounded Corners 4">
            <a:extLst>
              <a:ext uri="{FF2B5EF4-FFF2-40B4-BE49-F238E27FC236}">
                <a16:creationId xmlns:a16="http://schemas.microsoft.com/office/drawing/2014/main" id="{2E758048-3A4B-42DE-B61F-EE6CF8B03A6E}"/>
              </a:ext>
            </a:extLst>
          </p:cNvPr>
          <p:cNvSpPr/>
          <p:nvPr/>
        </p:nvSpPr>
        <p:spPr>
          <a:xfrm>
            <a:off x="483684" y="5472952"/>
            <a:ext cx="5436408" cy="551329"/>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a:solidFill>
                  <a:schemeClr val="tx1"/>
                </a:solidFill>
                <a:latin typeface="Bahnschrift" panose="020B0502040204020203" pitchFamily="34" charset="0"/>
              </a:rPr>
              <a:t>Stability of Patient’s BP </a:t>
            </a:r>
            <a:endParaRPr lang="en-IN" dirty="0">
              <a:solidFill>
                <a:schemeClr val="tx1"/>
              </a:solidFill>
              <a:latin typeface="Bahnschrift" panose="020B0502040204020203" pitchFamily="34" charset="0"/>
            </a:endParaRPr>
          </a:p>
        </p:txBody>
      </p:sp>
      <p:pic>
        <p:nvPicPr>
          <p:cNvPr id="7" name="Picture 6">
            <a:extLst>
              <a:ext uri="{FF2B5EF4-FFF2-40B4-BE49-F238E27FC236}">
                <a16:creationId xmlns:a16="http://schemas.microsoft.com/office/drawing/2014/main" id="{816D0A00-241F-49B3-8E53-4C2D9AA7CC35}"/>
              </a:ext>
            </a:extLst>
          </p:cNvPr>
          <p:cNvPicPr>
            <a:picLocks noChangeAspect="1"/>
          </p:cNvPicPr>
          <p:nvPr/>
        </p:nvPicPr>
        <p:blipFill>
          <a:blip r:embed="rId2"/>
          <a:stretch>
            <a:fillRect/>
          </a:stretch>
        </p:blipFill>
        <p:spPr>
          <a:xfrm>
            <a:off x="6308549" y="454778"/>
            <a:ext cx="5174864" cy="453166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9" name="Picture 8">
            <a:extLst>
              <a:ext uri="{FF2B5EF4-FFF2-40B4-BE49-F238E27FC236}">
                <a16:creationId xmlns:a16="http://schemas.microsoft.com/office/drawing/2014/main" id="{C35F82E6-FAAB-495F-B7DB-DE86DBB3AC55}"/>
              </a:ext>
            </a:extLst>
          </p:cNvPr>
          <p:cNvPicPr>
            <a:picLocks noChangeAspect="1"/>
          </p:cNvPicPr>
          <p:nvPr/>
        </p:nvPicPr>
        <p:blipFill>
          <a:blip r:embed="rId3"/>
          <a:stretch>
            <a:fillRect/>
          </a:stretch>
        </p:blipFill>
        <p:spPr>
          <a:xfrm>
            <a:off x="614456" y="454778"/>
            <a:ext cx="5174864" cy="453166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383323017"/>
      </p:ext>
    </p:extLst>
  </p:cSld>
  <p:clrMapOvr>
    <a:masterClrMapping/>
  </p:clrMapOvr>
  <p:transition>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val 2">
            <a:extLst>
              <a:ext uri="{FF2B5EF4-FFF2-40B4-BE49-F238E27FC236}">
                <a16:creationId xmlns:a16="http://schemas.microsoft.com/office/drawing/2014/main" id="{ADC34E03-1F5C-454A-9EBE-68210CBD46A4}"/>
              </a:ext>
            </a:extLst>
          </p:cNvPr>
          <p:cNvSpPr/>
          <p:nvPr/>
        </p:nvSpPr>
        <p:spPr>
          <a:xfrm>
            <a:off x="7140387" y="1042145"/>
            <a:ext cx="3966883" cy="4128247"/>
          </a:xfrm>
          <a:prstGeom prst="ellipse">
            <a:avLst/>
          </a:prstGeom>
          <a:ln w="28575">
            <a:solidFill>
              <a:schemeClr val="tx1"/>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en-US" sz="3600" dirty="0">
                <a:solidFill>
                  <a:schemeClr val="tx1"/>
                </a:solidFill>
                <a:latin typeface="Bahnschrift" panose="020B0502040204020203" pitchFamily="34" charset="0"/>
              </a:rPr>
              <a:t>Bar plot showing L_SURF and SUBL_STBL</a:t>
            </a:r>
            <a:endParaRPr lang="en-IN" sz="3600" dirty="0">
              <a:solidFill>
                <a:schemeClr val="tx1"/>
              </a:solidFill>
              <a:latin typeface="Bahnschrift" panose="020B0502040204020203" pitchFamily="34" charset="0"/>
            </a:endParaRPr>
          </a:p>
        </p:txBody>
      </p:sp>
      <p:pic>
        <p:nvPicPr>
          <p:cNvPr id="5" name="Picture 4">
            <a:extLst>
              <a:ext uri="{FF2B5EF4-FFF2-40B4-BE49-F238E27FC236}">
                <a16:creationId xmlns:a16="http://schemas.microsoft.com/office/drawing/2014/main" id="{DE8103FC-740B-4379-A95B-1D75566836EA}"/>
              </a:ext>
            </a:extLst>
          </p:cNvPr>
          <p:cNvPicPr>
            <a:picLocks noChangeAspect="1"/>
          </p:cNvPicPr>
          <p:nvPr/>
        </p:nvPicPr>
        <p:blipFill>
          <a:blip r:embed="rId2"/>
          <a:stretch>
            <a:fillRect/>
          </a:stretch>
        </p:blipFill>
        <p:spPr>
          <a:xfrm>
            <a:off x="588246" y="1042145"/>
            <a:ext cx="4714191" cy="412824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894715763"/>
      </p:ext>
    </p:extLst>
  </p:cSld>
  <p:clrMapOvr>
    <a:masterClrMapping/>
  </p:clrMapOvr>
  <p:transition>
    <p:push dir="u"/>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376</TotalTime>
  <Words>603</Words>
  <Application>Microsoft Office PowerPoint</Application>
  <PresentationFormat>Widescreen</PresentationFormat>
  <Paragraphs>55</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Bahnschrift</vt:lpstr>
      <vt:lpstr>Bahnschrift Light</vt:lpstr>
      <vt:lpstr>Bernard MT Condensed</vt:lpstr>
      <vt:lpstr>Calibri</vt:lpstr>
      <vt:lpstr>Calibri Light</vt:lpstr>
      <vt:lpstr>Office Theme</vt:lpstr>
      <vt:lpstr>PowerPoint Presentation</vt:lpstr>
      <vt:lpstr>PowerPoint Presentation</vt:lpstr>
      <vt:lpstr>PowerPoint Presentation</vt:lpstr>
      <vt:lpstr>PowerPoint Presentation</vt:lpstr>
      <vt:lpstr>Step 1: Dealing with missing values</vt:lpstr>
      <vt:lpstr>Step 2: Exploratory Data Analysis</vt:lpstr>
      <vt:lpstr>PowerPoint Presentation</vt:lpstr>
      <vt:lpstr>PowerPoint Presentation</vt:lpstr>
      <vt:lpstr>PowerPoint Presentation</vt:lpstr>
      <vt:lpstr>PowerPoint Presentation</vt:lpstr>
      <vt:lpstr>PowerPoint Presentation</vt:lpstr>
      <vt:lpstr>Insights obtained</vt:lpstr>
      <vt:lpstr>Step 3: Making predictions using Decision Tree</vt:lpstr>
      <vt:lpstr>PowerPoint Presentation</vt:lpstr>
      <vt:lpstr>PowerPoint Presentation</vt:lpstr>
      <vt:lpstr>The Final Prediction and 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Akanksha.h.v. 2481815</dc:creator>
  <cp:lastModifiedBy>015_Aditya</cp:lastModifiedBy>
  <cp:revision>11</cp:revision>
  <dcterms:created xsi:type="dcterms:W3CDTF">2021-12-10T14:44:01Z</dcterms:created>
  <dcterms:modified xsi:type="dcterms:W3CDTF">2021-12-14T14:42:20Z</dcterms:modified>
</cp:coreProperties>
</file>