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60ED-C335-4C9A-97BD-D26E556F8115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CEE9B-914C-445D-A745-D18BB7BA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6686-9083-4A09-03A9-E8EB6EC4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34D64-57EA-518D-EF48-319CDCC10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52ACC2-9CC1-C37D-1A4D-710FBAC40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6EB0-AE4E-C588-797F-514098D6E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B64-B89E-825C-3485-28FEB99A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77294-1D35-1BFD-5B53-B0922EBC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E3E3B-F84D-34B0-EFF7-698474F1E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215B-E57E-1D3E-C257-49B756F37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EF3-9E6B-377C-BAF4-3FFA08E7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2A20-96D7-E747-3699-3DF95B88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B0A9-5A12-EFB7-9FB1-0F5B62D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3A3E-845E-11F0-C544-FFA69FAE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1703-2570-1FB1-4C84-BCAE158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B01-76E5-21DE-F684-AAD638D6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0B7B-99F6-AB8D-4C26-DA5E96D1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C911-9B5A-6925-019C-B1CE998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D09C-D281-3552-9843-5263B18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162B-A7B1-7942-966F-1F52D98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22E7A-38A5-D4EF-73B1-36AA07060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930C-D785-2910-8294-6F32E9B9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FA86-EDD6-00C2-9787-A29C5146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D136-FCE2-D48F-32CF-AB9DBAD2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79F2-D562-E87C-5549-9B4CB24D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0039-C4B5-EDC8-CB94-165C39C5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01D7-104E-898B-6111-AC2AFE58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0E2E-01E1-9874-210C-A904091B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F177-90A4-C9DA-2D30-0111CBED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CF01-25E1-0ECC-FF0B-87F0B15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6DC8-DF29-C5DC-1EFB-5BFC206C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39E5B-31B2-9460-71D9-EE4315FB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9EB4-1F53-10C8-A996-0146A319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127C-64C3-D04A-A35D-856F5A59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064C-FBFB-7679-0089-34D9E70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DA3E-8BCB-D83D-4238-88120CA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C268-78CC-6645-3D14-DE2C3E73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BD5CE-35DD-9282-1448-9908C927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CC44-CFF9-95F7-7E9D-BD406297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7FAB-BAD1-34E3-F14E-7554FA81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72D13-1316-6CEB-98EA-9AEDF7EB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50C3-2FD1-7D44-C4A4-DDA8B906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2B02A-E232-3EE4-99A1-3A7FB697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AED89-F23E-1CAC-B547-AE744C1F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7914F-1F33-12A3-963B-95881C24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49D43-9659-DA1B-3C9E-C20A082E0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BAD86-7E37-3B73-01C0-8D8DF3C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D6FCE-D0CD-E834-F72D-D37657FD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FB8D-30FE-93D4-212A-9A7CE1C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0665-15F6-6E70-3FC0-C778CC1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6769-8C5E-D648-4F87-081B9F1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A5B71-B316-FA4B-F0C9-F047E5B9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AF50-A9A9-060F-7E2D-8A96609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F8E93-8357-F763-9731-62642FA2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75E7A-1927-4B43-EA82-3B1E2BA2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8F9FB-56F7-1B13-2337-BFED97B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DB1C-4F02-A5BB-3E47-AAC1972C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1E68-FCD3-B771-49CC-38D5F541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2AD6B-6246-7E8E-EC45-5B90805B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1C1-8AF8-A56D-98FB-864B55C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7AA3-9657-01B8-9DD3-1E8A3E2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A9A3-9233-7D71-0E12-02A11D0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D60-9F3E-7B9F-8D92-E1C71433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818D-51F0-F2E6-AE50-981CF1B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221B-A7FB-D446-BE50-749D00C5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AD847-B950-7418-660C-FE0CE753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5E15A-B47D-1BD5-442D-2B3FF5FE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83E20-848D-E143-3960-6291E407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EDA66-9727-881D-3464-D38468D3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569C-D42E-C845-6FAD-8A2F6A72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07B3-8778-9802-A129-E1156D0D9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CA37-D7A0-329A-0D81-C23617BD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278B-5912-92A0-9B17-F5AAD6CDA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FF5D86-4780-DB5E-E0A7-CB8C4A040A28}"/>
              </a:ext>
            </a:extLst>
          </p:cNvPr>
          <p:cNvSpPr/>
          <p:nvPr/>
        </p:nvSpPr>
        <p:spPr>
          <a:xfrm>
            <a:off x="2154083" y="1219773"/>
            <a:ext cx="1246909" cy="381911"/>
          </a:xfrm>
          <a:prstGeom prst="rect">
            <a:avLst/>
          </a:prstGeom>
          <a:solidFill>
            <a:srgbClr val="BFBFB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8317B-1AB6-B2A8-4486-9BC74E857599}"/>
              </a:ext>
            </a:extLst>
          </p:cNvPr>
          <p:cNvSpPr/>
          <p:nvPr/>
        </p:nvSpPr>
        <p:spPr>
          <a:xfrm>
            <a:off x="5701175" y="1158774"/>
            <a:ext cx="1128113" cy="38191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</a:t>
            </a:r>
          </a:p>
        </p:txBody>
      </p:sp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D856E975-0A05-F251-271C-927D7AC6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t="5214" r="936" b="2138"/>
          <a:stretch>
            <a:fillRect/>
          </a:stretch>
        </p:blipFill>
        <p:spPr>
          <a:xfrm>
            <a:off x="0" y="550718"/>
            <a:ext cx="3694731" cy="4684343"/>
          </a:xfrm>
          <a:prstGeom prst="rect">
            <a:avLst/>
          </a:prstGeom>
        </p:spPr>
      </p:pic>
      <p:pic>
        <p:nvPicPr>
          <p:cNvPr id="22" name="Picture 21" descr="A map of the state of california&#10;&#10;AI-generated content may be incorrect.">
            <a:extLst>
              <a:ext uri="{FF2B5EF4-FFF2-40B4-BE49-F238E27FC236}">
                <a16:creationId xmlns:a16="http://schemas.microsoft.com/office/drawing/2014/main" id="{A1E05C1B-C879-7DFC-AD20-9876D76D3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21819" r="2145" b="41783"/>
          <a:stretch>
            <a:fillRect/>
          </a:stretch>
        </p:blipFill>
        <p:spPr>
          <a:xfrm>
            <a:off x="3084121" y="1142641"/>
            <a:ext cx="4675974" cy="4060154"/>
          </a:xfrm>
          <a:prstGeom prst="rect">
            <a:avLst/>
          </a:prstGeom>
        </p:spPr>
      </p:pic>
      <p:pic>
        <p:nvPicPr>
          <p:cNvPr id="9" name="Picture 8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DA7AB36F-01EB-67BA-85CD-B342726CE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46" y="1142641"/>
            <a:ext cx="4740554" cy="3581752"/>
          </a:xfrm>
          <a:prstGeom prst="rect">
            <a:avLst/>
          </a:prstGeom>
        </p:spPr>
      </p:pic>
      <p:pic>
        <p:nvPicPr>
          <p:cNvPr id="13" name="Picture 1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65FD7FD0-6A6F-03EE-750C-9255EB01B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6" y="4936838"/>
            <a:ext cx="2651765" cy="1737364"/>
          </a:xfrm>
          <a:prstGeom prst="rect">
            <a:avLst/>
          </a:prstGeom>
        </p:spPr>
      </p:pic>
      <p:pic>
        <p:nvPicPr>
          <p:cNvPr id="15" name="Picture 1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DA0C7F59-C5E3-4F56-55B1-1967CBE8A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23" y="5137341"/>
            <a:ext cx="2651765" cy="1737364"/>
          </a:xfrm>
          <a:prstGeom prst="rect">
            <a:avLst/>
          </a:prstGeom>
        </p:spPr>
      </p:pic>
      <p:pic>
        <p:nvPicPr>
          <p:cNvPr id="18" name="Picture 1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2671203-7AD8-C145-B810-827622039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9" y="5079827"/>
            <a:ext cx="2651765" cy="1737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DBD72-54A3-DB0D-8F2F-52A266453395}"/>
              </a:ext>
            </a:extLst>
          </p:cNvPr>
          <p:cNvSpPr/>
          <p:nvPr/>
        </p:nvSpPr>
        <p:spPr>
          <a:xfrm>
            <a:off x="4602073" y="40809"/>
            <a:ext cx="2930476" cy="623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PM2.5 Emissions by Census 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67E4F-1E49-8F17-4B6E-D3D8251DCEDA}"/>
              </a:ext>
            </a:extLst>
          </p:cNvPr>
          <p:cNvSpPr/>
          <p:nvPr/>
        </p:nvSpPr>
        <p:spPr>
          <a:xfrm>
            <a:off x="5986208" y="1158774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Angeles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8DBD0C-202D-0562-C130-9F96C5736512}"/>
              </a:ext>
            </a:extLst>
          </p:cNvPr>
          <p:cNvSpPr/>
          <p:nvPr/>
        </p:nvSpPr>
        <p:spPr>
          <a:xfrm>
            <a:off x="10123910" y="1311433"/>
            <a:ext cx="2036040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 Diego County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C6F8A-0C52-A152-21B2-59DA4EE96CA4}"/>
              </a:ext>
            </a:extLst>
          </p:cNvPr>
          <p:cNvSpPr/>
          <p:nvPr/>
        </p:nvSpPr>
        <p:spPr>
          <a:xfrm>
            <a:off x="1421464" y="990521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 Area</a:t>
            </a:r>
          </a:p>
        </p:txBody>
      </p:sp>
    </p:spTree>
    <p:extLst>
      <p:ext uri="{BB962C8B-B14F-4D97-AF65-F5344CB8AC3E}">
        <p14:creationId xmlns:p14="http://schemas.microsoft.com/office/powerpoint/2010/main" val="300362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781F2-87A5-8144-F238-93A93F1DE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6FE92F-20B0-CF82-EEC4-02C0E70D3EA0}"/>
              </a:ext>
            </a:extLst>
          </p:cNvPr>
          <p:cNvSpPr/>
          <p:nvPr/>
        </p:nvSpPr>
        <p:spPr>
          <a:xfrm>
            <a:off x="2154083" y="1219773"/>
            <a:ext cx="1246909" cy="381911"/>
          </a:xfrm>
          <a:prstGeom prst="rect">
            <a:avLst/>
          </a:prstGeom>
          <a:solidFill>
            <a:srgbClr val="BFBFB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5D568-7751-AE4B-DF71-52D015855C35}"/>
              </a:ext>
            </a:extLst>
          </p:cNvPr>
          <p:cNvSpPr/>
          <p:nvPr/>
        </p:nvSpPr>
        <p:spPr>
          <a:xfrm>
            <a:off x="5701175" y="1158774"/>
            <a:ext cx="1128113" cy="38191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</a:t>
            </a:r>
          </a:p>
        </p:txBody>
      </p:sp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BF26E3B3-D421-D739-73D8-7CEEF27F4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2" t="41795" r="27138" b="27377"/>
          <a:stretch>
            <a:fillRect/>
          </a:stretch>
        </p:blipFill>
        <p:spPr>
          <a:xfrm>
            <a:off x="32050" y="1086232"/>
            <a:ext cx="3596175" cy="3638161"/>
          </a:xfrm>
          <a:prstGeom prst="rect">
            <a:avLst/>
          </a:prstGeom>
        </p:spPr>
      </p:pic>
      <p:pic>
        <p:nvPicPr>
          <p:cNvPr id="22" name="Picture 21" descr="A map of the state of california&#10;&#10;AI-generated content may be incorrect.">
            <a:extLst>
              <a:ext uri="{FF2B5EF4-FFF2-40B4-BE49-F238E27FC236}">
                <a16:creationId xmlns:a16="http://schemas.microsoft.com/office/drawing/2014/main" id="{C71D4309-4374-BAAD-13C4-9A931E03D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0" t="29820" r="5481" b="43025"/>
          <a:stretch>
            <a:fillRect/>
          </a:stretch>
        </p:blipFill>
        <p:spPr>
          <a:xfrm>
            <a:off x="3764770" y="1086231"/>
            <a:ext cx="5000921" cy="3638161"/>
          </a:xfrm>
          <a:prstGeom prst="rect">
            <a:avLst/>
          </a:prstGeom>
        </p:spPr>
      </p:pic>
      <p:pic>
        <p:nvPicPr>
          <p:cNvPr id="9" name="Picture 8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8E52C31D-DA24-FAC7-B711-746E60D44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t="21188" r="27691"/>
          <a:stretch>
            <a:fillRect/>
          </a:stretch>
        </p:blipFill>
        <p:spPr>
          <a:xfrm>
            <a:off x="8890529" y="1086231"/>
            <a:ext cx="3171896" cy="3122087"/>
          </a:xfrm>
          <a:prstGeom prst="rect">
            <a:avLst/>
          </a:prstGeom>
        </p:spPr>
      </p:pic>
      <p:pic>
        <p:nvPicPr>
          <p:cNvPr id="13" name="Picture 1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05659B61-C1AB-313B-6B4A-CF27F9FAD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6" y="4936838"/>
            <a:ext cx="2651765" cy="1737364"/>
          </a:xfrm>
          <a:prstGeom prst="rect">
            <a:avLst/>
          </a:prstGeom>
        </p:spPr>
      </p:pic>
      <p:pic>
        <p:nvPicPr>
          <p:cNvPr id="15" name="Picture 1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5B6C9F1D-8702-2B18-0971-AB5E989D4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23" y="5137341"/>
            <a:ext cx="2651765" cy="1737364"/>
          </a:xfrm>
          <a:prstGeom prst="rect">
            <a:avLst/>
          </a:prstGeom>
        </p:spPr>
      </p:pic>
      <p:pic>
        <p:nvPicPr>
          <p:cNvPr id="18" name="Picture 1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69FE64C-CB6E-BFBE-9123-2B4441535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9" y="5079827"/>
            <a:ext cx="2651765" cy="1737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C80C07-46D0-C926-FAC5-14FBF71023DF}"/>
              </a:ext>
            </a:extLst>
          </p:cNvPr>
          <p:cNvSpPr/>
          <p:nvPr/>
        </p:nvSpPr>
        <p:spPr>
          <a:xfrm>
            <a:off x="4602073" y="40809"/>
            <a:ext cx="2930476" cy="623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PM2.5 Emissions by Census 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D6649-50F7-D485-93E9-DAB8F9EF9B06}"/>
              </a:ext>
            </a:extLst>
          </p:cNvPr>
          <p:cNvSpPr/>
          <p:nvPr/>
        </p:nvSpPr>
        <p:spPr>
          <a:xfrm>
            <a:off x="5986208" y="1158774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Angeles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C76127-556E-9068-7B0D-05E88AE66D8C}"/>
              </a:ext>
            </a:extLst>
          </p:cNvPr>
          <p:cNvSpPr/>
          <p:nvPr/>
        </p:nvSpPr>
        <p:spPr>
          <a:xfrm>
            <a:off x="10123910" y="1311433"/>
            <a:ext cx="2036040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 Diego County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C7BA3A-0AD4-DBF3-CE5A-B39C1B410F90}"/>
              </a:ext>
            </a:extLst>
          </p:cNvPr>
          <p:cNvSpPr/>
          <p:nvPr/>
        </p:nvSpPr>
        <p:spPr>
          <a:xfrm>
            <a:off x="1421464" y="990521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 Area</a:t>
            </a:r>
          </a:p>
        </p:txBody>
      </p:sp>
    </p:spTree>
    <p:extLst>
      <p:ext uri="{BB962C8B-B14F-4D97-AF65-F5344CB8AC3E}">
        <p14:creationId xmlns:p14="http://schemas.microsoft.com/office/powerpoint/2010/main" val="13206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2939-F73C-13CE-E73F-23B3365A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4560D730-78DA-50FA-2268-11995AD25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21188" r="29510"/>
          <a:stretch>
            <a:fillRect/>
          </a:stretch>
        </p:blipFill>
        <p:spPr>
          <a:xfrm>
            <a:off x="7417825" y="1082182"/>
            <a:ext cx="3591494" cy="3644640"/>
          </a:xfrm>
          <a:prstGeom prst="rect">
            <a:avLst/>
          </a:prstGeom>
        </p:spPr>
      </p:pic>
      <p:pic>
        <p:nvPicPr>
          <p:cNvPr id="22" name="Picture 21" descr="A map of the state of california&#10;&#10;AI-generated content may be incorrect.">
            <a:extLst>
              <a:ext uri="{FF2B5EF4-FFF2-40B4-BE49-F238E27FC236}">
                <a16:creationId xmlns:a16="http://schemas.microsoft.com/office/drawing/2014/main" id="{AA12EDC3-5CA9-4589-FE26-AB920B758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t="29820" r="25502" b="43025"/>
          <a:stretch>
            <a:fillRect/>
          </a:stretch>
        </p:blipFill>
        <p:spPr>
          <a:xfrm>
            <a:off x="3727278" y="1082182"/>
            <a:ext cx="3591494" cy="3638161"/>
          </a:xfrm>
          <a:prstGeom prst="rect">
            <a:avLst/>
          </a:prstGeom>
        </p:spPr>
      </p:pic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7B333D2D-351D-A8DC-A875-802C36453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2" t="41795" r="27138" b="27377"/>
          <a:stretch>
            <a:fillRect/>
          </a:stretch>
        </p:blipFill>
        <p:spPr>
          <a:xfrm>
            <a:off x="32050" y="1076514"/>
            <a:ext cx="3596175" cy="36381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A1C46D-78F1-9307-C861-ABAAAD0103ED}"/>
              </a:ext>
            </a:extLst>
          </p:cNvPr>
          <p:cNvSpPr/>
          <p:nvPr/>
        </p:nvSpPr>
        <p:spPr>
          <a:xfrm>
            <a:off x="4086098" y="40809"/>
            <a:ext cx="4019804" cy="62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PM2.5 Emissions by Census Tract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8BD6B-D7E1-01DA-D011-29174FDB38B4}"/>
              </a:ext>
            </a:extLst>
          </p:cNvPr>
          <p:cNvSpPr/>
          <p:nvPr/>
        </p:nvSpPr>
        <p:spPr>
          <a:xfrm>
            <a:off x="2556659" y="1050205"/>
            <a:ext cx="1089075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 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5E99C4-11E9-1BDF-0C7E-DC77830AAF60}"/>
              </a:ext>
            </a:extLst>
          </p:cNvPr>
          <p:cNvSpPr/>
          <p:nvPr/>
        </p:nvSpPr>
        <p:spPr>
          <a:xfrm>
            <a:off x="5903411" y="1082182"/>
            <a:ext cx="1418897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Angeles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223B0A-229F-CF9B-EE16-7B90EA2D924D}"/>
              </a:ext>
            </a:extLst>
          </p:cNvPr>
          <p:cNvSpPr/>
          <p:nvPr/>
        </p:nvSpPr>
        <p:spPr>
          <a:xfrm>
            <a:off x="9788528" y="1082182"/>
            <a:ext cx="1220791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 Diego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792B88A-39BD-BEA4-2929-0AB8D8DEF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675"/>
            <a:ext cx="1249571" cy="12298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3C8B2D-59E2-55C3-7C0C-AF9CA7DAC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89" y="4714672"/>
            <a:ext cx="1223264" cy="12298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3BDDF0-1073-B20B-E45A-8E8620CBB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25" y="4714673"/>
            <a:ext cx="1223264" cy="122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57975-4D45-8F3D-3DDD-27415C51BB1D}"/>
              </a:ext>
            </a:extLst>
          </p:cNvPr>
          <p:cNvSpPr txBox="1"/>
          <p:nvPr/>
        </p:nvSpPr>
        <p:spPr>
          <a:xfrm>
            <a:off x="0" y="6408422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Note</a:t>
            </a:r>
            <a:r>
              <a:rPr lang="en-US" sz="1000" dirty="0"/>
              <a:t>: Each region uses a localized PM2.5 scale to highlight intra-region variation. Values are not directly comparable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24492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8EC58679-49B0-1C32-7AA3-5F5DB4B6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7" y="2560318"/>
            <a:ext cx="2651765" cy="1737364"/>
          </a:xfrm>
          <a:prstGeom prst="rect">
            <a:avLst/>
          </a:prstGeom>
        </p:spPr>
      </p:pic>
      <p:pic>
        <p:nvPicPr>
          <p:cNvPr id="21" name="Picture 20" descr="A map of the state of texas&#10;&#10;AI-generated content may be incorrect.">
            <a:extLst>
              <a:ext uri="{FF2B5EF4-FFF2-40B4-BE49-F238E27FC236}">
                <a16:creationId xmlns:a16="http://schemas.microsoft.com/office/drawing/2014/main" id="{11749D22-2F2F-2B72-1CCD-FDC1CA4F2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5"/>
          <a:stretch>
            <a:fillRect/>
          </a:stretch>
        </p:blipFill>
        <p:spPr>
          <a:xfrm>
            <a:off x="4048899" y="1360843"/>
            <a:ext cx="3687618" cy="3958814"/>
          </a:xfrm>
          <a:prstGeom prst="rect">
            <a:avLst/>
          </a:prstGeom>
        </p:spPr>
      </p:pic>
      <p:pic>
        <p:nvPicPr>
          <p:cNvPr id="23" name="Picture 22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02B3D49F-6C7A-8649-9373-BAB39E24D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7" y="1506072"/>
            <a:ext cx="4598893" cy="3474719"/>
          </a:xfrm>
          <a:prstGeom prst="rect">
            <a:avLst/>
          </a:prstGeom>
        </p:spPr>
      </p:pic>
      <p:pic>
        <p:nvPicPr>
          <p:cNvPr id="27" name="Picture 26" descr="A map of different colored areas&#10;&#10;AI-generated content may be incorrect.">
            <a:extLst>
              <a:ext uri="{FF2B5EF4-FFF2-40B4-BE49-F238E27FC236}">
                <a16:creationId xmlns:a16="http://schemas.microsoft.com/office/drawing/2014/main" id="{1AAFB74B-F064-F6D1-1F7D-A6A64659A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991"/>
            <a:ext cx="4192309" cy="4638166"/>
          </a:xfrm>
          <a:prstGeom prst="rect">
            <a:avLst/>
          </a:prstGeom>
        </p:spPr>
      </p:pic>
      <p:pic>
        <p:nvPicPr>
          <p:cNvPr id="29" name="Picture 28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6EB46F1F-A867-EA61-9F46-B685EFC2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14861" r="57965" b="14551"/>
          <a:stretch>
            <a:fillRect/>
          </a:stretch>
        </p:blipFill>
        <p:spPr>
          <a:xfrm>
            <a:off x="6693024" y="5319657"/>
            <a:ext cx="1043493" cy="1226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B507C-7B2C-6CB8-EF7A-65EBBBC27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178" y="145778"/>
            <a:ext cx="3194750" cy="5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68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Cheriegate</dc:creator>
  <cp:lastModifiedBy>William Cheriegate</cp:lastModifiedBy>
  <cp:revision>9</cp:revision>
  <dcterms:created xsi:type="dcterms:W3CDTF">2025-06-06T19:10:20Z</dcterms:created>
  <dcterms:modified xsi:type="dcterms:W3CDTF">2025-06-13T16:06:10Z</dcterms:modified>
</cp:coreProperties>
</file>