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72" r:id="rId4"/>
  </p:sldMasterIdLst>
  <p:notesMasterIdLst>
    <p:notesMasterId r:id="rId24"/>
  </p:notesMasterIdLst>
  <p:sldIdLst>
    <p:sldId id="256" r:id="rId5"/>
    <p:sldId id="747" r:id="rId6"/>
    <p:sldId id="680" r:id="rId7"/>
    <p:sldId id="720" r:id="rId8"/>
    <p:sldId id="748" r:id="rId9"/>
    <p:sldId id="530" r:id="rId10"/>
    <p:sldId id="749" r:id="rId11"/>
    <p:sldId id="750" r:id="rId12"/>
    <p:sldId id="751" r:id="rId13"/>
    <p:sldId id="752" r:id="rId14"/>
    <p:sldId id="753" r:id="rId15"/>
    <p:sldId id="757" r:id="rId16"/>
    <p:sldId id="756" r:id="rId17"/>
    <p:sldId id="758" r:id="rId18"/>
    <p:sldId id="732" r:id="rId19"/>
    <p:sldId id="759" r:id="rId20"/>
    <p:sldId id="754" r:id="rId21"/>
    <p:sldId id="760"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FFEC"/>
    <a:srgbClr val="456B69"/>
    <a:srgbClr val="4D4D4D"/>
    <a:srgbClr val="8FB7B5"/>
    <a:srgbClr val="C7CCD3"/>
    <a:srgbClr val="7ABAF9"/>
    <a:srgbClr val="9CBEBD"/>
    <a:srgbClr val="466A5F"/>
    <a:srgbClr val="4742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96" autoAdjust="0"/>
    <p:restoredTop sz="86620" autoAdjust="0"/>
  </p:normalViewPr>
  <p:slideViewPr>
    <p:cSldViewPr snapToGrid="0">
      <p:cViewPr varScale="1">
        <p:scale>
          <a:sx n="94" d="100"/>
          <a:sy n="94" d="100"/>
        </p:scale>
        <p:origin x="22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3AC1C-1024-42A0-954C-DCCC738E7D61}" type="datetimeFigureOut">
              <a:rPr lang="en-GB" smtClean="0"/>
              <a:t>17/03/2024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1B0B4-3826-4DF1-BCAF-67C7EB087DCF}" type="slidenum">
              <a:rPr lang="en-GB" smtClean="0"/>
              <a:t>‹#›</a:t>
            </a:fld>
            <a:endParaRPr lang="en-GB"/>
          </a:p>
        </p:txBody>
      </p:sp>
    </p:spTree>
    <p:extLst>
      <p:ext uri="{BB962C8B-B14F-4D97-AF65-F5344CB8AC3E}">
        <p14:creationId xmlns:p14="http://schemas.microsoft.com/office/powerpoint/2010/main" val="28372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Item Response Theory for NLP: From IRT to Measurement Layouts</a:t>
            </a:r>
          </a:p>
          <a:p>
            <a:endParaRPr lang="en-US" dirty="0"/>
          </a:p>
          <a:p>
            <a:r>
              <a:rPr lang="en-US" dirty="0"/>
              <a:t>With the advent of general-purpose systems in AI, such as large language models, their evaluation is finally transitioning from the reporting of aggregate performance on some benchmarks to the extraction of capabilities in more well-thought measurement experiments, in a way that should resemble the theory and practice of psychological measurement. I will illustrate some examples where Factor Analysis and Item Response Theory have been applied to AI evaluation in the past. In these psychometric approaches, estimating capabilities excels over measuring performance in that capabilities aim to be independent from the task distribution. However, the parameters and factors in these models are still highly dependent on the underlying population of AI systems, which are more arbitrary and changing than human or animal populations. To address this issue, we need a more cognitive, intrinsic approach, identifying task demands and mapping the capabilities that can meet these demands. Under this perspective, I will present a new approach referred to as 'measurement layouts', </a:t>
            </a:r>
            <a:r>
              <a:rPr lang="en-US" dirty="0" err="1"/>
              <a:t>generalised</a:t>
            </a:r>
            <a:r>
              <a:rPr lang="en-US" dirty="0"/>
              <a:t> (non-linear) Hierarchical Bayesian Networks that can infer the latent capabilities of a single AI system from observed performance and task demands, and then predict performance for new tasks. Measurement layouts provide understanding of what makes an individual AI system fail and anticipation of performance for future tasks. At the end of the talk, I'll invite attendees to an open discussion on how measurement layouts compare to other novel approaches such as Assessors (performance models trained on test data) and more traditional approaches such as Structural Equation Modelling (if used for individuals).</a:t>
            </a:r>
          </a:p>
          <a:p>
            <a:endParaRPr lang="en-GB" dirty="0"/>
          </a:p>
        </p:txBody>
      </p:sp>
      <p:sp>
        <p:nvSpPr>
          <p:cNvPr id="4" name="Slide Number Placeholder 3"/>
          <p:cNvSpPr>
            <a:spLocks noGrp="1"/>
          </p:cNvSpPr>
          <p:nvPr>
            <p:ph type="sldNum" sz="quarter" idx="5"/>
          </p:nvPr>
        </p:nvSpPr>
        <p:spPr/>
        <p:txBody>
          <a:bodyPr/>
          <a:lstStyle/>
          <a:p>
            <a:fld id="{2791B0B4-3826-4DF1-BCAF-67C7EB087DCF}" type="slidenum">
              <a:rPr lang="en-GB" smtClean="0"/>
              <a:t>1</a:t>
            </a:fld>
            <a:endParaRPr lang="en-GB"/>
          </a:p>
        </p:txBody>
      </p:sp>
    </p:spTree>
    <p:extLst>
      <p:ext uri="{BB962C8B-B14F-4D97-AF65-F5344CB8AC3E}">
        <p14:creationId xmlns:p14="http://schemas.microsoft.com/office/powerpoint/2010/main" val="341054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Item Response Theory for NLP: From IRT to Measurement Layouts</a:t>
            </a:r>
          </a:p>
          <a:p>
            <a:endParaRPr lang="en-US" dirty="0"/>
          </a:p>
          <a:p>
            <a:r>
              <a:rPr lang="en-US" dirty="0"/>
              <a:t>With the advent of general-purpose systems in AI, such as large language models, their evaluation is finally transitioning from the reporting of aggregate performance on some benchmarks to the extraction of capabilities in more well-thought measurement experiments, in a way that should resemble the theory and practice of psychological measurement. I will illustrate some examples where Factor Analysis and Item Response Theory have been applied to AI evaluation in the past. In these psychometric approaches, estimating capabilities excels over measuring performance in that capabilities aim to be independent from the task distribution. However, the parameters and factors in these models are still highly dependent on the underlying population of AI systems, which are more arbitrary and changing than human or animal populations. To address this issue, we need a more cognitive, intrinsic approach, identifying task demands and mapping the capabilities that can meet these demands. Under this perspective, I will present a new approach referred to as 'measurement layouts', </a:t>
            </a:r>
            <a:r>
              <a:rPr lang="en-US" dirty="0" err="1"/>
              <a:t>generalised</a:t>
            </a:r>
            <a:r>
              <a:rPr lang="en-US" dirty="0"/>
              <a:t> (non-linear) Hierarchical Bayesian Networks that can infer the latent capabilities of a single AI system from observed performance and task demands, and then predict performance for new tasks. Measurement layouts provide understanding of what makes an individual AI system fail and anticipation of performance for future tasks. At the end of the talk, I'll invite attendees to an open discussion on how measurement layouts compare to other novel approaches such as Assessors (performance models trained on test data) and more traditional approaches such as Structural Equation Modelling (if used for individuals).</a:t>
            </a:r>
          </a:p>
          <a:p>
            <a:endParaRPr lang="en-GB" dirty="0"/>
          </a:p>
        </p:txBody>
      </p:sp>
      <p:sp>
        <p:nvSpPr>
          <p:cNvPr id="4" name="Slide Number Placeholder 3"/>
          <p:cNvSpPr>
            <a:spLocks noGrp="1"/>
          </p:cNvSpPr>
          <p:nvPr>
            <p:ph type="sldNum" sz="quarter" idx="5"/>
          </p:nvPr>
        </p:nvSpPr>
        <p:spPr/>
        <p:txBody>
          <a:bodyPr/>
          <a:lstStyle/>
          <a:p>
            <a:fld id="{2791B0B4-3826-4DF1-BCAF-67C7EB087DCF}" type="slidenum">
              <a:rPr lang="en-GB" smtClean="0"/>
              <a:t>2</a:t>
            </a:fld>
            <a:endParaRPr lang="en-GB"/>
          </a:p>
        </p:txBody>
      </p:sp>
    </p:spTree>
    <p:extLst>
      <p:ext uri="{BB962C8B-B14F-4D97-AF65-F5344CB8AC3E}">
        <p14:creationId xmlns:p14="http://schemas.microsoft.com/office/powerpoint/2010/main" val="168569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chatbot to process key issues</a:t>
            </a:r>
          </a:p>
          <a:p>
            <a:endParaRPr lang="en-US" dirty="0"/>
          </a:p>
          <a:p>
            <a:r>
              <a:rPr lang="en-US" dirty="0"/>
              <a:t>this framework show here allows us to evaluate key technologies</a:t>
            </a:r>
          </a:p>
        </p:txBody>
      </p:sp>
      <p:sp>
        <p:nvSpPr>
          <p:cNvPr id="4" name="Slide Number Placeholder 3"/>
          <p:cNvSpPr>
            <a:spLocks noGrp="1"/>
          </p:cNvSpPr>
          <p:nvPr>
            <p:ph type="sldNum" sz="quarter" idx="5"/>
          </p:nvPr>
        </p:nvSpPr>
        <p:spPr/>
        <p:txBody>
          <a:bodyPr/>
          <a:lstStyle/>
          <a:p>
            <a:fld id="{29F40FC4-BEA7-494F-90B0-4321A0445582}" type="slidenum">
              <a:rPr lang="en-US" smtClean="0"/>
              <a:t>6</a:t>
            </a:fld>
            <a:endParaRPr lang="en-US"/>
          </a:p>
        </p:txBody>
      </p:sp>
    </p:spTree>
    <p:extLst>
      <p:ext uri="{BB962C8B-B14F-4D97-AF65-F5344CB8AC3E}">
        <p14:creationId xmlns:p14="http://schemas.microsoft.com/office/powerpoint/2010/main" val="26912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LMSYS leaderboard &lt;&gt; CTF – no fixed items</a:t>
            </a:r>
          </a:p>
        </p:txBody>
      </p:sp>
      <p:sp>
        <p:nvSpPr>
          <p:cNvPr id="4" name="Slide Number Placeholder 3"/>
          <p:cNvSpPr>
            <a:spLocks noGrp="1"/>
          </p:cNvSpPr>
          <p:nvPr>
            <p:ph type="sldNum" sz="quarter" idx="5"/>
          </p:nvPr>
        </p:nvSpPr>
        <p:spPr/>
        <p:txBody>
          <a:bodyPr/>
          <a:lstStyle/>
          <a:p>
            <a:fld id="{2791B0B4-3826-4DF1-BCAF-67C7EB087DCF}" type="slidenum">
              <a:rPr lang="en-GB" smtClean="0"/>
              <a:t>8</a:t>
            </a:fld>
            <a:endParaRPr lang="en-GB"/>
          </a:p>
        </p:txBody>
      </p:sp>
    </p:spTree>
    <p:extLst>
      <p:ext uri="{BB962C8B-B14F-4D97-AF65-F5344CB8AC3E}">
        <p14:creationId xmlns:p14="http://schemas.microsoft.com/office/powerpoint/2010/main" val="208979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45031E1-EE03-4A21-84DD-7F31FFA4BFDB}" type="datetime1">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C31630-02F8-4074-8CE5-AA36F489A788}" type="slidenum">
              <a:rPr lang="en-GB" smtClean="0"/>
              <a:t>‹#›</a:t>
            </a:fld>
            <a:endParaRPr lang="en-GB"/>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51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44AE3-8A7A-43CD-946A-F48405F243C4}" type="datetime1">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C31630-02F8-4074-8CE5-AA36F489A788}" type="slidenum">
              <a:rPr lang="en-GB" smtClean="0"/>
              <a:t>‹#›</a:t>
            </a:fld>
            <a:endParaRPr lang="en-GB"/>
          </a:p>
        </p:txBody>
      </p:sp>
    </p:spTree>
    <p:extLst>
      <p:ext uri="{BB962C8B-B14F-4D97-AF65-F5344CB8AC3E}">
        <p14:creationId xmlns:p14="http://schemas.microsoft.com/office/powerpoint/2010/main" val="115594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6391D-6BFA-4DDB-99A9-965ADF8A9B25}" type="datetime1">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C31630-02F8-4074-8CE5-AA36F489A788}"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83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56B69"/>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vl1pPr>
            <a:lvl2pPr marL="265176" indent="-137160">
              <a:buFont typeface="Wingdings" panose="05000000000000000000" pitchFamily="2" charset="2"/>
              <a:buChar char="§"/>
              <a:defRPr sz="2000">
                <a:solidFill>
                  <a:srgbClr val="456B69"/>
                </a:solidFill>
              </a:defRPr>
            </a:lvl2pPr>
            <a:lvl3pPr marL="448056" indent="-137160">
              <a:buFont typeface="Courier New" panose="02070309020205020404" pitchFamily="49" charset="0"/>
              <a:buChar char="o"/>
              <a:defRPr sz="1600"/>
            </a:lvl3pPr>
            <a:lvl4pPr marL="594360" indent="-137160">
              <a:buFont typeface="Arial" panose="020B0604020202020204" pitchFamily="34" charset="0"/>
              <a:buChar char="•"/>
              <a:defRPr sz="1600">
                <a:solidFill>
                  <a:srgbClr val="456B69"/>
                </a:solidFill>
              </a:defRPr>
            </a:lvl4pPr>
            <a:lvl5pPr marL="777240" indent="-137160">
              <a:buFont typeface="Corbel" panose="020B0503020204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583F8BE-316F-4E67-AA36-C8D70D70518B}" type="datetime1">
              <a:rPr lang="en-GB" smtClean="0"/>
              <a:t>17/03/2024</a:t>
            </a:fld>
            <a:endParaRPr lang="en-GB"/>
          </a:p>
        </p:txBody>
      </p:sp>
      <p:sp>
        <p:nvSpPr>
          <p:cNvPr id="5" name="Footer Placeholder 4"/>
          <p:cNvSpPr>
            <a:spLocks noGrp="1"/>
          </p:cNvSpPr>
          <p:nvPr>
            <p:ph type="ftr" sz="quarter" idx="11"/>
          </p:nvPr>
        </p:nvSpPr>
        <p:spPr/>
        <p:txBody>
          <a:bodyPr/>
          <a:lstStyle>
            <a:lvl1pPr>
              <a:defRPr>
                <a:solidFill>
                  <a:srgbClr val="456B69"/>
                </a:solidFill>
              </a:defRPr>
            </a:lvl1pPr>
          </a:lstStyle>
          <a:p>
            <a:r>
              <a:rPr lang="en-US" dirty="0"/>
              <a:t>Item Response Theory for NLP</a:t>
            </a:r>
            <a:endParaRPr lang="en-GB" dirty="0"/>
          </a:p>
        </p:txBody>
      </p:sp>
      <p:sp>
        <p:nvSpPr>
          <p:cNvPr id="6" name="Slide Number Placeholder 5"/>
          <p:cNvSpPr>
            <a:spLocks noGrp="1"/>
          </p:cNvSpPr>
          <p:nvPr>
            <p:ph type="sldNum" sz="quarter" idx="12"/>
          </p:nvPr>
        </p:nvSpPr>
        <p:spPr/>
        <p:txBody>
          <a:bodyPr/>
          <a:lstStyle/>
          <a:p>
            <a:fld id="{12C31630-02F8-4074-8CE5-AA36F489A788}" type="slidenum">
              <a:rPr lang="en-GB" smtClean="0"/>
              <a:t>‹#›</a:t>
            </a:fld>
            <a:endParaRPr lang="en-GB"/>
          </a:p>
        </p:txBody>
      </p:sp>
    </p:spTree>
    <p:extLst>
      <p:ext uri="{BB962C8B-B14F-4D97-AF65-F5344CB8AC3E}">
        <p14:creationId xmlns:p14="http://schemas.microsoft.com/office/powerpoint/2010/main" val="75261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470422-701B-4346-8845-667D0F64847E}" type="datetime1">
              <a:rPr lang="en-GB" smtClean="0"/>
              <a:t>17/03/2024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C31630-02F8-4074-8CE5-AA36F489A788}" type="slidenum">
              <a:rPr lang="en-GB" smtClean="0"/>
              <a:t>‹#›</a:t>
            </a:fld>
            <a:endParaRPr lang="en-GB"/>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94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D5630-6B63-4F36-9D5F-C53E271AEA70}" type="datetime1">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C31630-02F8-4074-8CE5-AA36F489A788}" type="slidenum">
              <a:rPr lang="en-GB" smtClean="0"/>
              <a:t>‹#›</a:t>
            </a:fld>
            <a:endParaRPr lang="en-GB"/>
          </a:p>
        </p:txBody>
      </p:sp>
    </p:spTree>
    <p:extLst>
      <p:ext uri="{BB962C8B-B14F-4D97-AF65-F5344CB8AC3E}">
        <p14:creationId xmlns:p14="http://schemas.microsoft.com/office/powerpoint/2010/main" val="299123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1BD936-F9AC-4A9C-B729-D01835825146}" type="datetime1">
              <a:rPr lang="en-GB" smtClean="0"/>
              <a:t>17/03/2024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C31630-02F8-4074-8CE5-AA36F489A788}" type="slidenum">
              <a:rPr lang="en-GB" smtClean="0"/>
              <a:t>‹#›</a:t>
            </a:fld>
            <a:endParaRPr lang="en-GB"/>
          </a:p>
        </p:txBody>
      </p:sp>
    </p:spTree>
    <p:extLst>
      <p:ext uri="{BB962C8B-B14F-4D97-AF65-F5344CB8AC3E}">
        <p14:creationId xmlns:p14="http://schemas.microsoft.com/office/powerpoint/2010/main" val="13146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F16671-3569-4D17-A9D8-0A9D0C5F3DEB}" type="datetime1">
              <a:rPr lang="en-GB" smtClean="0"/>
              <a:t>17/03/2024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C31630-02F8-4074-8CE5-AA36F489A788}" type="slidenum">
              <a:rPr lang="en-GB" smtClean="0"/>
              <a:t>‹#›</a:t>
            </a:fld>
            <a:endParaRPr lang="en-GB"/>
          </a:p>
        </p:txBody>
      </p:sp>
    </p:spTree>
    <p:extLst>
      <p:ext uri="{BB962C8B-B14F-4D97-AF65-F5344CB8AC3E}">
        <p14:creationId xmlns:p14="http://schemas.microsoft.com/office/powerpoint/2010/main" val="120712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7F2EB-AE4B-470C-A4A2-91A3BE7C10CA}" type="datetime1">
              <a:rPr lang="en-GB" smtClean="0"/>
              <a:t>17/03/2024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C31630-02F8-4074-8CE5-AA36F489A788}" type="slidenum">
              <a:rPr lang="en-GB" smtClean="0"/>
              <a:t>‹#›</a:t>
            </a:fld>
            <a:endParaRPr lang="en-GB"/>
          </a:p>
        </p:txBody>
      </p:sp>
    </p:spTree>
    <p:extLst>
      <p:ext uri="{BB962C8B-B14F-4D97-AF65-F5344CB8AC3E}">
        <p14:creationId xmlns:p14="http://schemas.microsoft.com/office/powerpoint/2010/main" val="101557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8F4425-E5E3-461D-A01C-E2C71FF5F3E9}" type="datetime1">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C31630-02F8-4074-8CE5-AA36F489A788}" type="slidenum">
              <a:rPr lang="en-GB" smtClean="0"/>
              <a:t>‹#›</a:t>
            </a:fld>
            <a:endParaRPr lang="en-GB"/>
          </a:p>
        </p:txBody>
      </p:sp>
    </p:spTree>
    <p:extLst>
      <p:ext uri="{BB962C8B-B14F-4D97-AF65-F5344CB8AC3E}">
        <p14:creationId xmlns:p14="http://schemas.microsoft.com/office/powerpoint/2010/main" val="320716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0F7868-AA39-4DB6-B202-1696D8A1C476}" type="datetime1">
              <a:rPr lang="en-GB" smtClean="0"/>
              <a:t>17/03/2024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C31630-02F8-4074-8CE5-AA36F489A788}" type="slidenum">
              <a:rPr lang="en-GB" smtClean="0"/>
              <a:t>‹#›</a:t>
            </a:fld>
            <a:endParaRPr lang="en-GB"/>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18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F6DC3BE-39EC-4D35-882C-D1EDFAFD5859}" type="datetime1">
              <a:rPr lang="en-GB" smtClean="0"/>
              <a:t>17/03/2024</a:t>
            </a:fld>
            <a:endParaRPr lang="en-GB"/>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GB"/>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2C31630-02F8-4074-8CE5-AA36F489A788}"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942373"/>
      </p:ext>
    </p:extLst>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acl2024irt.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jorallo@dsic.upv.es" TargetMode="External"/><Relationship Id="rId2" Type="http://schemas.openxmlformats.org/officeDocument/2006/relationships/hyperlink" Target="http://josephorallo.webs.upv.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61F2-442E-4A89-B796-825DFA4EF698}"/>
              </a:ext>
            </a:extLst>
          </p:cNvPr>
          <p:cNvSpPr>
            <a:spLocks noGrp="1"/>
          </p:cNvSpPr>
          <p:nvPr>
            <p:ph type="ctrTitle"/>
          </p:nvPr>
        </p:nvSpPr>
        <p:spPr>
          <a:xfrm>
            <a:off x="741405" y="4960137"/>
            <a:ext cx="10095471" cy="1463040"/>
          </a:xfrm>
          <a:solidFill>
            <a:schemeClr val="bg1"/>
          </a:solidFill>
        </p:spPr>
        <p:txBody>
          <a:bodyPr>
            <a:noAutofit/>
          </a:bodyPr>
          <a:lstStyle/>
          <a:p>
            <a:pPr algn="l"/>
            <a:r>
              <a:rPr lang="pt-BR" sz="2800" cap="none" dirty="0">
                <a:solidFill>
                  <a:srgbClr val="456B69"/>
                </a:solidFill>
              </a:rPr>
              <a:t>John P. Lalor, Pedro Rodriguez, João Sedoc, Jose Hernandez-Orallo</a:t>
            </a:r>
            <a:br>
              <a:rPr lang="pt-BR" sz="2800" cap="none" dirty="0">
                <a:solidFill>
                  <a:srgbClr val="456B69"/>
                </a:solidFill>
              </a:rPr>
            </a:br>
            <a:br>
              <a:rPr lang="en-GB" sz="2800" cap="none" dirty="0">
                <a:solidFill>
                  <a:srgbClr val="456B69"/>
                </a:solidFill>
              </a:rPr>
            </a:br>
            <a:r>
              <a:rPr lang="en-GB" sz="2000" cap="none" dirty="0">
                <a:solidFill>
                  <a:srgbClr val="456B69"/>
                </a:solidFill>
                <a:hlinkClick r:id="rId3"/>
              </a:rPr>
              <a:t>https://eacl2024irt.github.io/</a:t>
            </a:r>
            <a:r>
              <a:rPr lang="en-GB" sz="2000" cap="none" dirty="0">
                <a:solidFill>
                  <a:srgbClr val="456B69"/>
                </a:solidFill>
              </a:rPr>
              <a:t> </a:t>
            </a:r>
          </a:p>
        </p:txBody>
      </p:sp>
      <p:sp>
        <p:nvSpPr>
          <p:cNvPr id="4" name="TextBox 3">
            <a:extLst>
              <a:ext uri="{FF2B5EF4-FFF2-40B4-BE49-F238E27FC236}">
                <a16:creationId xmlns:a16="http://schemas.microsoft.com/office/drawing/2014/main" id="{32C50FDC-E804-4377-98C9-0C61B1CE5E7E}"/>
              </a:ext>
            </a:extLst>
          </p:cNvPr>
          <p:cNvSpPr txBox="1"/>
          <p:nvPr/>
        </p:nvSpPr>
        <p:spPr>
          <a:xfrm>
            <a:off x="653143" y="1439721"/>
            <a:ext cx="11165190" cy="1605632"/>
          </a:xfrm>
          <a:prstGeom prst="rect">
            <a:avLst/>
          </a:prstGeom>
          <a:noFill/>
        </p:spPr>
        <p:txBody>
          <a:bodyPr wrap="square" rtlCol="0">
            <a:spAutoFit/>
          </a:bodyPr>
          <a:lstStyle/>
          <a:p>
            <a:pPr>
              <a:lnSpc>
                <a:spcPts val="6000"/>
              </a:lnSpc>
            </a:pPr>
            <a:r>
              <a:rPr lang="en-US" sz="6000" b="1" dirty="0">
                <a:solidFill>
                  <a:schemeClr val="bg1"/>
                </a:solidFill>
                <a:latin typeface="+mj-lt"/>
              </a:rPr>
              <a:t>Item Response Theory for NLP</a:t>
            </a:r>
          </a:p>
          <a:p>
            <a:pPr>
              <a:lnSpc>
                <a:spcPts val="6000"/>
              </a:lnSpc>
            </a:pPr>
            <a:r>
              <a:rPr lang="en-US" sz="4000" dirty="0">
                <a:solidFill>
                  <a:schemeClr val="bg1"/>
                </a:solidFill>
                <a:latin typeface="+mj-lt"/>
              </a:rPr>
              <a:t>EACL2024 Tutorial, 21</a:t>
            </a:r>
            <a:r>
              <a:rPr lang="en-US" sz="4000" baseline="30000" dirty="0">
                <a:solidFill>
                  <a:schemeClr val="bg1"/>
                </a:solidFill>
                <a:latin typeface="+mj-lt"/>
              </a:rPr>
              <a:t>st</a:t>
            </a:r>
            <a:r>
              <a:rPr lang="en-US" sz="4000" dirty="0">
                <a:solidFill>
                  <a:schemeClr val="bg1"/>
                </a:solidFill>
                <a:latin typeface="+mj-lt"/>
              </a:rPr>
              <a:t> March 2024</a:t>
            </a:r>
          </a:p>
        </p:txBody>
      </p:sp>
      <p:sp>
        <p:nvSpPr>
          <p:cNvPr id="28" name="Title 1">
            <a:extLst>
              <a:ext uri="{FF2B5EF4-FFF2-40B4-BE49-F238E27FC236}">
                <a16:creationId xmlns:a16="http://schemas.microsoft.com/office/drawing/2014/main" id="{FE5231F5-4E67-416F-8F5F-C49474E5A2AD}"/>
              </a:ext>
            </a:extLst>
          </p:cNvPr>
          <p:cNvSpPr txBox="1">
            <a:spLocks/>
          </p:cNvSpPr>
          <p:nvPr/>
        </p:nvSpPr>
        <p:spPr>
          <a:xfrm>
            <a:off x="5506496" y="3440760"/>
            <a:ext cx="6685503" cy="79964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pt-BR" sz="1800" cap="none" dirty="0">
                <a:solidFill>
                  <a:srgbClr val="456B69"/>
                </a:solidFill>
              </a:rPr>
              <a:t>, </a:t>
            </a:r>
            <a:endParaRPr lang="en-GB" sz="1800" cap="none" dirty="0">
              <a:solidFill>
                <a:srgbClr val="456B69"/>
              </a:solidFill>
            </a:endParaRPr>
          </a:p>
        </p:txBody>
      </p:sp>
    </p:spTree>
    <p:extLst>
      <p:ext uri="{BB962C8B-B14F-4D97-AF65-F5344CB8AC3E}">
        <p14:creationId xmlns:p14="http://schemas.microsoft.com/office/powerpoint/2010/main" val="248336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FEA0-6FCE-FC43-7200-8C972105DD6F}"/>
              </a:ext>
            </a:extLst>
          </p:cNvPr>
          <p:cNvSpPr>
            <a:spLocks noGrp="1"/>
          </p:cNvSpPr>
          <p:nvPr>
            <p:ph type="title"/>
          </p:nvPr>
        </p:nvSpPr>
        <p:spPr/>
        <p:txBody>
          <a:bodyPr/>
          <a:lstStyle/>
          <a:p>
            <a:r>
              <a:rPr lang="en-US" dirty="0"/>
              <a:t>Leaderboards Can Improve</a:t>
            </a:r>
          </a:p>
        </p:txBody>
      </p:sp>
      <p:sp>
        <p:nvSpPr>
          <p:cNvPr id="3" name="Content Placeholder 2">
            <a:extLst>
              <a:ext uri="{FF2B5EF4-FFF2-40B4-BE49-F238E27FC236}">
                <a16:creationId xmlns:a16="http://schemas.microsoft.com/office/drawing/2014/main" id="{4B152703-B9C7-DBE2-A157-6205E3185917}"/>
              </a:ext>
            </a:extLst>
          </p:cNvPr>
          <p:cNvSpPr>
            <a:spLocks noGrp="1"/>
          </p:cNvSpPr>
          <p:nvPr>
            <p:ph idx="1"/>
          </p:nvPr>
        </p:nvSpPr>
        <p:spPr/>
        <p:txBody>
          <a:bodyPr/>
          <a:lstStyle/>
          <a:p>
            <a:pPr marL="457200" lvl="0" indent="-393700" algn="l" rtl="0">
              <a:spcBef>
                <a:spcPts val="0"/>
              </a:spcBef>
              <a:spcAft>
                <a:spcPts val="0"/>
              </a:spcAft>
              <a:buSzPts val="2600"/>
              <a:buAutoNum type="arabicPeriod"/>
            </a:pPr>
            <a:r>
              <a:rPr lang="en-US" sz="2400" dirty="0"/>
              <a:t>Questions with the Right Difficulty</a:t>
            </a:r>
          </a:p>
          <a:p>
            <a:pPr marL="457200" lvl="0" indent="-393700" algn="l" rtl="0">
              <a:spcBef>
                <a:spcPts val="0"/>
              </a:spcBef>
              <a:spcAft>
                <a:spcPts val="0"/>
              </a:spcAft>
              <a:buSzPts val="2600"/>
              <a:buAutoNum type="arabicPeriod"/>
            </a:pPr>
            <a:endParaRPr lang="en-US" sz="2400" dirty="0"/>
          </a:p>
          <a:p>
            <a:pPr marL="457200" lvl="0" indent="-393700" algn="l" rtl="0">
              <a:spcBef>
                <a:spcPts val="0"/>
              </a:spcBef>
              <a:spcAft>
                <a:spcPts val="0"/>
              </a:spcAft>
              <a:buSzPts val="2600"/>
              <a:buAutoNum type="arabicPeriod"/>
            </a:pPr>
            <a:r>
              <a:rPr lang="en-US" sz="2400" dirty="0"/>
              <a:t>Discriminative Questions</a:t>
            </a:r>
          </a:p>
          <a:p>
            <a:pPr marL="457200" lvl="0" indent="-393700" algn="l" rtl="0">
              <a:spcBef>
                <a:spcPts val="0"/>
              </a:spcBef>
              <a:spcAft>
                <a:spcPts val="0"/>
              </a:spcAft>
              <a:buSzPts val="2600"/>
              <a:buAutoNum type="arabicPeriod"/>
            </a:pPr>
            <a:endParaRPr lang="en-US" sz="2400" dirty="0"/>
          </a:p>
          <a:p>
            <a:pPr marL="457200" lvl="0" indent="-393700" algn="l" rtl="0">
              <a:spcBef>
                <a:spcPts val="0"/>
              </a:spcBef>
              <a:spcAft>
                <a:spcPts val="0"/>
              </a:spcAft>
              <a:buSzPts val="2600"/>
              <a:buAutoNum type="arabicPeriod"/>
            </a:pPr>
            <a:r>
              <a:rPr lang="en-US" sz="2400" dirty="0"/>
              <a:t>Minimize Ambiguity, Maximize Fairness</a:t>
            </a:r>
          </a:p>
          <a:p>
            <a:pPr marL="457200" lvl="0" indent="-393700" algn="l" rtl="0">
              <a:spcBef>
                <a:spcPts val="0"/>
              </a:spcBef>
              <a:spcAft>
                <a:spcPts val="0"/>
              </a:spcAft>
              <a:buSzPts val="2600"/>
              <a:buAutoNum type="arabicPeriod"/>
            </a:pPr>
            <a:endParaRPr lang="en-US" sz="2400" dirty="0"/>
          </a:p>
          <a:p>
            <a:pPr marL="457200" lvl="0" indent="-393700" algn="l" rtl="0">
              <a:spcBef>
                <a:spcPts val="0"/>
              </a:spcBef>
              <a:spcAft>
                <a:spcPts val="0"/>
              </a:spcAft>
              <a:buSzPts val="2600"/>
              <a:buAutoNum type="arabicPeriod"/>
            </a:pPr>
            <a:r>
              <a:rPr lang="en-US" sz="2400" dirty="0"/>
              <a:t>Don’t be Overly Definitive</a:t>
            </a:r>
          </a:p>
          <a:p>
            <a:pPr marL="457200" lvl="0" indent="-393700" algn="l" rtl="0">
              <a:spcBef>
                <a:spcPts val="0"/>
              </a:spcBef>
              <a:spcAft>
                <a:spcPts val="0"/>
              </a:spcAft>
              <a:buSzPts val="2600"/>
              <a:buAutoNum type="arabicPeriod"/>
            </a:pPr>
            <a:endParaRPr lang="en-US" sz="2400" dirty="0"/>
          </a:p>
          <a:p>
            <a:pPr marL="457200" lvl="0" indent="-393700" algn="l" rtl="0">
              <a:spcBef>
                <a:spcPts val="0"/>
              </a:spcBef>
              <a:spcAft>
                <a:spcPts val="0"/>
              </a:spcAft>
              <a:buSzPts val="2600"/>
              <a:buAutoNum type="arabicPeriod"/>
            </a:pPr>
            <a:r>
              <a:rPr lang="en-US" sz="2400" dirty="0"/>
              <a:t>Be Flexible and Introspective</a:t>
            </a:r>
          </a:p>
          <a:p>
            <a:endParaRPr lang="en-US" dirty="0"/>
          </a:p>
        </p:txBody>
      </p:sp>
      <p:sp>
        <p:nvSpPr>
          <p:cNvPr id="4" name="Footer Placeholder 3">
            <a:extLst>
              <a:ext uri="{FF2B5EF4-FFF2-40B4-BE49-F238E27FC236}">
                <a16:creationId xmlns:a16="http://schemas.microsoft.com/office/drawing/2014/main" id="{AB9AF7D8-34D5-D020-929E-463C6894934A}"/>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38E20B36-D0CD-6E46-A423-A846AFD1D088}"/>
              </a:ext>
            </a:extLst>
          </p:cNvPr>
          <p:cNvSpPr>
            <a:spLocks noGrp="1"/>
          </p:cNvSpPr>
          <p:nvPr>
            <p:ph type="sldNum" sz="quarter" idx="12"/>
          </p:nvPr>
        </p:nvSpPr>
        <p:spPr/>
        <p:txBody>
          <a:bodyPr/>
          <a:lstStyle/>
          <a:p>
            <a:fld id="{12C31630-02F8-4074-8CE5-AA36F489A788}" type="slidenum">
              <a:rPr lang="en-GB" smtClean="0"/>
              <a:t>10</a:t>
            </a:fld>
            <a:endParaRPr lang="en-GB"/>
          </a:p>
        </p:txBody>
      </p:sp>
    </p:spTree>
    <p:extLst>
      <p:ext uri="{BB962C8B-B14F-4D97-AF65-F5344CB8AC3E}">
        <p14:creationId xmlns:p14="http://schemas.microsoft.com/office/powerpoint/2010/main" val="50544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D358-EB50-93EA-E0A3-CCC86F0025A2}"/>
              </a:ext>
            </a:extLst>
          </p:cNvPr>
          <p:cNvSpPr>
            <a:spLocks noGrp="1"/>
          </p:cNvSpPr>
          <p:nvPr>
            <p:ph type="title"/>
          </p:nvPr>
        </p:nvSpPr>
        <p:spPr/>
        <p:txBody>
          <a:bodyPr/>
          <a:lstStyle/>
          <a:p>
            <a:r>
              <a:rPr lang="en-US" dirty="0"/>
              <a:t>Methods For Ranking</a:t>
            </a:r>
          </a:p>
        </p:txBody>
      </p:sp>
      <p:sp>
        <p:nvSpPr>
          <p:cNvPr id="3" name="Content Placeholder 2">
            <a:extLst>
              <a:ext uri="{FF2B5EF4-FFF2-40B4-BE49-F238E27FC236}">
                <a16:creationId xmlns:a16="http://schemas.microsoft.com/office/drawing/2014/main" id="{87D1BED4-9C7F-9423-3840-AFAB94F293BC}"/>
              </a:ext>
            </a:extLst>
          </p:cNvPr>
          <p:cNvSpPr>
            <a:spLocks noGrp="1"/>
          </p:cNvSpPr>
          <p:nvPr>
            <p:ph idx="1"/>
          </p:nvPr>
        </p:nvSpPr>
        <p:spPr/>
        <p:txBody>
          <a:bodyPr/>
          <a:lstStyle/>
          <a:p>
            <a:pPr marL="457200" indent="-457200">
              <a:buFont typeface="+mj-lt"/>
              <a:buAutoNum type="arabicPeriod"/>
            </a:pPr>
            <a:r>
              <a:rPr lang="en-US" dirty="0"/>
              <a:t>Average score</a:t>
            </a:r>
          </a:p>
          <a:p>
            <a:pPr marL="457200" indent="-457200">
              <a:buFont typeface="+mj-lt"/>
              <a:buAutoNum type="arabicPeriod"/>
            </a:pPr>
            <a:r>
              <a:rPr lang="en-US" dirty="0"/>
              <a:t>Z-scored ratings</a:t>
            </a:r>
          </a:p>
          <a:p>
            <a:pPr marL="457200" indent="-457200">
              <a:buFont typeface="+mj-lt"/>
              <a:buAutoNum type="arabicPeriod"/>
            </a:pPr>
            <a:r>
              <a:rPr lang="en-US" dirty="0"/>
              <a:t>Preference ranking</a:t>
            </a:r>
          </a:p>
          <a:p>
            <a:pPr marL="630936" lvl="1" indent="-457200"/>
            <a:r>
              <a:rPr lang="en-US" dirty="0"/>
              <a:t>Bradley-Terry-Leech</a:t>
            </a:r>
          </a:p>
          <a:p>
            <a:pPr marL="630936" lvl="1" indent="-457200"/>
            <a:r>
              <a:rPr lang="en-US" dirty="0"/>
              <a:t>Elo rating system</a:t>
            </a:r>
          </a:p>
          <a:p>
            <a:pPr marL="630936" lvl="1" indent="-457200"/>
            <a:r>
              <a:rPr lang="en-US" dirty="0" err="1"/>
              <a:t>Trueskill</a:t>
            </a:r>
            <a:endParaRPr lang="en-US" dirty="0"/>
          </a:p>
          <a:p>
            <a:pPr marL="630936" lvl="1" indent="-457200"/>
            <a:r>
              <a:rPr lang="en-US" dirty="0"/>
              <a:t>Item Response Theory</a:t>
            </a:r>
          </a:p>
        </p:txBody>
      </p:sp>
      <p:sp>
        <p:nvSpPr>
          <p:cNvPr id="4" name="Footer Placeholder 3">
            <a:extLst>
              <a:ext uri="{FF2B5EF4-FFF2-40B4-BE49-F238E27FC236}">
                <a16:creationId xmlns:a16="http://schemas.microsoft.com/office/drawing/2014/main" id="{132C6992-1EB3-74FA-0E2D-4D5F4DFE3ED2}"/>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9BEDE724-783F-73CB-8833-7AF0DC367513}"/>
              </a:ext>
            </a:extLst>
          </p:cNvPr>
          <p:cNvSpPr>
            <a:spLocks noGrp="1"/>
          </p:cNvSpPr>
          <p:nvPr>
            <p:ph type="sldNum" sz="quarter" idx="12"/>
          </p:nvPr>
        </p:nvSpPr>
        <p:spPr/>
        <p:txBody>
          <a:bodyPr/>
          <a:lstStyle/>
          <a:p>
            <a:fld id="{12C31630-02F8-4074-8CE5-AA36F489A788}" type="slidenum">
              <a:rPr lang="en-GB" smtClean="0"/>
              <a:t>11</a:t>
            </a:fld>
            <a:endParaRPr lang="en-GB"/>
          </a:p>
        </p:txBody>
      </p:sp>
    </p:spTree>
    <p:extLst>
      <p:ext uri="{BB962C8B-B14F-4D97-AF65-F5344CB8AC3E}">
        <p14:creationId xmlns:p14="http://schemas.microsoft.com/office/powerpoint/2010/main" val="112266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CB2A-47FB-F0B6-F5E0-3DCB191B9FBE}"/>
              </a:ext>
            </a:extLst>
          </p:cNvPr>
          <p:cNvSpPr>
            <a:spLocks noGrp="1"/>
          </p:cNvSpPr>
          <p:nvPr>
            <p:ph type="title"/>
          </p:nvPr>
        </p:nvSpPr>
        <p:spPr/>
        <p:txBody>
          <a:bodyPr/>
          <a:lstStyle/>
          <a:p>
            <a:r>
              <a:rPr lang="en-US" dirty="0"/>
              <a:t>Human / Automatic metrics</a:t>
            </a:r>
          </a:p>
        </p:txBody>
      </p:sp>
      <p:sp>
        <p:nvSpPr>
          <p:cNvPr id="3" name="Content Placeholder 2">
            <a:extLst>
              <a:ext uri="{FF2B5EF4-FFF2-40B4-BE49-F238E27FC236}">
                <a16:creationId xmlns:a16="http://schemas.microsoft.com/office/drawing/2014/main" id="{81FF9820-46CC-DA82-E3ED-E7C37B473FFA}"/>
              </a:ext>
            </a:extLst>
          </p:cNvPr>
          <p:cNvSpPr>
            <a:spLocks noGrp="1"/>
          </p:cNvSpPr>
          <p:nvPr>
            <p:ph idx="1"/>
          </p:nvPr>
        </p:nvSpPr>
        <p:spPr/>
        <p:txBody>
          <a:bodyPr/>
          <a:lstStyle/>
          <a:p>
            <a:r>
              <a:rPr lang="en-US" sz="2400" dirty="0"/>
              <a:t>Human evaluation</a:t>
            </a:r>
          </a:p>
          <a:p>
            <a:pPr lvl="1"/>
            <a:r>
              <a:rPr lang="en-US" sz="2400" dirty="0"/>
              <a:t>Expert judges (WOCHAT, Alexa)</a:t>
            </a:r>
          </a:p>
          <a:p>
            <a:pPr lvl="1"/>
            <a:r>
              <a:rPr lang="en-US" sz="2400" dirty="0"/>
              <a:t>Crowd-sourced (non-expert) judgments (DBDC)</a:t>
            </a:r>
          </a:p>
          <a:p>
            <a:r>
              <a:rPr lang="en-US" sz="2400" dirty="0"/>
              <a:t>Automated evaluation</a:t>
            </a:r>
          </a:p>
          <a:p>
            <a:pPr lvl="1"/>
            <a:r>
              <a:rPr lang="en-US" sz="2400" dirty="0"/>
              <a:t>Proxy metrics (e.g., G-Eval, BLEU, Perplexity)</a:t>
            </a:r>
          </a:p>
          <a:p>
            <a:endParaRPr lang="en-US" dirty="0"/>
          </a:p>
        </p:txBody>
      </p:sp>
      <p:sp>
        <p:nvSpPr>
          <p:cNvPr id="4" name="Footer Placeholder 3">
            <a:extLst>
              <a:ext uri="{FF2B5EF4-FFF2-40B4-BE49-F238E27FC236}">
                <a16:creationId xmlns:a16="http://schemas.microsoft.com/office/drawing/2014/main" id="{3A006DA4-22D2-661B-5937-91757738B646}"/>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4CBE82AF-1F80-D27F-0F8A-815A297A7506}"/>
              </a:ext>
            </a:extLst>
          </p:cNvPr>
          <p:cNvSpPr>
            <a:spLocks noGrp="1"/>
          </p:cNvSpPr>
          <p:nvPr>
            <p:ph type="sldNum" sz="quarter" idx="12"/>
          </p:nvPr>
        </p:nvSpPr>
        <p:spPr/>
        <p:txBody>
          <a:bodyPr/>
          <a:lstStyle/>
          <a:p>
            <a:fld id="{12C31630-02F8-4074-8CE5-AA36F489A788}" type="slidenum">
              <a:rPr lang="en-GB" smtClean="0"/>
              <a:t>12</a:t>
            </a:fld>
            <a:endParaRPr lang="en-GB"/>
          </a:p>
        </p:txBody>
      </p:sp>
      <p:grpSp>
        <p:nvGrpSpPr>
          <p:cNvPr id="6" name="Group 5">
            <a:extLst>
              <a:ext uri="{FF2B5EF4-FFF2-40B4-BE49-F238E27FC236}">
                <a16:creationId xmlns:a16="http://schemas.microsoft.com/office/drawing/2014/main" id="{F91D4E4F-AF60-813B-DB98-5FD416256BED}"/>
              </a:ext>
            </a:extLst>
          </p:cNvPr>
          <p:cNvGrpSpPr/>
          <p:nvPr/>
        </p:nvGrpSpPr>
        <p:grpSpPr>
          <a:xfrm>
            <a:off x="2020474" y="3727022"/>
            <a:ext cx="8941512" cy="2582338"/>
            <a:chOff x="1043264" y="3328107"/>
            <a:chExt cx="9935014" cy="2869265"/>
          </a:xfrm>
        </p:grpSpPr>
        <p:grpSp>
          <p:nvGrpSpPr>
            <p:cNvPr id="7" name="Group 6">
              <a:extLst>
                <a:ext uri="{FF2B5EF4-FFF2-40B4-BE49-F238E27FC236}">
                  <a16:creationId xmlns:a16="http://schemas.microsoft.com/office/drawing/2014/main" id="{59016D02-BCE3-C412-BA0B-EC9A0C94F5C8}"/>
                </a:ext>
              </a:extLst>
            </p:cNvPr>
            <p:cNvGrpSpPr/>
            <p:nvPr/>
          </p:nvGrpSpPr>
          <p:grpSpPr>
            <a:xfrm>
              <a:off x="1150328" y="4269993"/>
              <a:ext cx="1589107" cy="522711"/>
              <a:chOff x="1150328" y="4293096"/>
              <a:chExt cx="1589107" cy="522711"/>
            </a:xfrm>
          </p:grpSpPr>
          <p:sp>
            <p:nvSpPr>
              <p:cNvPr id="33" name="Rectangle 32">
                <a:extLst>
                  <a:ext uri="{FF2B5EF4-FFF2-40B4-BE49-F238E27FC236}">
                    <a16:creationId xmlns:a16="http://schemas.microsoft.com/office/drawing/2014/main" id="{34FA3F78-7121-63D8-06DB-12B66CF841B4}"/>
                  </a:ext>
                </a:extLst>
              </p:cNvPr>
              <p:cNvSpPr/>
              <p:nvPr/>
            </p:nvSpPr>
            <p:spPr>
              <a:xfrm>
                <a:off x="1150328" y="4300093"/>
                <a:ext cx="648072" cy="51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a:solidFill>
                      <a:schemeClr val="tx1"/>
                    </a:solidFill>
                  </a:rPr>
                  <a:t>S</a:t>
                </a:r>
                <a:r>
                  <a:rPr lang="en-US" sz="2520" i="1" baseline="-25000" dirty="0">
                    <a:solidFill>
                      <a:schemeClr val="tx1"/>
                    </a:solidFill>
                  </a:rPr>
                  <a:t>1</a:t>
                </a:r>
                <a:endParaRPr lang="en-US" sz="1620" i="1" dirty="0">
                  <a:solidFill>
                    <a:schemeClr val="tx1"/>
                  </a:solidFill>
                </a:endParaRPr>
              </a:p>
            </p:txBody>
          </p:sp>
          <p:sp>
            <p:nvSpPr>
              <p:cNvPr id="34" name="Rectangle 33">
                <a:extLst>
                  <a:ext uri="{FF2B5EF4-FFF2-40B4-BE49-F238E27FC236}">
                    <a16:creationId xmlns:a16="http://schemas.microsoft.com/office/drawing/2014/main" id="{5880BBC9-FBA5-9F7D-C14F-6509EFC53369}"/>
                  </a:ext>
                </a:extLst>
              </p:cNvPr>
              <p:cNvSpPr/>
              <p:nvPr/>
            </p:nvSpPr>
            <p:spPr>
              <a:xfrm>
                <a:off x="2091363" y="4293096"/>
                <a:ext cx="648072" cy="51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a:solidFill>
                      <a:schemeClr val="tx1"/>
                    </a:solidFill>
                  </a:rPr>
                  <a:t>U</a:t>
                </a:r>
                <a:r>
                  <a:rPr lang="en-US" sz="2520" i="1" baseline="-25000" dirty="0">
                    <a:solidFill>
                      <a:schemeClr val="tx1"/>
                    </a:solidFill>
                  </a:rPr>
                  <a:t>1</a:t>
                </a:r>
                <a:endParaRPr lang="en-US" sz="1620" i="1" dirty="0">
                  <a:solidFill>
                    <a:schemeClr val="tx1"/>
                  </a:solidFill>
                </a:endParaRPr>
              </a:p>
            </p:txBody>
          </p:sp>
          <p:cxnSp>
            <p:nvCxnSpPr>
              <p:cNvPr id="35" name="Straight Arrow Connector 34">
                <a:extLst>
                  <a:ext uri="{FF2B5EF4-FFF2-40B4-BE49-F238E27FC236}">
                    <a16:creationId xmlns:a16="http://schemas.microsoft.com/office/drawing/2014/main" id="{7E046564-A525-8C7A-FD04-D541FDF81973}"/>
                  </a:ext>
                </a:extLst>
              </p:cNvPr>
              <p:cNvCxnSpPr>
                <a:stCxn id="33" idx="3"/>
                <a:endCxn id="34" idx="1"/>
              </p:cNvCxnSpPr>
              <p:nvPr/>
            </p:nvCxnSpPr>
            <p:spPr>
              <a:xfrm flipV="1">
                <a:off x="1798400" y="4550953"/>
                <a:ext cx="292963" cy="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 name="Straight Arrow Connector 7">
              <a:extLst>
                <a:ext uri="{FF2B5EF4-FFF2-40B4-BE49-F238E27FC236}">
                  <a16:creationId xmlns:a16="http://schemas.microsoft.com/office/drawing/2014/main" id="{56972CD8-04B0-001F-5965-A4CCF0B0597D}"/>
                </a:ext>
              </a:extLst>
            </p:cNvPr>
            <p:cNvCxnSpPr>
              <a:stCxn id="34" idx="3"/>
              <a:endCxn id="26" idx="1"/>
            </p:cNvCxnSpPr>
            <p:nvPr/>
          </p:nvCxnSpPr>
          <p:spPr>
            <a:xfrm>
              <a:off x="2739435" y="4527850"/>
              <a:ext cx="1469563" cy="69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52029AD-6857-2C37-367F-77D4211B903D}"/>
                </a:ext>
              </a:extLst>
            </p:cNvPr>
            <p:cNvGrpSpPr/>
            <p:nvPr/>
          </p:nvGrpSpPr>
          <p:grpSpPr>
            <a:xfrm>
              <a:off x="4208998" y="4269993"/>
              <a:ext cx="3471178" cy="522711"/>
              <a:chOff x="3032398" y="4293096"/>
              <a:chExt cx="3471178" cy="522711"/>
            </a:xfrm>
          </p:grpSpPr>
          <p:sp>
            <p:nvSpPr>
              <p:cNvPr id="26" name="Rectangle 25">
                <a:extLst>
                  <a:ext uri="{FF2B5EF4-FFF2-40B4-BE49-F238E27FC236}">
                    <a16:creationId xmlns:a16="http://schemas.microsoft.com/office/drawing/2014/main" id="{7D9330AA-12D7-1CCB-9640-2875D839198F}"/>
                  </a:ext>
                </a:extLst>
              </p:cNvPr>
              <p:cNvSpPr/>
              <p:nvPr/>
            </p:nvSpPr>
            <p:spPr>
              <a:xfrm>
                <a:off x="3032398" y="4300093"/>
                <a:ext cx="648072" cy="51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a:solidFill>
                      <a:schemeClr val="tx1"/>
                    </a:solidFill>
                  </a:rPr>
                  <a:t>S</a:t>
                </a:r>
                <a:r>
                  <a:rPr lang="en-US" sz="2520" i="1" baseline="-25000" dirty="0">
                    <a:solidFill>
                      <a:schemeClr val="tx1"/>
                    </a:solidFill>
                  </a:rPr>
                  <a:t>i-1</a:t>
                </a:r>
                <a:endParaRPr lang="en-US" sz="1620" i="1" dirty="0">
                  <a:solidFill>
                    <a:schemeClr val="tx1"/>
                  </a:solidFill>
                </a:endParaRPr>
              </a:p>
            </p:txBody>
          </p:sp>
          <p:sp>
            <p:nvSpPr>
              <p:cNvPr id="27" name="Rectangle 26">
                <a:extLst>
                  <a:ext uri="{FF2B5EF4-FFF2-40B4-BE49-F238E27FC236}">
                    <a16:creationId xmlns:a16="http://schemas.microsoft.com/office/drawing/2014/main" id="{8278D33F-F5A6-F81E-8EA3-22C945184A31}"/>
                  </a:ext>
                </a:extLst>
              </p:cNvPr>
              <p:cNvSpPr/>
              <p:nvPr/>
            </p:nvSpPr>
            <p:spPr>
              <a:xfrm>
                <a:off x="3973433" y="4300093"/>
                <a:ext cx="648072" cy="51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a:solidFill>
                      <a:schemeClr val="tx1"/>
                    </a:solidFill>
                  </a:rPr>
                  <a:t>U</a:t>
                </a:r>
                <a:r>
                  <a:rPr lang="en-US" sz="2520" i="1" baseline="-25000" dirty="0">
                    <a:solidFill>
                      <a:schemeClr val="tx1"/>
                    </a:solidFill>
                  </a:rPr>
                  <a:t>i-1</a:t>
                </a:r>
                <a:endParaRPr lang="en-US" sz="1620" i="1" dirty="0">
                  <a:solidFill>
                    <a:schemeClr val="tx1"/>
                  </a:solidFill>
                </a:endParaRPr>
              </a:p>
            </p:txBody>
          </p:sp>
          <p:cxnSp>
            <p:nvCxnSpPr>
              <p:cNvPr id="28" name="Straight Arrow Connector 27">
                <a:extLst>
                  <a:ext uri="{FF2B5EF4-FFF2-40B4-BE49-F238E27FC236}">
                    <a16:creationId xmlns:a16="http://schemas.microsoft.com/office/drawing/2014/main" id="{BCFC78E4-72C4-5DDB-AE5B-7BF1C42AD4C4}"/>
                  </a:ext>
                </a:extLst>
              </p:cNvPr>
              <p:cNvCxnSpPr>
                <a:stCxn id="26" idx="3"/>
                <a:endCxn id="27" idx="1"/>
              </p:cNvCxnSpPr>
              <p:nvPr/>
            </p:nvCxnSpPr>
            <p:spPr>
              <a:xfrm>
                <a:off x="3680470" y="4557950"/>
                <a:ext cx="292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2A3DD4C-DA18-08B6-B653-F00898EABFB0}"/>
                  </a:ext>
                </a:extLst>
              </p:cNvPr>
              <p:cNvCxnSpPr>
                <a:stCxn id="27" idx="3"/>
                <a:endCxn id="30" idx="1"/>
              </p:cNvCxnSpPr>
              <p:nvPr/>
            </p:nvCxnSpPr>
            <p:spPr>
              <a:xfrm flipV="1">
                <a:off x="4621505" y="4550953"/>
                <a:ext cx="292963" cy="6997"/>
              </a:xfrm>
              <a:prstGeom prst="straightConnector1">
                <a:avLst/>
              </a:prstGeom>
              <a:ln w="6350"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0" name="Rectangle 29">
                <a:extLst>
                  <a:ext uri="{FF2B5EF4-FFF2-40B4-BE49-F238E27FC236}">
                    <a16:creationId xmlns:a16="http://schemas.microsoft.com/office/drawing/2014/main" id="{42EF7980-0571-3611-56E4-31E8F58E4B62}"/>
                  </a:ext>
                </a:extLst>
              </p:cNvPr>
              <p:cNvSpPr/>
              <p:nvPr/>
            </p:nvSpPr>
            <p:spPr>
              <a:xfrm>
                <a:off x="4914468" y="4293096"/>
                <a:ext cx="648072" cy="51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a:solidFill>
                      <a:schemeClr val="tx1"/>
                    </a:solidFill>
                  </a:rPr>
                  <a:t>S</a:t>
                </a:r>
                <a:r>
                  <a:rPr lang="en-US" sz="2520" i="1" baseline="-25000" dirty="0">
                    <a:solidFill>
                      <a:schemeClr val="tx1"/>
                    </a:solidFill>
                  </a:rPr>
                  <a:t>i</a:t>
                </a:r>
                <a:endParaRPr lang="en-US" sz="1620" i="1" dirty="0">
                  <a:solidFill>
                    <a:schemeClr val="tx1"/>
                  </a:solidFill>
                </a:endParaRPr>
              </a:p>
            </p:txBody>
          </p:sp>
          <p:sp>
            <p:nvSpPr>
              <p:cNvPr id="31" name="Rectangle 30">
                <a:extLst>
                  <a:ext uri="{FF2B5EF4-FFF2-40B4-BE49-F238E27FC236}">
                    <a16:creationId xmlns:a16="http://schemas.microsoft.com/office/drawing/2014/main" id="{8E343DDB-196C-53A1-C607-8A1EE464E9C8}"/>
                  </a:ext>
                </a:extLst>
              </p:cNvPr>
              <p:cNvSpPr/>
              <p:nvPr/>
            </p:nvSpPr>
            <p:spPr>
              <a:xfrm>
                <a:off x="5855504" y="4300093"/>
                <a:ext cx="648072" cy="51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a:solidFill>
                      <a:schemeClr val="tx1"/>
                    </a:solidFill>
                  </a:rPr>
                  <a:t>U</a:t>
                </a:r>
                <a:r>
                  <a:rPr lang="en-US" sz="2520" i="1" baseline="-25000" dirty="0">
                    <a:solidFill>
                      <a:schemeClr val="tx1"/>
                    </a:solidFill>
                  </a:rPr>
                  <a:t>i</a:t>
                </a:r>
                <a:endParaRPr lang="en-US" sz="1620" i="1" dirty="0">
                  <a:solidFill>
                    <a:schemeClr val="tx1"/>
                  </a:solidFill>
                </a:endParaRPr>
              </a:p>
            </p:txBody>
          </p:sp>
          <p:cxnSp>
            <p:nvCxnSpPr>
              <p:cNvPr id="32" name="Straight Arrow Connector 31">
                <a:extLst>
                  <a:ext uri="{FF2B5EF4-FFF2-40B4-BE49-F238E27FC236}">
                    <a16:creationId xmlns:a16="http://schemas.microsoft.com/office/drawing/2014/main" id="{862A899A-0EA2-F917-89F8-E20B07D9ED3C}"/>
                  </a:ext>
                </a:extLst>
              </p:cNvPr>
              <p:cNvCxnSpPr>
                <a:stCxn id="30" idx="3"/>
                <a:endCxn id="31" idx="1"/>
              </p:cNvCxnSpPr>
              <p:nvPr/>
            </p:nvCxnSpPr>
            <p:spPr>
              <a:xfrm>
                <a:off x="5562540" y="4550953"/>
                <a:ext cx="292964" cy="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BC8FCEB6-D671-025E-55D6-A65737C56A95}"/>
                </a:ext>
              </a:extLst>
            </p:cNvPr>
            <p:cNvGrpSpPr/>
            <p:nvPr/>
          </p:nvGrpSpPr>
          <p:grpSpPr>
            <a:xfrm>
              <a:off x="7680176" y="4534847"/>
              <a:ext cx="2592288" cy="1486441"/>
              <a:chOff x="7680176" y="4534847"/>
              <a:chExt cx="2592288" cy="1486441"/>
            </a:xfrm>
          </p:grpSpPr>
          <p:sp>
            <p:nvSpPr>
              <p:cNvPr id="20" name="Rectangle 19">
                <a:extLst>
                  <a:ext uri="{FF2B5EF4-FFF2-40B4-BE49-F238E27FC236}">
                    <a16:creationId xmlns:a16="http://schemas.microsoft.com/office/drawing/2014/main" id="{60D471E7-B350-7AC0-6DB0-B1593E57BBF1}"/>
                  </a:ext>
                </a:extLst>
              </p:cNvPr>
              <p:cNvSpPr/>
              <p:nvPr/>
            </p:nvSpPr>
            <p:spPr>
              <a:xfrm>
                <a:off x="9014792" y="4895974"/>
                <a:ext cx="648072" cy="515714"/>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err="1">
                    <a:solidFill>
                      <a:schemeClr val="tx1"/>
                    </a:solidFill>
                  </a:rPr>
                  <a:t>U</a:t>
                </a:r>
                <a:r>
                  <a:rPr lang="en-US" sz="2520" i="1" baseline="-25000" dirty="0" err="1">
                    <a:solidFill>
                      <a:schemeClr val="tx1"/>
                    </a:solidFill>
                  </a:rPr>
                  <a:t>j</a:t>
                </a:r>
                <a:endParaRPr lang="en-US" sz="1620" i="1" dirty="0">
                  <a:solidFill>
                    <a:schemeClr val="tx1"/>
                  </a:solidFill>
                </a:endParaRPr>
              </a:p>
            </p:txBody>
          </p:sp>
          <p:sp>
            <p:nvSpPr>
              <p:cNvPr id="21" name="Rectangle 20">
                <a:extLst>
                  <a:ext uri="{FF2B5EF4-FFF2-40B4-BE49-F238E27FC236}">
                    <a16:creationId xmlns:a16="http://schemas.microsoft.com/office/drawing/2014/main" id="{A55757F4-D75D-0FF5-28BD-5C1C28DD652C}"/>
                  </a:ext>
                </a:extLst>
              </p:cNvPr>
              <p:cNvSpPr/>
              <p:nvPr/>
            </p:nvSpPr>
            <p:spPr>
              <a:xfrm>
                <a:off x="9167192" y="5048374"/>
                <a:ext cx="648072" cy="515714"/>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err="1">
                    <a:solidFill>
                      <a:schemeClr val="tx1"/>
                    </a:solidFill>
                  </a:rPr>
                  <a:t>U</a:t>
                </a:r>
                <a:r>
                  <a:rPr lang="en-US" sz="2520" i="1" baseline="-25000" dirty="0" err="1">
                    <a:solidFill>
                      <a:schemeClr val="tx1"/>
                    </a:solidFill>
                  </a:rPr>
                  <a:t>j</a:t>
                </a:r>
                <a:endParaRPr lang="en-US" sz="1620" i="1" dirty="0">
                  <a:solidFill>
                    <a:schemeClr val="tx1"/>
                  </a:solidFill>
                </a:endParaRPr>
              </a:p>
            </p:txBody>
          </p:sp>
          <p:sp>
            <p:nvSpPr>
              <p:cNvPr id="22" name="Rectangle 21">
                <a:extLst>
                  <a:ext uri="{FF2B5EF4-FFF2-40B4-BE49-F238E27FC236}">
                    <a16:creationId xmlns:a16="http://schemas.microsoft.com/office/drawing/2014/main" id="{4467D68C-0A5A-80A6-5C0E-3C148099A30E}"/>
                  </a:ext>
                </a:extLst>
              </p:cNvPr>
              <p:cNvSpPr/>
              <p:nvPr/>
            </p:nvSpPr>
            <p:spPr>
              <a:xfrm>
                <a:off x="9319592" y="5200774"/>
                <a:ext cx="648072" cy="515714"/>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err="1">
                    <a:solidFill>
                      <a:schemeClr val="tx1"/>
                    </a:solidFill>
                  </a:rPr>
                  <a:t>U</a:t>
                </a:r>
                <a:r>
                  <a:rPr lang="en-US" sz="2520" i="1" baseline="-25000" dirty="0" err="1">
                    <a:solidFill>
                      <a:schemeClr val="tx1"/>
                    </a:solidFill>
                  </a:rPr>
                  <a:t>j</a:t>
                </a:r>
                <a:endParaRPr lang="en-US" sz="1620" i="1" dirty="0">
                  <a:solidFill>
                    <a:schemeClr val="tx1"/>
                  </a:solidFill>
                </a:endParaRPr>
              </a:p>
            </p:txBody>
          </p:sp>
          <p:sp>
            <p:nvSpPr>
              <p:cNvPr id="23" name="Rectangle 22">
                <a:extLst>
                  <a:ext uri="{FF2B5EF4-FFF2-40B4-BE49-F238E27FC236}">
                    <a16:creationId xmlns:a16="http://schemas.microsoft.com/office/drawing/2014/main" id="{DCF31EEB-36FB-8AF8-53A0-B191BED11023}"/>
                  </a:ext>
                </a:extLst>
              </p:cNvPr>
              <p:cNvSpPr/>
              <p:nvPr/>
            </p:nvSpPr>
            <p:spPr>
              <a:xfrm>
                <a:off x="9471992" y="5353174"/>
                <a:ext cx="648072" cy="515714"/>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err="1">
                    <a:solidFill>
                      <a:schemeClr val="tx1"/>
                    </a:solidFill>
                  </a:rPr>
                  <a:t>U</a:t>
                </a:r>
                <a:r>
                  <a:rPr lang="en-US" sz="2520" i="1" baseline="-25000" dirty="0" err="1">
                    <a:solidFill>
                      <a:schemeClr val="tx1"/>
                    </a:solidFill>
                  </a:rPr>
                  <a:t>j</a:t>
                </a:r>
                <a:endParaRPr lang="en-US" sz="1620" i="1" dirty="0">
                  <a:solidFill>
                    <a:schemeClr val="tx1"/>
                  </a:solidFill>
                </a:endParaRPr>
              </a:p>
            </p:txBody>
          </p:sp>
          <p:sp>
            <p:nvSpPr>
              <p:cNvPr id="24" name="Rectangle 23">
                <a:extLst>
                  <a:ext uri="{FF2B5EF4-FFF2-40B4-BE49-F238E27FC236}">
                    <a16:creationId xmlns:a16="http://schemas.microsoft.com/office/drawing/2014/main" id="{773C6026-84E2-7D65-505E-37F61B7CDCCE}"/>
                  </a:ext>
                </a:extLst>
              </p:cNvPr>
              <p:cNvSpPr/>
              <p:nvPr/>
            </p:nvSpPr>
            <p:spPr>
              <a:xfrm>
                <a:off x="9624392" y="5505574"/>
                <a:ext cx="648072" cy="5157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82296" rtlCol="0" anchor="ctr" anchorCtr="1"/>
              <a:lstStyle/>
              <a:p>
                <a:pPr algn="ctr"/>
                <a:r>
                  <a:rPr lang="en-US" sz="1620" dirty="0" err="1">
                    <a:solidFill>
                      <a:schemeClr val="tx1"/>
                    </a:solidFill>
                  </a:rPr>
                  <a:t>H</a:t>
                </a:r>
                <a:r>
                  <a:rPr lang="en-US" sz="2520" i="1" baseline="-25000" dirty="0" err="1">
                    <a:solidFill>
                      <a:schemeClr val="tx1"/>
                    </a:solidFill>
                  </a:rPr>
                  <a:t>j</a:t>
                </a:r>
                <a:endParaRPr lang="en-US" sz="1620" i="1" dirty="0">
                  <a:solidFill>
                    <a:schemeClr val="tx1"/>
                  </a:solidFill>
                </a:endParaRPr>
              </a:p>
            </p:txBody>
          </p:sp>
          <p:cxnSp>
            <p:nvCxnSpPr>
              <p:cNvPr id="25" name="Connector: Curved 23">
                <a:extLst>
                  <a:ext uri="{FF2B5EF4-FFF2-40B4-BE49-F238E27FC236}">
                    <a16:creationId xmlns:a16="http://schemas.microsoft.com/office/drawing/2014/main" id="{6A6010A0-DD52-CACA-D108-8B173A37236B}"/>
                  </a:ext>
                </a:extLst>
              </p:cNvPr>
              <p:cNvCxnSpPr>
                <a:stCxn id="31" idx="3"/>
                <a:endCxn id="20" idx="0"/>
              </p:cNvCxnSpPr>
              <p:nvPr/>
            </p:nvCxnSpPr>
            <p:spPr>
              <a:xfrm>
                <a:off x="7680176" y="4534847"/>
                <a:ext cx="1658652" cy="361127"/>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2D3630B-05EC-3BB0-698F-88A078C0924E}"/>
                </a:ext>
              </a:extLst>
            </p:cNvPr>
            <p:cNvGrpSpPr/>
            <p:nvPr/>
          </p:nvGrpSpPr>
          <p:grpSpPr>
            <a:xfrm>
              <a:off x="1043264" y="5455411"/>
              <a:ext cx="6669984" cy="741961"/>
              <a:chOff x="1043264" y="4949098"/>
              <a:chExt cx="6997520" cy="741961"/>
            </a:xfrm>
          </p:grpSpPr>
          <p:sp>
            <p:nvSpPr>
              <p:cNvPr id="18" name="Left Brace 17">
                <a:extLst>
                  <a:ext uri="{FF2B5EF4-FFF2-40B4-BE49-F238E27FC236}">
                    <a16:creationId xmlns:a16="http://schemas.microsoft.com/office/drawing/2014/main" id="{532A08AA-2096-E2EA-04F4-DF42EBDBBFAB}"/>
                  </a:ext>
                </a:extLst>
              </p:cNvPr>
              <p:cNvSpPr/>
              <p:nvPr/>
            </p:nvSpPr>
            <p:spPr>
              <a:xfrm rot="16200000" flipV="1">
                <a:off x="4347080" y="1645282"/>
                <a:ext cx="389887" cy="6997520"/>
              </a:xfrm>
              <a:prstGeom prst="leftBrace">
                <a:avLst>
                  <a:gd name="adj1" fmla="val 32136"/>
                  <a:gd name="adj2" fmla="val 508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20"/>
              </a:p>
            </p:txBody>
          </p:sp>
          <p:sp>
            <p:nvSpPr>
              <p:cNvPr id="19" name="TextBox 18">
                <a:extLst>
                  <a:ext uri="{FF2B5EF4-FFF2-40B4-BE49-F238E27FC236}">
                    <a16:creationId xmlns:a16="http://schemas.microsoft.com/office/drawing/2014/main" id="{6F6DB349-ED2F-DB53-7992-E0727CBDF723}"/>
                  </a:ext>
                </a:extLst>
              </p:cNvPr>
              <p:cNvSpPr txBox="1"/>
              <p:nvPr/>
            </p:nvSpPr>
            <p:spPr>
              <a:xfrm>
                <a:off x="4095325" y="5301209"/>
                <a:ext cx="2001621" cy="389850"/>
              </a:xfrm>
              <a:prstGeom prst="rect">
                <a:avLst/>
              </a:prstGeom>
              <a:noFill/>
            </p:spPr>
            <p:txBody>
              <a:bodyPr wrap="none" rtlCol="0">
                <a:spAutoFit/>
              </a:bodyPr>
              <a:lstStyle/>
              <a:p>
                <a:r>
                  <a:rPr lang="en-US" sz="1680" dirty="0">
                    <a:latin typeface="Arial" panose="020B0604020202020204" pitchFamily="34" charset="0"/>
                    <a:cs typeface="Arial" panose="020B0604020202020204" pitchFamily="34" charset="0"/>
                  </a:rPr>
                  <a:t>Human [holistic]</a:t>
                </a:r>
              </a:p>
            </p:txBody>
          </p:sp>
        </p:grpSp>
        <p:grpSp>
          <p:nvGrpSpPr>
            <p:cNvPr id="12" name="Group 11">
              <a:extLst>
                <a:ext uri="{FF2B5EF4-FFF2-40B4-BE49-F238E27FC236}">
                  <a16:creationId xmlns:a16="http://schemas.microsoft.com/office/drawing/2014/main" id="{25D8E3D1-6FC4-440C-210B-6C3ECC82CE20}"/>
                </a:ext>
              </a:extLst>
            </p:cNvPr>
            <p:cNvGrpSpPr/>
            <p:nvPr/>
          </p:nvGrpSpPr>
          <p:grpSpPr>
            <a:xfrm>
              <a:off x="4208998" y="4872898"/>
              <a:ext cx="3504250" cy="718750"/>
              <a:chOff x="4208998" y="4872898"/>
              <a:chExt cx="3504250" cy="718750"/>
            </a:xfrm>
          </p:grpSpPr>
          <p:sp>
            <p:nvSpPr>
              <p:cNvPr id="16" name="Left Brace 15">
                <a:extLst>
                  <a:ext uri="{FF2B5EF4-FFF2-40B4-BE49-F238E27FC236}">
                    <a16:creationId xmlns:a16="http://schemas.microsoft.com/office/drawing/2014/main" id="{3E014386-15DE-BE4A-1966-4E2F10173FF1}"/>
                  </a:ext>
                </a:extLst>
              </p:cNvPr>
              <p:cNvSpPr/>
              <p:nvPr/>
            </p:nvSpPr>
            <p:spPr>
              <a:xfrm rot="16200000" flipV="1">
                <a:off x="5766179" y="3315717"/>
                <a:ext cx="389887" cy="3504250"/>
              </a:xfrm>
              <a:prstGeom prst="leftBrace">
                <a:avLst>
                  <a:gd name="adj1" fmla="val 32136"/>
                  <a:gd name="adj2" fmla="val 508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20"/>
              </a:p>
            </p:txBody>
          </p:sp>
          <p:sp>
            <p:nvSpPr>
              <p:cNvPr id="17" name="TextBox 16">
                <a:extLst>
                  <a:ext uri="{FF2B5EF4-FFF2-40B4-BE49-F238E27FC236}">
                    <a16:creationId xmlns:a16="http://schemas.microsoft.com/office/drawing/2014/main" id="{DA2662D3-5526-EAAC-B0BD-5C8A2F44B3BC}"/>
                  </a:ext>
                </a:extLst>
              </p:cNvPr>
              <p:cNvSpPr txBox="1"/>
              <p:nvPr/>
            </p:nvSpPr>
            <p:spPr>
              <a:xfrm>
                <a:off x="5501007" y="5212057"/>
                <a:ext cx="2071365" cy="379591"/>
              </a:xfrm>
              <a:prstGeom prst="rect">
                <a:avLst/>
              </a:prstGeom>
              <a:noFill/>
            </p:spPr>
            <p:txBody>
              <a:bodyPr wrap="none" rtlCol="0">
                <a:spAutoFit/>
              </a:bodyPr>
              <a:lstStyle/>
              <a:p>
                <a:r>
                  <a:rPr lang="en-US" sz="1620" dirty="0"/>
                  <a:t>Human [turn by turn]</a:t>
                </a:r>
              </a:p>
            </p:txBody>
          </p:sp>
        </p:grpSp>
        <p:grpSp>
          <p:nvGrpSpPr>
            <p:cNvPr id="13" name="Group 12">
              <a:extLst>
                <a:ext uri="{FF2B5EF4-FFF2-40B4-BE49-F238E27FC236}">
                  <a16:creationId xmlns:a16="http://schemas.microsoft.com/office/drawing/2014/main" id="{D85F1E08-AF22-49D6-2EFF-061E57C9996E}"/>
                </a:ext>
              </a:extLst>
            </p:cNvPr>
            <p:cNvGrpSpPr/>
            <p:nvPr/>
          </p:nvGrpSpPr>
          <p:grpSpPr>
            <a:xfrm>
              <a:off x="7032104" y="3328107"/>
              <a:ext cx="3946174" cy="761718"/>
              <a:chOff x="7032104" y="3328107"/>
              <a:chExt cx="3946174" cy="761718"/>
            </a:xfrm>
          </p:grpSpPr>
          <p:sp>
            <p:nvSpPr>
              <p:cNvPr id="14" name="Left Brace 13">
                <a:extLst>
                  <a:ext uri="{FF2B5EF4-FFF2-40B4-BE49-F238E27FC236}">
                    <a16:creationId xmlns:a16="http://schemas.microsoft.com/office/drawing/2014/main" id="{A9FF6827-1B38-0C74-10C3-9BE859BE6F79}"/>
                  </a:ext>
                </a:extLst>
              </p:cNvPr>
              <p:cNvSpPr/>
              <p:nvPr/>
            </p:nvSpPr>
            <p:spPr>
              <a:xfrm rot="5400000" flipV="1">
                <a:off x="8457341" y="2274701"/>
                <a:ext cx="389887" cy="3240361"/>
              </a:xfrm>
              <a:prstGeom prst="leftBrace">
                <a:avLst>
                  <a:gd name="adj1" fmla="val 32136"/>
                  <a:gd name="adj2" fmla="val 508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20" dirty="0"/>
              </a:p>
            </p:txBody>
          </p:sp>
          <p:sp>
            <p:nvSpPr>
              <p:cNvPr id="15" name="TextBox 14">
                <a:extLst>
                  <a:ext uri="{FF2B5EF4-FFF2-40B4-BE49-F238E27FC236}">
                    <a16:creationId xmlns:a16="http://schemas.microsoft.com/office/drawing/2014/main" id="{7D2D3B4B-B848-8B38-0116-0835CC8CFAAE}"/>
                  </a:ext>
                </a:extLst>
              </p:cNvPr>
              <p:cNvSpPr txBox="1"/>
              <p:nvPr/>
            </p:nvSpPr>
            <p:spPr>
              <a:xfrm>
                <a:off x="8404211" y="3328107"/>
                <a:ext cx="2574067" cy="389850"/>
              </a:xfrm>
              <a:prstGeom prst="rect">
                <a:avLst/>
              </a:prstGeom>
              <a:noFill/>
            </p:spPr>
            <p:txBody>
              <a:bodyPr wrap="none" rtlCol="0">
                <a:spAutoFit/>
              </a:bodyPr>
              <a:lstStyle/>
              <a:p>
                <a:r>
                  <a:rPr lang="en-US" sz="1680" dirty="0">
                    <a:latin typeface="Arial" panose="020B0604020202020204" pitchFamily="34" charset="0"/>
                    <a:cs typeface="Arial" panose="020B0604020202020204" pitchFamily="34" charset="0"/>
                  </a:rPr>
                  <a:t>Auto [</a:t>
                </a:r>
                <a:r>
                  <a:rPr lang="en-US" sz="1680" dirty="0" err="1">
                    <a:latin typeface="Arial" panose="020B0604020202020204" pitchFamily="34" charset="0"/>
                    <a:cs typeface="Arial" panose="020B0604020202020204" pitchFamily="34" charset="0"/>
                  </a:rPr>
                  <a:t>wrt</a:t>
                </a:r>
                <a:r>
                  <a:rPr lang="en-US" sz="1680" dirty="0">
                    <a:latin typeface="Arial" panose="020B0604020202020204" pitchFamily="34" charset="0"/>
                    <a:cs typeface="Arial" panose="020B0604020202020204" pitchFamily="34" charset="0"/>
                  </a:rPr>
                  <a:t> reference(s)]</a:t>
                </a:r>
              </a:p>
            </p:txBody>
          </p:sp>
        </p:grpSp>
      </p:grpSp>
    </p:spTree>
    <p:extLst>
      <p:ext uri="{BB962C8B-B14F-4D97-AF65-F5344CB8AC3E}">
        <p14:creationId xmlns:p14="http://schemas.microsoft.com/office/powerpoint/2010/main" val="240515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758D-E5EB-28CF-5E10-57F9441759E9}"/>
              </a:ext>
            </a:extLst>
          </p:cNvPr>
          <p:cNvSpPr>
            <a:spLocks noGrp="1"/>
          </p:cNvSpPr>
          <p:nvPr>
            <p:ph type="title"/>
          </p:nvPr>
        </p:nvSpPr>
        <p:spPr/>
        <p:txBody>
          <a:bodyPr/>
          <a:lstStyle/>
          <a:p>
            <a:r>
              <a:rPr lang="en-US" dirty="0"/>
              <a:t>A / B testing</a:t>
            </a:r>
          </a:p>
        </p:txBody>
      </p:sp>
      <p:sp>
        <p:nvSpPr>
          <p:cNvPr id="3" name="Content Placeholder 2">
            <a:extLst>
              <a:ext uri="{FF2B5EF4-FFF2-40B4-BE49-F238E27FC236}">
                <a16:creationId xmlns:a16="http://schemas.microsoft.com/office/drawing/2014/main" id="{E4819B61-33B6-DE41-B459-E37364CAA67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9147BB2-4DB0-3857-A2AE-43F45CDC5774}"/>
              </a:ext>
            </a:extLst>
          </p:cNvPr>
          <p:cNvSpPr>
            <a:spLocks noGrp="1"/>
          </p:cNvSpPr>
          <p:nvPr>
            <p:ph type="ftr" sz="quarter" idx="11"/>
          </p:nvPr>
        </p:nvSpPr>
        <p:spPr/>
        <p:txBody>
          <a:bodyPr/>
          <a:lstStyle/>
          <a:p>
            <a:r>
              <a:rPr lang="en-US" dirty="0"/>
              <a:t>Item Response Theory for NLP</a:t>
            </a:r>
            <a:endParaRPr lang="en-GB" dirty="0"/>
          </a:p>
        </p:txBody>
      </p:sp>
      <p:sp>
        <p:nvSpPr>
          <p:cNvPr id="5" name="Slide Number Placeholder 4">
            <a:extLst>
              <a:ext uri="{FF2B5EF4-FFF2-40B4-BE49-F238E27FC236}">
                <a16:creationId xmlns:a16="http://schemas.microsoft.com/office/drawing/2014/main" id="{B32FFE6A-5D08-C8D2-8933-7A90B484E0AA}"/>
              </a:ext>
            </a:extLst>
          </p:cNvPr>
          <p:cNvSpPr>
            <a:spLocks noGrp="1"/>
          </p:cNvSpPr>
          <p:nvPr>
            <p:ph type="sldNum" sz="quarter" idx="12"/>
          </p:nvPr>
        </p:nvSpPr>
        <p:spPr/>
        <p:txBody>
          <a:bodyPr/>
          <a:lstStyle/>
          <a:p>
            <a:fld id="{12C31630-02F8-4074-8CE5-AA36F489A788}" type="slidenum">
              <a:rPr lang="en-GB" smtClean="0"/>
              <a:t>13</a:t>
            </a:fld>
            <a:endParaRPr lang="en-GB"/>
          </a:p>
        </p:txBody>
      </p:sp>
      <p:pic>
        <p:nvPicPr>
          <p:cNvPr id="6" name="Picture 5">
            <a:extLst>
              <a:ext uri="{FF2B5EF4-FFF2-40B4-BE49-F238E27FC236}">
                <a16:creationId xmlns:a16="http://schemas.microsoft.com/office/drawing/2014/main" id="{E14FBCDE-5E77-A3AB-E608-E76A2E3B4677}"/>
              </a:ext>
            </a:extLst>
          </p:cNvPr>
          <p:cNvPicPr>
            <a:picLocks noChangeAspect="1"/>
          </p:cNvPicPr>
          <p:nvPr/>
        </p:nvPicPr>
        <p:blipFill rotWithShape="1">
          <a:blip r:embed="rId2"/>
          <a:srcRect t="31278" b="10700"/>
          <a:stretch/>
        </p:blipFill>
        <p:spPr>
          <a:xfrm>
            <a:off x="1004550" y="1978925"/>
            <a:ext cx="9995546" cy="4531603"/>
          </a:xfrm>
          <a:prstGeom prst="rect">
            <a:avLst/>
          </a:prstGeom>
        </p:spPr>
      </p:pic>
    </p:spTree>
    <p:extLst>
      <p:ext uri="{BB962C8B-B14F-4D97-AF65-F5344CB8AC3E}">
        <p14:creationId xmlns:p14="http://schemas.microsoft.com/office/powerpoint/2010/main" val="310153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AEEB-6948-AA30-F02B-75B22BF39A60}"/>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C8690B76-C1E7-002D-8396-D62F850AB6B1}"/>
              </a:ext>
            </a:extLst>
          </p:cNvPr>
          <p:cNvSpPr>
            <a:spLocks noGrp="1"/>
          </p:cNvSpPr>
          <p:nvPr>
            <p:ph idx="1"/>
          </p:nvPr>
        </p:nvSpPr>
        <p:spPr/>
        <p:txBody>
          <a:bodyPr/>
          <a:lstStyle/>
          <a:p>
            <a:pPr marL="457200" indent="-457200">
              <a:buFont typeface="+mj-lt"/>
              <a:buAutoNum type="arabicPeriod"/>
            </a:pPr>
            <a:r>
              <a:rPr lang="en-US" dirty="0"/>
              <a:t>Categorize error types</a:t>
            </a:r>
          </a:p>
          <a:p>
            <a:pPr marL="457200" indent="-457200">
              <a:buFont typeface="+mj-lt"/>
              <a:buAutoNum type="arabicPeriod"/>
            </a:pPr>
            <a:r>
              <a:rPr lang="en-US" dirty="0"/>
              <a:t>Investigate sources</a:t>
            </a:r>
          </a:p>
          <a:p>
            <a:pPr marL="457200" indent="-457200">
              <a:buFont typeface="+mj-lt"/>
              <a:buAutoNum type="arabicPeriod"/>
            </a:pPr>
            <a:r>
              <a:rPr lang="en-US" dirty="0"/>
              <a:t>Identify possible explanations</a:t>
            </a:r>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68613C1D-8BCF-273D-D1EE-BF94B8FB27A4}"/>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0B413DA5-7774-F913-8F8D-EDBA52669894}"/>
              </a:ext>
            </a:extLst>
          </p:cNvPr>
          <p:cNvSpPr>
            <a:spLocks noGrp="1"/>
          </p:cNvSpPr>
          <p:nvPr>
            <p:ph type="sldNum" sz="quarter" idx="12"/>
          </p:nvPr>
        </p:nvSpPr>
        <p:spPr/>
        <p:txBody>
          <a:bodyPr/>
          <a:lstStyle/>
          <a:p>
            <a:fld id="{12C31630-02F8-4074-8CE5-AA36F489A788}" type="slidenum">
              <a:rPr lang="en-GB" smtClean="0"/>
              <a:t>14</a:t>
            </a:fld>
            <a:endParaRPr lang="en-GB"/>
          </a:p>
        </p:txBody>
      </p:sp>
    </p:spTree>
    <p:extLst>
      <p:ext uri="{BB962C8B-B14F-4D97-AF65-F5344CB8AC3E}">
        <p14:creationId xmlns:p14="http://schemas.microsoft.com/office/powerpoint/2010/main" val="1435707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3B4665F-5015-4272-BDD0-05E8430EF8DA}"/>
              </a:ext>
            </a:extLst>
          </p:cNvPr>
          <p:cNvSpPr>
            <a:spLocks noGrp="1"/>
          </p:cNvSpPr>
          <p:nvPr>
            <p:ph type="ftr" sz="quarter" idx="11"/>
          </p:nvPr>
        </p:nvSpPr>
        <p:spPr/>
        <p:txBody>
          <a:bodyPr/>
          <a:lstStyle/>
          <a:p>
            <a:r>
              <a:rPr lang="en-US" dirty="0"/>
              <a:t>Item Response Theory for NLP</a:t>
            </a:r>
            <a:endParaRPr lang="en-GB" dirty="0"/>
          </a:p>
        </p:txBody>
      </p:sp>
      <p:sp>
        <p:nvSpPr>
          <p:cNvPr id="5" name="Slide Number Placeholder 4">
            <a:extLst>
              <a:ext uri="{FF2B5EF4-FFF2-40B4-BE49-F238E27FC236}">
                <a16:creationId xmlns:a16="http://schemas.microsoft.com/office/drawing/2014/main" id="{D381BA53-8607-4CBB-BEF1-1CC7B8D685AB}"/>
              </a:ext>
            </a:extLst>
          </p:cNvPr>
          <p:cNvSpPr>
            <a:spLocks noGrp="1"/>
          </p:cNvSpPr>
          <p:nvPr>
            <p:ph type="sldNum" sz="quarter" idx="12"/>
          </p:nvPr>
        </p:nvSpPr>
        <p:spPr/>
        <p:txBody>
          <a:bodyPr/>
          <a:lstStyle/>
          <a:p>
            <a:fld id="{12C31630-02F8-4074-8CE5-AA36F489A788}" type="slidenum">
              <a:rPr lang="en-GB" smtClean="0"/>
              <a:t>15</a:t>
            </a:fld>
            <a:endParaRPr lang="en-GB"/>
          </a:p>
        </p:txBody>
      </p:sp>
      <p:sp>
        <p:nvSpPr>
          <p:cNvPr id="6" name="TextBox 5">
            <a:extLst>
              <a:ext uri="{FF2B5EF4-FFF2-40B4-BE49-F238E27FC236}">
                <a16:creationId xmlns:a16="http://schemas.microsoft.com/office/drawing/2014/main" id="{356EA91F-9CD3-4CC4-8C85-51CEE4AF80B8}"/>
              </a:ext>
            </a:extLst>
          </p:cNvPr>
          <p:cNvSpPr txBox="1"/>
          <p:nvPr/>
        </p:nvSpPr>
        <p:spPr>
          <a:xfrm>
            <a:off x="0" y="0"/>
            <a:ext cx="12192000" cy="6858000"/>
          </a:xfrm>
          <a:prstGeom prst="rect">
            <a:avLst/>
          </a:prstGeom>
          <a:solidFill>
            <a:srgbClr val="456B69"/>
          </a:solidFill>
        </p:spPr>
        <p:txBody>
          <a:bodyPr wrap="square" rtlCol="0" anchor="ctr" anchorCtr="1">
            <a:noAutofit/>
          </a:bodyPr>
          <a:lstStyle/>
          <a:p>
            <a:pPr algn="ctr"/>
            <a:r>
              <a:rPr lang="ca-ES-valencia" sz="6000" dirty="0">
                <a:solidFill>
                  <a:srgbClr val="CDFFEC"/>
                </a:solidFill>
              </a:rPr>
              <a:t>Annotations</a:t>
            </a:r>
            <a:endParaRPr lang="en-GB" sz="6000" dirty="0">
              <a:solidFill>
                <a:srgbClr val="CDFFEC"/>
              </a:solidFill>
            </a:endParaRPr>
          </a:p>
        </p:txBody>
      </p:sp>
    </p:spTree>
    <p:extLst>
      <p:ext uri="{BB962C8B-B14F-4D97-AF65-F5344CB8AC3E}">
        <p14:creationId xmlns:p14="http://schemas.microsoft.com/office/powerpoint/2010/main" val="231968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6228-65D5-A604-98E8-4211D6042E08}"/>
              </a:ext>
            </a:extLst>
          </p:cNvPr>
          <p:cNvSpPr>
            <a:spLocks noGrp="1"/>
          </p:cNvSpPr>
          <p:nvPr>
            <p:ph type="title"/>
          </p:nvPr>
        </p:nvSpPr>
        <p:spPr/>
        <p:txBody>
          <a:bodyPr/>
          <a:lstStyle/>
          <a:p>
            <a:r>
              <a:rPr lang="en-US" dirty="0"/>
              <a:t>Evaluation of annotations</a:t>
            </a:r>
          </a:p>
        </p:txBody>
      </p:sp>
      <p:sp>
        <p:nvSpPr>
          <p:cNvPr id="3" name="Content Placeholder 2">
            <a:extLst>
              <a:ext uri="{FF2B5EF4-FFF2-40B4-BE49-F238E27FC236}">
                <a16:creationId xmlns:a16="http://schemas.microsoft.com/office/drawing/2014/main" id="{1AF2C985-D1CE-F5E2-A287-E36EC812BD8C}"/>
              </a:ext>
            </a:extLst>
          </p:cNvPr>
          <p:cNvSpPr>
            <a:spLocks noGrp="1"/>
          </p:cNvSpPr>
          <p:nvPr>
            <p:ph idx="1"/>
          </p:nvPr>
        </p:nvSpPr>
        <p:spPr/>
        <p:txBody>
          <a:bodyPr/>
          <a:lstStyle/>
          <a:p>
            <a:pPr marL="457200" indent="-457200">
              <a:buFont typeface="+mj-lt"/>
              <a:buAutoNum type="arabicPeriod"/>
            </a:pPr>
            <a:r>
              <a:rPr lang="en-US" dirty="0"/>
              <a:t>Inter-annotator agreement (IAA)</a:t>
            </a:r>
          </a:p>
          <a:p>
            <a:pPr marL="699516" lvl="2" indent="-342900"/>
            <a:r>
              <a:rPr lang="en-US" sz="2400" dirty="0"/>
              <a:t>Cohen’s Kappa</a:t>
            </a:r>
          </a:p>
          <a:p>
            <a:pPr marL="699516" lvl="2" indent="-342900"/>
            <a:r>
              <a:rPr lang="en-US" sz="2400" dirty="0" err="1"/>
              <a:t>Krippendorff’s</a:t>
            </a:r>
            <a:r>
              <a:rPr lang="en-US" sz="2400" dirty="0"/>
              <a:t> alpha</a:t>
            </a:r>
          </a:p>
          <a:p>
            <a:pPr marL="699516" lvl="2" indent="-342900"/>
            <a:r>
              <a:rPr lang="en-US" sz="2400" dirty="0"/>
              <a:t>Fleiss’ Kappa</a:t>
            </a:r>
          </a:p>
          <a:p>
            <a:pPr marL="457200" indent="-457200">
              <a:buFont typeface="+mj-lt"/>
              <a:buAutoNum type="arabicPeriod"/>
            </a:pPr>
            <a:endParaRPr lang="en-US" dirty="0"/>
          </a:p>
          <a:p>
            <a:pPr marL="457200" indent="-457200">
              <a:buFont typeface="+mj-lt"/>
              <a:buAutoNum type="arabicPeriod"/>
            </a:pPr>
            <a:r>
              <a:rPr lang="en-US" dirty="0"/>
              <a:t>Accuracy, Precision/Recall/F-score</a:t>
            </a:r>
          </a:p>
          <a:p>
            <a:pPr marL="457200" indent="-457200">
              <a:buFont typeface="+mj-lt"/>
              <a:buAutoNum type="arabicPeriod"/>
            </a:pPr>
            <a:r>
              <a:rPr lang="en-US" dirty="0"/>
              <a:t>Consistency checks</a:t>
            </a:r>
          </a:p>
          <a:p>
            <a:pPr marL="457200" indent="-457200">
              <a:buFont typeface="+mj-lt"/>
              <a:buAutoNum type="arabicPeriod"/>
            </a:pPr>
            <a:r>
              <a:rPr lang="en-US" dirty="0"/>
              <a:t>Error Analysis</a:t>
            </a:r>
          </a:p>
        </p:txBody>
      </p:sp>
      <p:sp>
        <p:nvSpPr>
          <p:cNvPr id="4" name="Footer Placeholder 3">
            <a:extLst>
              <a:ext uri="{FF2B5EF4-FFF2-40B4-BE49-F238E27FC236}">
                <a16:creationId xmlns:a16="http://schemas.microsoft.com/office/drawing/2014/main" id="{AF8A4836-F32F-A5A9-4F91-B0A987B21871}"/>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11B5A8C1-B9E7-93F4-D963-07208698DD01}"/>
              </a:ext>
            </a:extLst>
          </p:cNvPr>
          <p:cNvSpPr>
            <a:spLocks noGrp="1"/>
          </p:cNvSpPr>
          <p:nvPr>
            <p:ph type="sldNum" sz="quarter" idx="12"/>
          </p:nvPr>
        </p:nvSpPr>
        <p:spPr/>
        <p:txBody>
          <a:bodyPr/>
          <a:lstStyle/>
          <a:p>
            <a:fld id="{12C31630-02F8-4074-8CE5-AA36F489A788}" type="slidenum">
              <a:rPr lang="en-GB" smtClean="0"/>
              <a:t>16</a:t>
            </a:fld>
            <a:endParaRPr lang="en-GB"/>
          </a:p>
        </p:txBody>
      </p:sp>
    </p:spTree>
    <p:extLst>
      <p:ext uri="{BB962C8B-B14F-4D97-AF65-F5344CB8AC3E}">
        <p14:creationId xmlns:p14="http://schemas.microsoft.com/office/powerpoint/2010/main" val="321871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3B4665F-5015-4272-BDD0-05E8430EF8DA}"/>
              </a:ext>
            </a:extLst>
          </p:cNvPr>
          <p:cNvSpPr>
            <a:spLocks noGrp="1"/>
          </p:cNvSpPr>
          <p:nvPr>
            <p:ph type="ftr" sz="quarter" idx="11"/>
          </p:nvPr>
        </p:nvSpPr>
        <p:spPr/>
        <p:txBody>
          <a:bodyPr/>
          <a:lstStyle/>
          <a:p>
            <a:r>
              <a:rPr lang="en-US" dirty="0"/>
              <a:t>Item Response Theory for NLP</a:t>
            </a:r>
            <a:endParaRPr lang="en-GB" dirty="0"/>
          </a:p>
        </p:txBody>
      </p:sp>
      <p:sp>
        <p:nvSpPr>
          <p:cNvPr id="5" name="Slide Number Placeholder 4">
            <a:extLst>
              <a:ext uri="{FF2B5EF4-FFF2-40B4-BE49-F238E27FC236}">
                <a16:creationId xmlns:a16="http://schemas.microsoft.com/office/drawing/2014/main" id="{D381BA53-8607-4CBB-BEF1-1CC7B8D685AB}"/>
              </a:ext>
            </a:extLst>
          </p:cNvPr>
          <p:cNvSpPr>
            <a:spLocks noGrp="1"/>
          </p:cNvSpPr>
          <p:nvPr>
            <p:ph type="sldNum" sz="quarter" idx="12"/>
          </p:nvPr>
        </p:nvSpPr>
        <p:spPr/>
        <p:txBody>
          <a:bodyPr/>
          <a:lstStyle/>
          <a:p>
            <a:fld id="{12C31630-02F8-4074-8CE5-AA36F489A788}" type="slidenum">
              <a:rPr lang="en-GB" smtClean="0"/>
              <a:t>17</a:t>
            </a:fld>
            <a:endParaRPr lang="en-GB"/>
          </a:p>
        </p:txBody>
      </p:sp>
      <p:sp>
        <p:nvSpPr>
          <p:cNvPr id="6" name="TextBox 5">
            <a:extLst>
              <a:ext uri="{FF2B5EF4-FFF2-40B4-BE49-F238E27FC236}">
                <a16:creationId xmlns:a16="http://schemas.microsoft.com/office/drawing/2014/main" id="{356EA91F-9CD3-4CC4-8C85-51CEE4AF80B8}"/>
              </a:ext>
            </a:extLst>
          </p:cNvPr>
          <p:cNvSpPr txBox="1"/>
          <p:nvPr/>
        </p:nvSpPr>
        <p:spPr>
          <a:xfrm>
            <a:off x="0" y="0"/>
            <a:ext cx="12192000" cy="6858000"/>
          </a:xfrm>
          <a:prstGeom prst="rect">
            <a:avLst/>
          </a:prstGeom>
          <a:solidFill>
            <a:srgbClr val="456B69"/>
          </a:solidFill>
        </p:spPr>
        <p:txBody>
          <a:bodyPr wrap="square" rtlCol="0" anchor="ctr" anchorCtr="1">
            <a:noAutofit/>
          </a:bodyPr>
          <a:lstStyle/>
          <a:p>
            <a:pPr algn="ctr"/>
            <a:r>
              <a:rPr lang="ca-ES-valencia" sz="6000" dirty="0">
                <a:solidFill>
                  <a:srgbClr val="CDFFEC"/>
                </a:solidFill>
              </a:rPr>
              <a:t>Data</a:t>
            </a:r>
            <a:endParaRPr lang="en-GB" sz="6000" dirty="0">
              <a:solidFill>
                <a:srgbClr val="CDFFEC"/>
              </a:solidFill>
            </a:endParaRPr>
          </a:p>
        </p:txBody>
      </p:sp>
    </p:spTree>
    <p:extLst>
      <p:ext uri="{BB962C8B-B14F-4D97-AF65-F5344CB8AC3E}">
        <p14:creationId xmlns:p14="http://schemas.microsoft.com/office/powerpoint/2010/main" val="981964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FF97-700D-732D-F4B3-4340666882A2}"/>
              </a:ext>
            </a:extLst>
          </p:cNvPr>
          <p:cNvSpPr>
            <a:spLocks noGrp="1"/>
          </p:cNvSpPr>
          <p:nvPr>
            <p:ph type="title"/>
          </p:nvPr>
        </p:nvSpPr>
        <p:spPr/>
        <p:txBody>
          <a:bodyPr/>
          <a:lstStyle/>
          <a:p>
            <a:r>
              <a:rPr lang="en-US" dirty="0"/>
              <a:t>Underlying Data Analysis</a:t>
            </a:r>
          </a:p>
        </p:txBody>
      </p:sp>
      <p:sp>
        <p:nvSpPr>
          <p:cNvPr id="3" name="Content Placeholder 2">
            <a:extLst>
              <a:ext uri="{FF2B5EF4-FFF2-40B4-BE49-F238E27FC236}">
                <a16:creationId xmlns:a16="http://schemas.microsoft.com/office/drawing/2014/main" id="{741349DA-FA6D-AB0A-D5FD-711F1370635E}"/>
              </a:ext>
            </a:extLst>
          </p:cNvPr>
          <p:cNvSpPr>
            <a:spLocks noGrp="1"/>
          </p:cNvSpPr>
          <p:nvPr>
            <p:ph idx="1"/>
          </p:nvPr>
        </p:nvSpPr>
        <p:spPr/>
        <p:txBody>
          <a:bodyPr/>
          <a:lstStyle/>
          <a:p>
            <a:pPr marL="457200" indent="-457200">
              <a:buFont typeface="+mj-lt"/>
              <a:buAutoNum type="arabicPeriod"/>
            </a:pPr>
            <a:r>
              <a:rPr lang="en-US" dirty="0"/>
              <a:t>Quality of the examples</a:t>
            </a:r>
          </a:p>
          <a:p>
            <a:pPr marL="457200" indent="-457200">
              <a:buFont typeface="+mj-lt"/>
              <a:buAutoNum type="arabicPeriod"/>
            </a:pPr>
            <a:r>
              <a:rPr lang="en-US" dirty="0"/>
              <a:t>Difficulty of data</a:t>
            </a:r>
          </a:p>
          <a:p>
            <a:pPr marL="457200" indent="-457200">
              <a:buFont typeface="+mj-lt"/>
              <a:buAutoNum type="arabicPeriod"/>
            </a:pPr>
            <a:r>
              <a:rPr lang="en-US" dirty="0"/>
              <a:t>Usefulness for evaluation</a:t>
            </a:r>
          </a:p>
          <a:p>
            <a:pPr marL="457200" indent="-457200">
              <a:buFont typeface="+mj-lt"/>
              <a:buAutoNum type="arabicPeriod"/>
            </a:pPr>
            <a:r>
              <a:rPr lang="en-US" dirty="0"/>
              <a:t>Error Analysis</a:t>
            </a:r>
          </a:p>
        </p:txBody>
      </p:sp>
      <p:sp>
        <p:nvSpPr>
          <p:cNvPr id="4" name="Footer Placeholder 3">
            <a:extLst>
              <a:ext uri="{FF2B5EF4-FFF2-40B4-BE49-F238E27FC236}">
                <a16:creationId xmlns:a16="http://schemas.microsoft.com/office/drawing/2014/main" id="{63A55F2C-80CA-18F6-664A-7664EB1B013B}"/>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9D30F749-202C-12A0-AD46-C4AA706A2477}"/>
              </a:ext>
            </a:extLst>
          </p:cNvPr>
          <p:cNvSpPr>
            <a:spLocks noGrp="1"/>
          </p:cNvSpPr>
          <p:nvPr>
            <p:ph type="sldNum" sz="quarter" idx="12"/>
          </p:nvPr>
        </p:nvSpPr>
        <p:spPr/>
        <p:txBody>
          <a:bodyPr/>
          <a:lstStyle/>
          <a:p>
            <a:fld id="{12C31630-02F8-4074-8CE5-AA36F489A788}" type="slidenum">
              <a:rPr lang="en-GB" smtClean="0"/>
              <a:t>18</a:t>
            </a:fld>
            <a:endParaRPr lang="en-GB"/>
          </a:p>
        </p:txBody>
      </p:sp>
    </p:spTree>
    <p:extLst>
      <p:ext uri="{BB962C8B-B14F-4D97-AF65-F5344CB8AC3E}">
        <p14:creationId xmlns:p14="http://schemas.microsoft.com/office/powerpoint/2010/main" val="362148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DCE2829-6C5C-4866-AC99-1A832AE68830}"/>
              </a:ext>
            </a:extLst>
          </p:cNvPr>
          <p:cNvSpPr txBox="1"/>
          <p:nvPr/>
        </p:nvSpPr>
        <p:spPr>
          <a:xfrm>
            <a:off x="0" y="0"/>
            <a:ext cx="12192000" cy="5525310"/>
          </a:xfrm>
          <a:prstGeom prst="rect">
            <a:avLst/>
          </a:prstGeom>
          <a:solidFill>
            <a:srgbClr val="8FB7B5"/>
          </a:solidFill>
        </p:spPr>
        <p:txBody>
          <a:bodyPr wrap="square" rtlCol="0" anchor="ctr" anchorCtr="1">
            <a:noAutofit/>
          </a:bodyPr>
          <a:lstStyle/>
          <a:p>
            <a:pPr algn="ctr"/>
            <a:endParaRPr lang="en-GB" sz="6000" dirty="0">
              <a:solidFill>
                <a:srgbClr val="CDFFEC"/>
              </a:solidFill>
            </a:endParaRPr>
          </a:p>
        </p:txBody>
      </p:sp>
      <p:sp>
        <p:nvSpPr>
          <p:cNvPr id="4" name="Footer Placeholder 3">
            <a:extLst>
              <a:ext uri="{FF2B5EF4-FFF2-40B4-BE49-F238E27FC236}">
                <a16:creationId xmlns:a16="http://schemas.microsoft.com/office/drawing/2014/main" id="{43B4665F-5015-4272-BDD0-05E8430EF8DA}"/>
              </a:ext>
            </a:extLst>
          </p:cNvPr>
          <p:cNvSpPr>
            <a:spLocks noGrp="1"/>
          </p:cNvSpPr>
          <p:nvPr>
            <p:ph type="ftr" sz="quarter" idx="11"/>
          </p:nvPr>
        </p:nvSpPr>
        <p:spPr>
          <a:xfrm>
            <a:off x="6965244" y="6470704"/>
            <a:ext cx="3779146" cy="274320"/>
          </a:xfrm>
        </p:spPr>
        <p:txBody>
          <a:bodyPr/>
          <a:lstStyle/>
          <a:p>
            <a:r>
              <a:rPr lang="en-US" dirty="0"/>
              <a:t>Item Response Theory for NLP</a:t>
            </a:r>
            <a:endParaRPr lang="en-GB" dirty="0"/>
          </a:p>
        </p:txBody>
      </p:sp>
      <p:sp>
        <p:nvSpPr>
          <p:cNvPr id="5" name="Slide Number Placeholder 4">
            <a:extLst>
              <a:ext uri="{FF2B5EF4-FFF2-40B4-BE49-F238E27FC236}">
                <a16:creationId xmlns:a16="http://schemas.microsoft.com/office/drawing/2014/main" id="{D381BA53-8607-4CBB-BEF1-1CC7B8D685AB}"/>
              </a:ext>
            </a:extLst>
          </p:cNvPr>
          <p:cNvSpPr>
            <a:spLocks noGrp="1"/>
          </p:cNvSpPr>
          <p:nvPr>
            <p:ph type="sldNum" sz="quarter" idx="12"/>
          </p:nvPr>
        </p:nvSpPr>
        <p:spPr/>
        <p:txBody>
          <a:bodyPr/>
          <a:lstStyle/>
          <a:p>
            <a:fld id="{12C31630-02F8-4074-8CE5-AA36F489A788}" type="slidenum">
              <a:rPr lang="en-GB" smtClean="0"/>
              <a:t>19</a:t>
            </a:fld>
            <a:endParaRPr lang="en-GB"/>
          </a:p>
        </p:txBody>
      </p:sp>
      <p:sp>
        <p:nvSpPr>
          <p:cNvPr id="9" name="Title 8">
            <a:extLst>
              <a:ext uri="{FF2B5EF4-FFF2-40B4-BE49-F238E27FC236}">
                <a16:creationId xmlns:a16="http://schemas.microsoft.com/office/drawing/2014/main" id="{D87254F4-9AC3-468B-ACBA-59435B5D3AA1}"/>
              </a:ext>
            </a:extLst>
          </p:cNvPr>
          <p:cNvSpPr>
            <a:spLocks noGrp="1"/>
          </p:cNvSpPr>
          <p:nvPr>
            <p:ph type="title"/>
          </p:nvPr>
        </p:nvSpPr>
        <p:spPr>
          <a:xfrm>
            <a:off x="3618157" y="2057438"/>
            <a:ext cx="4853799" cy="1499616"/>
          </a:xfrm>
        </p:spPr>
        <p:txBody>
          <a:bodyPr>
            <a:normAutofit/>
          </a:bodyPr>
          <a:lstStyle/>
          <a:p>
            <a:pPr algn="ctr"/>
            <a:r>
              <a:rPr lang="en-GB" sz="8000" b="1" dirty="0">
                <a:solidFill>
                  <a:schemeClr val="bg1"/>
                </a:solidFill>
              </a:rPr>
              <a:t>THANK YOU!</a:t>
            </a:r>
          </a:p>
        </p:txBody>
      </p:sp>
      <p:sp>
        <p:nvSpPr>
          <p:cNvPr id="32" name="3 CuadroTexto">
            <a:extLst>
              <a:ext uri="{FF2B5EF4-FFF2-40B4-BE49-F238E27FC236}">
                <a16:creationId xmlns:a16="http://schemas.microsoft.com/office/drawing/2014/main" id="{D02F6928-3BD8-4EDE-B843-26E9D63D4FAB}"/>
              </a:ext>
            </a:extLst>
          </p:cNvPr>
          <p:cNvSpPr txBox="1"/>
          <p:nvPr/>
        </p:nvSpPr>
        <p:spPr>
          <a:xfrm>
            <a:off x="4049942" y="4152378"/>
            <a:ext cx="4032448" cy="677108"/>
          </a:xfrm>
          <a:prstGeom prst="rect">
            <a:avLst/>
          </a:prstGeom>
          <a:noFill/>
        </p:spPr>
        <p:txBody>
          <a:bodyPr wrap="square" rtlCol="0">
            <a:spAutoFit/>
          </a:bodyPr>
          <a:lstStyle/>
          <a:p>
            <a:pPr algn="ctr"/>
            <a:r>
              <a:rPr lang="en-GB" sz="1400" b="1" dirty="0">
                <a:solidFill>
                  <a:srgbClr val="CDFFEC"/>
                </a:solidFill>
              </a:rPr>
              <a:t>JOAO SEDOC</a:t>
            </a:r>
          </a:p>
          <a:p>
            <a:pPr algn="ctr"/>
            <a:r>
              <a:rPr lang="es-ES" sz="1200" dirty="0">
                <a:solidFill>
                  <a:srgbClr val="CDFFEC"/>
                </a:solidFill>
                <a:hlinkClick r:id="rId2">
                  <a:extLst>
                    <a:ext uri="{A12FA001-AC4F-418D-AE19-62706E023703}">
                      <ahyp:hlinkClr xmlns:ahyp="http://schemas.microsoft.com/office/drawing/2018/hyperlinkcolor" val="tx"/>
                    </a:ext>
                  </a:extLst>
                </a:hlinkClick>
              </a:rPr>
              <a:t>http://joaosedoc.com/</a:t>
            </a:r>
            <a:r>
              <a:rPr lang="es-ES" sz="1200" dirty="0">
                <a:solidFill>
                  <a:srgbClr val="CDFFEC"/>
                </a:solidFill>
              </a:rPr>
              <a:t> </a:t>
            </a:r>
          </a:p>
          <a:p>
            <a:pPr algn="ctr"/>
            <a:r>
              <a:rPr lang="es-ES" sz="1200" dirty="0" err="1">
                <a:solidFill>
                  <a:srgbClr val="CDFFEC"/>
                </a:solidFill>
                <a:hlinkClick r:id="rId3">
                  <a:extLst>
                    <a:ext uri="{A12FA001-AC4F-418D-AE19-62706E023703}">
                      <ahyp:hlinkClr xmlns:ahyp="http://schemas.microsoft.com/office/drawing/2018/hyperlinkcolor" val="tx"/>
                    </a:ext>
                  </a:extLst>
                </a:hlinkClick>
              </a:rPr>
              <a:t>jsedoc@</a:t>
            </a:r>
            <a:r>
              <a:rPr lang="es-ES" sz="1200" dirty="0" err="1">
                <a:solidFill>
                  <a:srgbClr val="CDFFEC"/>
                </a:solidFill>
              </a:rPr>
              <a:t>nyu.edu</a:t>
            </a:r>
            <a:endParaRPr lang="es-ES" sz="1200" dirty="0">
              <a:solidFill>
                <a:srgbClr val="CDFFEC"/>
              </a:solidFill>
            </a:endParaRPr>
          </a:p>
        </p:txBody>
      </p:sp>
    </p:spTree>
    <p:extLst>
      <p:ext uri="{BB962C8B-B14F-4D97-AF65-F5344CB8AC3E}">
        <p14:creationId xmlns:p14="http://schemas.microsoft.com/office/powerpoint/2010/main" val="318760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61F2-442E-4A89-B796-825DFA4EF698}"/>
              </a:ext>
            </a:extLst>
          </p:cNvPr>
          <p:cNvSpPr>
            <a:spLocks noGrp="1"/>
          </p:cNvSpPr>
          <p:nvPr>
            <p:ph type="ctrTitle"/>
          </p:nvPr>
        </p:nvSpPr>
        <p:spPr>
          <a:xfrm>
            <a:off x="769231" y="4823749"/>
            <a:ext cx="7772400" cy="1463040"/>
          </a:xfrm>
        </p:spPr>
        <p:txBody>
          <a:bodyPr>
            <a:noAutofit/>
          </a:bodyPr>
          <a:lstStyle/>
          <a:p>
            <a:pPr algn="l"/>
            <a:br>
              <a:rPr lang="en-GB" sz="3600" cap="none" baseline="30000" dirty="0">
                <a:solidFill>
                  <a:srgbClr val="456B69"/>
                </a:solidFill>
              </a:rPr>
            </a:br>
            <a:br>
              <a:rPr lang="en-GB" sz="3600" cap="none" baseline="30000" dirty="0">
                <a:solidFill>
                  <a:srgbClr val="456B69"/>
                </a:solidFill>
              </a:rPr>
            </a:br>
            <a:r>
              <a:rPr lang="en-GB" sz="2400" cap="none" dirty="0">
                <a:solidFill>
                  <a:srgbClr val="456B69"/>
                </a:solidFill>
              </a:rPr>
              <a:t>João Sedoc</a:t>
            </a:r>
            <a:r>
              <a:rPr lang="en-GB" sz="1800" cap="none" baseline="30000" dirty="0">
                <a:solidFill>
                  <a:srgbClr val="456B69"/>
                </a:solidFill>
              </a:rPr>
              <a:t>1</a:t>
            </a:r>
            <a:br>
              <a:rPr lang="en-GB" sz="1800" cap="none" baseline="30000" dirty="0">
                <a:solidFill>
                  <a:srgbClr val="456B69"/>
                </a:solidFill>
              </a:rPr>
            </a:br>
            <a:br>
              <a:rPr lang="en-GB" sz="1800" cap="none" baseline="30000" dirty="0">
                <a:solidFill>
                  <a:srgbClr val="456B69"/>
                </a:solidFill>
              </a:rPr>
            </a:br>
            <a:br>
              <a:rPr lang="en-GB" sz="1800" cap="none" baseline="30000" dirty="0">
                <a:solidFill>
                  <a:srgbClr val="456B69"/>
                </a:solidFill>
              </a:rPr>
            </a:br>
            <a:r>
              <a:rPr lang="en-GB" sz="1800" cap="none" baseline="30000" dirty="0">
                <a:solidFill>
                  <a:srgbClr val="456B69"/>
                </a:solidFill>
              </a:rPr>
              <a:t>1</a:t>
            </a:r>
            <a:r>
              <a:rPr lang="en-GB" sz="1800" cap="none" dirty="0">
                <a:solidFill>
                  <a:srgbClr val="456B69"/>
                </a:solidFill>
              </a:rPr>
              <a:t> New York University</a:t>
            </a:r>
            <a:br>
              <a:rPr lang="en-GB" sz="1800" cap="none" dirty="0">
                <a:solidFill>
                  <a:srgbClr val="456B69"/>
                </a:solidFill>
              </a:rPr>
            </a:br>
            <a:br>
              <a:rPr lang="en-GB" sz="1800" cap="none" dirty="0">
                <a:solidFill>
                  <a:srgbClr val="456B69"/>
                </a:solidFill>
              </a:rPr>
            </a:br>
            <a:r>
              <a:rPr lang="en-GB" sz="1400" cap="none" dirty="0">
                <a:solidFill>
                  <a:srgbClr val="456B69"/>
                </a:solidFill>
              </a:rPr>
              <a:t>https://</a:t>
            </a:r>
            <a:r>
              <a:rPr lang="en-GB" sz="1400" cap="none" dirty="0" err="1">
                <a:solidFill>
                  <a:srgbClr val="456B69"/>
                </a:solidFill>
              </a:rPr>
              <a:t>joaosedoc.com</a:t>
            </a:r>
            <a:br>
              <a:rPr lang="en-GB" sz="1400" cap="none" dirty="0">
                <a:solidFill>
                  <a:srgbClr val="456B69"/>
                </a:solidFill>
              </a:rPr>
            </a:br>
            <a:endParaRPr lang="en-GB" sz="1400" cap="none" dirty="0">
              <a:solidFill>
                <a:srgbClr val="456B69"/>
              </a:solidFill>
            </a:endParaRPr>
          </a:p>
        </p:txBody>
      </p:sp>
      <p:sp>
        <p:nvSpPr>
          <p:cNvPr id="4" name="TextBox 3">
            <a:extLst>
              <a:ext uri="{FF2B5EF4-FFF2-40B4-BE49-F238E27FC236}">
                <a16:creationId xmlns:a16="http://schemas.microsoft.com/office/drawing/2014/main" id="{32C50FDC-E804-4377-98C9-0C61B1CE5E7E}"/>
              </a:ext>
            </a:extLst>
          </p:cNvPr>
          <p:cNvSpPr txBox="1"/>
          <p:nvPr/>
        </p:nvSpPr>
        <p:spPr>
          <a:xfrm>
            <a:off x="653143" y="1439721"/>
            <a:ext cx="11165190" cy="2416815"/>
          </a:xfrm>
          <a:prstGeom prst="rect">
            <a:avLst/>
          </a:prstGeom>
          <a:noFill/>
        </p:spPr>
        <p:txBody>
          <a:bodyPr wrap="square" rtlCol="0">
            <a:spAutoFit/>
          </a:bodyPr>
          <a:lstStyle/>
          <a:p>
            <a:pPr>
              <a:lnSpc>
                <a:spcPts val="6000"/>
              </a:lnSpc>
            </a:pPr>
            <a:r>
              <a:rPr lang="en-US" sz="6000" b="1" dirty="0">
                <a:solidFill>
                  <a:schemeClr val="bg1"/>
                </a:solidFill>
                <a:latin typeface="+mj-lt"/>
              </a:rPr>
              <a:t>Item Response Theory for NLP</a:t>
            </a:r>
          </a:p>
          <a:p>
            <a:pPr>
              <a:lnSpc>
                <a:spcPts val="6000"/>
              </a:lnSpc>
            </a:pPr>
            <a:r>
              <a:rPr lang="en-US" sz="4000" dirty="0">
                <a:solidFill>
                  <a:schemeClr val="bg1"/>
                </a:solidFill>
                <a:latin typeface="+mj-lt"/>
              </a:rPr>
              <a:t>EACL2024 Tutorial, 21</a:t>
            </a:r>
            <a:r>
              <a:rPr lang="en-US" sz="4000" baseline="30000" dirty="0">
                <a:solidFill>
                  <a:schemeClr val="bg1"/>
                </a:solidFill>
                <a:latin typeface="+mj-lt"/>
              </a:rPr>
              <a:t>st</a:t>
            </a:r>
            <a:r>
              <a:rPr lang="en-US" sz="4000" dirty="0">
                <a:solidFill>
                  <a:schemeClr val="bg1"/>
                </a:solidFill>
                <a:latin typeface="+mj-lt"/>
              </a:rPr>
              <a:t> March 2024</a:t>
            </a:r>
          </a:p>
          <a:p>
            <a:pPr>
              <a:lnSpc>
                <a:spcPts val="6000"/>
              </a:lnSpc>
            </a:pPr>
            <a:r>
              <a:rPr lang="en-US" sz="6000" dirty="0">
                <a:solidFill>
                  <a:schemeClr val="bg1"/>
                </a:solidFill>
                <a:latin typeface="+mj-lt"/>
              </a:rPr>
              <a:t>Part 1. Evaluation for NLP</a:t>
            </a:r>
          </a:p>
        </p:txBody>
      </p:sp>
    </p:spTree>
    <p:extLst>
      <p:ext uri="{BB962C8B-B14F-4D97-AF65-F5344CB8AC3E}">
        <p14:creationId xmlns:p14="http://schemas.microsoft.com/office/powerpoint/2010/main" val="45605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3B4665F-5015-4272-BDD0-05E8430EF8DA}"/>
              </a:ext>
            </a:extLst>
          </p:cNvPr>
          <p:cNvSpPr>
            <a:spLocks noGrp="1"/>
          </p:cNvSpPr>
          <p:nvPr>
            <p:ph type="ftr" sz="quarter" idx="11"/>
          </p:nvPr>
        </p:nvSpPr>
        <p:spPr/>
        <p:txBody>
          <a:bodyPr/>
          <a:lstStyle/>
          <a:p>
            <a:r>
              <a:rPr lang="en-US" dirty="0"/>
              <a:t>Item Response Theory for NLP</a:t>
            </a:r>
            <a:endParaRPr lang="en-GB" dirty="0"/>
          </a:p>
        </p:txBody>
      </p:sp>
      <p:sp>
        <p:nvSpPr>
          <p:cNvPr id="5" name="Slide Number Placeholder 4">
            <a:extLst>
              <a:ext uri="{FF2B5EF4-FFF2-40B4-BE49-F238E27FC236}">
                <a16:creationId xmlns:a16="http://schemas.microsoft.com/office/drawing/2014/main" id="{D381BA53-8607-4CBB-BEF1-1CC7B8D685AB}"/>
              </a:ext>
            </a:extLst>
          </p:cNvPr>
          <p:cNvSpPr>
            <a:spLocks noGrp="1"/>
          </p:cNvSpPr>
          <p:nvPr>
            <p:ph type="sldNum" sz="quarter" idx="12"/>
          </p:nvPr>
        </p:nvSpPr>
        <p:spPr/>
        <p:txBody>
          <a:bodyPr/>
          <a:lstStyle/>
          <a:p>
            <a:fld id="{12C31630-02F8-4074-8CE5-AA36F489A788}" type="slidenum">
              <a:rPr lang="en-GB" smtClean="0"/>
              <a:t>3</a:t>
            </a:fld>
            <a:endParaRPr lang="en-GB"/>
          </a:p>
        </p:txBody>
      </p:sp>
      <p:sp>
        <p:nvSpPr>
          <p:cNvPr id="6" name="TextBox 5">
            <a:extLst>
              <a:ext uri="{FF2B5EF4-FFF2-40B4-BE49-F238E27FC236}">
                <a16:creationId xmlns:a16="http://schemas.microsoft.com/office/drawing/2014/main" id="{356EA91F-9CD3-4CC4-8C85-51CEE4AF80B8}"/>
              </a:ext>
            </a:extLst>
          </p:cNvPr>
          <p:cNvSpPr txBox="1"/>
          <p:nvPr/>
        </p:nvSpPr>
        <p:spPr>
          <a:xfrm>
            <a:off x="0" y="0"/>
            <a:ext cx="12192000" cy="6858000"/>
          </a:xfrm>
          <a:prstGeom prst="rect">
            <a:avLst/>
          </a:prstGeom>
          <a:solidFill>
            <a:srgbClr val="456B69"/>
          </a:solidFill>
        </p:spPr>
        <p:txBody>
          <a:bodyPr wrap="square" rtlCol="0" anchor="ctr" anchorCtr="1">
            <a:noAutofit/>
          </a:bodyPr>
          <a:lstStyle/>
          <a:p>
            <a:pPr algn="ctr"/>
            <a:r>
              <a:rPr lang="en-GB" sz="6000" dirty="0">
                <a:solidFill>
                  <a:srgbClr val="CDFFEC"/>
                </a:solidFill>
              </a:rPr>
              <a:t>What Do We Evaluate in NLP</a:t>
            </a:r>
            <a:r>
              <a:rPr lang="en-US" sz="6000" dirty="0">
                <a:solidFill>
                  <a:srgbClr val="CDFFEC"/>
                </a:solidFill>
              </a:rPr>
              <a:t>?</a:t>
            </a:r>
            <a:endParaRPr lang="en-GB" sz="6000" dirty="0">
              <a:solidFill>
                <a:srgbClr val="CDFFEC"/>
              </a:solidFill>
            </a:endParaRPr>
          </a:p>
        </p:txBody>
      </p:sp>
    </p:spTree>
    <p:extLst>
      <p:ext uri="{BB962C8B-B14F-4D97-AF65-F5344CB8AC3E}">
        <p14:creationId xmlns:p14="http://schemas.microsoft.com/office/powerpoint/2010/main" val="187017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00F4-1EB0-4F7C-A4DF-87401452905B}"/>
              </a:ext>
            </a:extLst>
          </p:cNvPr>
          <p:cNvSpPr>
            <a:spLocks noGrp="1"/>
          </p:cNvSpPr>
          <p:nvPr>
            <p:ph type="title"/>
          </p:nvPr>
        </p:nvSpPr>
        <p:spPr/>
        <p:txBody>
          <a:bodyPr/>
          <a:lstStyle/>
          <a:p>
            <a:r>
              <a:rPr lang="ca-ES-valencia" dirty="0"/>
              <a:t>Evaluations Are at Several Levels</a:t>
            </a:r>
            <a:endParaRPr lang="en-GB" dirty="0"/>
          </a:p>
        </p:txBody>
      </p:sp>
      <p:sp>
        <p:nvSpPr>
          <p:cNvPr id="4" name="Footer Placeholder 3">
            <a:extLst>
              <a:ext uri="{FF2B5EF4-FFF2-40B4-BE49-F238E27FC236}">
                <a16:creationId xmlns:a16="http://schemas.microsoft.com/office/drawing/2014/main" id="{43B4665F-5015-4272-BDD0-05E8430EF8DA}"/>
              </a:ext>
            </a:extLst>
          </p:cNvPr>
          <p:cNvSpPr>
            <a:spLocks noGrp="1"/>
          </p:cNvSpPr>
          <p:nvPr>
            <p:ph type="ftr" sz="quarter" idx="11"/>
          </p:nvPr>
        </p:nvSpPr>
        <p:spPr/>
        <p:txBody>
          <a:bodyPr/>
          <a:lstStyle/>
          <a:p>
            <a:r>
              <a:rPr lang="en-US" dirty="0"/>
              <a:t>Item Response Theory for NLP</a:t>
            </a:r>
            <a:endParaRPr lang="en-GB" dirty="0"/>
          </a:p>
        </p:txBody>
      </p:sp>
      <p:sp>
        <p:nvSpPr>
          <p:cNvPr id="5" name="Slide Number Placeholder 4">
            <a:extLst>
              <a:ext uri="{FF2B5EF4-FFF2-40B4-BE49-F238E27FC236}">
                <a16:creationId xmlns:a16="http://schemas.microsoft.com/office/drawing/2014/main" id="{D381BA53-8607-4CBB-BEF1-1CC7B8D685AB}"/>
              </a:ext>
            </a:extLst>
          </p:cNvPr>
          <p:cNvSpPr>
            <a:spLocks noGrp="1"/>
          </p:cNvSpPr>
          <p:nvPr>
            <p:ph type="sldNum" sz="quarter" idx="12"/>
          </p:nvPr>
        </p:nvSpPr>
        <p:spPr/>
        <p:txBody>
          <a:bodyPr/>
          <a:lstStyle/>
          <a:p>
            <a:fld id="{12C31630-02F8-4074-8CE5-AA36F489A788}" type="slidenum">
              <a:rPr lang="en-GB" smtClean="0"/>
              <a:t>4</a:t>
            </a:fld>
            <a:endParaRPr lang="en-GB"/>
          </a:p>
        </p:txBody>
      </p:sp>
      <p:sp>
        <p:nvSpPr>
          <p:cNvPr id="10" name="Content Placeholder 9">
            <a:extLst>
              <a:ext uri="{FF2B5EF4-FFF2-40B4-BE49-F238E27FC236}">
                <a16:creationId xmlns:a16="http://schemas.microsoft.com/office/drawing/2014/main" id="{A31F9D6F-F395-4F1A-8688-620BE59F8A62}"/>
              </a:ext>
            </a:extLst>
          </p:cNvPr>
          <p:cNvSpPr>
            <a:spLocks noGrp="1"/>
          </p:cNvSpPr>
          <p:nvPr>
            <p:ph idx="1"/>
          </p:nvPr>
        </p:nvSpPr>
        <p:spPr>
          <a:xfrm>
            <a:off x="1024127" y="2286000"/>
            <a:ext cx="11061035" cy="4023360"/>
          </a:xfrm>
        </p:spPr>
        <p:txBody>
          <a:bodyPr>
            <a:normAutofit lnSpcReduction="10000"/>
          </a:bodyPr>
          <a:lstStyle/>
          <a:p>
            <a:pPr marL="0" indent="0">
              <a:buNone/>
            </a:pPr>
            <a:r>
              <a:rPr lang="en-US" dirty="0"/>
              <a:t>1) System-level evaluations</a:t>
            </a:r>
          </a:p>
          <a:p>
            <a:pPr marL="459486" lvl="1" indent="-285750">
              <a:buFont typeface="Arial" panose="020B0604020202020204" pitchFamily="34" charset="0"/>
              <a:buChar char="•"/>
            </a:pPr>
            <a:r>
              <a:rPr lang="en-US" dirty="0"/>
              <a:t>This is probably the most common evaluation type (MT, Dialog, NLI, </a:t>
            </a:r>
            <a:r>
              <a:rPr lang="en-US" dirty="0" err="1"/>
              <a:t>etc</a:t>
            </a:r>
            <a:r>
              <a:rPr lang="en-US" dirty="0"/>
              <a:t>…)</a:t>
            </a:r>
          </a:p>
          <a:p>
            <a:pPr marL="0" indent="0">
              <a:buNone/>
            </a:pPr>
            <a:r>
              <a:rPr lang="en-US" dirty="0"/>
              <a:t>2) Machine learning method evaluations</a:t>
            </a:r>
          </a:p>
          <a:p>
            <a:pPr marL="459486" lvl="1" indent="-285750">
              <a:buFont typeface="Arial" panose="020B0604020202020204" pitchFamily="34" charset="0"/>
              <a:buChar char="•"/>
            </a:pPr>
            <a:r>
              <a:rPr lang="en-US" dirty="0"/>
              <a:t>E.g., LSTM vs Transformer</a:t>
            </a:r>
          </a:p>
          <a:p>
            <a:pPr marL="0" indent="0">
              <a:buNone/>
            </a:pPr>
            <a:r>
              <a:rPr lang="en-US" dirty="0"/>
              <a:t>3) Metrics</a:t>
            </a:r>
          </a:p>
          <a:p>
            <a:pPr marL="459486" lvl="1" indent="-285750">
              <a:buFont typeface="Arial" panose="020B0604020202020204" pitchFamily="34" charset="0"/>
              <a:buChar char="•"/>
            </a:pPr>
            <a:r>
              <a:rPr lang="en-US" dirty="0"/>
              <a:t>E.g., BLEU, </a:t>
            </a:r>
            <a:r>
              <a:rPr lang="en-US" dirty="0" err="1"/>
              <a:t>BERTScore</a:t>
            </a:r>
            <a:r>
              <a:rPr lang="en-US" dirty="0"/>
              <a:t>, </a:t>
            </a:r>
            <a:r>
              <a:rPr lang="en-US" dirty="0" err="1"/>
              <a:t>etc</a:t>
            </a:r>
            <a:endParaRPr lang="en-US" dirty="0"/>
          </a:p>
          <a:p>
            <a:pPr marL="0" indent="0">
              <a:buNone/>
            </a:pPr>
            <a:r>
              <a:rPr lang="en-US" dirty="0"/>
              <a:t>4) Annotations</a:t>
            </a:r>
          </a:p>
          <a:p>
            <a:pPr marL="459486" lvl="1" indent="-285750">
              <a:buFont typeface="Arial" panose="020B0604020202020204" pitchFamily="34" charset="0"/>
              <a:buChar char="•"/>
            </a:pPr>
            <a:r>
              <a:rPr lang="en-US" dirty="0"/>
              <a:t>Annotation error estimates</a:t>
            </a:r>
          </a:p>
          <a:p>
            <a:pPr marL="0" indent="0">
              <a:buNone/>
            </a:pPr>
            <a:r>
              <a:rPr lang="en-US" dirty="0"/>
              <a:t>5) Data</a:t>
            </a:r>
            <a:endParaRPr lang="en-US" b="1" dirty="0"/>
          </a:p>
          <a:p>
            <a:pPr marL="459486" lvl="1" indent="-285750">
              <a:buFont typeface="Arial" panose="020B0604020202020204" pitchFamily="34" charset="0"/>
              <a:buChar char="•"/>
            </a:pPr>
            <a:r>
              <a:rPr lang="en-US" dirty="0"/>
              <a:t>Quality, domain similarity, toxicity</a:t>
            </a:r>
          </a:p>
          <a:p>
            <a:pPr marL="459486" lvl="1" indent="-285750">
              <a:buFont typeface="Arial" panose="020B0604020202020204" pitchFamily="34" charset="0"/>
              <a:buChar char="•"/>
            </a:pPr>
            <a:endParaRPr lang="en-US" dirty="0"/>
          </a:p>
          <a:p>
            <a:pPr marL="459486"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383488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F8F2-1BE4-3E3A-E72E-6C43AE9CEB1A}"/>
              </a:ext>
            </a:extLst>
          </p:cNvPr>
          <p:cNvSpPr>
            <a:spLocks noGrp="1"/>
          </p:cNvSpPr>
          <p:nvPr>
            <p:ph type="title"/>
          </p:nvPr>
        </p:nvSpPr>
        <p:spPr/>
        <p:txBody>
          <a:bodyPr/>
          <a:lstStyle/>
          <a:p>
            <a:r>
              <a:rPr lang="en-US" dirty="0"/>
              <a:t>System Evaluations</a:t>
            </a:r>
          </a:p>
        </p:txBody>
      </p:sp>
      <p:sp>
        <p:nvSpPr>
          <p:cNvPr id="3" name="Content Placeholder 2">
            <a:extLst>
              <a:ext uri="{FF2B5EF4-FFF2-40B4-BE49-F238E27FC236}">
                <a16:creationId xmlns:a16="http://schemas.microsoft.com/office/drawing/2014/main" id="{3AA10551-9394-45EF-50CA-8ACA8017344A}"/>
              </a:ext>
            </a:extLst>
          </p:cNvPr>
          <p:cNvSpPr>
            <a:spLocks noGrp="1"/>
          </p:cNvSpPr>
          <p:nvPr>
            <p:ph idx="1"/>
          </p:nvPr>
        </p:nvSpPr>
        <p:spPr/>
        <p:txBody>
          <a:bodyPr/>
          <a:lstStyle/>
          <a:p>
            <a:pPr marL="457200" indent="-457200">
              <a:buFont typeface="+mj-lt"/>
              <a:buAutoNum type="arabicPeriod"/>
            </a:pPr>
            <a:r>
              <a:rPr lang="en-US" dirty="0"/>
              <a:t>Extrinsic task based evaluation</a:t>
            </a:r>
          </a:p>
          <a:p>
            <a:pPr marL="457200" indent="-457200">
              <a:buFont typeface="+mj-lt"/>
              <a:buAutoNum type="arabicPeriod"/>
            </a:pPr>
            <a:r>
              <a:rPr lang="en-US" dirty="0"/>
              <a:t>Intrinsic evaluation</a:t>
            </a:r>
          </a:p>
          <a:p>
            <a:pPr marL="457200" indent="-457200">
              <a:buFont typeface="+mj-lt"/>
              <a:buAutoNum type="arabicPeriod"/>
            </a:pPr>
            <a:r>
              <a:rPr lang="en-US" dirty="0"/>
              <a:t>Human evaluation</a:t>
            </a:r>
          </a:p>
          <a:p>
            <a:pPr marL="457200" indent="-457200">
              <a:buFont typeface="+mj-lt"/>
              <a:buAutoNum type="arabicPeriod"/>
            </a:pPr>
            <a:r>
              <a:rPr lang="en-US" dirty="0"/>
              <a:t>Automatic metric evaluation</a:t>
            </a:r>
          </a:p>
          <a:p>
            <a:pPr marL="457200" indent="-457200">
              <a:buFont typeface="+mj-lt"/>
              <a:buAutoNum type="arabicPeriod"/>
            </a:pPr>
            <a:r>
              <a:rPr lang="en-US" dirty="0"/>
              <a:t>A/B testing</a:t>
            </a:r>
          </a:p>
          <a:p>
            <a:pPr marL="457200" indent="-457200">
              <a:buFont typeface="+mj-lt"/>
              <a:buAutoNum type="arabicPeriod"/>
            </a:pPr>
            <a:r>
              <a:rPr lang="en-US" dirty="0"/>
              <a:t>Error analysis</a:t>
            </a:r>
          </a:p>
        </p:txBody>
      </p:sp>
      <p:sp>
        <p:nvSpPr>
          <p:cNvPr id="4" name="Footer Placeholder 3">
            <a:extLst>
              <a:ext uri="{FF2B5EF4-FFF2-40B4-BE49-F238E27FC236}">
                <a16:creationId xmlns:a16="http://schemas.microsoft.com/office/drawing/2014/main" id="{8E210832-D63B-F8AA-9F82-66038E49EC68}"/>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98FED9AD-9819-1C16-17A8-D8D6F5E1058E}"/>
              </a:ext>
            </a:extLst>
          </p:cNvPr>
          <p:cNvSpPr>
            <a:spLocks noGrp="1"/>
          </p:cNvSpPr>
          <p:nvPr>
            <p:ph type="sldNum" sz="quarter" idx="12"/>
          </p:nvPr>
        </p:nvSpPr>
        <p:spPr/>
        <p:txBody>
          <a:bodyPr/>
          <a:lstStyle/>
          <a:p>
            <a:fld id="{12C31630-02F8-4074-8CE5-AA36F489A788}" type="slidenum">
              <a:rPr lang="en-GB" smtClean="0"/>
              <a:t>5</a:t>
            </a:fld>
            <a:endParaRPr lang="en-GB"/>
          </a:p>
        </p:txBody>
      </p:sp>
    </p:spTree>
    <p:extLst>
      <p:ext uri="{BB962C8B-B14F-4D97-AF65-F5344CB8AC3E}">
        <p14:creationId xmlns:p14="http://schemas.microsoft.com/office/powerpoint/2010/main" val="107661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23F0-FA99-2641-B75C-18C85C37D9BE}"/>
              </a:ext>
            </a:extLst>
          </p:cNvPr>
          <p:cNvSpPr>
            <a:spLocks noGrp="1"/>
          </p:cNvSpPr>
          <p:nvPr>
            <p:ph type="title"/>
          </p:nvPr>
        </p:nvSpPr>
        <p:spPr>
          <a:xfrm>
            <a:off x="1363980" y="671513"/>
            <a:ext cx="9464040" cy="1193006"/>
          </a:xfrm>
        </p:spPr>
        <p:txBody>
          <a:bodyPr/>
          <a:lstStyle/>
          <a:p>
            <a:pPr algn="ctr"/>
            <a:r>
              <a:rPr lang="en-US" dirty="0"/>
              <a:t>Challenges for DIALOG SYSTEMS</a:t>
            </a:r>
          </a:p>
        </p:txBody>
      </p:sp>
      <p:sp>
        <p:nvSpPr>
          <p:cNvPr id="4" name="Rounded Rectangle 3">
            <a:extLst>
              <a:ext uri="{FF2B5EF4-FFF2-40B4-BE49-F238E27FC236}">
                <a16:creationId xmlns:a16="http://schemas.microsoft.com/office/drawing/2014/main" id="{D1F507AC-1BAA-6F45-BF38-8B6CB617AC29}"/>
              </a:ext>
            </a:extLst>
          </p:cNvPr>
          <p:cNvSpPr/>
          <p:nvPr/>
        </p:nvSpPr>
        <p:spPr>
          <a:xfrm>
            <a:off x="3175636" y="1775937"/>
            <a:ext cx="7223760" cy="113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5" name="Rounded Rectangle 4">
            <a:extLst>
              <a:ext uri="{FF2B5EF4-FFF2-40B4-BE49-F238E27FC236}">
                <a16:creationId xmlns:a16="http://schemas.microsoft.com/office/drawing/2014/main" id="{FC1BA1F6-3CA4-3E41-9424-3C4B45A540F1}"/>
              </a:ext>
            </a:extLst>
          </p:cNvPr>
          <p:cNvSpPr/>
          <p:nvPr/>
        </p:nvSpPr>
        <p:spPr>
          <a:xfrm>
            <a:off x="3495676" y="1850233"/>
            <a:ext cx="1394460" cy="99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60" dirty="0"/>
              <a:t>Content</a:t>
            </a:r>
          </a:p>
          <a:p>
            <a:pPr algn="ctr"/>
            <a:r>
              <a:rPr lang="en-US" sz="1860" dirty="0"/>
              <a:t>/</a:t>
            </a:r>
          </a:p>
          <a:p>
            <a:pPr algn="ctr"/>
            <a:r>
              <a:rPr lang="en-US" sz="1860" dirty="0"/>
              <a:t>Context</a:t>
            </a:r>
          </a:p>
        </p:txBody>
      </p:sp>
      <p:sp>
        <p:nvSpPr>
          <p:cNvPr id="6" name="Rounded Rectangle 5">
            <a:extLst>
              <a:ext uri="{FF2B5EF4-FFF2-40B4-BE49-F238E27FC236}">
                <a16:creationId xmlns:a16="http://schemas.microsoft.com/office/drawing/2014/main" id="{95F06EB7-297D-C64E-95CF-957F4589D435}"/>
              </a:ext>
            </a:extLst>
          </p:cNvPr>
          <p:cNvSpPr/>
          <p:nvPr/>
        </p:nvSpPr>
        <p:spPr>
          <a:xfrm>
            <a:off x="5210176" y="1850233"/>
            <a:ext cx="1394460" cy="99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60" dirty="0"/>
              <a:t>Personality &amp;</a:t>
            </a:r>
          </a:p>
          <a:p>
            <a:pPr algn="ctr"/>
            <a:r>
              <a:rPr lang="en-US" sz="1860" dirty="0"/>
              <a:t>Persona</a:t>
            </a:r>
          </a:p>
        </p:txBody>
      </p:sp>
      <p:sp>
        <p:nvSpPr>
          <p:cNvPr id="7" name="Rounded Rectangle 6">
            <a:extLst>
              <a:ext uri="{FF2B5EF4-FFF2-40B4-BE49-F238E27FC236}">
                <a16:creationId xmlns:a16="http://schemas.microsoft.com/office/drawing/2014/main" id="{AFE34098-1BAA-E448-9C96-6B94A4616FEA}"/>
              </a:ext>
            </a:extLst>
          </p:cNvPr>
          <p:cNvSpPr/>
          <p:nvPr/>
        </p:nvSpPr>
        <p:spPr>
          <a:xfrm>
            <a:off x="6907530" y="1850233"/>
            <a:ext cx="1394460" cy="99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60" dirty="0"/>
              <a:t>Emotion</a:t>
            </a:r>
          </a:p>
          <a:p>
            <a:pPr algn="ctr"/>
            <a:r>
              <a:rPr lang="en-US" sz="1860" dirty="0"/>
              <a:t>&amp;</a:t>
            </a:r>
          </a:p>
          <a:p>
            <a:pPr algn="ctr"/>
            <a:r>
              <a:rPr lang="en-US" sz="1860" dirty="0"/>
              <a:t>Sentiment</a:t>
            </a:r>
          </a:p>
        </p:txBody>
      </p:sp>
      <p:sp>
        <p:nvSpPr>
          <p:cNvPr id="8" name="Rounded Rectangle 7">
            <a:extLst>
              <a:ext uri="{FF2B5EF4-FFF2-40B4-BE49-F238E27FC236}">
                <a16:creationId xmlns:a16="http://schemas.microsoft.com/office/drawing/2014/main" id="{88746AC4-414C-4E45-A8BD-53DD323B580D}"/>
              </a:ext>
            </a:extLst>
          </p:cNvPr>
          <p:cNvSpPr/>
          <p:nvPr/>
        </p:nvSpPr>
        <p:spPr>
          <a:xfrm>
            <a:off x="8604886" y="1850233"/>
            <a:ext cx="1394460" cy="99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60" dirty="0"/>
              <a:t>Behavior</a:t>
            </a:r>
          </a:p>
          <a:p>
            <a:pPr algn="ctr"/>
            <a:r>
              <a:rPr lang="en-US" sz="1860" dirty="0"/>
              <a:t>&amp;</a:t>
            </a:r>
          </a:p>
          <a:p>
            <a:pPr algn="ctr"/>
            <a:r>
              <a:rPr lang="en-US" sz="1860" dirty="0"/>
              <a:t>Strategy</a:t>
            </a:r>
          </a:p>
        </p:txBody>
      </p:sp>
      <p:sp>
        <p:nvSpPr>
          <p:cNvPr id="9" name="Rounded Rectangle 8">
            <a:extLst>
              <a:ext uri="{FF2B5EF4-FFF2-40B4-BE49-F238E27FC236}">
                <a16:creationId xmlns:a16="http://schemas.microsoft.com/office/drawing/2014/main" id="{B414CE32-F508-1444-B2DB-F4D8968DAB7C}"/>
              </a:ext>
            </a:extLst>
          </p:cNvPr>
          <p:cNvSpPr/>
          <p:nvPr/>
        </p:nvSpPr>
        <p:spPr>
          <a:xfrm>
            <a:off x="3107054" y="4754674"/>
            <a:ext cx="7378066" cy="1238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10" name="Rounded Rectangle 9">
            <a:extLst>
              <a:ext uri="{FF2B5EF4-FFF2-40B4-BE49-F238E27FC236}">
                <a16:creationId xmlns:a16="http://schemas.microsoft.com/office/drawing/2014/main" id="{24918D2F-CF34-854E-B133-C997832D19FE}"/>
              </a:ext>
            </a:extLst>
          </p:cNvPr>
          <p:cNvSpPr/>
          <p:nvPr/>
        </p:nvSpPr>
        <p:spPr>
          <a:xfrm>
            <a:off x="3314967" y="4804887"/>
            <a:ext cx="1687297"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88" dirty="0"/>
              <a:t>Named Entity Recognition</a:t>
            </a:r>
          </a:p>
        </p:txBody>
      </p:sp>
      <p:sp>
        <p:nvSpPr>
          <p:cNvPr id="14" name="Rounded Rectangle 13">
            <a:extLst>
              <a:ext uri="{FF2B5EF4-FFF2-40B4-BE49-F238E27FC236}">
                <a16:creationId xmlns:a16="http://schemas.microsoft.com/office/drawing/2014/main" id="{9654DBAB-3E36-B34E-B154-0773D0938A53}"/>
              </a:ext>
            </a:extLst>
          </p:cNvPr>
          <p:cNvSpPr/>
          <p:nvPr/>
        </p:nvSpPr>
        <p:spPr>
          <a:xfrm>
            <a:off x="3314967" y="5399247"/>
            <a:ext cx="1687297"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88" dirty="0"/>
              <a:t>Entity Linking</a:t>
            </a:r>
          </a:p>
        </p:txBody>
      </p:sp>
      <p:sp>
        <p:nvSpPr>
          <p:cNvPr id="15" name="Rounded Rectangle 14">
            <a:extLst>
              <a:ext uri="{FF2B5EF4-FFF2-40B4-BE49-F238E27FC236}">
                <a16:creationId xmlns:a16="http://schemas.microsoft.com/office/drawing/2014/main" id="{9B9076F4-05FF-1344-9832-61FCE9F5A65D}"/>
              </a:ext>
            </a:extLst>
          </p:cNvPr>
          <p:cNvSpPr/>
          <p:nvPr/>
        </p:nvSpPr>
        <p:spPr>
          <a:xfrm>
            <a:off x="5063757" y="4804887"/>
            <a:ext cx="1687297"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88" dirty="0"/>
              <a:t>Domain/Topic</a:t>
            </a:r>
          </a:p>
          <a:p>
            <a:pPr algn="ctr"/>
            <a:r>
              <a:rPr lang="en-US" sz="1488" dirty="0"/>
              <a:t>Intent Detection</a:t>
            </a:r>
          </a:p>
        </p:txBody>
      </p:sp>
      <p:sp>
        <p:nvSpPr>
          <p:cNvPr id="16" name="Rounded Rectangle 15">
            <a:extLst>
              <a:ext uri="{FF2B5EF4-FFF2-40B4-BE49-F238E27FC236}">
                <a16:creationId xmlns:a16="http://schemas.microsoft.com/office/drawing/2014/main" id="{E272A5DF-3AA4-7E42-89A1-E40443AFBC7A}"/>
              </a:ext>
            </a:extLst>
          </p:cNvPr>
          <p:cNvSpPr/>
          <p:nvPr/>
        </p:nvSpPr>
        <p:spPr>
          <a:xfrm>
            <a:off x="5063757" y="5399247"/>
            <a:ext cx="1687297"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88" dirty="0"/>
              <a:t>Natural Language Generation</a:t>
            </a:r>
          </a:p>
        </p:txBody>
      </p:sp>
      <p:sp>
        <p:nvSpPr>
          <p:cNvPr id="17" name="Rounded Rectangle 16">
            <a:extLst>
              <a:ext uri="{FF2B5EF4-FFF2-40B4-BE49-F238E27FC236}">
                <a16:creationId xmlns:a16="http://schemas.microsoft.com/office/drawing/2014/main" id="{1AC6F07A-B644-F343-8F73-9EAE46D66A29}"/>
              </a:ext>
            </a:extLst>
          </p:cNvPr>
          <p:cNvSpPr/>
          <p:nvPr/>
        </p:nvSpPr>
        <p:spPr>
          <a:xfrm>
            <a:off x="6801117" y="4804887"/>
            <a:ext cx="1687297"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88" dirty="0"/>
              <a:t>Sentiment/ </a:t>
            </a:r>
            <a:r>
              <a:rPr lang="en-US" sz="1488" dirty="0" err="1"/>
              <a:t>EmotionDetection</a:t>
            </a:r>
            <a:endParaRPr lang="en-US" sz="1488" dirty="0"/>
          </a:p>
        </p:txBody>
      </p:sp>
      <p:sp>
        <p:nvSpPr>
          <p:cNvPr id="18" name="Rounded Rectangle 17">
            <a:extLst>
              <a:ext uri="{FF2B5EF4-FFF2-40B4-BE49-F238E27FC236}">
                <a16:creationId xmlns:a16="http://schemas.microsoft.com/office/drawing/2014/main" id="{173F5874-DA45-224B-B1A5-D6278972C8E9}"/>
              </a:ext>
            </a:extLst>
          </p:cNvPr>
          <p:cNvSpPr/>
          <p:nvPr/>
        </p:nvSpPr>
        <p:spPr>
          <a:xfrm>
            <a:off x="6801117" y="5399247"/>
            <a:ext cx="1687297"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88" dirty="0"/>
              <a:t>Personalization</a:t>
            </a:r>
          </a:p>
        </p:txBody>
      </p:sp>
      <p:sp>
        <p:nvSpPr>
          <p:cNvPr id="19" name="Rounded Rectangle 18">
            <a:extLst>
              <a:ext uri="{FF2B5EF4-FFF2-40B4-BE49-F238E27FC236}">
                <a16:creationId xmlns:a16="http://schemas.microsoft.com/office/drawing/2014/main" id="{8065BD16-4376-4E47-B69F-CC532EF858CD}"/>
              </a:ext>
            </a:extLst>
          </p:cNvPr>
          <p:cNvSpPr/>
          <p:nvPr/>
        </p:nvSpPr>
        <p:spPr>
          <a:xfrm>
            <a:off x="8532763" y="4804887"/>
            <a:ext cx="1687297"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88" dirty="0"/>
              <a:t>Knowledge &amp; Reasoning</a:t>
            </a:r>
          </a:p>
        </p:txBody>
      </p:sp>
      <p:sp>
        <p:nvSpPr>
          <p:cNvPr id="20" name="Rounded Rectangle 19">
            <a:extLst>
              <a:ext uri="{FF2B5EF4-FFF2-40B4-BE49-F238E27FC236}">
                <a16:creationId xmlns:a16="http://schemas.microsoft.com/office/drawing/2014/main" id="{7BB8D6AB-42F9-9447-AC19-C90C19D0038B}"/>
              </a:ext>
            </a:extLst>
          </p:cNvPr>
          <p:cNvSpPr/>
          <p:nvPr/>
        </p:nvSpPr>
        <p:spPr>
          <a:xfrm>
            <a:off x="8532763" y="5399247"/>
            <a:ext cx="1687297" cy="5372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88" dirty="0"/>
              <a:t>Dialog Planning &amp; Context Modelling</a:t>
            </a:r>
          </a:p>
        </p:txBody>
      </p:sp>
      <p:sp>
        <p:nvSpPr>
          <p:cNvPr id="21" name="Rectangle 20">
            <a:extLst>
              <a:ext uri="{FF2B5EF4-FFF2-40B4-BE49-F238E27FC236}">
                <a16:creationId xmlns:a16="http://schemas.microsoft.com/office/drawing/2014/main" id="{157B3AE6-0225-0142-9CCA-FAA49590C726}"/>
              </a:ext>
            </a:extLst>
          </p:cNvPr>
          <p:cNvSpPr/>
          <p:nvPr/>
        </p:nvSpPr>
        <p:spPr>
          <a:xfrm>
            <a:off x="3388803" y="3564732"/>
            <a:ext cx="1973962"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0" dirty="0"/>
              <a:t>Semantics</a:t>
            </a:r>
          </a:p>
        </p:txBody>
      </p:sp>
      <p:sp>
        <p:nvSpPr>
          <p:cNvPr id="24" name="Down Arrow 23">
            <a:extLst>
              <a:ext uri="{FF2B5EF4-FFF2-40B4-BE49-F238E27FC236}">
                <a16:creationId xmlns:a16="http://schemas.microsoft.com/office/drawing/2014/main" id="{1B6A31EF-635B-F541-A675-21261FE8C20A}"/>
              </a:ext>
            </a:extLst>
          </p:cNvPr>
          <p:cNvSpPr/>
          <p:nvPr/>
        </p:nvSpPr>
        <p:spPr>
          <a:xfrm>
            <a:off x="4157701" y="4244817"/>
            <a:ext cx="436169" cy="45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25" name="Down Arrow 24">
            <a:extLst>
              <a:ext uri="{FF2B5EF4-FFF2-40B4-BE49-F238E27FC236}">
                <a16:creationId xmlns:a16="http://schemas.microsoft.com/office/drawing/2014/main" id="{769B93AC-FF86-F44A-A869-AD66C36F915E}"/>
              </a:ext>
            </a:extLst>
          </p:cNvPr>
          <p:cNvSpPr/>
          <p:nvPr/>
        </p:nvSpPr>
        <p:spPr>
          <a:xfrm rot="10800000">
            <a:off x="4157701" y="2998490"/>
            <a:ext cx="436169" cy="45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29" name="Rectangle 28">
            <a:extLst>
              <a:ext uri="{FF2B5EF4-FFF2-40B4-BE49-F238E27FC236}">
                <a16:creationId xmlns:a16="http://schemas.microsoft.com/office/drawing/2014/main" id="{4A20F9DD-941A-904F-BA4B-35ABC0D2CFF1}"/>
              </a:ext>
            </a:extLst>
          </p:cNvPr>
          <p:cNvSpPr/>
          <p:nvPr/>
        </p:nvSpPr>
        <p:spPr>
          <a:xfrm>
            <a:off x="5843396" y="3564732"/>
            <a:ext cx="1973962"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0" dirty="0"/>
              <a:t>Consistency</a:t>
            </a:r>
          </a:p>
        </p:txBody>
      </p:sp>
      <p:sp>
        <p:nvSpPr>
          <p:cNvPr id="30" name="Down Arrow 29">
            <a:extLst>
              <a:ext uri="{FF2B5EF4-FFF2-40B4-BE49-F238E27FC236}">
                <a16:creationId xmlns:a16="http://schemas.microsoft.com/office/drawing/2014/main" id="{8819FA82-7C08-3149-9AF3-4B2492285FF2}"/>
              </a:ext>
            </a:extLst>
          </p:cNvPr>
          <p:cNvSpPr/>
          <p:nvPr/>
        </p:nvSpPr>
        <p:spPr>
          <a:xfrm>
            <a:off x="6612294" y="4244817"/>
            <a:ext cx="436169" cy="45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31" name="Down Arrow 30">
            <a:extLst>
              <a:ext uri="{FF2B5EF4-FFF2-40B4-BE49-F238E27FC236}">
                <a16:creationId xmlns:a16="http://schemas.microsoft.com/office/drawing/2014/main" id="{7A842FAC-CEE0-EF48-AD35-45736B862072}"/>
              </a:ext>
            </a:extLst>
          </p:cNvPr>
          <p:cNvSpPr/>
          <p:nvPr/>
        </p:nvSpPr>
        <p:spPr>
          <a:xfrm rot="10800000">
            <a:off x="6612294" y="2998490"/>
            <a:ext cx="436169" cy="45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32" name="Rectangle 31">
            <a:extLst>
              <a:ext uri="{FF2B5EF4-FFF2-40B4-BE49-F238E27FC236}">
                <a16:creationId xmlns:a16="http://schemas.microsoft.com/office/drawing/2014/main" id="{4A0DF2E9-0CEA-9641-BEF2-4980575C83B3}"/>
              </a:ext>
            </a:extLst>
          </p:cNvPr>
          <p:cNvSpPr/>
          <p:nvPr/>
        </p:nvSpPr>
        <p:spPr>
          <a:xfrm>
            <a:off x="8297989" y="3564732"/>
            <a:ext cx="1973962"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0" dirty="0" err="1"/>
              <a:t>Interactiveness</a:t>
            </a:r>
            <a:endParaRPr lang="en-US" sz="2160" dirty="0"/>
          </a:p>
        </p:txBody>
      </p:sp>
      <p:sp>
        <p:nvSpPr>
          <p:cNvPr id="33" name="Down Arrow 32">
            <a:extLst>
              <a:ext uri="{FF2B5EF4-FFF2-40B4-BE49-F238E27FC236}">
                <a16:creationId xmlns:a16="http://schemas.microsoft.com/office/drawing/2014/main" id="{32A142EB-F813-7842-B622-7FCFE5D434EA}"/>
              </a:ext>
            </a:extLst>
          </p:cNvPr>
          <p:cNvSpPr/>
          <p:nvPr/>
        </p:nvSpPr>
        <p:spPr>
          <a:xfrm>
            <a:off x="9066887" y="4244817"/>
            <a:ext cx="436169" cy="45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34" name="Down Arrow 33">
            <a:extLst>
              <a:ext uri="{FF2B5EF4-FFF2-40B4-BE49-F238E27FC236}">
                <a16:creationId xmlns:a16="http://schemas.microsoft.com/office/drawing/2014/main" id="{FCCD089D-A7BD-B34F-ADDC-4A17F2A15C4F}"/>
              </a:ext>
            </a:extLst>
          </p:cNvPr>
          <p:cNvSpPr/>
          <p:nvPr/>
        </p:nvSpPr>
        <p:spPr>
          <a:xfrm rot="10800000">
            <a:off x="9066887" y="2998490"/>
            <a:ext cx="436169" cy="45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
        <p:nvSpPr>
          <p:cNvPr id="40" name="TextBox 39">
            <a:extLst>
              <a:ext uri="{FF2B5EF4-FFF2-40B4-BE49-F238E27FC236}">
                <a16:creationId xmlns:a16="http://schemas.microsoft.com/office/drawing/2014/main" id="{C16681E2-1D45-8348-A0CD-9FA081398101}"/>
              </a:ext>
            </a:extLst>
          </p:cNvPr>
          <p:cNvSpPr txBox="1"/>
          <p:nvPr/>
        </p:nvSpPr>
        <p:spPr>
          <a:xfrm>
            <a:off x="2821157" y="6068957"/>
            <a:ext cx="6293582" cy="313932"/>
          </a:xfrm>
          <a:prstGeom prst="rect">
            <a:avLst/>
          </a:prstGeom>
          <a:noFill/>
        </p:spPr>
        <p:txBody>
          <a:bodyPr wrap="none" rtlCol="0">
            <a:spAutoFit/>
          </a:bodyPr>
          <a:lstStyle/>
          <a:p>
            <a:r>
              <a:rPr lang="en-US" sz="1440" dirty="0"/>
              <a:t>From Huang et al., 2019, “Challenges in Building Intelligent Open-Domain Systems”</a:t>
            </a:r>
          </a:p>
        </p:txBody>
      </p:sp>
      <p:sp>
        <p:nvSpPr>
          <p:cNvPr id="3" name="TextBox 2">
            <a:extLst>
              <a:ext uri="{FF2B5EF4-FFF2-40B4-BE49-F238E27FC236}">
                <a16:creationId xmlns:a16="http://schemas.microsoft.com/office/drawing/2014/main" id="{B3F89462-955B-D643-A125-97A2A93E9EB8}"/>
              </a:ext>
            </a:extLst>
          </p:cNvPr>
          <p:cNvSpPr txBox="1"/>
          <p:nvPr/>
        </p:nvSpPr>
        <p:spPr>
          <a:xfrm>
            <a:off x="1158240" y="3626463"/>
            <a:ext cx="1455783" cy="480131"/>
          </a:xfrm>
          <a:prstGeom prst="rect">
            <a:avLst/>
          </a:prstGeom>
          <a:noFill/>
        </p:spPr>
        <p:txBody>
          <a:bodyPr wrap="none" rtlCol="0">
            <a:spAutoFit/>
          </a:bodyPr>
          <a:lstStyle/>
          <a:p>
            <a:r>
              <a:rPr lang="en-US" sz="2520" dirty="0"/>
              <a:t>Key Issues</a:t>
            </a:r>
          </a:p>
        </p:txBody>
      </p:sp>
      <p:sp>
        <p:nvSpPr>
          <p:cNvPr id="28" name="TextBox 27">
            <a:extLst>
              <a:ext uri="{FF2B5EF4-FFF2-40B4-BE49-F238E27FC236}">
                <a16:creationId xmlns:a16="http://schemas.microsoft.com/office/drawing/2014/main" id="{D9E11F1B-832C-2742-84DC-701E6E1E2D7D}"/>
              </a:ext>
            </a:extLst>
          </p:cNvPr>
          <p:cNvSpPr txBox="1"/>
          <p:nvPr/>
        </p:nvSpPr>
        <p:spPr>
          <a:xfrm>
            <a:off x="1158241" y="2106273"/>
            <a:ext cx="1665841" cy="480131"/>
          </a:xfrm>
          <a:prstGeom prst="rect">
            <a:avLst/>
          </a:prstGeom>
          <a:noFill/>
        </p:spPr>
        <p:txBody>
          <a:bodyPr wrap="none" rtlCol="0">
            <a:spAutoFit/>
          </a:bodyPr>
          <a:lstStyle/>
          <a:p>
            <a:r>
              <a:rPr lang="en-US" sz="2520" dirty="0"/>
              <a:t>Key Factors</a:t>
            </a:r>
          </a:p>
        </p:txBody>
      </p:sp>
      <p:sp>
        <p:nvSpPr>
          <p:cNvPr id="35" name="TextBox 34">
            <a:extLst>
              <a:ext uri="{FF2B5EF4-FFF2-40B4-BE49-F238E27FC236}">
                <a16:creationId xmlns:a16="http://schemas.microsoft.com/office/drawing/2014/main" id="{458B9102-AC6C-6D41-9089-FB71A086DFA9}"/>
              </a:ext>
            </a:extLst>
          </p:cNvPr>
          <p:cNvSpPr txBox="1"/>
          <p:nvPr/>
        </p:nvSpPr>
        <p:spPr>
          <a:xfrm>
            <a:off x="1158240" y="5073492"/>
            <a:ext cx="1793953" cy="867930"/>
          </a:xfrm>
          <a:prstGeom prst="rect">
            <a:avLst/>
          </a:prstGeom>
          <a:noFill/>
        </p:spPr>
        <p:txBody>
          <a:bodyPr wrap="none" rtlCol="0">
            <a:spAutoFit/>
          </a:bodyPr>
          <a:lstStyle/>
          <a:p>
            <a:r>
              <a:rPr lang="en-US" sz="2520" dirty="0"/>
              <a:t>Key </a:t>
            </a:r>
          </a:p>
          <a:p>
            <a:r>
              <a:rPr lang="en-US" sz="2520" dirty="0"/>
              <a:t>Technologies</a:t>
            </a:r>
          </a:p>
        </p:txBody>
      </p:sp>
    </p:spTree>
    <p:extLst>
      <p:ext uri="{BB962C8B-B14F-4D97-AF65-F5344CB8AC3E}">
        <p14:creationId xmlns:p14="http://schemas.microsoft.com/office/powerpoint/2010/main" val="18132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dissolve">
                                      <p:cBhvr>
                                        <p:cTn id="19" dur="500"/>
                                        <p:tgtEl>
                                          <p:spTgt spid="35"/>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8" grpId="0"/>
      <p:bldP spid="28" grpId="1"/>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E452-08ED-3EB4-40BC-736EEED4B319}"/>
              </a:ext>
            </a:extLst>
          </p:cNvPr>
          <p:cNvSpPr>
            <a:spLocks noGrp="1"/>
          </p:cNvSpPr>
          <p:nvPr>
            <p:ph type="title"/>
          </p:nvPr>
        </p:nvSpPr>
        <p:spPr/>
        <p:txBody>
          <a:bodyPr/>
          <a:lstStyle/>
          <a:p>
            <a:r>
              <a:rPr lang="en-US" dirty="0"/>
              <a:t>Common Task Framework </a:t>
            </a:r>
            <a:r>
              <a:rPr lang="en-US" dirty="0">
                <a:sym typeface="Wingdings" pitchFamily="2" charset="2"/>
              </a:rPr>
              <a:t>&amp; Leaderboards</a:t>
            </a:r>
            <a:endParaRPr lang="en-US" dirty="0"/>
          </a:p>
        </p:txBody>
      </p:sp>
      <p:sp>
        <p:nvSpPr>
          <p:cNvPr id="4" name="Footer Placeholder 3">
            <a:extLst>
              <a:ext uri="{FF2B5EF4-FFF2-40B4-BE49-F238E27FC236}">
                <a16:creationId xmlns:a16="http://schemas.microsoft.com/office/drawing/2014/main" id="{BACA0801-5BB8-4CFB-9B9C-36503C051003}"/>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E96A7599-F08A-7FB2-0E71-81C9B514E5AB}"/>
              </a:ext>
            </a:extLst>
          </p:cNvPr>
          <p:cNvSpPr>
            <a:spLocks noGrp="1"/>
          </p:cNvSpPr>
          <p:nvPr>
            <p:ph type="sldNum" sz="quarter" idx="12"/>
          </p:nvPr>
        </p:nvSpPr>
        <p:spPr/>
        <p:txBody>
          <a:bodyPr/>
          <a:lstStyle/>
          <a:p>
            <a:fld id="{12C31630-02F8-4074-8CE5-AA36F489A788}" type="slidenum">
              <a:rPr lang="en-GB" smtClean="0"/>
              <a:t>7</a:t>
            </a:fld>
            <a:endParaRPr lang="en-GB"/>
          </a:p>
        </p:txBody>
      </p:sp>
      <p:sp>
        <p:nvSpPr>
          <p:cNvPr id="6" name="Google Shape;398;p58">
            <a:extLst>
              <a:ext uri="{FF2B5EF4-FFF2-40B4-BE49-F238E27FC236}">
                <a16:creationId xmlns:a16="http://schemas.microsoft.com/office/drawing/2014/main" id="{77497982-41CE-5D43-CA44-114273551931}"/>
              </a:ext>
            </a:extLst>
          </p:cNvPr>
          <p:cNvSpPr txBox="1"/>
          <p:nvPr/>
        </p:nvSpPr>
        <p:spPr>
          <a:xfrm>
            <a:off x="1941300" y="1888340"/>
            <a:ext cx="8309400" cy="2733000"/>
          </a:xfrm>
          <a:prstGeom prst="rect">
            <a:avLst/>
          </a:prstGeom>
          <a:solidFill>
            <a:srgbClr val="FFFFFE"/>
          </a:solidFill>
          <a:ln>
            <a:noFill/>
          </a:ln>
          <a:effectLst>
            <a:outerShdw blurRad="50800" dist="38100" dir="2700000" algn="tl" rotWithShape="0">
              <a:srgbClr val="000000">
                <a:alpha val="4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2A2F30"/>
                </a:solidFill>
              </a:rPr>
              <a:t>There is general agreement that these competitive evaluations had a striking and beneficial effect on the performance of various systems tested over the years. </a:t>
            </a:r>
            <a:r>
              <a:rPr lang="en-US" sz="2000" dirty="0">
                <a:solidFill>
                  <a:srgbClr val="C7CCCC"/>
                </a:solidFill>
              </a:rPr>
              <a:t>However, it is also recognized (albeit less generally) that these evaluation experiments also had the, less beneficial, effect that the participating systems focused increasingly more narrowly on those few parameters that were measured in the evaluation, to the detriment of more general properties.</a:t>
            </a:r>
            <a:endParaRPr sz="2800" dirty="0">
              <a:solidFill>
                <a:srgbClr val="2A2F30"/>
              </a:solidFill>
            </a:endParaRPr>
          </a:p>
          <a:p>
            <a:pPr marL="0" lvl="0" indent="0" algn="l" rtl="0">
              <a:spcBef>
                <a:spcPts val="560"/>
              </a:spcBef>
              <a:spcAft>
                <a:spcPts val="0"/>
              </a:spcAft>
              <a:buNone/>
            </a:pPr>
            <a:r>
              <a:rPr lang="en-US" sz="2000" dirty="0">
                <a:solidFill>
                  <a:srgbClr val="2A2F30"/>
                </a:solidFill>
              </a:rPr>
              <a:t>- </a:t>
            </a:r>
            <a:r>
              <a:rPr lang="en-US" sz="2000" dirty="0" err="1">
                <a:solidFill>
                  <a:srgbClr val="2A2F30"/>
                </a:solidFill>
              </a:rPr>
              <a:t>Schwitter</a:t>
            </a:r>
            <a:r>
              <a:rPr lang="en-US" sz="2000" dirty="0">
                <a:solidFill>
                  <a:srgbClr val="2A2F30"/>
                </a:solidFill>
              </a:rPr>
              <a:t> et al. 2000</a:t>
            </a:r>
            <a:endParaRPr sz="2800" dirty="0">
              <a:solidFill>
                <a:srgbClr val="2A2F30"/>
              </a:solidFill>
            </a:endParaRPr>
          </a:p>
        </p:txBody>
      </p:sp>
      <p:sp>
        <p:nvSpPr>
          <p:cNvPr id="7" name="Google Shape;399;p58">
            <a:extLst>
              <a:ext uri="{FF2B5EF4-FFF2-40B4-BE49-F238E27FC236}">
                <a16:creationId xmlns:a16="http://schemas.microsoft.com/office/drawing/2014/main" id="{DFBAE631-EBE4-21D8-CCF3-D539228E0C33}"/>
              </a:ext>
            </a:extLst>
          </p:cNvPr>
          <p:cNvSpPr txBox="1"/>
          <p:nvPr/>
        </p:nvSpPr>
        <p:spPr>
          <a:xfrm>
            <a:off x="1981203" y="5251511"/>
            <a:ext cx="8229600" cy="1134000"/>
          </a:xfrm>
          <a:prstGeom prst="rect">
            <a:avLst/>
          </a:prstGeom>
          <a:solidFill>
            <a:srgbClr val="FFFFFE"/>
          </a:solidFill>
          <a:ln>
            <a:noFill/>
          </a:ln>
          <a:effectLst>
            <a:outerShdw blurRad="50800" dist="38100" dir="2700000" algn="tl" rotWithShape="0">
              <a:srgbClr val="000000">
                <a:alpha val="4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2A2F30"/>
                </a:solidFill>
              </a:rPr>
              <a:t>Focusing on headline state-of-the-art numbers “provide(s) limited value for scientific progress absent insight into what drives them” and where they fail.</a:t>
            </a:r>
            <a:endParaRPr sz="3400">
              <a:solidFill>
                <a:srgbClr val="2A2F30"/>
              </a:solidFill>
            </a:endParaRPr>
          </a:p>
          <a:p>
            <a:pPr marL="0" lvl="0" indent="0" algn="l" rtl="0">
              <a:spcBef>
                <a:spcPts val="680"/>
              </a:spcBef>
              <a:spcAft>
                <a:spcPts val="0"/>
              </a:spcAft>
              <a:buNone/>
            </a:pPr>
            <a:r>
              <a:rPr lang="en-US" sz="1800">
                <a:solidFill>
                  <a:srgbClr val="2A2F30"/>
                </a:solidFill>
              </a:rPr>
              <a:t>- Lipton and Steinhardt, 2019</a:t>
            </a:r>
            <a:endParaRPr sz="3400">
              <a:solidFill>
                <a:srgbClr val="2A2F30"/>
              </a:solidFill>
            </a:endParaRPr>
          </a:p>
        </p:txBody>
      </p:sp>
    </p:spTree>
    <p:extLst>
      <p:ext uri="{BB962C8B-B14F-4D97-AF65-F5344CB8AC3E}">
        <p14:creationId xmlns:p14="http://schemas.microsoft.com/office/powerpoint/2010/main" val="6775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5A76-70FD-7EF8-84F3-C5275D3C2889}"/>
              </a:ext>
            </a:extLst>
          </p:cNvPr>
          <p:cNvSpPr>
            <a:spLocks noGrp="1"/>
          </p:cNvSpPr>
          <p:nvPr>
            <p:ph type="title"/>
          </p:nvPr>
        </p:nvSpPr>
        <p:spPr/>
        <p:txBody>
          <a:bodyPr/>
          <a:lstStyle/>
          <a:p>
            <a:r>
              <a:rPr lang="en-US" dirty="0"/>
              <a:t>Lots of Leaderboards</a:t>
            </a:r>
          </a:p>
        </p:txBody>
      </p:sp>
      <p:sp>
        <p:nvSpPr>
          <p:cNvPr id="3" name="Content Placeholder 2">
            <a:extLst>
              <a:ext uri="{FF2B5EF4-FFF2-40B4-BE49-F238E27FC236}">
                <a16:creationId xmlns:a16="http://schemas.microsoft.com/office/drawing/2014/main" id="{00153E97-C0F5-8E48-B083-D9E6CC2B7CC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F2960D7-A638-6F19-297C-626C68DC4377}"/>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F2E99716-16DE-CDD9-3741-B059129802FA}"/>
              </a:ext>
            </a:extLst>
          </p:cNvPr>
          <p:cNvSpPr>
            <a:spLocks noGrp="1"/>
          </p:cNvSpPr>
          <p:nvPr>
            <p:ph type="sldNum" sz="quarter" idx="12"/>
          </p:nvPr>
        </p:nvSpPr>
        <p:spPr/>
        <p:txBody>
          <a:bodyPr/>
          <a:lstStyle/>
          <a:p>
            <a:fld id="{12C31630-02F8-4074-8CE5-AA36F489A788}" type="slidenum">
              <a:rPr lang="en-GB" smtClean="0"/>
              <a:t>8</a:t>
            </a:fld>
            <a:endParaRPr lang="en-GB"/>
          </a:p>
        </p:txBody>
      </p:sp>
      <p:pic>
        <p:nvPicPr>
          <p:cNvPr id="6" name="Picture 5">
            <a:extLst>
              <a:ext uri="{FF2B5EF4-FFF2-40B4-BE49-F238E27FC236}">
                <a16:creationId xmlns:a16="http://schemas.microsoft.com/office/drawing/2014/main" id="{C60672D6-6DF3-193B-7CE7-F6793071E6E8}"/>
              </a:ext>
            </a:extLst>
          </p:cNvPr>
          <p:cNvPicPr>
            <a:picLocks noChangeAspect="1"/>
          </p:cNvPicPr>
          <p:nvPr/>
        </p:nvPicPr>
        <p:blipFill>
          <a:blip r:embed="rId3"/>
          <a:stretch>
            <a:fillRect/>
          </a:stretch>
        </p:blipFill>
        <p:spPr>
          <a:xfrm>
            <a:off x="804081" y="2495394"/>
            <a:ext cx="7772400" cy="3033858"/>
          </a:xfrm>
          <a:prstGeom prst="rect">
            <a:avLst/>
          </a:prstGeom>
        </p:spPr>
      </p:pic>
      <p:pic>
        <p:nvPicPr>
          <p:cNvPr id="7" name="Google Shape;886;p105">
            <a:extLst>
              <a:ext uri="{FF2B5EF4-FFF2-40B4-BE49-F238E27FC236}">
                <a16:creationId xmlns:a16="http://schemas.microsoft.com/office/drawing/2014/main" id="{F95CA8C4-F744-3E60-D85C-9F824A4945A7}"/>
              </a:ext>
            </a:extLst>
          </p:cNvPr>
          <p:cNvPicPr preferRelativeResize="0"/>
          <p:nvPr/>
        </p:nvPicPr>
        <p:blipFill rotWithShape="1">
          <a:blip r:embed="rId4">
            <a:alphaModFix/>
          </a:blip>
          <a:srcRect/>
          <a:stretch/>
        </p:blipFill>
        <p:spPr>
          <a:xfrm>
            <a:off x="216334" y="1685498"/>
            <a:ext cx="5065349" cy="3843754"/>
          </a:xfrm>
          <a:prstGeom prst="rect">
            <a:avLst/>
          </a:prstGeom>
          <a:noFill/>
          <a:ln>
            <a:noFill/>
          </a:ln>
        </p:spPr>
      </p:pic>
      <p:pic>
        <p:nvPicPr>
          <p:cNvPr id="1026" name="Picture 2" descr="MTEB Leaderboard">
            <a:extLst>
              <a:ext uri="{FF2B5EF4-FFF2-40B4-BE49-F238E27FC236}">
                <a16:creationId xmlns:a16="http://schemas.microsoft.com/office/drawing/2014/main" id="{43D66FBE-7855-AE39-0509-B367A7675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5717" y="1328748"/>
            <a:ext cx="7518091" cy="47635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F664B01-3AB2-4AC9-F0E7-D96DD94EEF1E}"/>
              </a:ext>
            </a:extLst>
          </p:cNvPr>
          <p:cNvPicPr>
            <a:picLocks noChangeAspect="1"/>
          </p:cNvPicPr>
          <p:nvPr/>
        </p:nvPicPr>
        <p:blipFill>
          <a:blip r:embed="rId6"/>
          <a:stretch>
            <a:fillRect/>
          </a:stretch>
        </p:blipFill>
        <p:spPr>
          <a:xfrm>
            <a:off x="2188192" y="1846111"/>
            <a:ext cx="8850528" cy="4543921"/>
          </a:xfrm>
          <a:prstGeom prst="rect">
            <a:avLst/>
          </a:prstGeom>
        </p:spPr>
      </p:pic>
    </p:spTree>
    <p:extLst>
      <p:ext uri="{BB962C8B-B14F-4D97-AF65-F5344CB8AC3E}">
        <p14:creationId xmlns:p14="http://schemas.microsoft.com/office/powerpoint/2010/main" val="175313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A9AB-56EC-A50E-CB88-3B096CB253C8}"/>
              </a:ext>
            </a:extLst>
          </p:cNvPr>
          <p:cNvSpPr>
            <a:spLocks noGrp="1"/>
          </p:cNvSpPr>
          <p:nvPr>
            <p:ph type="title"/>
          </p:nvPr>
        </p:nvSpPr>
        <p:spPr/>
        <p:txBody>
          <a:bodyPr/>
          <a:lstStyle/>
          <a:p>
            <a:r>
              <a:rPr lang="en-US" dirty="0"/>
              <a:t>Shared Tasks</a:t>
            </a:r>
          </a:p>
        </p:txBody>
      </p:sp>
      <p:sp>
        <p:nvSpPr>
          <p:cNvPr id="3" name="Content Placeholder 2">
            <a:extLst>
              <a:ext uri="{FF2B5EF4-FFF2-40B4-BE49-F238E27FC236}">
                <a16:creationId xmlns:a16="http://schemas.microsoft.com/office/drawing/2014/main" id="{A30CB1A0-42E1-6E8E-7F8A-487462AF7D5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A18B222-7B04-46CE-7956-06E49A0BEC95}"/>
              </a:ext>
            </a:extLst>
          </p:cNvPr>
          <p:cNvSpPr>
            <a:spLocks noGrp="1"/>
          </p:cNvSpPr>
          <p:nvPr>
            <p:ph type="ftr" sz="quarter" idx="11"/>
          </p:nvPr>
        </p:nvSpPr>
        <p:spPr/>
        <p:txBody>
          <a:bodyPr/>
          <a:lstStyle/>
          <a:p>
            <a:r>
              <a:rPr lang="en-US"/>
              <a:t>Item Response Theory for NLP</a:t>
            </a:r>
            <a:endParaRPr lang="en-GB" dirty="0"/>
          </a:p>
        </p:txBody>
      </p:sp>
      <p:sp>
        <p:nvSpPr>
          <p:cNvPr id="5" name="Slide Number Placeholder 4">
            <a:extLst>
              <a:ext uri="{FF2B5EF4-FFF2-40B4-BE49-F238E27FC236}">
                <a16:creationId xmlns:a16="http://schemas.microsoft.com/office/drawing/2014/main" id="{789651C4-7E98-E548-62F7-64032847E347}"/>
              </a:ext>
            </a:extLst>
          </p:cNvPr>
          <p:cNvSpPr>
            <a:spLocks noGrp="1"/>
          </p:cNvSpPr>
          <p:nvPr>
            <p:ph type="sldNum" sz="quarter" idx="12"/>
          </p:nvPr>
        </p:nvSpPr>
        <p:spPr/>
        <p:txBody>
          <a:bodyPr/>
          <a:lstStyle/>
          <a:p>
            <a:fld id="{12C31630-02F8-4074-8CE5-AA36F489A788}" type="slidenum">
              <a:rPr lang="en-GB" smtClean="0"/>
              <a:t>9</a:t>
            </a:fld>
            <a:endParaRPr lang="en-GB"/>
          </a:p>
        </p:txBody>
      </p:sp>
      <p:pic>
        <p:nvPicPr>
          <p:cNvPr id="6" name="Picture 5">
            <a:extLst>
              <a:ext uri="{FF2B5EF4-FFF2-40B4-BE49-F238E27FC236}">
                <a16:creationId xmlns:a16="http://schemas.microsoft.com/office/drawing/2014/main" id="{D3153BC9-AB24-6BAC-2598-230E6D73D27B}"/>
              </a:ext>
            </a:extLst>
          </p:cNvPr>
          <p:cNvPicPr>
            <a:picLocks noChangeAspect="1"/>
          </p:cNvPicPr>
          <p:nvPr/>
        </p:nvPicPr>
        <p:blipFill>
          <a:blip r:embed="rId2"/>
          <a:stretch>
            <a:fillRect/>
          </a:stretch>
        </p:blipFill>
        <p:spPr>
          <a:xfrm>
            <a:off x="704850" y="1987170"/>
            <a:ext cx="4138082" cy="3865241"/>
          </a:xfrm>
          <a:prstGeom prst="rect">
            <a:avLst/>
          </a:prstGeom>
        </p:spPr>
      </p:pic>
      <p:pic>
        <p:nvPicPr>
          <p:cNvPr id="7" name="Picture 6">
            <a:extLst>
              <a:ext uri="{FF2B5EF4-FFF2-40B4-BE49-F238E27FC236}">
                <a16:creationId xmlns:a16="http://schemas.microsoft.com/office/drawing/2014/main" id="{CCE3B1E5-A175-701D-655B-05ECF58A4F56}"/>
              </a:ext>
            </a:extLst>
          </p:cNvPr>
          <p:cNvPicPr>
            <a:picLocks noChangeAspect="1"/>
          </p:cNvPicPr>
          <p:nvPr/>
        </p:nvPicPr>
        <p:blipFill>
          <a:blip r:embed="rId3"/>
          <a:stretch>
            <a:fillRect/>
          </a:stretch>
        </p:blipFill>
        <p:spPr>
          <a:xfrm>
            <a:off x="2438400" y="2866575"/>
            <a:ext cx="7772400" cy="3172014"/>
          </a:xfrm>
          <a:prstGeom prst="rect">
            <a:avLst/>
          </a:prstGeom>
        </p:spPr>
      </p:pic>
      <p:pic>
        <p:nvPicPr>
          <p:cNvPr id="8" name="Picture 7">
            <a:extLst>
              <a:ext uri="{FF2B5EF4-FFF2-40B4-BE49-F238E27FC236}">
                <a16:creationId xmlns:a16="http://schemas.microsoft.com/office/drawing/2014/main" id="{6DD27513-37BB-224E-3551-EFB5A2159FE1}"/>
              </a:ext>
            </a:extLst>
          </p:cNvPr>
          <p:cNvPicPr>
            <a:picLocks noChangeAspect="1"/>
          </p:cNvPicPr>
          <p:nvPr/>
        </p:nvPicPr>
        <p:blipFill>
          <a:blip r:embed="rId4"/>
          <a:stretch>
            <a:fillRect/>
          </a:stretch>
        </p:blipFill>
        <p:spPr>
          <a:xfrm>
            <a:off x="3291077" y="1804645"/>
            <a:ext cx="7772400" cy="4230290"/>
          </a:xfrm>
          <a:prstGeom prst="rect">
            <a:avLst/>
          </a:prstGeom>
        </p:spPr>
      </p:pic>
    </p:spTree>
    <p:extLst>
      <p:ext uri="{BB962C8B-B14F-4D97-AF65-F5344CB8AC3E}">
        <p14:creationId xmlns:p14="http://schemas.microsoft.com/office/powerpoint/2010/main" val="352464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4d134da-d6f3-461f-af8e-3bfb2bfff74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523A74E1972F44AAA0600EFA83AA79F" ma:contentTypeVersion="16" ma:contentTypeDescription="Crear nuevo documento." ma:contentTypeScope="" ma:versionID="dfe29762af6041c5b1201faa89b491a9">
  <xsd:schema xmlns:xsd="http://www.w3.org/2001/XMLSchema" xmlns:xs="http://www.w3.org/2001/XMLSchema" xmlns:p="http://schemas.microsoft.com/office/2006/metadata/properties" xmlns:ns3="c4d134da-d6f3-461f-af8e-3bfb2bfff741" xmlns:ns4="86c9162b-13b9-457b-b21f-5f4e03d55e2f" targetNamespace="http://schemas.microsoft.com/office/2006/metadata/properties" ma:root="true" ma:fieldsID="61fddf026911e5f5853527af7840ca8b" ns3:_="" ns4:_="">
    <xsd:import namespace="c4d134da-d6f3-461f-af8e-3bfb2bfff741"/>
    <xsd:import namespace="86c9162b-13b9-457b-b21f-5f4e03d55e2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134da-d6f3-461f-af8e-3bfb2bfff74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c9162b-13b9-457b-b21f-5f4e03d55e2f"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element name="SharingHintHash" ma:index="16"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2C2422-BD92-4B39-A790-E362B62FABAA}">
  <ds:schemaRefs>
    <ds:schemaRef ds:uri="http://purl.org/dc/dcmitype/"/>
    <ds:schemaRef ds:uri="http://purl.org/dc/elements/1.1/"/>
    <ds:schemaRef ds:uri="c4d134da-d6f3-461f-af8e-3bfb2bfff741"/>
    <ds:schemaRef ds:uri="http://schemas.openxmlformats.org/package/2006/metadata/core-properties"/>
    <ds:schemaRef ds:uri="86c9162b-13b9-457b-b21f-5f4e03d55e2f"/>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3615588-8495-4E6D-9D9A-F36071634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134da-d6f3-461f-af8e-3bfb2bfff741"/>
    <ds:schemaRef ds:uri="86c9162b-13b9-457b-b21f-5f4e03d55e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DA8B0C-206D-4753-9BBF-0A4E501877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7247</TotalTime>
  <Words>1228</Words>
  <Application>Microsoft Macintosh PowerPoint</Application>
  <PresentationFormat>Widescreen</PresentationFormat>
  <Paragraphs>178</Paragraphs>
  <Slides>19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Corbel</vt:lpstr>
      <vt:lpstr>Courier New</vt:lpstr>
      <vt:lpstr>Tw Cen MT</vt:lpstr>
      <vt:lpstr>Tw Cen MT Condensed</vt:lpstr>
      <vt:lpstr>Wingdings</vt:lpstr>
      <vt:lpstr>Wingdings 3</vt:lpstr>
      <vt:lpstr>Integral</vt:lpstr>
      <vt:lpstr>John P. Lalor, Pedro Rodriguez, João Sedoc, Jose Hernandez-Orallo  https://eacl2024irt.github.io/ </vt:lpstr>
      <vt:lpstr>  João Sedoc1   1 New York University  https://joaosedoc.com </vt:lpstr>
      <vt:lpstr>PowerPoint Presentation</vt:lpstr>
      <vt:lpstr>Evaluations Are at Several Levels</vt:lpstr>
      <vt:lpstr>System Evaluations</vt:lpstr>
      <vt:lpstr>Challenges for DIALOG SYSTEMS</vt:lpstr>
      <vt:lpstr>Common Task Framework &amp; Leaderboards</vt:lpstr>
      <vt:lpstr>Lots of Leaderboards</vt:lpstr>
      <vt:lpstr>Shared Tasks</vt:lpstr>
      <vt:lpstr>Leaderboards Can Improve</vt:lpstr>
      <vt:lpstr>Methods For Ranking</vt:lpstr>
      <vt:lpstr>Human / Automatic metrics</vt:lpstr>
      <vt:lpstr>A / B testing</vt:lpstr>
      <vt:lpstr>Error analysis</vt:lpstr>
      <vt:lpstr>PowerPoint Presentation</vt:lpstr>
      <vt:lpstr>Evaluation of annotations</vt:lpstr>
      <vt:lpstr>PowerPoint Presentation</vt:lpstr>
      <vt:lpstr>Underlying Data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Hernández Orallo</dc:creator>
  <cp:lastModifiedBy>João Sedoc</cp:lastModifiedBy>
  <cp:revision>148</cp:revision>
  <dcterms:created xsi:type="dcterms:W3CDTF">2022-01-29T18:29:28Z</dcterms:created>
  <dcterms:modified xsi:type="dcterms:W3CDTF">2024-03-20T10:02:16Z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0x010100B523A74E1972F44AAA0600EFA83AA79F</vt:lpwstr>
  </property>
</Properties>
</file>