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185e8f9cc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185e8f9cc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185e8f9cc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185e8f9cc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185e8f9cc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185e8f9cc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185e8f9cc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185e8f9cc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185e8f9cc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185e8f9cc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185e8f9cc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185e8f9cc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185e8f9cc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185e8f9cc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185e8f9cc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185e8f9cc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185e8f9c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185e8f9c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185e8f9c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185e8f9c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185e8f9cc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185e8f9cc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185e8f9cc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185e8f9cc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185e8f9c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185e8f9c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185e8f9cc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185e8f9cc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185e8f9cc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185e8f9cc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185e8f9cc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185e8f9cc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185e8f9cc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185e8f9cc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project: Burial Records Classification and Text Extraction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6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Northeastern University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EAI6020: AI System Technologies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Daya Rudhramoorthi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July 3, 2021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Xinyi Luo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Extraction -Pytesseract</a:t>
            </a:r>
            <a:endParaRPr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359825" y="2078875"/>
            <a:ext cx="4143900" cy="25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Install the tesseract in system and direct to the commander: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a single variable, extract the string from the cropped block and tune slightly with re.sub().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 txBox="1"/>
          <p:nvPr>
            <p:ph idx="2" type="body"/>
          </p:nvPr>
        </p:nvSpPr>
        <p:spPr>
          <a:xfrm>
            <a:off x="4925825" y="759475"/>
            <a:ext cx="3774300" cy="31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</a:t>
            </a:r>
            <a:r>
              <a:rPr lang="en"/>
              <a:t>he results obviously need much more tuning and improvement. I was trying to include as much information as possible to adapt the most images. That causes there is much noises text involved and extracted with needed information, as shown below:</a:t>
            </a:r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00" y="3286150"/>
            <a:ext cx="59436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9525" y="2641675"/>
            <a:ext cx="4824476" cy="17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Extraction -Azure FormRecognizer</a:t>
            </a:r>
            <a:endParaRPr/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FormRecognizer(FR):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is an AI-powered text extractor deployed by Microsoft on their cloud platform, Azure.</a:t>
            </a:r>
            <a:endParaRPr/>
          </a:p>
        </p:txBody>
      </p:sp>
      <p:sp>
        <p:nvSpPr>
          <p:cNvPr id="182" name="Google Shape;182;p2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Train a custom FR model in portal with </a:t>
            </a:r>
            <a:r>
              <a:rPr lang="en"/>
              <a:t>manually</a:t>
            </a:r>
            <a:r>
              <a:rPr lang="en"/>
              <a:t> assign desired blocks for variables.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Conduct a workflow on Power Automate site to input images to excel.</a:t>
            </a:r>
            <a:endParaRPr/>
          </a:p>
        </p:txBody>
      </p:sp>
      <p:pic>
        <p:nvPicPr>
          <p:cNvPr descr="train 01 &#10;10 x 3m &#10;18 &#10;Layers v C? Draw region &#10;DECEDENT &#10;ABA AYEHUSH &#10;DATE; OF &#10;/2016 &#10;final - processedfI_Ojpg ) &#10;FEMALE &#10;SECTIO &#10;BLOCK &#10;AGE &#10;68 &#10;LOT. ROW &#10;225 ROW &#10;INTERUEHT NO &#10;CRICR &#10;2. &#10;VETERAN &#10;NO &#10;Help us improve Form Recognizer. Take our survey! &#10;Actions V Tags &#10;Decedent &#10;Date &#10;Section &#10;Grave &#10;Add new tag &#10;oval 2.1-ccd732t "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75" y="3068425"/>
            <a:ext cx="3650550" cy="1969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wer Automate &#10;ivisor &#10;finalOCR &#10;Search for helpful resources &#10;Apply to each &#10;*Select an out ut from revious ste &#10;value x &#10;Copy blob (V2) (Preview) &#10;Get blob content (V2) (Preview) &#10;Analyze Custom Form (Preview) &#10;Apply to each 2 &#10;Select an out ut from revious ste &#10;pageResuIts x &#10;Create CSV table &#10;Add an action &#10;Add an action &#10;+ New step &#10;Environments &#10;Northeastem University ( &#10;S save &#10;XinyiLuo X &#10;29 Flow checker &#10;Test &#10;O &#10;O &#10;O &#10;O &#10;Save " id="184" name="Google Shape;18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925" y="3581925"/>
            <a:ext cx="3533799" cy="20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ain Result &#10;Model ID: af13f605-ee93-4817-a46b-e08ebaa410c8 &#10;Tag &#10;Date &#10;Decedent &#10;Grave &#10;Lot &#10;Section &#10;Estimated Accuracy &#10;85.70% &#10;57.10% &#10;85.70% &#10;85.70% &#10;85.70% &#10;Train a new model &#10;Model name &#10;Add a model name... &#10;Training record &#10;Model information &#10;Model ID. &#10;Train &#10;af13f605-ee93-4817-a46b-e08ebaa410c8 &#10;Model Name: &#10;Created date and time: &#10;7/3/2021, AM &#10;Average accuracy: &#10;80.00% &#10;O Learn more about improving model accuracy. &#10;Download JSON file "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600" y="752100"/>
            <a:ext cx="6269900" cy="250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nalOCR &#10;O Your flow is running &#10;Manually trigger a flow &#10;Lists blobs (V2) &#10;Apply to each &#10;Os &#10;Is " id="190" name="Google Shape;190;p24"/>
          <p:cNvPicPr preferRelativeResize="0"/>
          <p:nvPr/>
        </p:nvPicPr>
        <p:blipFill rotWithShape="1">
          <a:blip r:embed="rId4">
            <a:alphaModFix/>
          </a:blip>
          <a:srcRect b="40211" l="31151" r="27185" t="12636"/>
          <a:stretch/>
        </p:blipFill>
        <p:spPr>
          <a:xfrm>
            <a:off x="688600" y="3436050"/>
            <a:ext cx="3612350" cy="14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/>
          <p:nvPr/>
        </p:nvSpPr>
        <p:spPr>
          <a:xfrm>
            <a:off x="7450675" y="1425225"/>
            <a:ext cx="1439400" cy="627900"/>
          </a:xfrm>
          <a:prstGeom prst="roundRect">
            <a:avLst>
              <a:gd fmla="val 16667" name="adj"/>
            </a:avLst>
          </a:prstGeom>
          <a:solidFill>
            <a:srgbClr val="F2DFD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Trained Model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92" name="Google Shape;192;p24"/>
          <p:cNvCxnSpPr/>
          <p:nvPr/>
        </p:nvCxnSpPr>
        <p:spPr>
          <a:xfrm flipH="1">
            <a:off x="7126075" y="1739175"/>
            <a:ext cx="3246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4"/>
          <p:cNvSpPr/>
          <p:nvPr/>
        </p:nvSpPr>
        <p:spPr>
          <a:xfrm>
            <a:off x="6044378" y="3870000"/>
            <a:ext cx="2140200" cy="627900"/>
          </a:xfrm>
          <a:prstGeom prst="roundRect">
            <a:avLst>
              <a:gd fmla="val 16667" name="adj"/>
            </a:avLst>
          </a:prstGeom>
          <a:solidFill>
            <a:srgbClr val="F2DFD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Complete WorkFlow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94" name="Google Shape;194;p24"/>
          <p:cNvCxnSpPr/>
          <p:nvPr/>
        </p:nvCxnSpPr>
        <p:spPr>
          <a:xfrm rot="10800000">
            <a:off x="4642375" y="4191150"/>
            <a:ext cx="12984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Extraction -FR Performance</a:t>
            </a:r>
            <a:endParaRPr/>
          </a:p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 works better than the original tesseract. Results come in a well-organized format with clean format.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And this dataset is chosen as the final submission.</a:t>
            </a:r>
            <a:endParaRPr/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233775"/>
            <a:ext cx="437197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Vision AI</a:t>
            </a:r>
            <a:endParaRPr/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 is also a trendy tool for computer vision tasks.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apply the Google Vision, the most simple way is to deploy a script with access to Google Cloud Platform.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With a GCP account, users could apply the API directly to the data and generate text from results.</a:t>
            </a:r>
            <a:endParaRPr/>
          </a:p>
        </p:txBody>
      </p:sp>
      <p:sp>
        <p:nvSpPr>
          <p:cNvPr id="208" name="Google Shape;208;p2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Google Cloud &#10;Cloud Vision API &#10;Why Google &#10;Solutions &#10;Products &#10;Pricing &#10;Getting Started &#10;NEW: For all visual inspection needs in manufacturing, we now have a dedicated solution. Learn more &#10;Docs &#10;Support &#10;Contact Us &#10;English &#10;Console &#10;Get started for free &#10;Vision Al &#10;Benefits &#10;Demo &#10;Key features &#10;Customers &#10;What's new &#10;Documentation &#10;Use cases &#10;Vision product search &#10;Document classification &#10;Image search &#10;All features &#10;Pricing &#10;Take the next step &#10;Vision Al &#10;Derive insights from your images in the cloud or at the edge with AutoML &#10;Vision or use pre-trained Vision API models to detect emotion, understand &#10;text, and more. &#10;Try Vision Al free &#10;Use machine learning to understand your images with industry-leading &#10;prediction accuracy &#10;Train machine learning models that classify images by your custom &#10;labels using AutoML Vision &#10;Detect objects and faces, read handwriting, and build valuable image &#10;metadata with Vision API &#10;02:30 &#10;BENEFITS &#10;Detect objects &#10;automatically &#10;Detect and classify multiple &#10;objects including the location of &#10;each object within the image. &#10;Gain intelligence at the &#10;edge &#10;Use AutoML Vision Edge to build &#10;and deploy fast, high-accuracy &#10;models to classify images or &#10;VIDEO &#10;Fortune 500 global power &#10;company AES drives green &#10;energy with AutoML Vision &#10;Reduce purchase friction &#10;With Vision API's vision product &#10;search retailers can create an &#10;engaging mobile experience that &#10;enables customers to upload a " id="209" name="Google Shape;209;p26"/>
          <p:cNvPicPr preferRelativeResize="0"/>
          <p:nvPr/>
        </p:nvPicPr>
        <p:blipFill rotWithShape="1">
          <a:blip r:embed="rId3">
            <a:alphaModFix/>
          </a:blip>
          <a:srcRect b="0" l="32368" r="12824" t="6785"/>
          <a:stretch/>
        </p:blipFill>
        <p:spPr>
          <a:xfrm>
            <a:off x="4643600" y="1479500"/>
            <a:ext cx="3774300" cy="3332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ABBYY Reader Engine</a:t>
            </a:r>
            <a:endParaRPr/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engine provides an integrated end-to-end text extraction service. But it cost a little much to purchase an engine like that. It is more suitable for business.</a:t>
            </a:r>
            <a:endParaRPr/>
          </a:p>
        </p:txBody>
      </p:sp>
      <p:pic>
        <p:nvPicPr>
          <p:cNvPr descr="ABBYY &#10;Products &amp; Solutions &#10;ABBYY FineReader Engine &#10;The most comprehensive OCR SDK for software developers. &#10;Integrate Al-powered OCR &#10;features into your applications. &#10;Explore &#10;English &#10;Partners &#10;Sign in &#10;Support &amp; Services &#10;Store Contact Us &#10;Company Q &#10;Request trial &#10;Contact us "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625" y="1709900"/>
            <a:ext cx="4457900" cy="207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756350" y="70212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8"/>
          <p:cNvSpPr txBox="1"/>
          <p:nvPr>
            <p:ph idx="1" type="subTitle"/>
          </p:nvPr>
        </p:nvSpPr>
        <p:spPr>
          <a:xfrm>
            <a:off x="1071500" y="1707750"/>
            <a:ext cx="3300900" cy="24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7703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" sz="27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r>
              <a:rPr lang="en" sz="27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7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03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" sz="27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27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03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2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r>
              <a:rPr lang="en" sz="2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 </a:t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642000" y="2010825"/>
            <a:ext cx="78600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Compared to Pytesseract, Azure Form Recognizer is more functional and simple to use, even without any codes.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Moreover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, accomplishing the whole task on a cloud platform could saves total time consumed to build and tune a machine learning model from scratch.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Cloud platform also provides Storage service for directly uploading the results to. That could be a huge addition on projects with large datasets.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34" name="Google Shape;234;p3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r>
              <a:rPr lang="en"/>
              <a:t>?</a:t>
            </a:r>
            <a:endParaRPr/>
          </a:p>
        </p:txBody>
      </p:sp>
      <p:sp>
        <p:nvSpPr>
          <p:cNvPr id="235" name="Google Shape;235;p30"/>
          <p:cNvSpPr txBox="1"/>
          <p:nvPr>
            <p:ph idx="2" type="body"/>
          </p:nvPr>
        </p:nvSpPr>
        <p:spPr>
          <a:xfrm>
            <a:off x="4889500" y="451550"/>
            <a:ext cx="3746400" cy="4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Microsoft Azure. (). Form Recognizer – Automated Data Processing Systems  https://azure.microsoft.com/en-us/services/form-recognizer/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Microsoft Docs. (2021). IDs - Form Recognizer - Azure Applied AI Services https://docs.microsoft.com/en-us/azure/cognitive-services/form-recognizer/concept-identification-cards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Microsoft Power Platform. (2021). Microsoft Power Automate Portal https://us.flow.microsoft.com/en-us/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Issagha BA. (2020). How to automate form processing with Azure Form Recognizer - Microsoft Industry Blogs - United Kingdom.  https://cloudblogs.microsoft.com/industry-blog/en-gb/technetuk/2020/10/22/how-to-automate-forms-processing-with-azure-form-recognizer/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Lee, M (2021). Pytesseract · PyPI.  https://pypi.org/project/pytesseract/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Microsoft Azure. (2021). Home - Form OCR Testing Tool (fott-2-1.azurewebsites.net) https://fott-2-1.azurewebsites.net/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Google. (2021). Vision AI | Derive Image Insights via ML  |  Cloud Vision API (google.com)  https://cloud.google.com/vision/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ABBYY. (2021). The Digital Intelligence Company  https://www.abbyy.com/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56350" y="70212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1071500" y="1707750"/>
            <a:ext cx="3300900" cy="24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032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Calibri"/>
              <a:buAutoNum type="arabicPeriod"/>
            </a:pPr>
            <a:r>
              <a:rPr lang="en" sz="2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r>
              <a:rPr lang="en" sz="27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7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32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Calibri"/>
              <a:buAutoNum type="arabicPeriod"/>
            </a:pPr>
            <a:r>
              <a:rPr lang="en" sz="27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27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32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Calibri"/>
              <a:buAutoNum type="arabicPeriod"/>
            </a:pPr>
            <a:r>
              <a:rPr lang="en" sz="27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7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5227525" y="811575"/>
            <a:ext cx="2028600" cy="303000"/>
          </a:xfrm>
          <a:prstGeom prst="roundRect">
            <a:avLst>
              <a:gd fmla="val 16667" name="adj"/>
            </a:avLst>
          </a:prstGeom>
          <a:solidFill>
            <a:srgbClr val="F2DFD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Abstract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5254775" y="2401525"/>
            <a:ext cx="2028600" cy="303000"/>
          </a:xfrm>
          <a:prstGeom prst="roundRect">
            <a:avLst>
              <a:gd fmla="val 16667" name="adj"/>
            </a:avLst>
          </a:prstGeom>
          <a:solidFill>
            <a:srgbClr val="DFF6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14"/>
          <p:cNvCxnSpPr/>
          <p:nvPr/>
        </p:nvCxnSpPr>
        <p:spPr>
          <a:xfrm flipH="1">
            <a:off x="3421841" y="963075"/>
            <a:ext cx="1808400" cy="1007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4"/>
          <p:cNvCxnSpPr/>
          <p:nvPr/>
        </p:nvCxnSpPr>
        <p:spPr>
          <a:xfrm rot="10800000">
            <a:off x="3433475" y="1977325"/>
            <a:ext cx="1821300" cy="575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Introduction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222705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Burial records: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important evidences for tomb management. They often contain the name of the deceased and the detailed location and date of the burial. </a:t>
            </a:r>
            <a:endParaRPr/>
          </a:p>
        </p:txBody>
      </p:sp>
      <p:sp>
        <p:nvSpPr>
          <p:cNvPr id="104" name="Google Shape;104;p15"/>
          <p:cNvSpPr txBox="1"/>
          <p:nvPr>
            <p:ph idx="2" type="body"/>
          </p:nvPr>
        </p:nvSpPr>
        <p:spPr>
          <a:xfrm>
            <a:off x="4643554" y="222705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Project goals: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Digitalization </a:t>
            </a:r>
            <a:r>
              <a:rPr lang="en"/>
              <a:t>of these records helps maintain them as well as analysis on historical populations.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 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437450" y="1883825"/>
            <a:ext cx="3741600" cy="30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set consists of 120 scanned images in type ‘.jpg’. Each image is one burial record. There are two kinds of formats distinct from each other: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Organized form with detailed information (Type 1)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Former form with only essential information (Type 2)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Essential variables: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“Decedent” -Decedent name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“Date” -Date of burial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“Section” -Section of cemetery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“Lot” -Lot of cemetery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“GR” -Grave spot</a:t>
            </a:r>
            <a:endParaRPr/>
          </a:p>
        </p:txBody>
      </p:sp>
      <p:sp>
        <p:nvSpPr>
          <p:cNvPr id="111" name="Google Shape;111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800" y="850200"/>
            <a:ext cx="317182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800" y="3049400"/>
            <a:ext cx="3171825" cy="1924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6"/>
          <p:cNvCxnSpPr/>
          <p:nvPr/>
        </p:nvCxnSpPr>
        <p:spPr>
          <a:xfrm flipH="1" rot="10800000">
            <a:off x="4056950" y="2420200"/>
            <a:ext cx="5868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6"/>
          <p:cNvCxnSpPr/>
          <p:nvPr/>
        </p:nvCxnSpPr>
        <p:spPr>
          <a:xfrm>
            <a:off x="3365500" y="3210275"/>
            <a:ext cx="112890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56350" y="70212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 txBox="1"/>
          <p:nvPr>
            <p:ph idx="1" type="subTitle"/>
          </p:nvPr>
        </p:nvSpPr>
        <p:spPr>
          <a:xfrm>
            <a:off x="1071500" y="1707750"/>
            <a:ext cx="3300900" cy="24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032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Calibri"/>
              <a:buAutoNum type="arabicPeriod"/>
            </a:pPr>
            <a:r>
              <a:rPr lang="en" sz="27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 </a:t>
            </a:r>
            <a:endParaRPr sz="27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32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0"/>
              <a:buFont typeface="Calibri"/>
              <a:buAutoNum type="arabicPeriod"/>
            </a:pPr>
            <a:r>
              <a:rPr lang="en" sz="2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2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32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Calibri"/>
              <a:buAutoNum type="arabicPeriod"/>
            </a:pPr>
            <a:r>
              <a:rPr lang="en" sz="27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7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5312200" y="1361925"/>
            <a:ext cx="1468200" cy="303000"/>
          </a:xfrm>
          <a:prstGeom prst="roundRect">
            <a:avLst>
              <a:gd fmla="val 16667" name="adj"/>
            </a:avLst>
          </a:prstGeom>
          <a:solidFill>
            <a:srgbClr val="F2DFD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CNN Classifier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5390925" y="2797650"/>
            <a:ext cx="1401900" cy="303000"/>
          </a:xfrm>
          <a:prstGeom prst="roundRect">
            <a:avLst>
              <a:gd fmla="val 16667" name="adj"/>
            </a:avLst>
          </a:prstGeom>
          <a:solidFill>
            <a:srgbClr val="F2DFD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Text Extraction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17"/>
          <p:cNvCxnSpPr/>
          <p:nvPr/>
        </p:nvCxnSpPr>
        <p:spPr>
          <a:xfrm flipH="1">
            <a:off x="3583040" y="1545625"/>
            <a:ext cx="1739700" cy="1148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7"/>
          <p:cNvCxnSpPr>
            <a:stCxn id="123" idx="1"/>
          </p:cNvCxnSpPr>
          <p:nvPr/>
        </p:nvCxnSpPr>
        <p:spPr>
          <a:xfrm rot="10800000">
            <a:off x="3577425" y="2695050"/>
            <a:ext cx="1813500" cy="254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7"/>
          <p:cNvSpPr/>
          <p:nvPr/>
        </p:nvSpPr>
        <p:spPr>
          <a:xfrm>
            <a:off x="5345350" y="2057225"/>
            <a:ext cx="1401900" cy="332100"/>
          </a:xfrm>
          <a:prstGeom prst="roundRect">
            <a:avLst>
              <a:gd fmla="val 16667" name="adj"/>
            </a:avLst>
          </a:prstGeom>
          <a:solidFill>
            <a:srgbClr val="DFF6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Image Process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" name="Google Shape;127;p17"/>
          <p:cNvCxnSpPr>
            <a:stCxn id="126" idx="1"/>
          </p:cNvCxnSpPr>
          <p:nvPr/>
        </p:nvCxnSpPr>
        <p:spPr>
          <a:xfrm flipH="1">
            <a:off x="3618250" y="2223275"/>
            <a:ext cx="1727100" cy="488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7"/>
          <p:cNvSpPr/>
          <p:nvPr/>
        </p:nvSpPr>
        <p:spPr>
          <a:xfrm>
            <a:off x="7118850" y="2420250"/>
            <a:ext cx="1721700" cy="303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Py-tesseract-OCR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7118850" y="2993775"/>
            <a:ext cx="1813500" cy="30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Azure FormRecognizer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" name="Google Shape;130;p17"/>
          <p:cNvCxnSpPr>
            <a:stCxn id="128" idx="1"/>
            <a:endCxn id="123" idx="3"/>
          </p:cNvCxnSpPr>
          <p:nvPr/>
        </p:nvCxnSpPr>
        <p:spPr>
          <a:xfrm flipH="1">
            <a:off x="6792750" y="2571750"/>
            <a:ext cx="326100" cy="377400"/>
          </a:xfrm>
          <a:prstGeom prst="curved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>
            <a:stCxn id="129" idx="1"/>
            <a:endCxn id="123" idx="3"/>
          </p:cNvCxnSpPr>
          <p:nvPr/>
        </p:nvCxnSpPr>
        <p:spPr>
          <a:xfrm rot="10800000">
            <a:off x="6792750" y="2949075"/>
            <a:ext cx="326100" cy="196200"/>
          </a:xfrm>
          <a:prstGeom prst="curved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7"/>
          <p:cNvCxnSpPr>
            <a:stCxn id="133" idx="1"/>
            <a:endCxn id="123" idx="3"/>
          </p:cNvCxnSpPr>
          <p:nvPr/>
        </p:nvCxnSpPr>
        <p:spPr>
          <a:xfrm rot="10800000">
            <a:off x="6792750" y="2949275"/>
            <a:ext cx="326100" cy="826800"/>
          </a:xfrm>
          <a:prstGeom prst="curved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7"/>
          <p:cNvSpPr/>
          <p:nvPr/>
        </p:nvSpPr>
        <p:spPr>
          <a:xfrm>
            <a:off x="7118850" y="3624575"/>
            <a:ext cx="1721700" cy="303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Other OCR alternatives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Model Training</a:t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Classifications: 3 in total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Manually assign images to folders with labels. “form1”/”form2”/”form3”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Train set/Test set = 0.7/0.3 ratio</a:t>
            </a:r>
            <a:endParaRPr/>
          </a:p>
        </p:txBody>
      </p:sp>
      <p:sp>
        <p:nvSpPr>
          <p:cNvPr id="140" name="Google Shape;140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599" y="1212825"/>
            <a:ext cx="3774300" cy="154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225" y="3059275"/>
            <a:ext cx="29432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Model Structure</a:t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275175" y="2078875"/>
            <a:ext cx="4228500" cy="26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 convolutional layers with activation function and followed by two pooling layers to feed forward the image data.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flatten() layer to connect all nodes.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dense layer with ‘relu’ function to generate the result of parameter weights.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Softmax() layer with ‘softmax’ function to sparse the result into one of the 3 classifications set before.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Compile with ‘RmsProp’ optimization function.</a:t>
            </a:r>
            <a:endParaRPr/>
          </a:p>
        </p:txBody>
      </p:sp>
      <p:sp>
        <p:nvSpPr>
          <p:cNvPr id="149" name="Google Shape;149;p1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300" y="2405950"/>
            <a:ext cx="4825699" cy="15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Performance</a:t>
            </a:r>
            <a:endParaRPr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parameters: {train_set, steps_per_epoch = 21, epochs = 50, validation_data = test_set, validation_steps = 3}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With a validation dataset with 3*batch_size = 12 images, the model reaches 1.0 accuracy on the test set. The performance seems satisfying. Further image improvement will be based on the classification result.</a:t>
            </a:r>
            <a:endParaRPr/>
          </a:p>
        </p:txBody>
      </p:sp>
      <p:sp>
        <p:nvSpPr>
          <p:cNvPr id="157" name="Google Shape;157;p2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8" y="2114900"/>
            <a:ext cx="4299699" cy="13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Process &amp; Information Blocks Crop</a:t>
            </a:r>
            <a:endParaRPr/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381000" y="2078875"/>
            <a:ext cx="4122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Resize all images to a shape (900, 500). Crop all images with only ‘essential variables’ area.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Process all images through grayscale, denoise and filtering of OpenCV.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Cut blocks for different variables for extract the specific information</a:t>
            </a:r>
            <a:endParaRPr/>
          </a:p>
        </p:txBody>
      </p:sp>
      <p:sp>
        <p:nvSpPr>
          <p:cNvPr id="165" name="Google Shape;165;p2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 cut small fields of a single variable, we need to cut with ratio.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(For example: How much percentage does the ‘Decedent’ block covering the processed Form 1 image)</a:t>
            </a:r>
            <a:endParaRPr/>
          </a:p>
        </p:txBody>
      </p:sp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952" y="3568350"/>
            <a:ext cx="3987425" cy="11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