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57" r:id="rId4"/>
    <p:sldId id="259" r:id="rId5"/>
    <p:sldId id="260" r:id="rId6"/>
    <p:sldId id="268" r:id="rId7"/>
    <p:sldId id="262" r:id="rId8"/>
    <p:sldId id="269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599"/>
  </p:normalViewPr>
  <p:slideViewPr>
    <p:cSldViewPr snapToGrid="0" snapToObjects="1">
      <p:cViewPr>
        <p:scale>
          <a:sx n="102" d="100"/>
          <a:sy n="102" d="100"/>
        </p:scale>
        <p:origin x="720" y="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0"/>
          <c:y val="0.024878420363029"/>
          <c:w val="0.94674428904271"/>
          <c:h val="0.907594438651606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alpha val="9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>
                <a:innerShdw blurRad="114300">
                  <a:schemeClr val="accent6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6">
                    <a:lumMod val="75000"/>
                  </a:schemeClr>
                </a:contourClr>
              </a:sp3d>
            </c:spPr>
          </c:dPt>
          <c:dPt>
            <c:idx val="1"/>
            <c:bubble3D val="0"/>
            <c:spPr>
              <a:solidFill>
                <a:schemeClr val="accent5">
                  <a:alpha val="9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>
                <a:innerShdw blurRad="114300">
                  <a:schemeClr val="accent5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lumMod val="75000"/>
                  </a:schemeClr>
                </a:contourClr>
              </a:sp3d>
            </c:spPr>
          </c:dPt>
          <c:dLbls>
            <c:dLbl>
              <c:idx val="0"/>
              <c:layout>
                <c:manualLayout>
                  <c:x val="-0.194882839048726"/>
                  <c:y val="-0.247315005577356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6"/>
                  </a:solidFill>
                  <a:round/>
                </a:ln>
                <a:effectLst>
                  <a:outerShdw blurRad="50800" dist="38100" dir="2700000" algn="tl" rotWithShape="0">
                    <a:schemeClr val="accent6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accent6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0922178600494"/>
                      <c:h val="0.353415731557087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0.141078926511957"/>
                  <c:y val="0.0833282960828661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/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accent5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7783517309074"/>
                      <c:h val="0.267727343706711"/>
                    </c:manualLayout>
                  </c15:layout>
                </c:ext>
              </c:extLst>
            </c:dLbl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accent6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In-class Participation </c:v>
                </c:pt>
                <c:pt idx="1">
                  <c:v>Final Project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70.0</c:v>
                </c:pt>
                <c:pt idx="1">
                  <c:v>30.0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6B93E-27E6-594A-9EBA-2BC44F7A989D}" type="datetimeFigureOut">
              <a:rPr lang="en-US" smtClean="0"/>
              <a:t>8/28/17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92D08-1364-944D-8062-65ECCEDF5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43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No pre-specified office hours; just set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mtg</a:t>
            </a:r>
            <a:r>
              <a:rPr lang="en-US" baseline="0" dirty="0" smtClean="0"/>
              <a:t> time via email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92D08-1364-944D-8062-65ECCEDF50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32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Also, don’t forget to check the Announcements page (or change settings</a:t>
            </a:r>
            <a:r>
              <a:rPr lang="en-US" baseline="0" dirty="0" smtClean="0"/>
              <a:t> to receive emails)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92D08-1364-944D-8062-65ECCEDF50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52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to last week (before final project work): also will be mostly coding demo for cluster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92D08-1364-944D-8062-65ECCEDF50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59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</a:t>
            </a:r>
            <a:r>
              <a:rPr lang="en-US" baseline="0" dirty="0" smtClean="0"/>
              <a:t>. requirement for project = run an analysis already covered in class on a real data set (your own, publicly available, or private)</a:t>
            </a:r>
          </a:p>
          <a:p>
            <a:r>
              <a:rPr lang="en-US" baseline="0" dirty="0" smtClean="0"/>
              <a:t>If you have your own data and a different analysis that you want to do (that fits better with your real research) </a:t>
            </a:r>
            <a:r>
              <a:rPr lang="mr-IN" baseline="0" dirty="0" smtClean="0"/>
              <a:t>–</a:t>
            </a:r>
            <a:r>
              <a:rPr lang="en-US" baseline="0" dirty="0" smtClean="0"/>
              <a:t> go for 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92D08-1364-944D-8062-65ECCEDF50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00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Also, check out online tutorials</a:t>
            </a:r>
            <a:r>
              <a:rPr lang="en-US" baseline="0" dirty="0" smtClean="0"/>
              <a:t> in my earlier email (such as the Pirate’s guide or Code School) for additional R instruction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92D08-1364-944D-8062-65ECCEDF50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33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how to get from raw data to a data set is important, but it is more</a:t>
            </a:r>
            <a:r>
              <a:rPr lang="en-US" baseline="0" dirty="0" smtClean="0"/>
              <a:t> of a technical problem than a biology one</a:t>
            </a:r>
          </a:p>
          <a:p>
            <a:r>
              <a:rPr lang="en-US" baseline="0" dirty="0" smtClean="0"/>
              <a:t>There is a lot less guidance on what to do once you’ve got a big data set, so they is why we focus on this in this class</a:t>
            </a:r>
          </a:p>
          <a:p>
            <a:r>
              <a:rPr lang="en-US" baseline="0" dirty="0" smtClean="0"/>
              <a:t>We will talk next week about the steps to get to a VCF file, but we won’t actually run the steps</a:t>
            </a:r>
          </a:p>
          <a:p>
            <a:r>
              <a:rPr lang="en-US" baseline="0" dirty="0" smtClean="0"/>
              <a:t>Also, no time to cover RNA-</a:t>
            </a:r>
            <a:r>
              <a:rPr lang="en-US" baseline="0" dirty="0" err="1" smtClean="0"/>
              <a:t>seq</a:t>
            </a:r>
            <a:r>
              <a:rPr lang="en-US" baseline="0" dirty="0" smtClean="0"/>
              <a:t> analysis (unfortunately), but know R in general will still be helpful for reading RNA-</a:t>
            </a:r>
            <a:r>
              <a:rPr lang="en-US" baseline="0" dirty="0" err="1" smtClean="0"/>
              <a:t>seq</a:t>
            </a:r>
            <a:r>
              <a:rPr lang="en-US" baseline="0" dirty="0" smtClean="0"/>
              <a:t> vignettes and tutorials.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92D08-1364-944D-8062-65ECCEDF50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31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0878-192B-7D4D-B3E3-E07506A02C3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F5E4-E007-4943-A497-488185C9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8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0878-192B-7D4D-B3E3-E07506A02C3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F5E4-E007-4943-A497-488185C9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0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0878-192B-7D4D-B3E3-E07506A02C3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F5E4-E007-4943-A497-488185C9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7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0878-192B-7D4D-B3E3-E07506A02C3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F5E4-E007-4943-A497-488185C9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6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0878-192B-7D4D-B3E3-E07506A02C3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F5E4-E007-4943-A497-488185C9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7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0878-192B-7D4D-B3E3-E07506A02C3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F5E4-E007-4943-A497-488185C9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4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0878-192B-7D4D-B3E3-E07506A02C3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F5E4-E007-4943-A497-488185C9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5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0878-192B-7D4D-B3E3-E07506A02C3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F5E4-E007-4943-A497-488185C9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7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0878-192B-7D4D-B3E3-E07506A02C3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F5E4-E007-4943-A497-488185C9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2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0878-192B-7D4D-B3E3-E07506A02C3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F5E4-E007-4943-A497-488185C9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0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0878-192B-7D4D-B3E3-E07506A02C3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F5E4-E007-4943-A497-488185C9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5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20878-192B-7D4D-B3E3-E07506A02C3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3F5E4-E007-4943-A497-488185C9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3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ecoope4@clemson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Computational Genomics WS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Liz Cooper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ecoope4@clemson.edu</a:t>
            </a:r>
            <a:endParaRPr lang="en-US" dirty="0" smtClean="0"/>
          </a:p>
          <a:p>
            <a:r>
              <a:rPr lang="en-US" dirty="0" smtClean="0"/>
              <a:t>Office: BRC #</a:t>
            </a:r>
            <a:r>
              <a:rPr lang="en-US" dirty="0" smtClean="0"/>
              <a:t>300D </a:t>
            </a:r>
            <a:r>
              <a:rPr lang="en-US" dirty="0" smtClean="0"/>
              <a:t>(</a:t>
            </a:r>
            <a:r>
              <a:rPr lang="en-US" dirty="0" err="1" smtClean="0"/>
              <a:t>Bioinfo</a:t>
            </a:r>
            <a:r>
              <a:rPr lang="en-US" dirty="0" smtClean="0"/>
              <a:t>. Suite)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2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Materials on Canvas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47" y="1417638"/>
            <a:ext cx="8783053" cy="33153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76338" y="4072955"/>
            <a:ext cx="5306261" cy="2308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I will add 1 Module per Week:</a:t>
            </a:r>
          </a:p>
          <a:p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Before each class:  Lecture Notes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	        	 Exercises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			 Sample Data Files</a:t>
            </a:r>
          </a:p>
          <a:p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After each class:	Exercise Solutions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			Helpful code &amp; functions    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985211" y="2057400"/>
            <a:ext cx="1335505" cy="201555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998621" y="3777917"/>
            <a:ext cx="649706" cy="16844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5642" y="5101389"/>
            <a:ext cx="1660358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Syllabus &amp; Final Project Guidelines available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94608" y="3292639"/>
            <a:ext cx="649706" cy="16844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94608" y="3946359"/>
            <a:ext cx="112297" cy="115503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640305" y="3461081"/>
            <a:ext cx="278732" cy="201328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Structure Each Week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57196" y="3006421"/>
            <a:ext cx="8049194" cy="369332"/>
            <a:chOff x="164943" y="3711485"/>
            <a:chExt cx="8049194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164943" y="3711485"/>
              <a:ext cx="2646951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/>
                <a:t>LECTURE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11894" y="3711485"/>
              <a:ext cx="2701833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DEMO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98263" y="3711485"/>
              <a:ext cx="2815874" cy="3693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CODING EXERCISE</a:t>
              </a:r>
              <a:endParaRPr lang="en-US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1835" y="4330504"/>
            <a:ext cx="8049195" cy="369332"/>
            <a:chOff x="164942" y="3711485"/>
            <a:chExt cx="8049195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164942" y="3711485"/>
              <a:ext cx="3183394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LECTURE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36489" y="3711485"/>
              <a:ext cx="1748394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60693" y="3711485"/>
              <a:ext cx="4453444" cy="3693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CODING</a:t>
              </a:r>
              <a:endParaRPr lang="en-US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7195" y="5183500"/>
            <a:ext cx="8049195" cy="369332"/>
            <a:chOff x="164942" y="3711485"/>
            <a:chExt cx="804919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164942" y="3711485"/>
              <a:ext cx="2066425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LECTURE</a:t>
              </a:r>
              <a:endParaRPr 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31367" y="3711485"/>
              <a:ext cx="1748394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63321" y="3711485"/>
              <a:ext cx="5850816" cy="3693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CODING</a:t>
              </a:r>
              <a:endParaRPr lang="en-US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2982" y="1855389"/>
            <a:ext cx="8023409" cy="369332"/>
            <a:chOff x="164943" y="3711485"/>
            <a:chExt cx="8023409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164943" y="3711485"/>
              <a:ext cx="2621165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LECTURE</a:t>
              </a:r>
              <a:endParaRPr 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86108" y="3711485"/>
              <a:ext cx="5402244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TUTORIAL/CODING DEMO</a:t>
              </a:r>
              <a:endParaRPr lang="en-US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95610" y="146577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Today: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95610" y="2579923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Week: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95610" y="3859417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Later Weeks: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69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421" y="1417638"/>
            <a:ext cx="8229600" cy="125128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In-class exercises will NOT ever be graded</a:t>
            </a:r>
          </a:p>
          <a:p>
            <a:r>
              <a:rPr lang="en-US" sz="2400" dirty="0" smtClean="0"/>
              <a:t>Code/scripts will NEVER need to be handed in or </a:t>
            </a:r>
            <a:r>
              <a:rPr lang="en-US" sz="2400" dirty="0" smtClean="0"/>
              <a:t>graded</a:t>
            </a:r>
            <a:endParaRPr lang="en-US" sz="2400" dirty="0" smtClean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959417125"/>
              </p:ext>
            </p:extLst>
          </p:nvPr>
        </p:nvGraphicFramePr>
        <p:xfrm>
          <a:off x="1511968" y="2382254"/>
          <a:ext cx="6200274" cy="3573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2661" y="4944979"/>
            <a:ext cx="3332749" cy="16004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Final Project: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10 min. presentation on the last day of class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Perform and present analysis of your choice on a real data set (your own if you have one, or a public or simulated data set).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17368" y="3318627"/>
            <a:ext cx="2153653" cy="13849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Class attendance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Using class time to work on the exercises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Asking for help when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1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678"/>
            <a:ext cx="8229600" cy="795785"/>
          </a:xfrm>
        </p:spPr>
        <p:txBody>
          <a:bodyPr/>
          <a:lstStyle/>
          <a:p>
            <a:r>
              <a:rPr lang="en-US" dirty="0" smtClean="0"/>
              <a:t>Learning R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727032" y="1395966"/>
            <a:ext cx="2791325" cy="42348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R is hard at first, but worth it in the long run!</a:t>
            </a:r>
          </a:p>
          <a:p>
            <a:endParaRPr lang="en-US" sz="2000" dirty="0" smtClean="0"/>
          </a:p>
          <a:p>
            <a:r>
              <a:rPr lang="en-US" sz="2000" dirty="0" smtClean="0"/>
              <a:t>Used </a:t>
            </a:r>
            <a:r>
              <a:rPr lang="en-US" sz="2000" dirty="0" smtClean="0"/>
              <a:t>Frequently in </a:t>
            </a:r>
            <a:r>
              <a:rPr lang="en-US" sz="2000" dirty="0" smtClean="0"/>
              <a:t>Bioinformatics</a:t>
            </a:r>
          </a:p>
          <a:p>
            <a:endParaRPr lang="en-US" sz="2000" dirty="0" smtClean="0"/>
          </a:p>
          <a:p>
            <a:r>
              <a:rPr lang="en-US" sz="2000" dirty="0" smtClean="0"/>
              <a:t>Many pre-existing packages for bio applications (e.g. </a:t>
            </a:r>
            <a:r>
              <a:rPr lang="en-US" sz="2000" dirty="0" smtClean="0"/>
              <a:t>GWAS, </a:t>
            </a:r>
            <a:r>
              <a:rPr lang="en-US" sz="2000" dirty="0" err="1" smtClean="0"/>
              <a:t>Phylogenetics</a:t>
            </a:r>
            <a:r>
              <a:rPr lang="en-US" sz="2000" dirty="0" smtClean="0"/>
              <a:t>, </a:t>
            </a:r>
            <a:r>
              <a:rPr lang="en-US" sz="2000" dirty="0" err="1" smtClean="0"/>
              <a:t>RNAseq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 smtClean="0"/>
              <a:t>Learning R programming means you can do pretty much any analysis you can think of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6999" r="8835"/>
          <a:stretch/>
        </p:blipFill>
        <p:spPr>
          <a:xfrm>
            <a:off x="228600" y="1044000"/>
            <a:ext cx="5498432" cy="557082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54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3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061"/>
            <a:ext cx="8229600" cy="9479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Focusing on SNP (Genotype) Data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0648" y="1466254"/>
            <a:ext cx="1979745" cy="129837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Raw Sequencing Reads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47376" y="1466254"/>
            <a:ext cx="2347074" cy="113107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 smtClean="0">
                <a:solidFill>
                  <a:schemeClr val="accent2"/>
                </a:solidFill>
              </a:rPr>
              <a:t>Bioinformatics Pipelines:</a:t>
            </a:r>
          </a:p>
          <a:p>
            <a:pPr algn="ctr"/>
            <a:r>
              <a:rPr lang="en-US" sz="1350" dirty="0" smtClean="0">
                <a:solidFill>
                  <a:schemeClr val="accent2"/>
                </a:solidFill>
              </a:rPr>
              <a:t>De novo Assembly</a:t>
            </a:r>
          </a:p>
          <a:p>
            <a:pPr algn="ctr"/>
            <a:r>
              <a:rPr lang="en-US" sz="1350" dirty="0" smtClean="0">
                <a:solidFill>
                  <a:schemeClr val="accent2"/>
                </a:solidFill>
              </a:rPr>
              <a:t>Read Mapping</a:t>
            </a:r>
          </a:p>
          <a:p>
            <a:pPr algn="ctr"/>
            <a:r>
              <a:rPr lang="en-US" sz="1350" dirty="0" smtClean="0">
                <a:solidFill>
                  <a:schemeClr val="accent2"/>
                </a:solidFill>
              </a:rPr>
              <a:t>Abundance Estimation</a:t>
            </a:r>
          </a:p>
          <a:p>
            <a:pPr algn="ctr"/>
            <a:r>
              <a:rPr lang="en-US" sz="1350" dirty="0" smtClean="0">
                <a:solidFill>
                  <a:schemeClr val="accent2"/>
                </a:solidFill>
              </a:rPr>
              <a:t>De-multiplexing</a:t>
            </a:r>
            <a:endParaRPr lang="en-US" sz="1350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8425" y="2217660"/>
            <a:ext cx="721772" cy="421972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chemeClr val="bg1"/>
                </a:solidFill>
              </a:rPr>
              <a:t>GBS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13428" y="2297251"/>
            <a:ext cx="588623" cy="3000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chemeClr val="bg1"/>
                </a:solidFill>
              </a:rPr>
              <a:t>BAM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48214" y="2297251"/>
            <a:ext cx="838586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VCF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8477" y="1349824"/>
            <a:ext cx="814190" cy="421972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chemeClr val="bg1"/>
                </a:solidFill>
              </a:rPr>
              <a:t>RNA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84032" y="1349824"/>
            <a:ext cx="1314606" cy="421972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 err="1" smtClean="0">
                <a:solidFill>
                  <a:schemeClr val="bg1"/>
                </a:solidFill>
              </a:rPr>
              <a:t>CHiP-Seq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48036" y="2605706"/>
            <a:ext cx="1567068" cy="4219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chemeClr val="bg1"/>
                </a:solidFill>
              </a:rPr>
              <a:t>Microbiome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34228" y="1992918"/>
            <a:ext cx="1302654" cy="714107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Whole Genome</a:t>
            </a:r>
            <a:endParaRPr lang="en-US" sz="1350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84199" y="1678379"/>
            <a:ext cx="546206" cy="1346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395193" y="1819177"/>
            <a:ext cx="546206" cy="1346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349904" y="1946510"/>
            <a:ext cx="546206" cy="1346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698640" y="2115442"/>
            <a:ext cx="546206" cy="1346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732045" y="1860535"/>
            <a:ext cx="546206" cy="1346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998190" y="1732269"/>
            <a:ext cx="1566485" cy="5078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 smtClean="0">
                <a:solidFill>
                  <a:schemeClr val="bg1"/>
                </a:solidFill>
              </a:rPr>
              <a:t>GIANT FINAL DATA SET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83462" y="1391762"/>
            <a:ext cx="673582" cy="3000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smtClean="0">
                <a:solidFill>
                  <a:schemeClr val="bg1"/>
                </a:solidFill>
              </a:rPr>
              <a:t>FPKM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39476" y="1348093"/>
            <a:ext cx="595035" cy="3000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chemeClr val="bg1"/>
                </a:solidFill>
              </a:rPr>
              <a:t>GFF3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6394450" y="1874000"/>
            <a:ext cx="542543" cy="15779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exagon 46"/>
          <p:cNvSpPr/>
          <p:nvPr/>
        </p:nvSpPr>
        <p:spPr>
          <a:xfrm>
            <a:off x="6613428" y="4823652"/>
            <a:ext cx="2130913" cy="1648326"/>
          </a:xfrm>
          <a:prstGeom prst="hex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ANSWER TO A BIOLOGICAL QUESTION</a:t>
            </a:r>
            <a:endParaRPr lang="en-US" sz="1600" dirty="0"/>
          </a:p>
        </p:txBody>
      </p:sp>
      <p:sp>
        <p:nvSpPr>
          <p:cNvPr id="48" name="Striped Right Arrow 47"/>
          <p:cNvSpPr/>
          <p:nvPr/>
        </p:nvSpPr>
        <p:spPr>
          <a:xfrm rot="5400000">
            <a:off x="6780507" y="3364124"/>
            <a:ext cx="1762327" cy="854320"/>
          </a:xfrm>
          <a:prstGeom prst="stripedRightArrow">
            <a:avLst>
              <a:gd name="adj1" fmla="val 41550"/>
              <a:gd name="adj2" fmla="val 50000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74022" y="3583273"/>
            <a:ext cx="62423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Often workshops and online tutorials cover how to get from raw </a:t>
            </a:r>
            <a:r>
              <a:rPr lang="en-US" sz="1600" dirty="0"/>
              <a:t>d</a:t>
            </a:r>
            <a:r>
              <a:rPr lang="en-US" sz="1600" dirty="0" smtClean="0"/>
              <a:t>ata to a final </a:t>
            </a:r>
            <a:r>
              <a:rPr lang="en-US" sz="1600" dirty="0"/>
              <a:t>d</a:t>
            </a:r>
            <a:r>
              <a:rPr lang="en-US" sz="1600" dirty="0" smtClean="0"/>
              <a:t>ata set,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But what do you do with that data once you have it?! 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Population genetics has been around since the 1930s, and is based on the idea of testing evolutionary theory with nothing more than SNP genotypes.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Textbooks provide equations, but the examples are usually old and use just a handful of loci;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This class: we re-visit those equations and apply them to next-gen scale data!</a:t>
            </a:r>
            <a:endParaRPr lang="en-US" sz="1600" dirty="0"/>
          </a:p>
        </p:txBody>
      </p:sp>
      <p:sp>
        <p:nvSpPr>
          <p:cNvPr id="50" name="Rectangle 49"/>
          <p:cNvSpPr/>
          <p:nvPr/>
        </p:nvSpPr>
        <p:spPr>
          <a:xfrm>
            <a:off x="7286261" y="3287340"/>
            <a:ext cx="848952" cy="6029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2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0283"/>
          </a:xfrm>
        </p:spPr>
        <p:txBody>
          <a:bodyPr/>
          <a:lstStyle/>
          <a:p>
            <a:r>
              <a:rPr lang="en-US" dirty="0" smtClean="0"/>
              <a:t>Why Write </a:t>
            </a:r>
            <a:r>
              <a:rPr lang="en-US" dirty="0"/>
              <a:t>Y</a:t>
            </a:r>
            <a:r>
              <a:rPr lang="en-US" dirty="0" smtClean="0"/>
              <a:t>our </a:t>
            </a:r>
            <a:r>
              <a:rPr lang="en-US" dirty="0"/>
              <a:t>O</a:t>
            </a:r>
            <a:r>
              <a:rPr lang="en-US" dirty="0" smtClean="0"/>
              <a:t>wn Scripts?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0493"/>
            <a:ext cx="8229600" cy="4822521"/>
          </a:xfrm>
        </p:spPr>
        <p:txBody>
          <a:bodyPr>
            <a:normAutofit/>
          </a:bodyPr>
          <a:lstStyle/>
          <a:p>
            <a:r>
              <a:rPr lang="en-US" dirty="0" smtClean="0"/>
              <a:t>Many pre-existing R </a:t>
            </a:r>
            <a:r>
              <a:rPr lang="en-US" dirty="0" smtClean="0"/>
              <a:t>packages can analyze SNP files; </a:t>
            </a:r>
            <a:r>
              <a:rPr lang="en-US" dirty="0" smtClean="0"/>
              <a:t>are we re-inventing the wheel</a:t>
            </a:r>
            <a:r>
              <a:rPr lang="en-US" dirty="0" smtClean="0"/>
              <a:t>?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67" y="2522053"/>
            <a:ext cx="7112870" cy="407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72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Writing code helps you understand other people’s code, so you can: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Troubleshoot errors or strange results</a:t>
            </a:r>
          </a:p>
          <a:p>
            <a:pPr lvl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Ensure a program can accommodate YOUR data (formats, assumptions, etc.)</a:t>
            </a:r>
          </a:p>
          <a:p>
            <a:r>
              <a:rPr lang="en-US" dirty="0"/>
              <a:t>You will get a much better understanding of the statistics</a:t>
            </a:r>
          </a:p>
          <a:p>
            <a:r>
              <a:rPr lang="en-US" dirty="0"/>
              <a:t>You’re not stuck with what is out there (if you read about a new </a:t>
            </a:r>
            <a:r>
              <a:rPr lang="en-US" dirty="0" smtClean="0"/>
              <a:t>test, </a:t>
            </a:r>
            <a:r>
              <a:rPr lang="en-US" dirty="0"/>
              <a:t>you can implement it!)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Write </a:t>
            </a:r>
            <a:r>
              <a:rPr lang="en-US" dirty="0"/>
              <a:t>Y</a:t>
            </a:r>
            <a:r>
              <a:rPr lang="en-US" dirty="0" smtClean="0"/>
              <a:t>our </a:t>
            </a:r>
            <a:r>
              <a:rPr lang="en-US" dirty="0"/>
              <a:t>O</a:t>
            </a:r>
            <a:r>
              <a:rPr lang="en-US" dirty="0" smtClean="0"/>
              <a:t>wn Scripts?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4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919"/>
            <a:ext cx="8229600" cy="500461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Basic intro. plus some things specifically useful for genetic data sets</a:t>
            </a:r>
          </a:p>
          <a:p>
            <a:r>
              <a:rPr lang="en-US" dirty="0" smtClean="0"/>
              <a:t>Focus </a:t>
            </a:r>
            <a:r>
              <a:rPr lang="en-US" dirty="0" smtClean="0"/>
              <a:t>on variables, data structures, sub-setting, and looping</a:t>
            </a:r>
          </a:p>
          <a:p>
            <a:pPr lvl="1"/>
            <a:r>
              <a:rPr lang="en-US" dirty="0" smtClean="0"/>
              <a:t>On the test data sets, the looping structure may seem </a:t>
            </a:r>
            <a:r>
              <a:rPr lang="en-US" dirty="0" smtClean="0"/>
              <a:t>inefficient and unnecessary</a:t>
            </a:r>
            <a:r>
              <a:rPr lang="en-US" dirty="0" smtClean="0"/>
              <a:t>, but</a:t>
            </a:r>
            <a:r>
              <a:rPr lang="en-US" dirty="0" smtClean="0"/>
              <a:t>:</a:t>
            </a:r>
            <a:endParaRPr lang="en-US" dirty="0" smtClean="0"/>
          </a:p>
          <a:p>
            <a:pPr lvl="2"/>
            <a:r>
              <a:rPr lang="en-US" dirty="0" smtClean="0"/>
              <a:t>Writing programs this way can make it easier to understand what process is happening</a:t>
            </a:r>
          </a:p>
          <a:p>
            <a:pPr lvl="2"/>
            <a:r>
              <a:rPr lang="en-US" dirty="0" smtClean="0"/>
              <a:t>When we scale up to real-size data sets, iterating functions on “bite-size” chunks will become essential</a:t>
            </a:r>
            <a:r>
              <a:rPr lang="en-US" dirty="0" smtClean="0"/>
              <a:t>!</a:t>
            </a:r>
          </a:p>
          <a:p>
            <a:pPr lvl="2"/>
            <a:endParaRPr lang="en-US" dirty="0" smtClean="0"/>
          </a:p>
          <a:p>
            <a:r>
              <a:rPr lang="en-US" sz="2600" i="1" dirty="0" smtClean="0">
                <a:solidFill>
                  <a:schemeClr val="accent6">
                    <a:lumMod val="75000"/>
                  </a:schemeClr>
                </a:solidFill>
              </a:rPr>
              <a:t>Today we will go through things quickly, but in later weeks you will get lots of in class practice with some applied problems</a:t>
            </a:r>
            <a:endParaRPr lang="en-US" sz="2600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 rotWithShape="1">
          <a:blip r:embed="rId2"/>
          <a:srcRect l="-4422" r="-2979"/>
          <a:stretch/>
        </p:blipFill>
        <p:spPr>
          <a:xfrm>
            <a:off x="7230301" y="354113"/>
            <a:ext cx="1363705" cy="984047"/>
          </a:xfrm>
          <a:prstGeom prst="rect">
            <a:avLst/>
          </a:prstGeom>
        </p:spPr>
      </p:pic>
      <p:pic>
        <p:nvPicPr>
          <p:cNvPr id="7" name="Content Placeholder 7"/>
          <p:cNvPicPr>
            <a:picLocks noChangeAspect="1"/>
          </p:cNvPicPr>
          <p:nvPr/>
        </p:nvPicPr>
        <p:blipFill rotWithShape="1">
          <a:blip r:embed="rId2"/>
          <a:srcRect l="-4422" r="-2979"/>
          <a:stretch/>
        </p:blipFill>
        <p:spPr>
          <a:xfrm>
            <a:off x="457200" y="354114"/>
            <a:ext cx="1363705" cy="98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35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749</Words>
  <Application>Microsoft Macintosh PowerPoint</Application>
  <PresentationFormat>On-screen Show (4:3)</PresentationFormat>
  <Paragraphs>104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Book Antiqua</vt:lpstr>
      <vt:lpstr>Calibri</vt:lpstr>
      <vt:lpstr>Mangal</vt:lpstr>
      <vt:lpstr>Arial</vt:lpstr>
      <vt:lpstr>Office Theme</vt:lpstr>
      <vt:lpstr>Computational Genomics WS </vt:lpstr>
      <vt:lpstr>Course Materials on Canvas</vt:lpstr>
      <vt:lpstr>Course Structure Each Week</vt:lpstr>
      <vt:lpstr>Grading</vt:lpstr>
      <vt:lpstr>Learning R</vt:lpstr>
      <vt:lpstr>Focusing on SNP (Genotype) Data </vt:lpstr>
      <vt:lpstr>Why Write Your Own Scripts?</vt:lpstr>
      <vt:lpstr>Why Write Your Own Scripts?</vt:lpstr>
      <vt:lpstr>Today’s R Tutorial</vt:lpstr>
    </vt:vector>
  </TitlesOfParts>
  <Company>University Of Miami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Genomics WS </dc:title>
  <dc:creator>Liz Cooper</dc:creator>
  <cp:lastModifiedBy>Elizabeth A Cooper</cp:lastModifiedBy>
  <cp:revision>39</cp:revision>
  <dcterms:created xsi:type="dcterms:W3CDTF">2017-01-17T15:01:49Z</dcterms:created>
  <dcterms:modified xsi:type="dcterms:W3CDTF">2017-08-29T03:08:40Z</dcterms:modified>
</cp:coreProperties>
</file>