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599"/>
  </p:normalViewPr>
  <p:slideViewPr>
    <p:cSldViewPr snapToGrid="0" snapToObjects="1">
      <p:cViewPr varScale="1">
        <p:scale>
          <a:sx n="112" d="100"/>
          <a:sy n="112"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CA194-311F-2140-8E75-CD1657D5C420}" type="datetimeFigureOut">
              <a:rPr lang="en-US" smtClean="0"/>
              <a:t>9/3/17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5AEF5-2906-3D40-A7D3-757DFAFA9708}" type="slidenum">
              <a:rPr lang="en-US" smtClean="0"/>
              <a:t>‹#›</a:t>
            </a:fld>
            <a:endParaRPr lang="en-US"/>
          </a:p>
        </p:txBody>
      </p:sp>
    </p:spTree>
    <p:extLst>
      <p:ext uri="{BB962C8B-B14F-4D97-AF65-F5344CB8AC3E}">
        <p14:creationId xmlns:p14="http://schemas.microsoft.com/office/powerpoint/2010/main" val="8259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Meta-information</a:t>
            </a:r>
            <a:r>
              <a:rPr lang="en-US" baseline="0" dirty="0" smtClean="0"/>
              <a:t> typically gives you things like the definition of each term in the “Format” field, and will do the same for the “info” field if it is used</a:t>
            </a:r>
          </a:p>
          <a:p>
            <a:r>
              <a:rPr lang="en-US" baseline="0" dirty="0" smtClean="0"/>
              <a:t>Filter information will tell you what filters (if any) were applied to the </a:t>
            </a:r>
            <a:r>
              <a:rPr lang="en-US" baseline="0" dirty="0" err="1" smtClean="0"/>
              <a:t>vcf</a:t>
            </a:r>
            <a:r>
              <a:rPr lang="en-US" baseline="0" dirty="0" smtClean="0"/>
              <a:t> (for instance using a tool like </a:t>
            </a:r>
            <a:r>
              <a:rPr lang="en-US" baseline="0" dirty="0" err="1" smtClean="0"/>
              <a:t>GatK</a:t>
            </a:r>
            <a:r>
              <a:rPr lang="en-US" baseline="0" dirty="0" smtClean="0"/>
              <a:t> or </a:t>
            </a:r>
            <a:r>
              <a:rPr lang="en-US" baseline="0" dirty="0" err="1" smtClean="0"/>
              <a:t>VCFtools</a:t>
            </a:r>
            <a:r>
              <a:rPr lang="en-US" baseline="0" dirty="0" smtClean="0"/>
              <a:t>)</a:t>
            </a:r>
          </a:p>
          <a:p>
            <a:endParaRPr lang="en-US" baseline="0" dirty="0" smtClean="0"/>
          </a:p>
          <a:p>
            <a:r>
              <a:rPr lang="en-US" baseline="0" dirty="0" smtClean="0"/>
              <a:t>Can also open a (small) </a:t>
            </a:r>
            <a:r>
              <a:rPr lang="en-US" baseline="0" dirty="0" err="1" smtClean="0"/>
              <a:t>vcf</a:t>
            </a:r>
            <a:r>
              <a:rPr lang="en-US" baseline="0" dirty="0" smtClean="0"/>
              <a:t> in Excel-give this a try to look at the data set for today</a:t>
            </a:r>
            <a:endParaRPr lang="en-US" dirty="0"/>
          </a:p>
        </p:txBody>
      </p:sp>
      <p:sp>
        <p:nvSpPr>
          <p:cNvPr id="4" name="Slide Number Placeholder 3"/>
          <p:cNvSpPr>
            <a:spLocks noGrp="1"/>
          </p:cNvSpPr>
          <p:nvPr>
            <p:ph type="sldNum" sz="quarter" idx="10"/>
          </p:nvPr>
        </p:nvSpPr>
        <p:spPr/>
        <p:txBody>
          <a:bodyPr/>
          <a:lstStyle/>
          <a:p>
            <a:fld id="{12092D08-1364-944D-8062-65ECCEDF50F5}" type="slidenum">
              <a:rPr lang="en-US" smtClean="0"/>
              <a:t>8</a:t>
            </a:fld>
            <a:endParaRPr lang="en-US"/>
          </a:p>
        </p:txBody>
      </p:sp>
    </p:spTree>
    <p:extLst>
      <p:ext uri="{BB962C8B-B14F-4D97-AF65-F5344CB8AC3E}">
        <p14:creationId xmlns:p14="http://schemas.microsoft.com/office/powerpoint/2010/main" val="157108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Meta-information</a:t>
            </a:r>
            <a:r>
              <a:rPr lang="en-US" baseline="0" dirty="0" smtClean="0"/>
              <a:t> typically gives you things like the definition of each term in the “Format” field, and will do the same for the “info” field if it is used</a:t>
            </a:r>
          </a:p>
          <a:p>
            <a:r>
              <a:rPr lang="en-US" baseline="0" dirty="0" smtClean="0"/>
              <a:t>Filter information will tell you what filters (if any) were applied to the </a:t>
            </a:r>
            <a:r>
              <a:rPr lang="en-US" baseline="0" dirty="0" err="1" smtClean="0"/>
              <a:t>vcf</a:t>
            </a:r>
            <a:r>
              <a:rPr lang="en-US" baseline="0" dirty="0" smtClean="0"/>
              <a:t> (for instance using a tool like </a:t>
            </a:r>
            <a:r>
              <a:rPr lang="en-US" baseline="0" dirty="0" err="1" smtClean="0"/>
              <a:t>GatK</a:t>
            </a:r>
            <a:r>
              <a:rPr lang="en-US" baseline="0" dirty="0" smtClean="0"/>
              <a:t> or </a:t>
            </a:r>
            <a:r>
              <a:rPr lang="en-US" baseline="0" dirty="0" err="1" smtClean="0"/>
              <a:t>VCFtools</a:t>
            </a:r>
            <a:r>
              <a:rPr lang="en-US" baseline="0" dirty="0" smtClean="0"/>
              <a:t>)</a:t>
            </a:r>
          </a:p>
          <a:p>
            <a:endParaRPr lang="en-US" baseline="0" dirty="0" smtClean="0"/>
          </a:p>
          <a:p>
            <a:r>
              <a:rPr lang="en-US" baseline="0" dirty="0" smtClean="0"/>
              <a:t>Can also open a (small) </a:t>
            </a:r>
            <a:r>
              <a:rPr lang="en-US" baseline="0" dirty="0" err="1" smtClean="0"/>
              <a:t>vcf</a:t>
            </a:r>
            <a:r>
              <a:rPr lang="en-US" baseline="0" dirty="0" smtClean="0"/>
              <a:t> in Excel-give this a try to look at the data set for today</a:t>
            </a:r>
            <a:endParaRPr lang="en-US" dirty="0"/>
          </a:p>
        </p:txBody>
      </p:sp>
      <p:sp>
        <p:nvSpPr>
          <p:cNvPr id="4" name="Slide Number Placeholder 3"/>
          <p:cNvSpPr>
            <a:spLocks noGrp="1"/>
          </p:cNvSpPr>
          <p:nvPr>
            <p:ph type="sldNum" sz="quarter" idx="10"/>
          </p:nvPr>
        </p:nvSpPr>
        <p:spPr/>
        <p:txBody>
          <a:bodyPr/>
          <a:lstStyle/>
          <a:p>
            <a:fld id="{12092D08-1364-944D-8062-65ECCEDF50F5}" type="slidenum">
              <a:rPr lang="en-US" smtClean="0"/>
              <a:t>9</a:t>
            </a:fld>
            <a:endParaRPr lang="en-US"/>
          </a:p>
        </p:txBody>
      </p:sp>
    </p:spTree>
    <p:extLst>
      <p:ext uri="{BB962C8B-B14F-4D97-AF65-F5344CB8AC3E}">
        <p14:creationId xmlns:p14="http://schemas.microsoft.com/office/powerpoint/2010/main" val="23779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Meta-information</a:t>
            </a:r>
            <a:r>
              <a:rPr lang="en-US" baseline="0" dirty="0" smtClean="0"/>
              <a:t> typically gives you things like the definition of each term in the “Format” field, and will do the same for the “info” field if it is used</a:t>
            </a:r>
          </a:p>
          <a:p>
            <a:r>
              <a:rPr lang="en-US" baseline="0" dirty="0" smtClean="0"/>
              <a:t>Filter information will tell you what filters (if any) were applied to the </a:t>
            </a:r>
            <a:r>
              <a:rPr lang="en-US" baseline="0" dirty="0" err="1" smtClean="0"/>
              <a:t>vcf</a:t>
            </a:r>
            <a:r>
              <a:rPr lang="en-US" baseline="0" dirty="0" smtClean="0"/>
              <a:t> (for instance using a tool like </a:t>
            </a:r>
            <a:r>
              <a:rPr lang="en-US" baseline="0" dirty="0" err="1" smtClean="0"/>
              <a:t>GatK</a:t>
            </a:r>
            <a:r>
              <a:rPr lang="en-US" baseline="0" dirty="0" smtClean="0"/>
              <a:t> or </a:t>
            </a:r>
            <a:r>
              <a:rPr lang="en-US" baseline="0" dirty="0" err="1" smtClean="0"/>
              <a:t>VCFtools</a:t>
            </a:r>
            <a:r>
              <a:rPr lang="en-US" baseline="0" dirty="0" smtClean="0"/>
              <a:t>)</a:t>
            </a:r>
          </a:p>
          <a:p>
            <a:endParaRPr lang="en-US" baseline="0" dirty="0" smtClean="0"/>
          </a:p>
          <a:p>
            <a:r>
              <a:rPr lang="en-US" baseline="0" dirty="0" smtClean="0"/>
              <a:t>Can also open a (small) </a:t>
            </a:r>
            <a:r>
              <a:rPr lang="en-US" baseline="0" dirty="0" err="1" smtClean="0"/>
              <a:t>vcf</a:t>
            </a:r>
            <a:r>
              <a:rPr lang="en-US" baseline="0" dirty="0" smtClean="0"/>
              <a:t> in Excel-give this a try to look at the data set for today</a:t>
            </a:r>
            <a:endParaRPr lang="en-US" dirty="0"/>
          </a:p>
        </p:txBody>
      </p:sp>
      <p:sp>
        <p:nvSpPr>
          <p:cNvPr id="4" name="Slide Number Placeholder 3"/>
          <p:cNvSpPr>
            <a:spLocks noGrp="1"/>
          </p:cNvSpPr>
          <p:nvPr>
            <p:ph type="sldNum" sz="quarter" idx="10"/>
          </p:nvPr>
        </p:nvSpPr>
        <p:spPr/>
        <p:txBody>
          <a:bodyPr/>
          <a:lstStyle/>
          <a:p>
            <a:fld id="{12092D08-1364-944D-8062-65ECCEDF50F5}" type="slidenum">
              <a:rPr lang="en-US" smtClean="0"/>
              <a:t>10</a:t>
            </a:fld>
            <a:endParaRPr lang="en-US"/>
          </a:p>
        </p:txBody>
      </p:sp>
    </p:spTree>
    <p:extLst>
      <p:ext uri="{BB962C8B-B14F-4D97-AF65-F5344CB8AC3E}">
        <p14:creationId xmlns:p14="http://schemas.microsoft.com/office/powerpoint/2010/main" val="683872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Meta-information</a:t>
            </a:r>
            <a:r>
              <a:rPr lang="en-US" baseline="0" dirty="0" smtClean="0"/>
              <a:t> typically gives you things like the definition of each term in the “Format” field, and will do the same for the “info” field if it is used</a:t>
            </a:r>
          </a:p>
          <a:p>
            <a:r>
              <a:rPr lang="en-US" baseline="0" dirty="0" smtClean="0"/>
              <a:t>Filter information will tell you what filters (if any) were applied to the </a:t>
            </a:r>
            <a:r>
              <a:rPr lang="en-US" baseline="0" dirty="0" err="1" smtClean="0"/>
              <a:t>vcf</a:t>
            </a:r>
            <a:r>
              <a:rPr lang="en-US" baseline="0" dirty="0" smtClean="0"/>
              <a:t> (for instance using a tool like </a:t>
            </a:r>
            <a:r>
              <a:rPr lang="en-US" baseline="0" dirty="0" err="1" smtClean="0"/>
              <a:t>GatK</a:t>
            </a:r>
            <a:r>
              <a:rPr lang="en-US" baseline="0" dirty="0" smtClean="0"/>
              <a:t> or </a:t>
            </a:r>
            <a:r>
              <a:rPr lang="en-US" baseline="0" dirty="0" err="1" smtClean="0"/>
              <a:t>VCFtools</a:t>
            </a:r>
            <a:r>
              <a:rPr lang="en-US" baseline="0" dirty="0" smtClean="0"/>
              <a:t>)</a:t>
            </a:r>
          </a:p>
          <a:p>
            <a:endParaRPr lang="en-US" baseline="0" dirty="0" smtClean="0"/>
          </a:p>
          <a:p>
            <a:r>
              <a:rPr lang="en-US" baseline="0" dirty="0" smtClean="0"/>
              <a:t>Can also open a (small) </a:t>
            </a:r>
            <a:r>
              <a:rPr lang="en-US" baseline="0" dirty="0" err="1" smtClean="0"/>
              <a:t>vcf</a:t>
            </a:r>
            <a:r>
              <a:rPr lang="en-US" baseline="0" dirty="0" smtClean="0"/>
              <a:t> in Excel-give this a try to look at the data set for today</a:t>
            </a:r>
            <a:endParaRPr lang="en-US" dirty="0"/>
          </a:p>
        </p:txBody>
      </p:sp>
      <p:sp>
        <p:nvSpPr>
          <p:cNvPr id="4" name="Slide Number Placeholder 3"/>
          <p:cNvSpPr>
            <a:spLocks noGrp="1"/>
          </p:cNvSpPr>
          <p:nvPr>
            <p:ph type="sldNum" sz="quarter" idx="10"/>
          </p:nvPr>
        </p:nvSpPr>
        <p:spPr/>
        <p:txBody>
          <a:bodyPr/>
          <a:lstStyle/>
          <a:p>
            <a:fld id="{12092D08-1364-944D-8062-65ECCEDF50F5}" type="slidenum">
              <a:rPr lang="en-US" smtClean="0"/>
              <a:t>11</a:t>
            </a:fld>
            <a:endParaRPr lang="en-US"/>
          </a:p>
        </p:txBody>
      </p:sp>
    </p:spTree>
    <p:extLst>
      <p:ext uri="{BB962C8B-B14F-4D97-AF65-F5344CB8AC3E}">
        <p14:creationId xmlns:p14="http://schemas.microsoft.com/office/powerpoint/2010/main" val="1240673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lumMod val="10000"/>
                  </a:schemeClr>
                </a:solidFill>
              </a:defRPr>
            </a:lvl1pPr>
          </a:lstStyle>
          <a:p>
            <a:r>
              <a:rPr lang="en-US" smtClean="0"/>
              <a:t>Week 2: VCF files </a:t>
            </a:r>
            <a:endParaRPr lang="en-US" dirty="0"/>
          </a:p>
        </p:txBody>
      </p:sp>
      <p:sp>
        <p:nvSpPr>
          <p:cNvPr id="5" name="Footer Placeholder 4"/>
          <p:cNvSpPr>
            <a:spLocks noGrp="1"/>
          </p:cNvSpPr>
          <p:nvPr>
            <p:ph type="ftr" sz="quarter" idx="11"/>
          </p:nvPr>
        </p:nvSpPr>
        <p:spPr/>
        <p:txBody>
          <a:bodyPr/>
          <a:lstStyle>
            <a:lvl1pPr>
              <a:defRPr>
                <a:solidFill>
                  <a:schemeClr val="bg2">
                    <a:lumMod val="10000"/>
                  </a:schemeClr>
                </a:solidFill>
              </a:defRPr>
            </a:lvl1pPr>
          </a:lstStyle>
          <a:p>
            <a:r>
              <a:rPr lang="en-US" dirty="0" smtClean="0"/>
              <a:t>GEN 8900-Computational Genomics</a:t>
            </a:r>
            <a:endParaRPr lang="en-US" dirty="0"/>
          </a:p>
        </p:txBody>
      </p:sp>
      <p:sp>
        <p:nvSpPr>
          <p:cNvPr id="6" name="Slide Number Placeholder 5"/>
          <p:cNvSpPr>
            <a:spLocks noGrp="1"/>
          </p:cNvSpPr>
          <p:nvPr>
            <p:ph type="sldNum" sz="quarter" idx="12"/>
          </p:nvPr>
        </p:nvSpPr>
        <p:spPr/>
        <p:txBody>
          <a:bodyPr/>
          <a:lstStyle>
            <a:lvl1pPr>
              <a:defRPr>
                <a:solidFill>
                  <a:schemeClr val="bg2">
                    <a:lumMod val="10000"/>
                  </a:schemeClr>
                </a:solidFill>
              </a:defRPr>
            </a:lvl1pPr>
          </a:lstStyle>
          <a:p>
            <a:r>
              <a:rPr lang="en-US" dirty="0" smtClean="0"/>
              <a:t>Fall 2017</a:t>
            </a:r>
            <a:endParaRPr lang="en-US" dirty="0"/>
          </a:p>
        </p:txBody>
      </p:sp>
    </p:spTree>
    <p:extLst>
      <p:ext uri="{BB962C8B-B14F-4D97-AF65-F5344CB8AC3E}">
        <p14:creationId xmlns:p14="http://schemas.microsoft.com/office/powerpoint/2010/main" val="14752932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Week 2: VCF files </a:t>
            </a:r>
            <a:endParaRPr lang="en-US"/>
          </a:p>
        </p:txBody>
      </p:sp>
      <p:sp>
        <p:nvSpPr>
          <p:cNvPr id="5" name="Footer Placeholder 4"/>
          <p:cNvSpPr>
            <a:spLocks noGrp="1"/>
          </p:cNvSpPr>
          <p:nvPr>
            <p:ph type="ftr" sz="quarter" idx="11"/>
          </p:nvPr>
        </p:nvSpPr>
        <p:spPr/>
        <p:txBody>
          <a:bodyPr/>
          <a:lstStyle/>
          <a:p>
            <a:r>
              <a:rPr lang="en-US" smtClean="0"/>
              <a:t>GEN 8900-Computational Genomics</a:t>
            </a:r>
            <a:endParaRPr lang="en-US"/>
          </a:p>
        </p:txBody>
      </p:sp>
      <p:sp>
        <p:nvSpPr>
          <p:cNvPr id="6" name="Slide Number Placeholder 5"/>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92679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Week 2: VCF files </a:t>
            </a:r>
            <a:endParaRPr lang="en-US"/>
          </a:p>
        </p:txBody>
      </p:sp>
      <p:sp>
        <p:nvSpPr>
          <p:cNvPr id="5" name="Footer Placeholder 4"/>
          <p:cNvSpPr>
            <a:spLocks noGrp="1"/>
          </p:cNvSpPr>
          <p:nvPr>
            <p:ph type="ftr" sz="quarter" idx="11"/>
          </p:nvPr>
        </p:nvSpPr>
        <p:spPr/>
        <p:txBody>
          <a:bodyPr/>
          <a:lstStyle/>
          <a:p>
            <a:r>
              <a:rPr lang="en-US" smtClean="0"/>
              <a:t>GEN 8900-Computational Genomics</a:t>
            </a:r>
            <a:endParaRPr lang="en-US"/>
          </a:p>
        </p:txBody>
      </p:sp>
      <p:sp>
        <p:nvSpPr>
          <p:cNvPr id="6" name="Slide Number Placeholder 5"/>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90359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Week 2: VCF files </a:t>
            </a:r>
            <a:endParaRPr lang="en-US"/>
          </a:p>
        </p:txBody>
      </p:sp>
      <p:sp>
        <p:nvSpPr>
          <p:cNvPr id="5" name="Footer Placeholder 4"/>
          <p:cNvSpPr>
            <a:spLocks noGrp="1"/>
          </p:cNvSpPr>
          <p:nvPr>
            <p:ph type="ftr" sz="quarter" idx="11"/>
          </p:nvPr>
        </p:nvSpPr>
        <p:spPr/>
        <p:txBody>
          <a:bodyPr/>
          <a:lstStyle/>
          <a:p>
            <a:r>
              <a:rPr lang="en-US" smtClean="0"/>
              <a:t>GEN 8900-Computational Genomics</a:t>
            </a:r>
            <a:endParaRPr lang="en-US"/>
          </a:p>
        </p:txBody>
      </p:sp>
      <p:sp>
        <p:nvSpPr>
          <p:cNvPr id="6" name="Slide Number Placeholder 5"/>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40766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Week 2: VCF files </a:t>
            </a:r>
            <a:endParaRPr lang="en-US"/>
          </a:p>
        </p:txBody>
      </p:sp>
      <p:sp>
        <p:nvSpPr>
          <p:cNvPr id="5" name="Footer Placeholder 4"/>
          <p:cNvSpPr>
            <a:spLocks noGrp="1"/>
          </p:cNvSpPr>
          <p:nvPr>
            <p:ph type="ftr" sz="quarter" idx="11"/>
          </p:nvPr>
        </p:nvSpPr>
        <p:spPr/>
        <p:txBody>
          <a:bodyPr/>
          <a:lstStyle/>
          <a:p>
            <a:r>
              <a:rPr lang="en-US" smtClean="0"/>
              <a:t>GEN 8900-Computational Genomics</a:t>
            </a:r>
            <a:endParaRPr lang="en-US"/>
          </a:p>
        </p:txBody>
      </p:sp>
      <p:sp>
        <p:nvSpPr>
          <p:cNvPr id="6" name="Slide Number Placeholder 5"/>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117251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Week 2: VCF files </a:t>
            </a:r>
            <a:endParaRPr lang="en-US"/>
          </a:p>
        </p:txBody>
      </p:sp>
      <p:sp>
        <p:nvSpPr>
          <p:cNvPr id="6" name="Footer Placeholder 5"/>
          <p:cNvSpPr>
            <a:spLocks noGrp="1"/>
          </p:cNvSpPr>
          <p:nvPr>
            <p:ph type="ftr" sz="quarter" idx="11"/>
          </p:nvPr>
        </p:nvSpPr>
        <p:spPr/>
        <p:txBody>
          <a:bodyPr/>
          <a:lstStyle/>
          <a:p>
            <a:r>
              <a:rPr lang="en-US" smtClean="0"/>
              <a:t>GEN 8900-Computational Genomics</a:t>
            </a:r>
            <a:endParaRPr lang="en-US"/>
          </a:p>
        </p:txBody>
      </p:sp>
      <p:sp>
        <p:nvSpPr>
          <p:cNvPr id="7" name="Slide Number Placeholder 6"/>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121477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Week 2: VCF files </a:t>
            </a:r>
            <a:endParaRPr lang="en-US"/>
          </a:p>
        </p:txBody>
      </p:sp>
      <p:sp>
        <p:nvSpPr>
          <p:cNvPr id="8" name="Footer Placeholder 7"/>
          <p:cNvSpPr>
            <a:spLocks noGrp="1"/>
          </p:cNvSpPr>
          <p:nvPr>
            <p:ph type="ftr" sz="quarter" idx="11"/>
          </p:nvPr>
        </p:nvSpPr>
        <p:spPr/>
        <p:txBody>
          <a:bodyPr/>
          <a:lstStyle/>
          <a:p>
            <a:r>
              <a:rPr lang="en-US" smtClean="0"/>
              <a:t>GEN 8900-Computational Genomics</a:t>
            </a:r>
            <a:endParaRPr lang="en-US"/>
          </a:p>
        </p:txBody>
      </p:sp>
      <p:sp>
        <p:nvSpPr>
          <p:cNvPr id="9" name="Slide Number Placeholder 8"/>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51985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Week 2: VCF files </a:t>
            </a:r>
            <a:endParaRPr lang="en-US"/>
          </a:p>
        </p:txBody>
      </p:sp>
      <p:sp>
        <p:nvSpPr>
          <p:cNvPr id="4" name="Footer Placeholder 3"/>
          <p:cNvSpPr>
            <a:spLocks noGrp="1"/>
          </p:cNvSpPr>
          <p:nvPr>
            <p:ph type="ftr" sz="quarter" idx="11"/>
          </p:nvPr>
        </p:nvSpPr>
        <p:spPr/>
        <p:txBody>
          <a:bodyPr/>
          <a:lstStyle/>
          <a:p>
            <a:r>
              <a:rPr lang="en-US" smtClean="0"/>
              <a:t>GEN 8900-Computational Genomics</a:t>
            </a:r>
            <a:endParaRPr lang="en-US"/>
          </a:p>
        </p:txBody>
      </p:sp>
      <p:sp>
        <p:nvSpPr>
          <p:cNvPr id="5" name="Slide Number Placeholder 4"/>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122090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Week 2: VCF files </a:t>
            </a:r>
            <a:endParaRPr lang="en-US"/>
          </a:p>
        </p:txBody>
      </p:sp>
      <p:sp>
        <p:nvSpPr>
          <p:cNvPr id="3" name="Footer Placeholder 2"/>
          <p:cNvSpPr>
            <a:spLocks noGrp="1"/>
          </p:cNvSpPr>
          <p:nvPr>
            <p:ph type="ftr" sz="quarter" idx="11"/>
          </p:nvPr>
        </p:nvSpPr>
        <p:spPr/>
        <p:txBody>
          <a:bodyPr/>
          <a:lstStyle/>
          <a:p>
            <a:r>
              <a:rPr lang="en-US" smtClean="0"/>
              <a:t>GEN 8900-Computational Genomics</a:t>
            </a:r>
            <a:endParaRPr lang="en-US"/>
          </a:p>
        </p:txBody>
      </p:sp>
      <p:sp>
        <p:nvSpPr>
          <p:cNvPr id="4" name="Slide Number Placeholder 3"/>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52148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Week 2: VCF files </a:t>
            </a:r>
            <a:endParaRPr lang="en-US"/>
          </a:p>
        </p:txBody>
      </p:sp>
      <p:sp>
        <p:nvSpPr>
          <p:cNvPr id="6" name="Footer Placeholder 5"/>
          <p:cNvSpPr>
            <a:spLocks noGrp="1"/>
          </p:cNvSpPr>
          <p:nvPr>
            <p:ph type="ftr" sz="quarter" idx="11"/>
          </p:nvPr>
        </p:nvSpPr>
        <p:spPr/>
        <p:txBody>
          <a:bodyPr/>
          <a:lstStyle/>
          <a:p>
            <a:r>
              <a:rPr lang="en-US" smtClean="0"/>
              <a:t>GEN 8900-Computational Genomics</a:t>
            </a:r>
            <a:endParaRPr lang="en-US"/>
          </a:p>
        </p:txBody>
      </p:sp>
      <p:sp>
        <p:nvSpPr>
          <p:cNvPr id="7" name="Slide Number Placeholder 6"/>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67561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Week 2: VCF files </a:t>
            </a:r>
            <a:endParaRPr lang="en-US"/>
          </a:p>
        </p:txBody>
      </p:sp>
      <p:sp>
        <p:nvSpPr>
          <p:cNvPr id="6" name="Footer Placeholder 5"/>
          <p:cNvSpPr>
            <a:spLocks noGrp="1"/>
          </p:cNvSpPr>
          <p:nvPr>
            <p:ph type="ftr" sz="quarter" idx="11"/>
          </p:nvPr>
        </p:nvSpPr>
        <p:spPr/>
        <p:txBody>
          <a:bodyPr/>
          <a:lstStyle/>
          <a:p>
            <a:r>
              <a:rPr lang="en-US" smtClean="0"/>
              <a:t>GEN 8900-Computational Genomics</a:t>
            </a:r>
            <a:endParaRPr lang="en-US"/>
          </a:p>
        </p:txBody>
      </p:sp>
      <p:sp>
        <p:nvSpPr>
          <p:cNvPr id="7" name="Slide Number Placeholder 6"/>
          <p:cNvSpPr>
            <a:spLocks noGrp="1"/>
          </p:cNvSpPr>
          <p:nvPr>
            <p:ph type="sldNum" sz="quarter" idx="12"/>
          </p:nvPr>
        </p:nvSpPr>
        <p:spPr/>
        <p:txBody>
          <a:bodyPr/>
          <a:lstStyle/>
          <a:p>
            <a:fld id="{F88036D6-FF53-D349-9FDF-D29DC1362BC5}" type="slidenum">
              <a:rPr lang="en-US" smtClean="0"/>
              <a:t>‹#›</a:t>
            </a:fld>
            <a:endParaRPr lang="en-US"/>
          </a:p>
        </p:txBody>
      </p:sp>
    </p:spTree>
    <p:extLst>
      <p:ext uri="{BB962C8B-B14F-4D97-AF65-F5344CB8AC3E}">
        <p14:creationId xmlns:p14="http://schemas.microsoft.com/office/powerpoint/2010/main" val="13000193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2">
                    <a:lumMod val="50000"/>
                  </a:schemeClr>
                </a:solidFill>
              </a:defRPr>
            </a:lvl1pPr>
          </a:lstStyle>
          <a:p>
            <a:r>
              <a:rPr lang="en-US" smtClean="0"/>
              <a:t>Week 2: VCF files </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2">
                    <a:lumMod val="50000"/>
                  </a:schemeClr>
                </a:solidFill>
              </a:defRPr>
            </a:lvl1pPr>
          </a:lstStyle>
          <a:p>
            <a:r>
              <a:rPr lang="en-US" dirty="0" smtClean="0"/>
              <a:t>GEN 8900-Computational Genomics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2">
                    <a:lumMod val="50000"/>
                  </a:schemeClr>
                </a:solidFill>
              </a:defRPr>
            </a:lvl1pPr>
          </a:lstStyle>
          <a:p>
            <a:r>
              <a:rPr lang="en-US" dirty="0" smtClean="0"/>
              <a:t>Fall 2017</a:t>
            </a:r>
            <a:endParaRPr lang="en-US" dirty="0"/>
          </a:p>
        </p:txBody>
      </p:sp>
    </p:spTree>
    <p:extLst>
      <p:ext uri="{BB962C8B-B14F-4D97-AF65-F5344CB8AC3E}">
        <p14:creationId xmlns:p14="http://schemas.microsoft.com/office/powerpoint/2010/main" val="1489922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hyperlink" Target="http://www.usadellab.org/cms/?page=trimmomatic" TargetMode="External"/><Relationship Id="rId4" Type="http://schemas.openxmlformats.org/officeDocument/2006/relationships/hyperlink" Target="http://bio-bwa.sourceforge.net/" TargetMode="External"/><Relationship Id="rId5" Type="http://schemas.openxmlformats.org/officeDocument/2006/relationships/hyperlink" Target="http://bowtie-bio.sourceforge.net/bowtie2/index.shtml" TargetMode="External"/><Relationship Id="rId6" Type="http://schemas.openxmlformats.org/officeDocument/2006/relationships/hyperlink" Target="http://research-pub.gene.com/gmap/" TargetMode="External"/><Relationship Id="rId7" Type="http://schemas.openxmlformats.org/officeDocument/2006/relationships/hyperlink" Target="http://soap.genomics.org.cn/soapaligner.html" TargetMode="External"/><Relationship Id="rId8" Type="http://schemas.openxmlformats.org/officeDocument/2006/relationships/hyperlink" Target="http://www.drive5.com/usearch/manual/nast.html" TargetMode="External"/><Relationship Id="rId9" Type="http://schemas.openxmlformats.org/officeDocument/2006/relationships/hyperlink" Target="https://software.broadinstitute.org/gatk/" TargetMode="External"/><Relationship Id="rId10" Type="http://schemas.openxmlformats.org/officeDocument/2006/relationships/hyperlink" Target="http://samtools.sourceforge.net/cns0.shtml" TargetMode="External"/><Relationship Id="rId11" Type="http://schemas.openxmlformats.org/officeDocument/2006/relationships/hyperlink" Target="https://github.com/ekg/freebayes" TargetMode="External"/><Relationship Id="rId1" Type="http://schemas.openxmlformats.org/officeDocument/2006/relationships/slideLayout" Target="../slideLayouts/slideLayout2.xml"/><Relationship Id="rId2" Type="http://schemas.openxmlformats.org/officeDocument/2006/relationships/hyperlink" Target="https://www.bioinformatics.babraham.ac.uk/projects/fastq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r>
              <a:rPr lang="en-US" u="sng" dirty="0" smtClean="0"/>
              <a:t>V</a:t>
            </a:r>
            <a:r>
              <a:rPr lang="en-US" dirty="0" smtClean="0"/>
              <a:t>ariant </a:t>
            </a:r>
            <a:r>
              <a:rPr lang="en-US" u="sng" dirty="0" smtClean="0"/>
              <a:t>C</a:t>
            </a:r>
            <a:r>
              <a:rPr lang="en-US" dirty="0" smtClean="0"/>
              <a:t>all </a:t>
            </a:r>
            <a:r>
              <a:rPr lang="en-US" u="sng" dirty="0" smtClean="0"/>
              <a:t>F</a:t>
            </a:r>
            <a:r>
              <a:rPr lang="en-US" dirty="0" smtClean="0"/>
              <a:t>ormat</a:t>
            </a:r>
            <a:endParaRPr lang="en-US" dirty="0"/>
          </a:p>
        </p:txBody>
      </p:sp>
      <p:sp>
        <p:nvSpPr>
          <p:cNvPr id="4" name="Date Placeholder 3"/>
          <p:cNvSpPr>
            <a:spLocks noGrp="1"/>
          </p:cNvSpPr>
          <p:nvPr>
            <p:ph type="dt" sz="half" idx="10"/>
          </p:nvPr>
        </p:nvSpPr>
        <p:spPr/>
        <p:txBody>
          <a:bodyPr/>
          <a:lstStyle/>
          <a:p>
            <a:r>
              <a:rPr lang="en-US" smtClean="0"/>
              <a:t>Week 2: VCF files </a:t>
            </a:r>
            <a:endParaRPr lang="en-US" dirty="0"/>
          </a:p>
        </p:txBody>
      </p:sp>
      <p:sp>
        <p:nvSpPr>
          <p:cNvPr id="5" name="Footer Placeholder 4"/>
          <p:cNvSpPr>
            <a:spLocks noGrp="1"/>
          </p:cNvSpPr>
          <p:nvPr>
            <p:ph type="ftr" sz="quarter" idx="11"/>
          </p:nvPr>
        </p:nvSpPr>
        <p:spPr/>
        <p:txBody>
          <a:bodyPr/>
          <a:lstStyle/>
          <a:p>
            <a:r>
              <a:rPr lang="en-US" smtClean="0"/>
              <a:t>GEN 8900-Computational Genomics</a:t>
            </a:r>
            <a:endParaRPr lang="en-US" dirty="0"/>
          </a:p>
        </p:txBody>
      </p:sp>
      <p:sp>
        <p:nvSpPr>
          <p:cNvPr id="6" name="Slide Number Placeholder 5"/>
          <p:cNvSpPr>
            <a:spLocks noGrp="1"/>
          </p:cNvSpPr>
          <p:nvPr>
            <p:ph type="sldNum" sz="quarter" idx="12"/>
          </p:nvPr>
        </p:nvSpPr>
        <p:spPr/>
        <p:txBody>
          <a:bodyPr/>
          <a:lstStyle/>
          <a:p>
            <a:r>
              <a:rPr lang="en-US" smtClean="0"/>
              <a:t>Fall 2017</a:t>
            </a:r>
            <a:endParaRPr lang="en-US" dirty="0"/>
          </a:p>
        </p:txBody>
      </p:sp>
    </p:spTree>
    <p:extLst>
      <p:ext uri="{BB962C8B-B14F-4D97-AF65-F5344CB8AC3E}">
        <p14:creationId xmlns:p14="http://schemas.microsoft.com/office/powerpoint/2010/main" val="1381484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193"/>
            <a:ext cx="8229600" cy="1143000"/>
          </a:xfrm>
        </p:spPr>
        <p:txBody>
          <a:bodyPr/>
          <a:lstStyle/>
          <a:p>
            <a:pPr algn="ctr"/>
            <a:r>
              <a:rPr lang="en-US" dirty="0" smtClean="0"/>
              <a:t>VCF Files</a:t>
            </a:r>
            <a:endParaRPr lang="en-US" dirty="0"/>
          </a:p>
        </p:txBody>
      </p:sp>
      <p:sp>
        <p:nvSpPr>
          <p:cNvPr id="4" name="Rectangle 3"/>
          <p:cNvSpPr/>
          <p:nvPr/>
        </p:nvSpPr>
        <p:spPr>
          <a:xfrm>
            <a:off x="0" y="902970"/>
            <a:ext cx="9144000" cy="1446550"/>
          </a:xfrm>
          <a:prstGeom prst="rect">
            <a:avLst/>
          </a:prstGeom>
        </p:spPr>
        <p:txBody>
          <a:bodyPr wrap="square">
            <a:spAutoFit/>
          </a:bodyPr>
          <a:lstStyle/>
          <a:p>
            <a:r>
              <a:rPr lang="en-US" sz="1100" dirty="0" smtClean="0"/>
              <a:t>##</a:t>
            </a:r>
            <a:r>
              <a:rPr lang="en-US" sz="1100" dirty="0" err="1" smtClean="0"/>
              <a:t>fileformat</a:t>
            </a:r>
            <a:r>
              <a:rPr lang="en-US" sz="1100" dirty="0" smtClean="0"/>
              <a:t>=VCFv4.2</a:t>
            </a:r>
          </a:p>
          <a:p>
            <a:r>
              <a:rPr lang="en-US" sz="1100" dirty="0" smtClean="0"/>
              <a:t>##FORMAT=&lt;ID=</a:t>
            </a:r>
            <a:r>
              <a:rPr lang="en-US" sz="1100" dirty="0" err="1" smtClean="0"/>
              <a:t>GT,Number</a:t>
            </a:r>
            <a:r>
              <a:rPr lang="en-US" sz="1100" dirty="0" smtClean="0"/>
              <a:t>=1,Type=</a:t>
            </a:r>
            <a:r>
              <a:rPr lang="en-US" sz="1100" dirty="0" err="1" smtClean="0"/>
              <a:t>Integer,Description</a:t>
            </a:r>
            <a:r>
              <a:rPr lang="en-US" sz="1100" dirty="0" smtClean="0"/>
              <a:t>="Genotype"&gt;</a:t>
            </a:r>
          </a:p>
          <a:p>
            <a:r>
              <a:rPr lang="en-US" sz="1100" dirty="0" smtClean="0"/>
              <a:t>##FORMAT=&lt;ID=</a:t>
            </a:r>
            <a:r>
              <a:rPr lang="en-US" sz="1100" dirty="0" err="1" smtClean="0"/>
              <a:t>GP,Number</a:t>
            </a:r>
            <a:r>
              <a:rPr lang="en-US" sz="1100" dirty="0" smtClean="0"/>
              <a:t>=</a:t>
            </a:r>
            <a:r>
              <a:rPr lang="en-US" sz="1100" dirty="0" err="1" smtClean="0"/>
              <a:t>G,Type</a:t>
            </a:r>
            <a:r>
              <a:rPr lang="en-US" sz="1100" dirty="0" smtClean="0"/>
              <a:t>=</a:t>
            </a:r>
            <a:r>
              <a:rPr lang="en-US" sz="1100" dirty="0" err="1" smtClean="0"/>
              <a:t>Float,Description</a:t>
            </a:r>
            <a:r>
              <a:rPr lang="en-US" sz="1100" dirty="0" smtClean="0"/>
              <a:t>="Genotype Probabilities"&gt;</a:t>
            </a:r>
          </a:p>
          <a:p>
            <a:r>
              <a:rPr lang="en-US" sz="1100" dirty="0" smtClean="0"/>
              <a:t>##FORMAT=&lt;ID=</a:t>
            </a:r>
            <a:r>
              <a:rPr lang="en-US" sz="1100" dirty="0" err="1" smtClean="0"/>
              <a:t>PL,Number</a:t>
            </a:r>
            <a:r>
              <a:rPr lang="en-US" sz="1100" dirty="0" smtClean="0"/>
              <a:t>=</a:t>
            </a:r>
            <a:r>
              <a:rPr lang="en-US" sz="1100" dirty="0" err="1" smtClean="0"/>
              <a:t>G,Type</a:t>
            </a:r>
            <a:r>
              <a:rPr lang="en-US" sz="1100" dirty="0" smtClean="0"/>
              <a:t>=</a:t>
            </a:r>
            <a:r>
              <a:rPr lang="en-US" sz="1100" dirty="0" err="1" smtClean="0"/>
              <a:t>Float,Description</a:t>
            </a:r>
            <a:r>
              <a:rPr lang="en-US" sz="1100" dirty="0" smtClean="0"/>
              <a:t>="</a:t>
            </a:r>
            <a:r>
              <a:rPr lang="en-US" sz="1100" dirty="0" err="1" smtClean="0"/>
              <a:t>Phred</a:t>
            </a:r>
            <a:r>
              <a:rPr lang="en-US" sz="1100" dirty="0" smtClean="0"/>
              <a:t>-scaled Genotype Likelihoods"&gt;</a:t>
            </a:r>
          </a:p>
          <a:p>
            <a:r>
              <a:rPr lang="en-US" sz="1100" dirty="0" smtClean="0"/>
              <a:t>#</a:t>
            </a:r>
            <a:r>
              <a:rPr lang="en-US" sz="1100" dirty="0" smtClean="0"/>
              <a:t>CHROM      POS</a:t>
            </a:r>
            <a:r>
              <a:rPr lang="en-US" sz="1100" dirty="0"/>
              <a:t> </a:t>
            </a:r>
            <a:r>
              <a:rPr lang="en-US" sz="1100" dirty="0" smtClean="0"/>
              <a:t>          </a:t>
            </a:r>
            <a:r>
              <a:rPr lang="en-US" sz="1100" dirty="0" smtClean="0"/>
              <a:t>ID</a:t>
            </a:r>
            <a:r>
              <a:rPr lang="en-US" sz="1100" dirty="0" smtClean="0"/>
              <a:t>	</a:t>
            </a:r>
            <a:r>
              <a:rPr lang="en-US" sz="1100" dirty="0" smtClean="0"/>
              <a:t>        REF</a:t>
            </a:r>
            <a:r>
              <a:rPr lang="en-US" sz="1100" dirty="0" smtClean="0"/>
              <a:t>	ALT	</a:t>
            </a:r>
            <a:r>
              <a:rPr lang="en-US" sz="1100" dirty="0" smtClean="0"/>
              <a:t>QUAL       FILTER</a:t>
            </a:r>
            <a:r>
              <a:rPr lang="en-US" sz="1100" dirty="0"/>
              <a:t> </a:t>
            </a:r>
            <a:r>
              <a:rPr lang="en-US" sz="1100" dirty="0" smtClean="0"/>
              <a:t>      </a:t>
            </a:r>
            <a:r>
              <a:rPr lang="en-US" sz="1100" dirty="0" smtClean="0"/>
              <a:t>INFO</a:t>
            </a:r>
            <a:r>
              <a:rPr lang="en-US" sz="1100" dirty="0" smtClean="0"/>
              <a:t>	FORMAT	SAMP001	SAMP002</a:t>
            </a:r>
          </a:p>
          <a:p>
            <a:r>
              <a:rPr lang="en-US" sz="1100" dirty="0" smtClean="0"/>
              <a:t>20                   1291018</a:t>
            </a:r>
            <a:r>
              <a:rPr lang="en-US" sz="1100" dirty="0"/>
              <a:t> </a:t>
            </a:r>
            <a:r>
              <a:rPr lang="en-US" sz="1100" dirty="0" smtClean="0"/>
              <a:t>    </a:t>
            </a:r>
            <a:r>
              <a:rPr lang="en-US" sz="1100" dirty="0" smtClean="0"/>
              <a:t>rs11449</a:t>
            </a:r>
            <a:r>
              <a:rPr lang="en-US" sz="1100" dirty="0"/>
              <a:t> </a:t>
            </a:r>
            <a:r>
              <a:rPr lang="en-US" sz="1100" dirty="0" smtClean="0"/>
              <a:t>         </a:t>
            </a:r>
            <a:r>
              <a:rPr lang="en-US" sz="1100" dirty="0" smtClean="0"/>
              <a:t>G</a:t>
            </a:r>
            <a:r>
              <a:rPr lang="en-US" sz="1100" dirty="0" smtClean="0"/>
              <a:t>	</a:t>
            </a:r>
            <a:r>
              <a:rPr lang="en-US" sz="1100" dirty="0" smtClean="0"/>
              <a:t>  A</a:t>
            </a:r>
            <a:r>
              <a:rPr lang="en-US" sz="1100" dirty="0" smtClean="0"/>
              <a:t>	</a:t>
            </a:r>
            <a:r>
              <a:rPr lang="en-US" sz="1100" dirty="0" smtClean="0"/>
              <a:t>20                PASS             .</a:t>
            </a:r>
            <a:r>
              <a:rPr lang="en-US" sz="1100" dirty="0" smtClean="0"/>
              <a:t>	     </a:t>
            </a:r>
            <a:r>
              <a:rPr lang="en-US" sz="1100" dirty="0" smtClean="0"/>
              <a:t>GT</a:t>
            </a:r>
            <a:r>
              <a:rPr lang="en-US" sz="1100" dirty="0" smtClean="0"/>
              <a:t>	   </a:t>
            </a:r>
            <a:r>
              <a:rPr lang="en-US" sz="1100" dirty="0" smtClean="0"/>
              <a:t> 0/0</a:t>
            </a:r>
            <a:r>
              <a:rPr lang="en-US" sz="1100" dirty="0"/>
              <a:t> </a:t>
            </a:r>
            <a:r>
              <a:rPr lang="en-US" sz="1100" dirty="0" smtClean="0"/>
              <a:t>                    </a:t>
            </a:r>
            <a:r>
              <a:rPr lang="en-US" sz="1100" dirty="0" smtClean="0"/>
              <a:t>0/1</a:t>
            </a:r>
            <a:endParaRPr lang="en-US" sz="1100" dirty="0" smtClean="0"/>
          </a:p>
          <a:p>
            <a:r>
              <a:rPr lang="en-US" sz="1100" dirty="0" smtClean="0"/>
              <a:t>20                   2300608    </a:t>
            </a:r>
            <a:r>
              <a:rPr lang="en-US" sz="1100" dirty="0" smtClean="0"/>
              <a:t>rs84825    </a:t>
            </a:r>
            <a:r>
              <a:rPr lang="en-US" sz="1100" dirty="0" smtClean="0"/>
              <a:t>       C</a:t>
            </a:r>
            <a:r>
              <a:rPr lang="en-US" sz="1100" dirty="0" smtClean="0"/>
              <a:t>	</a:t>
            </a:r>
            <a:r>
              <a:rPr lang="en-US" sz="1100" dirty="0" smtClean="0"/>
              <a:t>  T</a:t>
            </a:r>
            <a:r>
              <a:rPr lang="en-US" sz="1100" dirty="0" smtClean="0"/>
              <a:t>	</a:t>
            </a:r>
            <a:r>
              <a:rPr lang="en-US" sz="1100" dirty="0" smtClean="0"/>
              <a:t>30                PASS             .</a:t>
            </a:r>
            <a:r>
              <a:rPr lang="en-US" sz="1100" dirty="0" smtClean="0"/>
              <a:t>	     </a:t>
            </a:r>
            <a:r>
              <a:rPr lang="en-US" sz="1100" dirty="0" smtClean="0"/>
              <a:t>GT:GP</a:t>
            </a:r>
            <a:r>
              <a:rPr lang="en-US" sz="1100" dirty="0" smtClean="0"/>
              <a:t>	</a:t>
            </a:r>
            <a:r>
              <a:rPr lang="en-US" sz="1100" dirty="0" smtClean="0"/>
              <a:t>    0/1</a:t>
            </a:r>
            <a:r>
              <a:rPr lang="en-US" sz="1100" dirty="0" smtClean="0"/>
              <a:t>:.       </a:t>
            </a:r>
            <a:r>
              <a:rPr lang="en-US" sz="1100" dirty="0" smtClean="0"/>
              <a:t>            0/1:0.03,0.97,0</a:t>
            </a:r>
            <a:endParaRPr lang="en-US" sz="1100" dirty="0" smtClean="0"/>
          </a:p>
          <a:p>
            <a:r>
              <a:rPr lang="en-US" sz="1100" dirty="0" smtClean="0"/>
              <a:t>20                   2301308    </a:t>
            </a:r>
            <a:r>
              <a:rPr lang="en-US" sz="1100" dirty="0" smtClean="0"/>
              <a:t>rs84823     </a:t>
            </a:r>
            <a:r>
              <a:rPr lang="en-US" sz="1100" dirty="0" smtClean="0"/>
              <a:t>      T</a:t>
            </a:r>
            <a:r>
              <a:rPr lang="en-US" sz="1100" dirty="0" smtClean="0"/>
              <a:t>	</a:t>
            </a:r>
            <a:r>
              <a:rPr lang="en-US" sz="1100" dirty="0" smtClean="0"/>
              <a:t>  G</a:t>
            </a:r>
            <a:r>
              <a:rPr lang="en-US" sz="1100" dirty="0" smtClean="0"/>
              <a:t>	</a:t>
            </a:r>
            <a:r>
              <a:rPr lang="en-US" sz="1100" dirty="0" smtClean="0"/>
              <a:t>30                PASS             .</a:t>
            </a:r>
            <a:r>
              <a:rPr lang="en-US" sz="1100" dirty="0" smtClean="0"/>
              <a:t>	     </a:t>
            </a:r>
            <a:r>
              <a:rPr lang="en-US" sz="1100" dirty="0" smtClean="0"/>
              <a:t>GT:PL</a:t>
            </a:r>
            <a:r>
              <a:rPr lang="en-US" sz="1100" dirty="0" smtClean="0"/>
              <a:t>	</a:t>
            </a:r>
            <a:r>
              <a:rPr lang="en-US" sz="1100" dirty="0" smtClean="0"/>
              <a:t>    1/1:26,3,0</a:t>
            </a:r>
            <a:r>
              <a:rPr lang="en-US" sz="1100" dirty="0" smtClean="0"/>
              <a:t>	    </a:t>
            </a:r>
            <a:r>
              <a:rPr lang="en-US" sz="1100" dirty="0" smtClean="0"/>
              <a:t>1/1:10,5,0</a:t>
            </a:r>
            <a:endParaRPr lang="en-US" sz="1100" dirty="0"/>
          </a:p>
        </p:txBody>
      </p:sp>
      <p:sp>
        <p:nvSpPr>
          <p:cNvPr id="3" name="TextBox 2"/>
          <p:cNvSpPr txBox="1"/>
          <p:nvPr/>
        </p:nvSpPr>
        <p:spPr>
          <a:xfrm>
            <a:off x="342901" y="2559132"/>
            <a:ext cx="8183880" cy="1077218"/>
          </a:xfrm>
          <a:prstGeom prst="rect">
            <a:avLst/>
          </a:prstGeom>
          <a:solidFill>
            <a:schemeClr val="accent4">
              <a:lumMod val="40000"/>
              <a:lumOff val="60000"/>
            </a:schemeClr>
          </a:solidFill>
        </p:spPr>
        <p:txBody>
          <a:bodyPr wrap="square" rtlCol="0">
            <a:spAutoFit/>
          </a:bodyPr>
          <a:lstStyle/>
          <a:p>
            <a:r>
              <a:rPr lang="en-US" sz="1600" dirty="0" smtClean="0"/>
              <a:t>The FORMAT column tells us exactly what “fields”  we can expect in each of our sample columns.  Each field is separated by a “:” and the fields are typically defined in the meta information.  Different programs can return different info., but the piece we are most interested in is the “GT” field, which is the actual genotype.</a:t>
            </a:r>
            <a:endParaRPr lang="en-US" sz="1600" dirty="0"/>
          </a:p>
        </p:txBody>
      </p:sp>
      <p:sp>
        <p:nvSpPr>
          <p:cNvPr id="25" name="TextBox 24"/>
          <p:cNvSpPr txBox="1"/>
          <p:nvPr/>
        </p:nvSpPr>
        <p:spPr>
          <a:xfrm>
            <a:off x="342901" y="3636350"/>
            <a:ext cx="8183880" cy="2862322"/>
          </a:xfrm>
          <a:prstGeom prst="rect">
            <a:avLst/>
          </a:prstGeom>
          <a:noFill/>
        </p:spPr>
        <p:txBody>
          <a:bodyPr wrap="square" rtlCol="0">
            <a:spAutoFit/>
          </a:bodyPr>
          <a:lstStyle/>
          <a:p>
            <a:pPr marL="285750" indent="-285750">
              <a:buFont typeface="Arial" charset="0"/>
              <a:buChar char="•"/>
            </a:pPr>
            <a:r>
              <a:rPr lang="en-US" dirty="0" smtClean="0"/>
              <a:t>Individual Genotypes are always given in the form: allele1/allele2</a:t>
            </a:r>
          </a:p>
          <a:p>
            <a:pPr marL="285750" indent="-285750">
              <a:buFont typeface="Arial" charset="0"/>
              <a:buChar char="•"/>
            </a:pPr>
            <a:r>
              <a:rPr lang="en-US" dirty="0"/>
              <a:t>	</a:t>
            </a:r>
            <a:r>
              <a:rPr lang="en-US" dirty="0" smtClean="0"/>
              <a:t>0 = reference allele</a:t>
            </a:r>
          </a:p>
          <a:p>
            <a:pPr marL="285750" indent="-285750">
              <a:buFont typeface="Arial" charset="0"/>
              <a:buChar char="•"/>
            </a:pPr>
            <a:r>
              <a:rPr lang="en-US" dirty="0"/>
              <a:t>	</a:t>
            </a:r>
            <a:r>
              <a:rPr lang="en-US" dirty="0" smtClean="0"/>
              <a:t>1 = alternate </a:t>
            </a:r>
            <a:r>
              <a:rPr lang="en-US" dirty="0" smtClean="0"/>
              <a:t>allele</a:t>
            </a:r>
            <a:endParaRPr lang="en-US" dirty="0"/>
          </a:p>
          <a:p>
            <a:pPr marL="285750" indent="-285750">
              <a:buFont typeface="Arial" charset="0"/>
              <a:buChar char="•"/>
            </a:pPr>
            <a:r>
              <a:rPr lang="en-US" b="1" dirty="0" smtClean="0"/>
              <a:t>0/0 </a:t>
            </a:r>
            <a:r>
              <a:rPr lang="en-US" b="1" dirty="0" smtClean="0"/>
              <a:t>= homozygous ref; </a:t>
            </a:r>
            <a:r>
              <a:rPr lang="en-US" b="1" dirty="0" smtClean="0"/>
              <a:t> 0/1 </a:t>
            </a:r>
            <a:r>
              <a:rPr lang="en-US" b="1" dirty="0" smtClean="0"/>
              <a:t>= heterozygous; 1/1 = homozygous alt</a:t>
            </a:r>
          </a:p>
          <a:p>
            <a:pPr marL="285750" indent="-285750">
              <a:buFont typeface="Arial" charset="0"/>
              <a:buChar char="•"/>
            </a:pPr>
            <a:endParaRPr lang="en-US" dirty="0"/>
          </a:p>
          <a:p>
            <a:pPr marL="285750" indent="-285750">
              <a:buFont typeface="Arial" charset="0"/>
              <a:buChar char="•"/>
            </a:pPr>
            <a:r>
              <a:rPr lang="en-US" dirty="0" smtClean="0"/>
              <a:t>A </a:t>
            </a:r>
            <a:r>
              <a:rPr lang="en-US" dirty="0" smtClean="0"/>
              <a:t>“./.” </a:t>
            </a:r>
            <a:r>
              <a:rPr lang="en-US" dirty="0" smtClean="0"/>
              <a:t>means that the genotype is missing for that individual</a:t>
            </a:r>
            <a:r>
              <a:rPr lang="en-US" dirty="0" smtClean="0"/>
              <a:t>.</a:t>
            </a:r>
            <a:endParaRPr lang="en-US" dirty="0"/>
          </a:p>
          <a:p>
            <a:pPr marL="285750" indent="-285750">
              <a:buFont typeface="Arial" charset="0"/>
              <a:buChar char="•"/>
            </a:pPr>
            <a:r>
              <a:rPr lang="en-US" dirty="0" smtClean="0"/>
              <a:t>If a site is multi-allelic, then there will be additional encodings (e.g. 0/2, 2/2, etc</a:t>
            </a:r>
            <a:r>
              <a:rPr lang="en-US" dirty="0" smtClean="0"/>
              <a:t>.)</a:t>
            </a:r>
            <a:endParaRPr lang="en-US" dirty="0"/>
          </a:p>
          <a:p>
            <a:pPr marL="285750" indent="-285750">
              <a:buFont typeface="Arial" charset="0"/>
              <a:buChar char="•"/>
            </a:pPr>
            <a:r>
              <a:rPr lang="en-US" dirty="0" smtClean="0"/>
              <a:t>If a sample is </a:t>
            </a:r>
            <a:r>
              <a:rPr lang="en-US" dirty="0" err="1" smtClean="0"/>
              <a:t>polyploid</a:t>
            </a:r>
            <a:r>
              <a:rPr lang="en-US" dirty="0" smtClean="0"/>
              <a:t>, the genotype will give all of the alleles: 0/0/1/1 (tetraploid)</a:t>
            </a:r>
          </a:p>
          <a:p>
            <a:pPr marL="285750" indent="-285750">
              <a:buFont typeface="Arial" charset="0"/>
              <a:buChar char="•"/>
            </a:pPr>
            <a:r>
              <a:rPr lang="en-US" dirty="0" smtClean="0"/>
              <a:t>If a sample is “phased” (a term we will discuss during linkage), there is a | between alleles instead of a /</a:t>
            </a:r>
            <a:endParaRPr lang="en-US" dirty="0"/>
          </a:p>
        </p:txBody>
      </p:sp>
    </p:spTree>
    <p:extLst>
      <p:ext uri="{BB962C8B-B14F-4D97-AF65-F5344CB8AC3E}">
        <p14:creationId xmlns:p14="http://schemas.microsoft.com/office/powerpoint/2010/main" val="138802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193"/>
            <a:ext cx="8229600" cy="1143000"/>
          </a:xfrm>
        </p:spPr>
        <p:txBody>
          <a:bodyPr/>
          <a:lstStyle/>
          <a:p>
            <a:pPr algn="ctr"/>
            <a:r>
              <a:rPr lang="en-US" dirty="0" smtClean="0"/>
              <a:t>VCF </a:t>
            </a:r>
            <a:r>
              <a:rPr lang="en-US" dirty="0" smtClean="0"/>
              <a:t>Files and R</a:t>
            </a:r>
            <a:endParaRPr lang="en-US" dirty="0"/>
          </a:p>
        </p:txBody>
      </p:sp>
      <p:sp>
        <p:nvSpPr>
          <p:cNvPr id="25" name="TextBox 24"/>
          <p:cNvSpPr txBox="1"/>
          <p:nvPr/>
        </p:nvSpPr>
        <p:spPr>
          <a:xfrm>
            <a:off x="628651" y="1236193"/>
            <a:ext cx="8183880" cy="2308324"/>
          </a:xfrm>
          <a:prstGeom prst="rect">
            <a:avLst/>
          </a:prstGeom>
          <a:noFill/>
        </p:spPr>
        <p:txBody>
          <a:bodyPr wrap="square" rtlCol="0">
            <a:spAutoFit/>
          </a:bodyPr>
          <a:lstStyle/>
          <a:p>
            <a:pPr marL="285750" indent="-285750">
              <a:buFont typeface="Arial" charset="0"/>
              <a:buChar char="•"/>
            </a:pPr>
            <a:r>
              <a:rPr lang="en-US" dirty="0" smtClean="0"/>
              <a:t>Since the VCF format is essentially a text file, it is easily readable by R </a:t>
            </a:r>
          </a:p>
          <a:p>
            <a:pPr marL="285750" indent="-285750">
              <a:buFont typeface="Arial" charset="0"/>
              <a:buChar char="•"/>
            </a:pPr>
            <a:endParaRPr lang="en-US" dirty="0"/>
          </a:p>
          <a:p>
            <a:pPr marL="285750" indent="-285750">
              <a:buFont typeface="Arial" charset="0"/>
              <a:buChar char="•"/>
            </a:pPr>
            <a:r>
              <a:rPr lang="en-US" dirty="0" smtClean="0"/>
              <a:t>The things to watch out for are the special characters:</a:t>
            </a:r>
          </a:p>
          <a:p>
            <a:pPr marL="742950" lvl="1" indent="-285750">
              <a:buFont typeface="Arial" charset="0"/>
              <a:buChar char="•"/>
            </a:pPr>
            <a:r>
              <a:rPr lang="en-US" dirty="0" smtClean="0"/>
              <a:t>VCF files have ## and # headers, which is NOT commonly differentiated by most computing languages</a:t>
            </a:r>
          </a:p>
          <a:p>
            <a:pPr marL="742950" lvl="1" indent="-285750">
              <a:buFont typeface="Arial" charset="0"/>
              <a:buChar char="•"/>
            </a:pPr>
            <a:r>
              <a:rPr lang="en-US" dirty="0" smtClean="0"/>
              <a:t>The use of “.” as a missing data character can trip up some regular expression searches</a:t>
            </a:r>
          </a:p>
          <a:p>
            <a:pPr marL="742950" lvl="1" indent="-285750">
              <a:buFont typeface="Arial" charset="0"/>
              <a:buChar char="•"/>
            </a:pPr>
            <a:r>
              <a:rPr lang="en-US" dirty="0" smtClean="0"/>
              <a:t>The use of “|” in phased VCF files can also mess up regular expression searches.</a:t>
            </a:r>
            <a:endParaRPr lang="en-US" dirty="0"/>
          </a:p>
        </p:txBody>
      </p:sp>
      <p:sp>
        <p:nvSpPr>
          <p:cNvPr id="5" name="TextBox 4"/>
          <p:cNvSpPr txBox="1"/>
          <p:nvPr/>
        </p:nvSpPr>
        <p:spPr>
          <a:xfrm>
            <a:off x="731521" y="3691890"/>
            <a:ext cx="8081010" cy="2308324"/>
          </a:xfrm>
          <a:prstGeom prst="rect">
            <a:avLst/>
          </a:prstGeom>
          <a:solidFill>
            <a:schemeClr val="accent2">
              <a:lumMod val="20000"/>
              <a:lumOff val="80000"/>
            </a:schemeClr>
          </a:solidFill>
        </p:spPr>
        <p:txBody>
          <a:bodyPr wrap="square" rtlCol="0">
            <a:spAutoFit/>
          </a:bodyPr>
          <a:lstStyle/>
          <a:p>
            <a:r>
              <a:rPr lang="en-US" dirty="0" smtClean="0"/>
              <a:t>It is also important to keep in mind that it is almost </a:t>
            </a:r>
            <a:r>
              <a:rPr lang="en-US" i="1" dirty="0" smtClean="0"/>
              <a:t>impossible</a:t>
            </a:r>
            <a:r>
              <a:rPr lang="en-US" dirty="0" smtClean="0"/>
              <a:t> to write a script that will work correctly with every version of the VCF format; early versions in particular might cause problems.</a:t>
            </a:r>
          </a:p>
          <a:p>
            <a:endParaRPr lang="en-US" dirty="0"/>
          </a:p>
          <a:p>
            <a:r>
              <a:rPr lang="en-US" dirty="0" smtClean="0"/>
              <a:t>This is also true of software with dedicated teams of programmers (like GATK), a change in version can break certain package functions!</a:t>
            </a:r>
          </a:p>
          <a:p>
            <a:endParaRPr lang="en-US" dirty="0"/>
          </a:p>
          <a:p>
            <a:r>
              <a:rPr lang="en-US" dirty="0" smtClean="0"/>
              <a:t>So, don’t feel bad </a:t>
            </a:r>
            <a:r>
              <a:rPr lang="mr-IN" dirty="0" smtClean="0"/>
              <a:t>–</a:t>
            </a:r>
            <a:r>
              <a:rPr lang="en-US" dirty="0" smtClean="0"/>
              <a:t> just be aware of the issue!</a:t>
            </a:r>
            <a:endParaRPr lang="en-US" dirty="0"/>
          </a:p>
        </p:txBody>
      </p:sp>
      <p:sp>
        <p:nvSpPr>
          <p:cNvPr id="6" name="TextBox 5"/>
          <p:cNvSpPr txBox="1"/>
          <p:nvPr/>
        </p:nvSpPr>
        <p:spPr>
          <a:xfrm>
            <a:off x="821133" y="6147587"/>
            <a:ext cx="7501734" cy="307777"/>
          </a:xfrm>
          <a:prstGeom prst="rect">
            <a:avLst/>
          </a:prstGeom>
          <a:noFill/>
        </p:spPr>
        <p:txBody>
          <a:bodyPr wrap="none" rtlCol="0">
            <a:spAutoFit/>
          </a:bodyPr>
          <a:lstStyle/>
          <a:p>
            <a:r>
              <a:rPr lang="en-US" sz="1400" dirty="0" smtClean="0"/>
              <a:t>A very detailed guide to VCF files can be found here: https://</a:t>
            </a:r>
            <a:r>
              <a:rPr lang="en-US" sz="1400" dirty="0" err="1" smtClean="0"/>
              <a:t>samtools.github.io</a:t>
            </a:r>
            <a:r>
              <a:rPr lang="en-US" sz="1400" dirty="0" smtClean="0"/>
              <a:t>/</a:t>
            </a:r>
            <a:r>
              <a:rPr lang="en-US" sz="1400" dirty="0" err="1" smtClean="0"/>
              <a:t>hts</a:t>
            </a:r>
            <a:r>
              <a:rPr lang="en-US" sz="1400" dirty="0" smtClean="0"/>
              <a:t>-specs/VCFv4.1.pdf</a:t>
            </a:r>
            <a:endParaRPr lang="en-US" sz="1400" dirty="0"/>
          </a:p>
        </p:txBody>
      </p:sp>
    </p:spTree>
    <p:extLst>
      <p:ext uri="{BB962C8B-B14F-4D97-AF65-F5344CB8AC3E}">
        <p14:creationId xmlns:p14="http://schemas.microsoft.com/office/powerpoint/2010/main" val="102622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40714"/>
          </a:xfrm>
        </p:spPr>
        <p:txBody>
          <a:bodyPr>
            <a:normAutofit fontScale="90000"/>
          </a:bodyPr>
          <a:lstStyle/>
          <a:p>
            <a:pPr algn="ctr"/>
            <a:r>
              <a:rPr lang="en-US" dirty="0" smtClean="0"/>
              <a:t>Outline of Today’s Class</a:t>
            </a:r>
            <a:endParaRPr lang="en-US" dirty="0"/>
          </a:p>
        </p:txBody>
      </p:sp>
      <p:sp>
        <p:nvSpPr>
          <p:cNvPr id="3" name="Content Placeholder 2"/>
          <p:cNvSpPr>
            <a:spLocks noGrp="1"/>
          </p:cNvSpPr>
          <p:nvPr>
            <p:ph idx="1"/>
          </p:nvPr>
        </p:nvSpPr>
        <p:spPr>
          <a:xfrm>
            <a:off x="628650" y="1185544"/>
            <a:ext cx="7886700" cy="4700905"/>
          </a:xfrm>
        </p:spPr>
        <p:txBody>
          <a:bodyPr>
            <a:normAutofit fontScale="92500" lnSpcReduction="20000"/>
          </a:bodyPr>
          <a:lstStyle/>
          <a:p>
            <a:pPr marL="571500" indent="-571500">
              <a:buFont typeface="+mj-lt"/>
              <a:buAutoNum type="romanUcPeriod"/>
            </a:pPr>
            <a:r>
              <a:rPr lang="en-US" dirty="0" smtClean="0"/>
              <a:t>Next-Gen (Illumina) Library Construction and Sequencing</a:t>
            </a:r>
          </a:p>
          <a:p>
            <a:pPr marL="571500" indent="-571500">
              <a:buFont typeface="+mj-lt"/>
              <a:buAutoNum type="romanUcPeriod"/>
            </a:pPr>
            <a:endParaRPr lang="en-US" dirty="0"/>
          </a:p>
          <a:p>
            <a:pPr marL="571500" indent="-571500">
              <a:buFont typeface="+mj-lt"/>
              <a:buAutoNum type="romanUcPeriod"/>
            </a:pPr>
            <a:r>
              <a:rPr lang="en-US" dirty="0" smtClean="0"/>
              <a:t>Overview of a typical data processing pipeline</a:t>
            </a:r>
          </a:p>
          <a:p>
            <a:pPr marL="571500" indent="-571500">
              <a:buFont typeface="+mj-lt"/>
              <a:buAutoNum type="romanUcPeriod"/>
            </a:pPr>
            <a:endParaRPr lang="en-US" dirty="0"/>
          </a:p>
          <a:p>
            <a:pPr marL="571500" indent="-571500">
              <a:buFont typeface="+mj-lt"/>
              <a:buAutoNum type="romanUcPeriod"/>
            </a:pPr>
            <a:r>
              <a:rPr lang="en-US" dirty="0" smtClean="0"/>
              <a:t>How to call variants to generate VCF files</a:t>
            </a:r>
          </a:p>
          <a:p>
            <a:pPr marL="571500" indent="-571500">
              <a:buFont typeface="+mj-lt"/>
              <a:buAutoNum type="romanUcPeriod"/>
            </a:pPr>
            <a:endParaRPr lang="en-US" dirty="0"/>
          </a:p>
          <a:p>
            <a:pPr marL="571500" indent="-571500">
              <a:buFont typeface="+mj-lt"/>
              <a:buAutoNum type="romanUcPeriod"/>
            </a:pPr>
            <a:r>
              <a:rPr lang="en-US" dirty="0" smtClean="0"/>
              <a:t>Understanding the information within a VCF</a:t>
            </a:r>
          </a:p>
          <a:p>
            <a:pPr marL="571500" indent="-571500">
              <a:buFont typeface="+mj-lt"/>
              <a:buAutoNum type="romanUcPeriod"/>
            </a:pPr>
            <a:endParaRPr lang="en-US" dirty="0"/>
          </a:p>
          <a:p>
            <a:pPr marL="571500" indent="-571500">
              <a:buFont typeface="+mj-lt"/>
              <a:buAutoNum type="romanUcPeriod"/>
            </a:pPr>
            <a:r>
              <a:rPr lang="en-US" dirty="0" smtClean="0"/>
              <a:t>Exercises: </a:t>
            </a:r>
            <a:r>
              <a:rPr lang="en-US" dirty="0" smtClean="0">
                <a:solidFill>
                  <a:srgbClr val="00B050"/>
                </a:solidFill>
              </a:rPr>
              <a:t>1) Read a VCF file into R</a:t>
            </a:r>
            <a:r>
              <a:rPr lang="en-US" dirty="0" smtClean="0"/>
              <a:t>, 2) count the genotypes, 3) calculate % heterozygosity and 4) convert to an alternate format</a:t>
            </a:r>
          </a:p>
          <a:p>
            <a:endParaRPr lang="en-US" dirty="0"/>
          </a:p>
          <a:p>
            <a:endParaRPr lang="en-US" dirty="0"/>
          </a:p>
        </p:txBody>
      </p:sp>
      <p:sp>
        <p:nvSpPr>
          <p:cNvPr id="4" name="Date Placeholder 3"/>
          <p:cNvSpPr>
            <a:spLocks noGrp="1"/>
          </p:cNvSpPr>
          <p:nvPr>
            <p:ph type="dt" sz="half" idx="10"/>
          </p:nvPr>
        </p:nvSpPr>
        <p:spPr/>
        <p:txBody>
          <a:bodyPr/>
          <a:lstStyle/>
          <a:p>
            <a:r>
              <a:rPr lang="en-US" smtClean="0"/>
              <a:t>Week 2: VCF files </a:t>
            </a:r>
            <a:endParaRPr lang="en-US"/>
          </a:p>
        </p:txBody>
      </p:sp>
      <p:sp>
        <p:nvSpPr>
          <p:cNvPr id="5" name="Footer Placeholder 4"/>
          <p:cNvSpPr>
            <a:spLocks noGrp="1"/>
          </p:cNvSpPr>
          <p:nvPr>
            <p:ph type="ftr" sz="quarter" idx="11"/>
          </p:nvPr>
        </p:nvSpPr>
        <p:spPr/>
        <p:txBody>
          <a:bodyPr/>
          <a:lstStyle/>
          <a:p>
            <a:r>
              <a:rPr lang="en-US" smtClean="0"/>
              <a:t>GEN 8900-Computational Genomics</a:t>
            </a:r>
            <a:endParaRPr lang="en-US"/>
          </a:p>
        </p:txBody>
      </p:sp>
      <p:sp>
        <p:nvSpPr>
          <p:cNvPr id="6" name="Slide Number Placeholder 5"/>
          <p:cNvSpPr>
            <a:spLocks noGrp="1"/>
          </p:cNvSpPr>
          <p:nvPr>
            <p:ph type="sldNum" sz="quarter" idx="12"/>
          </p:nvPr>
        </p:nvSpPr>
        <p:spPr/>
        <p:txBody>
          <a:bodyPr/>
          <a:lstStyle/>
          <a:p>
            <a:fld id="{F88036D6-FF53-D349-9FDF-D29DC1362BC5}" type="slidenum">
              <a:rPr lang="en-US" smtClean="0"/>
              <a:t>2</a:t>
            </a:fld>
            <a:endParaRPr lang="en-US"/>
          </a:p>
        </p:txBody>
      </p:sp>
    </p:spTree>
    <p:extLst>
      <p:ext uri="{BB962C8B-B14F-4D97-AF65-F5344CB8AC3E}">
        <p14:creationId xmlns:p14="http://schemas.microsoft.com/office/powerpoint/2010/main" val="1722299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882" y="472495"/>
            <a:ext cx="7543800" cy="511670"/>
          </a:xfrm>
        </p:spPr>
        <p:txBody>
          <a:bodyPr anchor="ctr">
            <a:normAutofit fontScale="90000"/>
          </a:bodyPr>
          <a:lstStyle/>
          <a:p>
            <a:pPr algn="ctr"/>
            <a:r>
              <a:rPr lang="en-US" dirty="0" smtClean="0"/>
              <a:t>Constructing an Illumina Library</a:t>
            </a:r>
            <a:endParaRPr lang="en-US" dirty="0"/>
          </a:p>
        </p:txBody>
      </p:sp>
      <p:sp>
        <p:nvSpPr>
          <p:cNvPr id="8" name="TextBox 7"/>
          <p:cNvSpPr txBox="1"/>
          <p:nvPr/>
        </p:nvSpPr>
        <p:spPr>
          <a:xfrm>
            <a:off x="130629" y="1739287"/>
            <a:ext cx="1917192" cy="300082"/>
          </a:xfrm>
          <a:prstGeom prst="rect">
            <a:avLst/>
          </a:prstGeom>
          <a:noFill/>
        </p:spPr>
        <p:txBody>
          <a:bodyPr wrap="none" rtlCol="0">
            <a:spAutoFit/>
          </a:bodyPr>
          <a:lstStyle/>
          <a:p>
            <a:r>
              <a:rPr lang="en-US" sz="1350" dirty="0">
                <a:solidFill>
                  <a:schemeClr val="accent2"/>
                </a:solidFill>
              </a:rPr>
              <a:t>Start with genomic DNA:</a:t>
            </a:r>
            <a:endParaRPr lang="en-US" sz="1350" dirty="0">
              <a:solidFill>
                <a:schemeClr val="accent2"/>
              </a:solidFill>
            </a:endParaRPr>
          </a:p>
        </p:txBody>
      </p:sp>
      <p:grpSp>
        <p:nvGrpSpPr>
          <p:cNvPr id="31" name="Group 30"/>
          <p:cNvGrpSpPr/>
          <p:nvPr/>
        </p:nvGrpSpPr>
        <p:grpSpPr>
          <a:xfrm>
            <a:off x="448931" y="2291601"/>
            <a:ext cx="3924038" cy="923330"/>
            <a:chOff x="668109" y="1926077"/>
            <a:chExt cx="6089284" cy="1051292"/>
          </a:xfrm>
        </p:grpSpPr>
        <p:grpSp>
          <p:nvGrpSpPr>
            <p:cNvPr id="10" name="Group 9"/>
            <p:cNvGrpSpPr/>
            <p:nvPr/>
          </p:nvGrpSpPr>
          <p:grpSpPr>
            <a:xfrm>
              <a:off x="3015041" y="2005636"/>
              <a:ext cx="3742352" cy="862523"/>
              <a:chOff x="2884412" y="808806"/>
              <a:chExt cx="3742352" cy="862523"/>
            </a:xfrm>
          </p:grpSpPr>
          <p:cxnSp>
            <p:nvCxnSpPr>
              <p:cNvPr id="12" name="Straight Connector 11"/>
              <p:cNvCxnSpPr/>
              <p:nvPr/>
            </p:nvCxnSpPr>
            <p:spPr>
              <a:xfrm>
                <a:off x="3486196" y="1671329"/>
                <a:ext cx="506328"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191736" y="1671329"/>
                <a:ext cx="34861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602402" y="149172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884412" y="132941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805971" y="1558123"/>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378290" y="885811"/>
                <a:ext cx="68063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096074" y="10269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992524" y="1026914"/>
                <a:ext cx="547831"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540355" y="8752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739567" y="1121214"/>
                <a:ext cx="62253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602402" y="1239719"/>
                <a:ext cx="29051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62101" y="13513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871420" y="10193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448096" y="8088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203440" y="12464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117031"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16678"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18255" y="1558123"/>
                <a:ext cx="50632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668109" y="1926077"/>
              <a:ext cx="2007011" cy="1051292"/>
            </a:xfrm>
            <a:prstGeom prst="rect">
              <a:avLst/>
            </a:prstGeom>
            <a:noFill/>
          </p:spPr>
          <p:txBody>
            <a:bodyPr wrap="square" rtlCol="0">
              <a:spAutoFit/>
            </a:bodyPr>
            <a:lstStyle/>
            <a:p>
              <a:r>
                <a:rPr lang="en-US" sz="1350" dirty="0">
                  <a:solidFill>
                    <a:schemeClr val="accent2"/>
                  </a:solidFill>
                </a:rPr>
                <a:t>Randomly fragment DNA:</a:t>
              </a:r>
            </a:p>
            <a:p>
              <a:r>
                <a:rPr lang="en-US" sz="1350" dirty="0">
                  <a:solidFill>
                    <a:schemeClr val="accent2"/>
                  </a:solidFill>
                </a:rPr>
                <a:t>(usually with sonication)</a:t>
              </a:r>
              <a:endParaRPr lang="en-US" sz="1350" dirty="0">
                <a:solidFill>
                  <a:schemeClr val="accent2"/>
                </a:solidFill>
              </a:endParaRPr>
            </a:p>
          </p:txBody>
        </p:sp>
      </p:grpSp>
      <p:grpSp>
        <p:nvGrpSpPr>
          <p:cNvPr id="151" name="Group 150"/>
          <p:cNvGrpSpPr/>
          <p:nvPr/>
        </p:nvGrpSpPr>
        <p:grpSpPr>
          <a:xfrm>
            <a:off x="4699047" y="2331655"/>
            <a:ext cx="4260830" cy="788334"/>
            <a:chOff x="6265395" y="1965872"/>
            <a:chExt cx="5681107" cy="1051111"/>
          </a:xfrm>
        </p:grpSpPr>
        <p:grpSp>
          <p:nvGrpSpPr>
            <p:cNvPr id="149" name="Group 148"/>
            <p:cNvGrpSpPr/>
            <p:nvPr/>
          </p:nvGrpSpPr>
          <p:grpSpPr>
            <a:xfrm>
              <a:off x="7901696" y="1965872"/>
              <a:ext cx="4044806" cy="941353"/>
              <a:chOff x="4755896" y="4308775"/>
              <a:chExt cx="4044806" cy="941353"/>
            </a:xfrm>
          </p:grpSpPr>
          <p:grpSp>
            <p:nvGrpSpPr>
              <p:cNvPr id="130" name="Group 129"/>
              <p:cNvGrpSpPr/>
              <p:nvPr/>
            </p:nvGrpSpPr>
            <p:grpSpPr>
              <a:xfrm>
                <a:off x="4755896" y="4308775"/>
                <a:ext cx="3858895" cy="937515"/>
                <a:chOff x="4755896" y="4308775"/>
                <a:chExt cx="3858895" cy="937515"/>
              </a:xfrm>
            </p:grpSpPr>
            <p:grpSp>
              <p:nvGrpSpPr>
                <p:cNvPr id="92" name="Group 91"/>
                <p:cNvGrpSpPr/>
                <p:nvPr/>
              </p:nvGrpSpPr>
              <p:grpSpPr>
                <a:xfrm>
                  <a:off x="4872439" y="4339378"/>
                  <a:ext cx="3742352" cy="862523"/>
                  <a:chOff x="2884412" y="808806"/>
                  <a:chExt cx="3742352" cy="862523"/>
                </a:xfrm>
              </p:grpSpPr>
              <p:cxnSp>
                <p:nvCxnSpPr>
                  <p:cNvPr id="94" name="Straight Connector 93"/>
                  <p:cNvCxnSpPr/>
                  <p:nvPr/>
                </p:nvCxnSpPr>
                <p:spPr>
                  <a:xfrm>
                    <a:off x="3486196" y="1671329"/>
                    <a:ext cx="506328"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4191736" y="1671329"/>
                    <a:ext cx="34861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602402" y="149172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2884412" y="132941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4805971" y="1558123"/>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378290" y="885811"/>
                    <a:ext cx="68063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096074" y="10269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3992524" y="1026914"/>
                    <a:ext cx="547831"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4540355" y="8752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4739567" y="1121214"/>
                    <a:ext cx="62253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3602402" y="1239719"/>
                    <a:ext cx="29051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5362101" y="13513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5871420" y="10193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448096" y="8088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6203440" y="12464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117031"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016678"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5618255" y="1558123"/>
                    <a:ext cx="50632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112" name="Rectangle 111"/>
                <p:cNvSpPr/>
                <p:nvPr/>
              </p:nvSpPr>
              <p:spPr>
                <a:xfrm>
                  <a:off x="5218652" y="438497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Rectangle 112"/>
                <p:cNvSpPr/>
                <p:nvPr/>
              </p:nvSpPr>
              <p:spPr>
                <a:xfrm>
                  <a:off x="6354072" y="437263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Rectangle 113"/>
                <p:cNvSpPr/>
                <p:nvPr/>
              </p:nvSpPr>
              <p:spPr>
                <a:xfrm>
                  <a:off x="4952863" y="451938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Rectangle 114"/>
                <p:cNvSpPr/>
                <p:nvPr/>
              </p:nvSpPr>
              <p:spPr>
                <a:xfrm>
                  <a:off x="5437593" y="473328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 name="Rectangle 115"/>
                <p:cNvSpPr/>
                <p:nvPr/>
              </p:nvSpPr>
              <p:spPr>
                <a:xfrm>
                  <a:off x="4755896" y="480948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 name="Rectangle 116"/>
                <p:cNvSpPr/>
                <p:nvPr/>
              </p:nvSpPr>
              <p:spPr>
                <a:xfrm>
                  <a:off x="5468959" y="4984194"/>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 name="Rectangle 117"/>
                <p:cNvSpPr/>
                <p:nvPr/>
              </p:nvSpPr>
              <p:spPr>
                <a:xfrm>
                  <a:off x="6013753" y="486179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Rectangle 118"/>
                <p:cNvSpPr/>
                <p:nvPr/>
              </p:nvSpPr>
              <p:spPr>
                <a:xfrm>
                  <a:off x="5393125" y="5170090"/>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Rectangle 119"/>
                <p:cNvSpPr/>
                <p:nvPr/>
              </p:nvSpPr>
              <p:spPr>
                <a:xfrm>
                  <a:off x="6625744" y="461368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Rectangle 120"/>
                <p:cNvSpPr/>
                <p:nvPr/>
              </p:nvSpPr>
              <p:spPr>
                <a:xfrm>
                  <a:off x="5899453" y="4524457"/>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Rectangle 121"/>
                <p:cNvSpPr/>
                <p:nvPr/>
              </p:nvSpPr>
              <p:spPr>
                <a:xfrm>
                  <a:off x="7321823" y="430877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Rectangle 122"/>
                <p:cNvSpPr/>
                <p:nvPr/>
              </p:nvSpPr>
              <p:spPr>
                <a:xfrm>
                  <a:off x="7745146" y="4516324"/>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Rectangle 123"/>
                <p:cNvSpPr/>
                <p:nvPr/>
              </p:nvSpPr>
              <p:spPr>
                <a:xfrm>
                  <a:off x="8004705" y="474469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angle 124"/>
                <p:cNvSpPr/>
                <p:nvPr/>
              </p:nvSpPr>
              <p:spPr>
                <a:xfrm>
                  <a:off x="6046954" y="5167560"/>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 name="Rectangle 125"/>
                <p:cNvSpPr/>
                <p:nvPr/>
              </p:nvSpPr>
              <p:spPr>
                <a:xfrm>
                  <a:off x="6624443" y="503280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 name="Rectangle 126"/>
                <p:cNvSpPr/>
                <p:nvPr/>
              </p:nvSpPr>
              <p:spPr>
                <a:xfrm>
                  <a:off x="7491982" y="505059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angle 127"/>
                <p:cNvSpPr/>
                <p:nvPr/>
              </p:nvSpPr>
              <p:spPr>
                <a:xfrm>
                  <a:off x="7894735" y="486179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Rectangle 128"/>
                <p:cNvSpPr/>
                <p:nvPr/>
              </p:nvSpPr>
              <p:spPr>
                <a:xfrm>
                  <a:off x="7235828" y="4842398"/>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1" name="Rectangle 130"/>
              <p:cNvSpPr/>
              <p:nvPr/>
            </p:nvSpPr>
            <p:spPr>
              <a:xfrm>
                <a:off x="5916054" y="43849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 name="Rectangle 131"/>
              <p:cNvSpPr/>
              <p:nvPr/>
            </p:nvSpPr>
            <p:spPr>
              <a:xfrm>
                <a:off x="6865368" y="437323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Rectangle 132"/>
              <p:cNvSpPr/>
              <p:nvPr/>
            </p:nvSpPr>
            <p:spPr>
              <a:xfrm>
                <a:off x="7745146" y="43087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p:cNvSpPr/>
              <p:nvPr/>
            </p:nvSpPr>
            <p:spPr>
              <a:xfrm>
                <a:off x="6394359" y="452768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Rectangle 134"/>
              <p:cNvSpPr/>
              <p:nvPr/>
            </p:nvSpPr>
            <p:spPr>
              <a:xfrm>
                <a:off x="7198158" y="461368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Rectangle 135"/>
              <p:cNvSpPr/>
              <p:nvPr/>
            </p:nvSpPr>
            <p:spPr>
              <a:xfrm>
                <a:off x="8168472" y="452768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Rectangle 136"/>
              <p:cNvSpPr/>
              <p:nvPr/>
            </p:nvSpPr>
            <p:spPr>
              <a:xfrm>
                <a:off x="8572102" y="4733289"/>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Rectangle 137"/>
              <p:cNvSpPr/>
              <p:nvPr/>
            </p:nvSpPr>
            <p:spPr>
              <a:xfrm>
                <a:off x="8309399" y="486409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 name="Rectangle 138"/>
              <p:cNvSpPr/>
              <p:nvPr/>
            </p:nvSpPr>
            <p:spPr>
              <a:xfrm>
                <a:off x="7939872" y="505059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139"/>
              <p:cNvSpPr/>
              <p:nvPr/>
            </p:nvSpPr>
            <p:spPr>
              <a:xfrm>
                <a:off x="7603338" y="484239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Rectangle 140"/>
              <p:cNvSpPr/>
              <p:nvPr/>
            </p:nvSpPr>
            <p:spPr>
              <a:xfrm>
                <a:off x="7103022" y="503280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 name="Rectangle 141"/>
              <p:cNvSpPr/>
              <p:nvPr/>
            </p:nvSpPr>
            <p:spPr>
              <a:xfrm>
                <a:off x="5380483" y="4513791"/>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142"/>
              <p:cNvSpPr/>
              <p:nvPr/>
            </p:nvSpPr>
            <p:spPr>
              <a:xfrm>
                <a:off x="5818354" y="47352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4" name="Rectangle 143"/>
              <p:cNvSpPr/>
              <p:nvPr/>
            </p:nvSpPr>
            <p:spPr>
              <a:xfrm>
                <a:off x="5187123" y="482089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144"/>
              <p:cNvSpPr/>
              <p:nvPr/>
            </p:nvSpPr>
            <p:spPr>
              <a:xfrm>
                <a:off x="5857919" y="498381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6" name="Rectangle 145"/>
              <p:cNvSpPr/>
              <p:nvPr/>
            </p:nvSpPr>
            <p:spPr>
              <a:xfrm>
                <a:off x="6425373" y="5167560"/>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Rectangle 146"/>
              <p:cNvSpPr/>
              <p:nvPr/>
            </p:nvSpPr>
            <p:spPr>
              <a:xfrm>
                <a:off x="5751951" y="517392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8" name="Rectangle 147"/>
              <p:cNvSpPr/>
              <p:nvPr/>
            </p:nvSpPr>
            <p:spPr>
              <a:xfrm>
                <a:off x="6503883" y="4863947"/>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0" name="TextBox 149"/>
            <p:cNvSpPr txBox="1"/>
            <p:nvPr/>
          </p:nvSpPr>
          <p:spPr>
            <a:xfrm>
              <a:off x="6265395" y="2062875"/>
              <a:ext cx="1724469" cy="954108"/>
            </a:xfrm>
            <a:prstGeom prst="rect">
              <a:avLst/>
            </a:prstGeom>
            <a:noFill/>
          </p:spPr>
          <p:txBody>
            <a:bodyPr wrap="square" rtlCol="0">
              <a:spAutoFit/>
            </a:bodyPr>
            <a:lstStyle/>
            <a:p>
              <a:r>
                <a:rPr lang="en-US" sz="1350" dirty="0">
                  <a:solidFill>
                    <a:schemeClr val="accent2"/>
                  </a:solidFill>
                </a:rPr>
                <a:t>Add Forward and Reverse Adapters:</a:t>
              </a:r>
              <a:endParaRPr lang="en-US" sz="1350" dirty="0">
                <a:solidFill>
                  <a:schemeClr val="accent2"/>
                </a:solidFill>
              </a:endParaRPr>
            </a:p>
          </p:txBody>
        </p:sp>
      </p:grpSp>
      <p:grpSp>
        <p:nvGrpSpPr>
          <p:cNvPr id="325" name="Group 324"/>
          <p:cNvGrpSpPr/>
          <p:nvPr/>
        </p:nvGrpSpPr>
        <p:grpSpPr>
          <a:xfrm>
            <a:off x="397351" y="3585565"/>
            <a:ext cx="3325718" cy="1572509"/>
            <a:chOff x="598575" y="3997396"/>
            <a:chExt cx="4434291" cy="2096678"/>
          </a:xfrm>
        </p:grpSpPr>
        <p:grpSp>
          <p:nvGrpSpPr>
            <p:cNvPr id="153" name="Group 152"/>
            <p:cNvGrpSpPr/>
            <p:nvPr/>
          </p:nvGrpSpPr>
          <p:grpSpPr>
            <a:xfrm>
              <a:off x="1967428" y="3997396"/>
              <a:ext cx="2509122" cy="1008870"/>
              <a:chOff x="4755896" y="4308775"/>
              <a:chExt cx="4044806" cy="941353"/>
            </a:xfrm>
          </p:grpSpPr>
          <p:grpSp>
            <p:nvGrpSpPr>
              <p:cNvPr id="155" name="Group 154"/>
              <p:cNvGrpSpPr/>
              <p:nvPr/>
            </p:nvGrpSpPr>
            <p:grpSpPr>
              <a:xfrm>
                <a:off x="4755896" y="4308775"/>
                <a:ext cx="3858895" cy="937515"/>
                <a:chOff x="4755896" y="4308775"/>
                <a:chExt cx="3858895" cy="937515"/>
              </a:xfrm>
            </p:grpSpPr>
            <p:grpSp>
              <p:nvGrpSpPr>
                <p:cNvPr id="174" name="Group 173"/>
                <p:cNvGrpSpPr/>
                <p:nvPr/>
              </p:nvGrpSpPr>
              <p:grpSpPr>
                <a:xfrm>
                  <a:off x="4872439" y="4339378"/>
                  <a:ext cx="3742352" cy="862523"/>
                  <a:chOff x="2884412" y="808806"/>
                  <a:chExt cx="3742352" cy="862523"/>
                </a:xfrm>
              </p:grpSpPr>
              <p:cxnSp>
                <p:nvCxnSpPr>
                  <p:cNvPr id="193" name="Straight Connector 192"/>
                  <p:cNvCxnSpPr/>
                  <p:nvPr/>
                </p:nvCxnSpPr>
                <p:spPr>
                  <a:xfrm>
                    <a:off x="3486196" y="1671329"/>
                    <a:ext cx="506328"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4191736" y="1671329"/>
                    <a:ext cx="34861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3602402" y="149172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2884412" y="132941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4805971" y="1558123"/>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3378290" y="885811"/>
                    <a:ext cx="68063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096074" y="10269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992524" y="1026914"/>
                    <a:ext cx="547831"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4540355" y="8752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4739567" y="1121214"/>
                    <a:ext cx="62253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602402" y="1239719"/>
                    <a:ext cx="29051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362101" y="13513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5871420" y="10193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448096" y="8088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203440" y="12464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4117031"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016678"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5618255" y="1558123"/>
                    <a:ext cx="50632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175" name="Rectangle 174"/>
                <p:cNvSpPr/>
                <p:nvPr/>
              </p:nvSpPr>
              <p:spPr>
                <a:xfrm>
                  <a:off x="5218652" y="438497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6" name="Rectangle 175"/>
                <p:cNvSpPr/>
                <p:nvPr/>
              </p:nvSpPr>
              <p:spPr>
                <a:xfrm>
                  <a:off x="6354072" y="437263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Rectangle 176"/>
                <p:cNvSpPr/>
                <p:nvPr/>
              </p:nvSpPr>
              <p:spPr>
                <a:xfrm>
                  <a:off x="4952863" y="451938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8" name="Rectangle 177"/>
                <p:cNvSpPr/>
                <p:nvPr/>
              </p:nvSpPr>
              <p:spPr>
                <a:xfrm>
                  <a:off x="5437593" y="473328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9" name="Rectangle 178"/>
                <p:cNvSpPr/>
                <p:nvPr/>
              </p:nvSpPr>
              <p:spPr>
                <a:xfrm>
                  <a:off x="4755896" y="480948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0" name="Rectangle 179"/>
                <p:cNvSpPr/>
                <p:nvPr/>
              </p:nvSpPr>
              <p:spPr>
                <a:xfrm>
                  <a:off x="5468959" y="4984194"/>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1" name="Rectangle 180"/>
                <p:cNvSpPr/>
                <p:nvPr/>
              </p:nvSpPr>
              <p:spPr>
                <a:xfrm>
                  <a:off x="6013753" y="486179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2" name="Rectangle 181"/>
                <p:cNvSpPr/>
                <p:nvPr/>
              </p:nvSpPr>
              <p:spPr>
                <a:xfrm>
                  <a:off x="5393125" y="5170090"/>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3" name="Rectangle 182"/>
                <p:cNvSpPr/>
                <p:nvPr/>
              </p:nvSpPr>
              <p:spPr>
                <a:xfrm>
                  <a:off x="6625744" y="461368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4" name="Rectangle 183"/>
                <p:cNvSpPr/>
                <p:nvPr/>
              </p:nvSpPr>
              <p:spPr>
                <a:xfrm>
                  <a:off x="5899453" y="4524457"/>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5" name="Rectangle 184"/>
                <p:cNvSpPr/>
                <p:nvPr/>
              </p:nvSpPr>
              <p:spPr>
                <a:xfrm>
                  <a:off x="7321823" y="430877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6" name="Rectangle 185"/>
                <p:cNvSpPr/>
                <p:nvPr/>
              </p:nvSpPr>
              <p:spPr>
                <a:xfrm>
                  <a:off x="7745146" y="4516324"/>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7" name="Rectangle 186"/>
                <p:cNvSpPr/>
                <p:nvPr/>
              </p:nvSpPr>
              <p:spPr>
                <a:xfrm>
                  <a:off x="8004705" y="474469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8" name="Rectangle 187"/>
                <p:cNvSpPr/>
                <p:nvPr/>
              </p:nvSpPr>
              <p:spPr>
                <a:xfrm>
                  <a:off x="6046954" y="5167560"/>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Rectangle 188"/>
                <p:cNvSpPr/>
                <p:nvPr/>
              </p:nvSpPr>
              <p:spPr>
                <a:xfrm>
                  <a:off x="6624443" y="503280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0" name="Rectangle 189"/>
                <p:cNvSpPr/>
                <p:nvPr/>
              </p:nvSpPr>
              <p:spPr>
                <a:xfrm>
                  <a:off x="7491982" y="505059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1" name="Rectangle 190"/>
                <p:cNvSpPr/>
                <p:nvPr/>
              </p:nvSpPr>
              <p:spPr>
                <a:xfrm>
                  <a:off x="7894735" y="486179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Rectangle 191"/>
                <p:cNvSpPr/>
                <p:nvPr/>
              </p:nvSpPr>
              <p:spPr>
                <a:xfrm>
                  <a:off x="7235828" y="4842398"/>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6" name="Rectangle 155"/>
              <p:cNvSpPr/>
              <p:nvPr/>
            </p:nvSpPr>
            <p:spPr>
              <a:xfrm>
                <a:off x="5916054" y="43849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7" name="Rectangle 156"/>
              <p:cNvSpPr/>
              <p:nvPr/>
            </p:nvSpPr>
            <p:spPr>
              <a:xfrm>
                <a:off x="6865368" y="437323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8" name="Rectangle 157"/>
              <p:cNvSpPr/>
              <p:nvPr/>
            </p:nvSpPr>
            <p:spPr>
              <a:xfrm>
                <a:off x="7745146" y="43087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158"/>
              <p:cNvSpPr/>
              <p:nvPr/>
            </p:nvSpPr>
            <p:spPr>
              <a:xfrm>
                <a:off x="6394359" y="452768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0" name="Rectangle 159"/>
              <p:cNvSpPr/>
              <p:nvPr/>
            </p:nvSpPr>
            <p:spPr>
              <a:xfrm>
                <a:off x="7198158" y="461368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1" name="Rectangle 160"/>
              <p:cNvSpPr/>
              <p:nvPr/>
            </p:nvSpPr>
            <p:spPr>
              <a:xfrm>
                <a:off x="8168472" y="452768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2" name="Rectangle 161"/>
              <p:cNvSpPr/>
              <p:nvPr/>
            </p:nvSpPr>
            <p:spPr>
              <a:xfrm>
                <a:off x="8572102" y="4733289"/>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3" name="Rectangle 162"/>
              <p:cNvSpPr/>
              <p:nvPr/>
            </p:nvSpPr>
            <p:spPr>
              <a:xfrm>
                <a:off x="8309399" y="486409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4" name="Rectangle 163"/>
              <p:cNvSpPr/>
              <p:nvPr/>
            </p:nvSpPr>
            <p:spPr>
              <a:xfrm>
                <a:off x="7939872" y="505059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5" name="Rectangle 164"/>
              <p:cNvSpPr/>
              <p:nvPr/>
            </p:nvSpPr>
            <p:spPr>
              <a:xfrm>
                <a:off x="7603338" y="484239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6" name="Rectangle 165"/>
              <p:cNvSpPr/>
              <p:nvPr/>
            </p:nvSpPr>
            <p:spPr>
              <a:xfrm>
                <a:off x="7103022" y="503280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7" name="Rectangle 166"/>
              <p:cNvSpPr/>
              <p:nvPr/>
            </p:nvSpPr>
            <p:spPr>
              <a:xfrm>
                <a:off x="5380483" y="4513791"/>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8" name="Rectangle 167"/>
              <p:cNvSpPr/>
              <p:nvPr/>
            </p:nvSpPr>
            <p:spPr>
              <a:xfrm>
                <a:off x="5818354" y="47352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9" name="Rectangle 168"/>
              <p:cNvSpPr/>
              <p:nvPr/>
            </p:nvSpPr>
            <p:spPr>
              <a:xfrm>
                <a:off x="5187123" y="482089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Rectangle 169"/>
              <p:cNvSpPr/>
              <p:nvPr/>
            </p:nvSpPr>
            <p:spPr>
              <a:xfrm>
                <a:off x="5857919" y="498381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1" name="Rectangle 170"/>
              <p:cNvSpPr/>
              <p:nvPr/>
            </p:nvSpPr>
            <p:spPr>
              <a:xfrm>
                <a:off x="6425373" y="5167560"/>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2" name="Rectangle 171"/>
              <p:cNvSpPr/>
              <p:nvPr/>
            </p:nvSpPr>
            <p:spPr>
              <a:xfrm>
                <a:off x="5751951" y="517392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3" name="Rectangle 172"/>
              <p:cNvSpPr/>
              <p:nvPr/>
            </p:nvSpPr>
            <p:spPr>
              <a:xfrm>
                <a:off x="6503883" y="4863947"/>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4" name="TextBox 153"/>
            <p:cNvSpPr txBox="1"/>
            <p:nvPr/>
          </p:nvSpPr>
          <p:spPr>
            <a:xfrm>
              <a:off x="598575" y="4451911"/>
              <a:ext cx="1724469" cy="677108"/>
            </a:xfrm>
            <a:prstGeom prst="rect">
              <a:avLst/>
            </a:prstGeom>
            <a:noFill/>
          </p:spPr>
          <p:txBody>
            <a:bodyPr wrap="square" rtlCol="0">
              <a:spAutoFit/>
            </a:bodyPr>
            <a:lstStyle/>
            <a:p>
              <a:r>
                <a:rPr lang="en-US" sz="1350" dirty="0">
                  <a:solidFill>
                    <a:schemeClr val="accent2"/>
                  </a:solidFill>
                </a:rPr>
                <a:t>PCR amplification:</a:t>
              </a:r>
              <a:endParaRPr lang="en-US" sz="1350" dirty="0">
                <a:solidFill>
                  <a:schemeClr val="accent2"/>
                </a:solidFill>
              </a:endParaRPr>
            </a:p>
          </p:txBody>
        </p:sp>
        <p:grpSp>
          <p:nvGrpSpPr>
            <p:cNvPr id="211" name="Group 210"/>
            <p:cNvGrpSpPr/>
            <p:nvPr/>
          </p:nvGrpSpPr>
          <p:grpSpPr>
            <a:xfrm>
              <a:off x="2523744" y="4334918"/>
              <a:ext cx="2509122" cy="1008870"/>
              <a:chOff x="4755896" y="4308775"/>
              <a:chExt cx="4044806" cy="941353"/>
            </a:xfrm>
          </p:grpSpPr>
          <p:grpSp>
            <p:nvGrpSpPr>
              <p:cNvPr id="212" name="Group 211"/>
              <p:cNvGrpSpPr/>
              <p:nvPr/>
            </p:nvGrpSpPr>
            <p:grpSpPr>
              <a:xfrm>
                <a:off x="4755896" y="4308775"/>
                <a:ext cx="3858895" cy="937515"/>
                <a:chOff x="4755896" y="4308775"/>
                <a:chExt cx="3858895" cy="937515"/>
              </a:xfrm>
            </p:grpSpPr>
            <p:grpSp>
              <p:nvGrpSpPr>
                <p:cNvPr id="231" name="Group 230"/>
                <p:cNvGrpSpPr/>
                <p:nvPr/>
              </p:nvGrpSpPr>
              <p:grpSpPr>
                <a:xfrm>
                  <a:off x="4872439" y="4339378"/>
                  <a:ext cx="3742352" cy="862523"/>
                  <a:chOff x="2884412" y="808806"/>
                  <a:chExt cx="3742352" cy="862523"/>
                </a:xfrm>
              </p:grpSpPr>
              <p:cxnSp>
                <p:nvCxnSpPr>
                  <p:cNvPr id="250" name="Straight Connector 249"/>
                  <p:cNvCxnSpPr/>
                  <p:nvPr/>
                </p:nvCxnSpPr>
                <p:spPr>
                  <a:xfrm>
                    <a:off x="3486196" y="1671329"/>
                    <a:ext cx="506328"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p:nvCxnSpPr>
                <p:spPr>
                  <a:xfrm>
                    <a:off x="4191736" y="1671329"/>
                    <a:ext cx="34861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p:nvCxnSpPr>
                <p:spPr>
                  <a:xfrm>
                    <a:off x="3602402" y="149172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a:off x="2884412" y="132941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a:xfrm>
                    <a:off x="4805971" y="1558123"/>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p:nvCxnSpPr>
                <p:spPr>
                  <a:xfrm>
                    <a:off x="3378290" y="885811"/>
                    <a:ext cx="68063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3096074" y="10269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92524" y="1026914"/>
                    <a:ext cx="547831"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4540355" y="8752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4739567" y="1121214"/>
                    <a:ext cx="62253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602402" y="1239719"/>
                    <a:ext cx="29051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5362101" y="13513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5871420" y="10193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5448096" y="8088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4" name="Straight Connector 263"/>
                  <p:cNvCxnSpPr/>
                  <p:nvPr/>
                </p:nvCxnSpPr>
                <p:spPr>
                  <a:xfrm>
                    <a:off x="6203440" y="12464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a:off x="4117031"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6016678"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5618255" y="1558123"/>
                    <a:ext cx="50632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232" name="Rectangle 231"/>
                <p:cNvSpPr/>
                <p:nvPr/>
              </p:nvSpPr>
              <p:spPr>
                <a:xfrm>
                  <a:off x="5218652" y="438497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3" name="Rectangle 232"/>
                <p:cNvSpPr/>
                <p:nvPr/>
              </p:nvSpPr>
              <p:spPr>
                <a:xfrm>
                  <a:off x="6354072" y="437263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4" name="Rectangle 233"/>
                <p:cNvSpPr/>
                <p:nvPr/>
              </p:nvSpPr>
              <p:spPr>
                <a:xfrm>
                  <a:off x="4952863" y="451938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5" name="Rectangle 234"/>
                <p:cNvSpPr/>
                <p:nvPr/>
              </p:nvSpPr>
              <p:spPr>
                <a:xfrm>
                  <a:off x="5437593" y="473328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6" name="Rectangle 235"/>
                <p:cNvSpPr/>
                <p:nvPr/>
              </p:nvSpPr>
              <p:spPr>
                <a:xfrm>
                  <a:off x="4755896" y="480948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7" name="Rectangle 236"/>
                <p:cNvSpPr/>
                <p:nvPr/>
              </p:nvSpPr>
              <p:spPr>
                <a:xfrm>
                  <a:off x="5468959" y="4984194"/>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8" name="Rectangle 237"/>
                <p:cNvSpPr/>
                <p:nvPr/>
              </p:nvSpPr>
              <p:spPr>
                <a:xfrm>
                  <a:off x="6013753" y="486179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9" name="Rectangle 238"/>
                <p:cNvSpPr/>
                <p:nvPr/>
              </p:nvSpPr>
              <p:spPr>
                <a:xfrm>
                  <a:off x="5393125" y="5170090"/>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0" name="Rectangle 239"/>
                <p:cNvSpPr/>
                <p:nvPr/>
              </p:nvSpPr>
              <p:spPr>
                <a:xfrm>
                  <a:off x="6625744" y="461368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1" name="Rectangle 240"/>
                <p:cNvSpPr/>
                <p:nvPr/>
              </p:nvSpPr>
              <p:spPr>
                <a:xfrm>
                  <a:off x="5899453" y="4524457"/>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2" name="Rectangle 241"/>
                <p:cNvSpPr/>
                <p:nvPr/>
              </p:nvSpPr>
              <p:spPr>
                <a:xfrm>
                  <a:off x="7321823" y="430877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3" name="Rectangle 242"/>
                <p:cNvSpPr/>
                <p:nvPr/>
              </p:nvSpPr>
              <p:spPr>
                <a:xfrm>
                  <a:off x="7745146" y="4516324"/>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4" name="Rectangle 243"/>
                <p:cNvSpPr/>
                <p:nvPr/>
              </p:nvSpPr>
              <p:spPr>
                <a:xfrm>
                  <a:off x="8004705" y="474469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5" name="Rectangle 244"/>
                <p:cNvSpPr/>
                <p:nvPr/>
              </p:nvSpPr>
              <p:spPr>
                <a:xfrm>
                  <a:off x="6046954" y="5167560"/>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6" name="Rectangle 245"/>
                <p:cNvSpPr/>
                <p:nvPr/>
              </p:nvSpPr>
              <p:spPr>
                <a:xfrm>
                  <a:off x="6624443" y="503280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7" name="Rectangle 246"/>
                <p:cNvSpPr/>
                <p:nvPr/>
              </p:nvSpPr>
              <p:spPr>
                <a:xfrm>
                  <a:off x="7491982" y="505059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8" name="Rectangle 247"/>
                <p:cNvSpPr/>
                <p:nvPr/>
              </p:nvSpPr>
              <p:spPr>
                <a:xfrm>
                  <a:off x="7894735" y="486179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9" name="Rectangle 248"/>
                <p:cNvSpPr/>
                <p:nvPr/>
              </p:nvSpPr>
              <p:spPr>
                <a:xfrm>
                  <a:off x="7235828" y="4842398"/>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3" name="Rectangle 212"/>
              <p:cNvSpPr/>
              <p:nvPr/>
            </p:nvSpPr>
            <p:spPr>
              <a:xfrm>
                <a:off x="5916054" y="43849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4" name="Rectangle 213"/>
              <p:cNvSpPr/>
              <p:nvPr/>
            </p:nvSpPr>
            <p:spPr>
              <a:xfrm>
                <a:off x="6865368" y="437323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5" name="Rectangle 214"/>
              <p:cNvSpPr/>
              <p:nvPr/>
            </p:nvSpPr>
            <p:spPr>
              <a:xfrm>
                <a:off x="7745146" y="43087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6" name="Rectangle 215"/>
              <p:cNvSpPr/>
              <p:nvPr/>
            </p:nvSpPr>
            <p:spPr>
              <a:xfrm>
                <a:off x="6394359" y="452768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7" name="Rectangle 216"/>
              <p:cNvSpPr/>
              <p:nvPr/>
            </p:nvSpPr>
            <p:spPr>
              <a:xfrm>
                <a:off x="7198158" y="461368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8" name="Rectangle 217"/>
              <p:cNvSpPr/>
              <p:nvPr/>
            </p:nvSpPr>
            <p:spPr>
              <a:xfrm>
                <a:off x="8168472" y="452768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9" name="Rectangle 218"/>
              <p:cNvSpPr/>
              <p:nvPr/>
            </p:nvSpPr>
            <p:spPr>
              <a:xfrm>
                <a:off x="8572102" y="4733289"/>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0" name="Rectangle 219"/>
              <p:cNvSpPr/>
              <p:nvPr/>
            </p:nvSpPr>
            <p:spPr>
              <a:xfrm>
                <a:off x="8309399" y="486409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1" name="Rectangle 220"/>
              <p:cNvSpPr/>
              <p:nvPr/>
            </p:nvSpPr>
            <p:spPr>
              <a:xfrm>
                <a:off x="7939872" y="505059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2" name="Rectangle 221"/>
              <p:cNvSpPr/>
              <p:nvPr/>
            </p:nvSpPr>
            <p:spPr>
              <a:xfrm>
                <a:off x="7603338" y="484239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3" name="Rectangle 222"/>
              <p:cNvSpPr/>
              <p:nvPr/>
            </p:nvSpPr>
            <p:spPr>
              <a:xfrm>
                <a:off x="7103022" y="503280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4" name="Rectangle 223"/>
              <p:cNvSpPr/>
              <p:nvPr/>
            </p:nvSpPr>
            <p:spPr>
              <a:xfrm>
                <a:off x="5380483" y="4513791"/>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5" name="Rectangle 224"/>
              <p:cNvSpPr/>
              <p:nvPr/>
            </p:nvSpPr>
            <p:spPr>
              <a:xfrm>
                <a:off x="5818354" y="47352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6" name="Rectangle 225"/>
              <p:cNvSpPr/>
              <p:nvPr/>
            </p:nvSpPr>
            <p:spPr>
              <a:xfrm>
                <a:off x="5187123" y="482089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7" name="Rectangle 226"/>
              <p:cNvSpPr/>
              <p:nvPr/>
            </p:nvSpPr>
            <p:spPr>
              <a:xfrm>
                <a:off x="5857919" y="498381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8" name="Rectangle 227"/>
              <p:cNvSpPr/>
              <p:nvPr/>
            </p:nvSpPr>
            <p:spPr>
              <a:xfrm>
                <a:off x="6425373" y="5167560"/>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9" name="Rectangle 228"/>
              <p:cNvSpPr/>
              <p:nvPr/>
            </p:nvSpPr>
            <p:spPr>
              <a:xfrm>
                <a:off x="5751951" y="517392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0" name="Rectangle 229"/>
              <p:cNvSpPr/>
              <p:nvPr/>
            </p:nvSpPr>
            <p:spPr>
              <a:xfrm>
                <a:off x="6503883" y="4863947"/>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68" name="Group 267"/>
            <p:cNvGrpSpPr/>
            <p:nvPr/>
          </p:nvGrpSpPr>
          <p:grpSpPr>
            <a:xfrm>
              <a:off x="1883223" y="5085204"/>
              <a:ext cx="2509122" cy="1008870"/>
              <a:chOff x="4755896" y="4308775"/>
              <a:chExt cx="4044806" cy="941353"/>
            </a:xfrm>
          </p:grpSpPr>
          <p:grpSp>
            <p:nvGrpSpPr>
              <p:cNvPr id="269" name="Group 268"/>
              <p:cNvGrpSpPr/>
              <p:nvPr/>
            </p:nvGrpSpPr>
            <p:grpSpPr>
              <a:xfrm>
                <a:off x="4755896" y="4308775"/>
                <a:ext cx="3858895" cy="937515"/>
                <a:chOff x="4755896" y="4308775"/>
                <a:chExt cx="3858895" cy="937515"/>
              </a:xfrm>
            </p:grpSpPr>
            <p:grpSp>
              <p:nvGrpSpPr>
                <p:cNvPr id="288" name="Group 287"/>
                <p:cNvGrpSpPr/>
                <p:nvPr/>
              </p:nvGrpSpPr>
              <p:grpSpPr>
                <a:xfrm>
                  <a:off x="4872439" y="4339378"/>
                  <a:ext cx="3742352" cy="862523"/>
                  <a:chOff x="2884412" y="808806"/>
                  <a:chExt cx="3742352" cy="862523"/>
                </a:xfrm>
              </p:grpSpPr>
              <p:cxnSp>
                <p:nvCxnSpPr>
                  <p:cNvPr id="307" name="Straight Connector 306"/>
                  <p:cNvCxnSpPr/>
                  <p:nvPr/>
                </p:nvCxnSpPr>
                <p:spPr>
                  <a:xfrm>
                    <a:off x="3486196" y="1671329"/>
                    <a:ext cx="506328"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4191736" y="1671329"/>
                    <a:ext cx="34861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a:off x="3602402" y="149172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a:off x="2884412" y="1329412"/>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4805971" y="1558123"/>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3378290" y="885811"/>
                    <a:ext cx="68063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3096074" y="10269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3992524" y="1026914"/>
                    <a:ext cx="547831"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p:nvCxnSpPr>
                <p:spPr>
                  <a:xfrm>
                    <a:off x="4540355" y="8752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4739567" y="1121214"/>
                    <a:ext cx="62253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3602402" y="1239719"/>
                    <a:ext cx="290517"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5362101" y="1351314"/>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p:nvCxnSpPr>
                <p:spPr>
                  <a:xfrm>
                    <a:off x="5871420" y="10193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5448096" y="8088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6203440" y="1246406"/>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a:off x="4117031"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p:nvCxnSpPr>
                <p:spPr>
                  <a:xfrm>
                    <a:off x="6016678" y="1363305"/>
                    <a:ext cx="423324"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a:off x="5618255" y="1558123"/>
                    <a:ext cx="506329"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289" name="Rectangle 288"/>
                <p:cNvSpPr/>
                <p:nvPr/>
              </p:nvSpPr>
              <p:spPr>
                <a:xfrm>
                  <a:off x="5218652" y="438497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0" name="Rectangle 289"/>
                <p:cNvSpPr/>
                <p:nvPr/>
              </p:nvSpPr>
              <p:spPr>
                <a:xfrm>
                  <a:off x="6354072" y="437263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1" name="Rectangle 290"/>
                <p:cNvSpPr/>
                <p:nvPr/>
              </p:nvSpPr>
              <p:spPr>
                <a:xfrm>
                  <a:off x="4952863" y="451938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2" name="Rectangle 291"/>
                <p:cNvSpPr/>
                <p:nvPr/>
              </p:nvSpPr>
              <p:spPr>
                <a:xfrm>
                  <a:off x="5437593" y="473328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3" name="Rectangle 292"/>
                <p:cNvSpPr/>
                <p:nvPr/>
              </p:nvSpPr>
              <p:spPr>
                <a:xfrm>
                  <a:off x="4755896" y="480948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4" name="Rectangle 293"/>
                <p:cNvSpPr/>
                <p:nvPr/>
              </p:nvSpPr>
              <p:spPr>
                <a:xfrm>
                  <a:off x="5468959" y="4984194"/>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5" name="Rectangle 294"/>
                <p:cNvSpPr/>
                <p:nvPr/>
              </p:nvSpPr>
              <p:spPr>
                <a:xfrm>
                  <a:off x="6013753" y="486179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6" name="Rectangle 295"/>
                <p:cNvSpPr/>
                <p:nvPr/>
              </p:nvSpPr>
              <p:spPr>
                <a:xfrm>
                  <a:off x="5393125" y="5170090"/>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7" name="Rectangle 296"/>
                <p:cNvSpPr/>
                <p:nvPr/>
              </p:nvSpPr>
              <p:spPr>
                <a:xfrm>
                  <a:off x="6625744" y="461368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8" name="Rectangle 297"/>
                <p:cNvSpPr/>
                <p:nvPr/>
              </p:nvSpPr>
              <p:spPr>
                <a:xfrm>
                  <a:off x="5899453" y="4524457"/>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9" name="Rectangle 298"/>
                <p:cNvSpPr/>
                <p:nvPr/>
              </p:nvSpPr>
              <p:spPr>
                <a:xfrm>
                  <a:off x="7321823" y="430877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0" name="Rectangle 299"/>
                <p:cNvSpPr/>
                <p:nvPr/>
              </p:nvSpPr>
              <p:spPr>
                <a:xfrm>
                  <a:off x="7745146" y="4516324"/>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1" name="Rectangle 300"/>
                <p:cNvSpPr/>
                <p:nvPr/>
              </p:nvSpPr>
              <p:spPr>
                <a:xfrm>
                  <a:off x="8004705" y="474469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2" name="Rectangle 301"/>
                <p:cNvSpPr/>
                <p:nvPr/>
              </p:nvSpPr>
              <p:spPr>
                <a:xfrm>
                  <a:off x="6046954" y="5167560"/>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3" name="Rectangle 302"/>
                <p:cNvSpPr/>
                <p:nvPr/>
              </p:nvSpPr>
              <p:spPr>
                <a:xfrm>
                  <a:off x="6624443" y="5032806"/>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4" name="Rectangle 303"/>
                <p:cNvSpPr/>
                <p:nvPr/>
              </p:nvSpPr>
              <p:spPr>
                <a:xfrm>
                  <a:off x="7491982" y="5050595"/>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5" name="Rectangle 304"/>
                <p:cNvSpPr/>
                <p:nvPr/>
              </p:nvSpPr>
              <p:spPr>
                <a:xfrm>
                  <a:off x="7894735" y="4861799"/>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6" name="Rectangle 305"/>
                <p:cNvSpPr/>
                <p:nvPr/>
              </p:nvSpPr>
              <p:spPr>
                <a:xfrm>
                  <a:off x="7235828" y="4842398"/>
                  <a:ext cx="228600" cy="76200"/>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0" name="Rectangle 269"/>
              <p:cNvSpPr/>
              <p:nvPr/>
            </p:nvSpPr>
            <p:spPr>
              <a:xfrm>
                <a:off x="5916054" y="43849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1" name="Rectangle 270"/>
              <p:cNvSpPr/>
              <p:nvPr/>
            </p:nvSpPr>
            <p:spPr>
              <a:xfrm>
                <a:off x="6865368" y="437323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2" name="Rectangle 271"/>
              <p:cNvSpPr/>
              <p:nvPr/>
            </p:nvSpPr>
            <p:spPr>
              <a:xfrm>
                <a:off x="7745146" y="43087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3" name="Rectangle 272"/>
              <p:cNvSpPr/>
              <p:nvPr/>
            </p:nvSpPr>
            <p:spPr>
              <a:xfrm>
                <a:off x="6394359" y="452768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4" name="Rectangle 273"/>
              <p:cNvSpPr/>
              <p:nvPr/>
            </p:nvSpPr>
            <p:spPr>
              <a:xfrm>
                <a:off x="7198158" y="461368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5" name="Rectangle 274"/>
              <p:cNvSpPr/>
              <p:nvPr/>
            </p:nvSpPr>
            <p:spPr>
              <a:xfrm>
                <a:off x="8168472" y="452768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6" name="Rectangle 275"/>
              <p:cNvSpPr/>
              <p:nvPr/>
            </p:nvSpPr>
            <p:spPr>
              <a:xfrm>
                <a:off x="8572102" y="4733289"/>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7" name="Rectangle 276"/>
              <p:cNvSpPr/>
              <p:nvPr/>
            </p:nvSpPr>
            <p:spPr>
              <a:xfrm>
                <a:off x="8309399" y="4864093"/>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8" name="Rectangle 277"/>
              <p:cNvSpPr/>
              <p:nvPr/>
            </p:nvSpPr>
            <p:spPr>
              <a:xfrm>
                <a:off x="7939872" y="505059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9" name="Rectangle 278"/>
              <p:cNvSpPr/>
              <p:nvPr/>
            </p:nvSpPr>
            <p:spPr>
              <a:xfrm>
                <a:off x="7603338" y="484239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0" name="Rectangle 279"/>
              <p:cNvSpPr/>
              <p:nvPr/>
            </p:nvSpPr>
            <p:spPr>
              <a:xfrm>
                <a:off x="7103022" y="503280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1" name="Rectangle 280"/>
              <p:cNvSpPr/>
              <p:nvPr/>
            </p:nvSpPr>
            <p:spPr>
              <a:xfrm>
                <a:off x="5380483" y="4513791"/>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2" name="Rectangle 281"/>
              <p:cNvSpPr/>
              <p:nvPr/>
            </p:nvSpPr>
            <p:spPr>
              <a:xfrm>
                <a:off x="5818354" y="4735275"/>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3" name="Rectangle 282"/>
              <p:cNvSpPr/>
              <p:nvPr/>
            </p:nvSpPr>
            <p:spPr>
              <a:xfrm>
                <a:off x="5187123" y="4820896"/>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4" name="Rectangle 283"/>
              <p:cNvSpPr/>
              <p:nvPr/>
            </p:nvSpPr>
            <p:spPr>
              <a:xfrm>
                <a:off x="5857919" y="498381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5" name="Rectangle 284"/>
              <p:cNvSpPr/>
              <p:nvPr/>
            </p:nvSpPr>
            <p:spPr>
              <a:xfrm>
                <a:off x="6425373" y="5167560"/>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6" name="Rectangle 285"/>
              <p:cNvSpPr/>
              <p:nvPr/>
            </p:nvSpPr>
            <p:spPr>
              <a:xfrm>
                <a:off x="5751951" y="5173928"/>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7" name="Rectangle 286"/>
              <p:cNvSpPr/>
              <p:nvPr/>
            </p:nvSpPr>
            <p:spPr>
              <a:xfrm>
                <a:off x="6503883" y="4863947"/>
                <a:ext cx="228600" cy="76200"/>
              </a:xfrm>
              <a:prstGeom prst="rect">
                <a:avLst/>
              </a:prstGeom>
              <a:solidFill>
                <a:schemeClr val="accent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45" name="Group 344"/>
          <p:cNvGrpSpPr/>
          <p:nvPr/>
        </p:nvGrpSpPr>
        <p:grpSpPr>
          <a:xfrm>
            <a:off x="4088557" y="3471708"/>
            <a:ext cx="2154944" cy="1559791"/>
            <a:chOff x="5451409" y="3485943"/>
            <a:chExt cx="2873258" cy="2079721"/>
          </a:xfrm>
        </p:grpSpPr>
        <p:grpSp>
          <p:nvGrpSpPr>
            <p:cNvPr id="326" name="Group 325"/>
            <p:cNvGrpSpPr/>
            <p:nvPr/>
          </p:nvGrpSpPr>
          <p:grpSpPr>
            <a:xfrm>
              <a:off x="6754458" y="3485943"/>
              <a:ext cx="1559200" cy="2079721"/>
              <a:chOff x="5596964" y="4421540"/>
              <a:chExt cx="1559200" cy="2079721"/>
            </a:xfrm>
          </p:grpSpPr>
          <p:sp>
            <p:nvSpPr>
              <p:cNvPr id="328" name="Rectangle 327"/>
              <p:cNvSpPr/>
              <p:nvPr/>
            </p:nvSpPr>
            <p:spPr>
              <a:xfrm>
                <a:off x="5596964" y="4421540"/>
                <a:ext cx="1559200" cy="207972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cxnSp>
            <p:nvCxnSpPr>
              <p:cNvPr id="329" name="Straight Connector 328"/>
              <p:cNvCxnSpPr/>
              <p:nvPr/>
            </p:nvCxnSpPr>
            <p:spPr>
              <a:xfrm>
                <a:off x="5658266" y="4641159"/>
                <a:ext cx="262418" cy="0"/>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5658266" y="4841031"/>
                <a:ext cx="262418" cy="0"/>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p:nvCxnSpPr>
            <p:spPr>
              <a:xfrm>
                <a:off x="5658266" y="5012748"/>
                <a:ext cx="262418" cy="0"/>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a:xfrm>
                <a:off x="5669425" y="5140894"/>
                <a:ext cx="262418" cy="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p:nvCxnSpPr>
            <p:spPr>
              <a:xfrm>
                <a:off x="5670026" y="5207608"/>
                <a:ext cx="262418" cy="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p:nvCxnSpPr>
            <p:spPr>
              <a:xfrm>
                <a:off x="5669425" y="5287490"/>
                <a:ext cx="262418" cy="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a:off x="5670026" y="5373579"/>
                <a:ext cx="262418" cy="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p:cNvCxnSpPr/>
              <p:nvPr/>
            </p:nvCxnSpPr>
            <p:spPr>
              <a:xfrm>
                <a:off x="5666489" y="5504952"/>
                <a:ext cx="262418" cy="0"/>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p:nvCxnSpPr>
            <p:spPr>
              <a:xfrm>
                <a:off x="5666489" y="5657352"/>
                <a:ext cx="262418" cy="0"/>
              </a:xfrm>
              <a:prstGeom prst="line">
                <a:avLst/>
              </a:prstGeom>
              <a:ln w="38100" cmpd="sng">
                <a:solidFill>
                  <a:srgbClr val="FFFFFF">
                    <a:alpha val="75000"/>
                  </a:srgbClr>
                </a:solidFill>
              </a:ln>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p:nvCxnSpPr>
            <p:spPr>
              <a:xfrm>
                <a:off x="5666489" y="5809752"/>
                <a:ext cx="262418" cy="0"/>
              </a:xfrm>
              <a:prstGeom prst="line">
                <a:avLst/>
              </a:prstGeom>
              <a:ln w="38100" cmpd="sng">
                <a:solidFill>
                  <a:srgbClr val="FFFFFF">
                    <a:alpha val="75000"/>
                  </a:srgbClr>
                </a:solidFill>
              </a:ln>
            </p:spPr>
            <p:style>
              <a:lnRef idx="2">
                <a:schemeClr val="accent1"/>
              </a:lnRef>
              <a:fillRef idx="0">
                <a:schemeClr val="accent1"/>
              </a:fillRef>
              <a:effectRef idx="1">
                <a:schemeClr val="accent1"/>
              </a:effectRef>
              <a:fontRef idx="minor">
                <a:schemeClr val="tx1"/>
              </a:fontRef>
            </p:style>
          </p:cxnSp>
          <p:cxnSp>
            <p:nvCxnSpPr>
              <p:cNvPr id="339" name="Straight Connector 338"/>
              <p:cNvCxnSpPr/>
              <p:nvPr/>
            </p:nvCxnSpPr>
            <p:spPr>
              <a:xfrm>
                <a:off x="5679976" y="6046819"/>
                <a:ext cx="262418" cy="0"/>
              </a:xfrm>
              <a:prstGeom prst="line">
                <a:avLst/>
              </a:prstGeom>
              <a:ln w="38100" cmpd="sng">
                <a:solidFill>
                  <a:srgbClr val="FFFFFF">
                    <a:alpha val="75000"/>
                  </a:srgbClr>
                </a:solidFill>
              </a:ln>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p:nvCxnSpPr>
            <p:spPr>
              <a:xfrm>
                <a:off x="5679976" y="6275580"/>
                <a:ext cx="262418" cy="0"/>
              </a:xfrm>
              <a:prstGeom prst="line">
                <a:avLst/>
              </a:prstGeom>
              <a:ln w="19050" cmpd="sng">
                <a:solidFill>
                  <a:srgbClr val="FFFFFF">
                    <a:alpha val="75000"/>
                  </a:srgbClr>
                </a:solidFill>
              </a:ln>
            </p:spPr>
            <p:style>
              <a:lnRef idx="2">
                <a:schemeClr val="accent1"/>
              </a:lnRef>
              <a:fillRef idx="0">
                <a:schemeClr val="accent1"/>
              </a:fillRef>
              <a:effectRef idx="1">
                <a:schemeClr val="accent1"/>
              </a:effectRef>
              <a:fontRef idx="minor">
                <a:schemeClr val="tx1"/>
              </a:fontRef>
            </p:style>
          </p:cxnSp>
          <p:cxnSp>
            <p:nvCxnSpPr>
              <p:cNvPr id="341" name="Straight Connector 340"/>
              <p:cNvCxnSpPr/>
              <p:nvPr/>
            </p:nvCxnSpPr>
            <p:spPr>
              <a:xfrm>
                <a:off x="6172633" y="4607595"/>
                <a:ext cx="0" cy="1598472"/>
              </a:xfrm>
              <a:prstGeom prst="line">
                <a:avLst/>
              </a:prstGeom>
              <a:ln w="304800" cmpd="sng">
                <a:gradFill flip="none" rotWithShape="1">
                  <a:gsLst>
                    <a:gs pos="0">
                      <a:srgbClr val="FFFFFF"/>
                    </a:gs>
                    <a:gs pos="85000">
                      <a:srgbClr val="000000"/>
                    </a:gs>
                  </a:gsLst>
                  <a:path path="shape">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
            <p:nvSpPr>
              <p:cNvPr id="342" name="Rectangle 341"/>
              <p:cNvSpPr/>
              <p:nvPr/>
            </p:nvSpPr>
            <p:spPr>
              <a:xfrm>
                <a:off x="5981850" y="5158461"/>
                <a:ext cx="399351" cy="346491"/>
              </a:xfrm>
              <a:prstGeom prst="rect">
                <a:avLst/>
              </a:prstGeom>
              <a:noFill/>
              <a:ln w="38100"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2">
                      <a:lumMod val="20000"/>
                      <a:lumOff val="80000"/>
                    </a:schemeClr>
                  </a:solidFill>
                </a:endParaRPr>
              </a:p>
            </p:txBody>
          </p:sp>
        </p:grpSp>
        <p:sp>
          <p:nvSpPr>
            <p:cNvPr id="343" name="TextBox 342"/>
            <p:cNvSpPr txBox="1"/>
            <p:nvPr/>
          </p:nvSpPr>
          <p:spPr>
            <a:xfrm>
              <a:off x="5451409" y="4092268"/>
              <a:ext cx="1414959" cy="677108"/>
            </a:xfrm>
            <a:prstGeom prst="rect">
              <a:avLst/>
            </a:prstGeom>
            <a:noFill/>
          </p:spPr>
          <p:txBody>
            <a:bodyPr wrap="square" rtlCol="0">
              <a:spAutoFit/>
            </a:bodyPr>
            <a:lstStyle/>
            <a:p>
              <a:r>
                <a:rPr lang="en-US" sz="1350">
                  <a:solidFill>
                    <a:schemeClr val="accent2"/>
                  </a:solidFill>
                </a:rPr>
                <a:t>Size Selection:</a:t>
              </a:r>
              <a:endParaRPr lang="en-US" sz="1350" dirty="0">
                <a:solidFill>
                  <a:schemeClr val="accent2"/>
                </a:solidFill>
              </a:endParaRPr>
            </a:p>
          </p:txBody>
        </p:sp>
        <p:sp>
          <p:nvSpPr>
            <p:cNvPr id="344" name="TextBox 343"/>
            <p:cNvSpPr txBox="1"/>
            <p:nvPr/>
          </p:nvSpPr>
          <p:spPr>
            <a:xfrm>
              <a:off x="7479991" y="4271274"/>
              <a:ext cx="844676" cy="338555"/>
            </a:xfrm>
            <a:prstGeom prst="rect">
              <a:avLst/>
            </a:prstGeom>
            <a:noFill/>
          </p:spPr>
          <p:txBody>
            <a:bodyPr wrap="none" rtlCol="0">
              <a:spAutoFit/>
            </a:bodyPr>
            <a:lstStyle/>
            <a:p>
              <a:r>
                <a:rPr lang="en-US" sz="1050" dirty="0">
                  <a:solidFill>
                    <a:schemeClr val="accent6">
                      <a:lumMod val="40000"/>
                      <a:lumOff val="60000"/>
                    </a:schemeClr>
                  </a:solidFill>
                </a:rPr>
                <a:t>~500 </a:t>
              </a:r>
              <a:r>
                <a:rPr lang="en-US" sz="1050" dirty="0" err="1">
                  <a:solidFill>
                    <a:schemeClr val="accent6">
                      <a:lumMod val="40000"/>
                      <a:lumOff val="60000"/>
                    </a:schemeClr>
                  </a:solidFill>
                </a:rPr>
                <a:t>bp</a:t>
              </a:r>
              <a:endParaRPr lang="en-US" sz="1050" dirty="0">
                <a:solidFill>
                  <a:schemeClr val="accent6">
                    <a:lumMod val="40000"/>
                    <a:lumOff val="60000"/>
                  </a:schemeClr>
                </a:solidFill>
              </a:endParaRPr>
            </a:p>
          </p:txBody>
        </p:sp>
      </p:grpSp>
      <p:grpSp>
        <p:nvGrpSpPr>
          <p:cNvPr id="365" name="Group 364"/>
          <p:cNvGrpSpPr/>
          <p:nvPr/>
        </p:nvGrpSpPr>
        <p:grpSpPr>
          <a:xfrm>
            <a:off x="6686490" y="3499998"/>
            <a:ext cx="1642587" cy="1517309"/>
            <a:chOff x="8915320" y="3523664"/>
            <a:chExt cx="2190116" cy="2023078"/>
          </a:xfrm>
        </p:grpSpPr>
        <p:grpSp>
          <p:nvGrpSpPr>
            <p:cNvPr id="346" name="Group 345"/>
            <p:cNvGrpSpPr/>
            <p:nvPr/>
          </p:nvGrpSpPr>
          <p:grpSpPr>
            <a:xfrm>
              <a:off x="10287009" y="3523664"/>
              <a:ext cx="818427" cy="2023078"/>
              <a:chOff x="7733835" y="4384799"/>
              <a:chExt cx="818427" cy="2023078"/>
            </a:xfrm>
          </p:grpSpPr>
          <p:pic>
            <p:nvPicPr>
              <p:cNvPr id="347" name="Picture 346"/>
              <p:cNvPicPr>
                <a:picLocks noChangeAspect="1"/>
              </p:cNvPicPr>
              <p:nvPr/>
            </p:nvPicPr>
            <p:blipFill>
              <a:blip r:embed="rId2"/>
              <a:stretch>
                <a:fillRect/>
              </a:stretch>
            </p:blipFill>
            <p:spPr>
              <a:xfrm>
                <a:off x="7733835" y="4384799"/>
                <a:ext cx="818427" cy="2023078"/>
              </a:xfrm>
              <a:prstGeom prst="rect">
                <a:avLst/>
              </a:prstGeom>
            </p:spPr>
          </p:pic>
          <p:grpSp>
            <p:nvGrpSpPr>
              <p:cNvPr id="348" name="Group 347"/>
              <p:cNvGrpSpPr/>
              <p:nvPr/>
            </p:nvGrpSpPr>
            <p:grpSpPr>
              <a:xfrm>
                <a:off x="8038419" y="5724905"/>
                <a:ext cx="356920" cy="263060"/>
                <a:chOff x="2988167" y="6208513"/>
                <a:chExt cx="481459" cy="282205"/>
              </a:xfrm>
            </p:grpSpPr>
            <p:sp>
              <p:nvSpPr>
                <p:cNvPr id="361" name="Freeform 360"/>
                <p:cNvSpPr/>
                <p:nvPr/>
              </p:nvSpPr>
              <p:spPr>
                <a:xfrm>
                  <a:off x="3079067" y="6227658"/>
                  <a:ext cx="299222" cy="204959"/>
                </a:xfrm>
                <a:custGeom>
                  <a:avLst/>
                  <a:gdLst>
                    <a:gd name="connsiteX0" fmla="*/ 406 w 299222"/>
                    <a:gd name="connsiteY0" fmla="*/ 204959 h 204959"/>
                    <a:gd name="connsiteX1" fmla="*/ 25307 w 299222"/>
                    <a:gd name="connsiteY1" fmla="*/ 97057 h 204959"/>
                    <a:gd name="connsiteX2" fmla="*/ 50208 w 299222"/>
                    <a:gd name="connsiteY2" fmla="*/ 88757 h 204959"/>
                    <a:gd name="connsiteX3" fmla="*/ 116612 w 299222"/>
                    <a:gd name="connsiteY3" fmla="*/ 97057 h 204959"/>
                    <a:gd name="connsiteX4" fmla="*/ 158114 w 299222"/>
                    <a:gd name="connsiteY4" fmla="*/ 138558 h 204959"/>
                    <a:gd name="connsiteX5" fmla="*/ 183016 w 299222"/>
                    <a:gd name="connsiteY5" fmla="*/ 163458 h 204959"/>
                    <a:gd name="connsiteX6" fmla="*/ 207917 w 299222"/>
                    <a:gd name="connsiteY6" fmla="*/ 171759 h 204959"/>
                    <a:gd name="connsiteX7" fmla="*/ 232819 w 299222"/>
                    <a:gd name="connsiteY7" fmla="*/ 163458 h 204959"/>
                    <a:gd name="connsiteX8" fmla="*/ 257720 w 299222"/>
                    <a:gd name="connsiteY8" fmla="*/ 5756 h 204959"/>
                    <a:gd name="connsiteX9" fmla="*/ 299222 w 299222"/>
                    <a:gd name="connsiteY9" fmla="*/ 5756 h 20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9222" h="204959">
                      <a:moveTo>
                        <a:pt x="406" y="204959"/>
                      </a:moveTo>
                      <a:cubicBezTo>
                        <a:pt x="3676" y="168991"/>
                        <a:pt x="-11433" y="119101"/>
                        <a:pt x="25307" y="97057"/>
                      </a:cubicBezTo>
                      <a:cubicBezTo>
                        <a:pt x="32809" y="92556"/>
                        <a:pt x="41908" y="91524"/>
                        <a:pt x="50208" y="88757"/>
                      </a:cubicBezTo>
                      <a:cubicBezTo>
                        <a:pt x="72343" y="91524"/>
                        <a:pt x="96358" y="87709"/>
                        <a:pt x="116612" y="97057"/>
                      </a:cubicBezTo>
                      <a:cubicBezTo>
                        <a:pt x="134375" y="105255"/>
                        <a:pt x="144280" y="124724"/>
                        <a:pt x="158114" y="138558"/>
                      </a:cubicBezTo>
                      <a:cubicBezTo>
                        <a:pt x="166415" y="146858"/>
                        <a:pt x="171880" y="159746"/>
                        <a:pt x="183016" y="163458"/>
                      </a:cubicBezTo>
                      <a:lnTo>
                        <a:pt x="207917" y="171759"/>
                      </a:lnTo>
                      <a:cubicBezTo>
                        <a:pt x="216218" y="168992"/>
                        <a:pt x="225987" y="168924"/>
                        <a:pt x="232819" y="163458"/>
                      </a:cubicBezTo>
                      <a:cubicBezTo>
                        <a:pt x="272907" y="131389"/>
                        <a:pt x="253763" y="16307"/>
                        <a:pt x="257720" y="5756"/>
                      </a:cubicBezTo>
                      <a:cubicBezTo>
                        <a:pt x="262578" y="-7197"/>
                        <a:pt x="285388" y="5756"/>
                        <a:pt x="299222" y="5756"/>
                      </a:cubicBezTo>
                    </a:path>
                  </a:pathLst>
                </a:cu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62" name="Freeform 361"/>
                <p:cNvSpPr/>
                <p:nvPr/>
              </p:nvSpPr>
              <p:spPr>
                <a:xfrm>
                  <a:off x="3345087" y="6208513"/>
                  <a:ext cx="124539" cy="41501"/>
                </a:xfrm>
                <a:custGeom>
                  <a:avLst/>
                  <a:gdLst>
                    <a:gd name="connsiteX0" fmla="*/ 0 w 124539"/>
                    <a:gd name="connsiteY0" fmla="*/ 24901 h 41501"/>
                    <a:gd name="connsiteX1" fmla="*/ 41503 w 124539"/>
                    <a:gd name="connsiteY1" fmla="*/ 8300 h 41501"/>
                    <a:gd name="connsiteX2" fmla="*/ 66404 w 124539"/>
                    <a:gd name="connsiteY2" fmla="*/ 0 h 41501"/>
                    <a:gd name="connsiteX3" fmla="*/ 107907 w 124539"/>
                    <a:gd name="connsiteY3" fmla="*/ 8300 h 41501"/>
                    <a:gd name="connsiteX4" fmla="*/ 124507 w 124539"/>
                    <a:gd name="connsiteY4" fmla="*/ 41501 h 41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39" h="41501">
                      <a:moveTo>
                        <a:pt x="0" y="24901"/>
                      </a:moveTo>
                      <a:cubicBezTo>
                        <a:pt x="13834" y="19367"/>
                        <a:pt x="27552" y="13532"/>
                        <a:pt x="41503" y="8300"/>
                      </a:cubicBezTo>
                      <a:cubicBezTo>
                        <a:pt x="49695" y="5228"/>
                        <a:pt x="57655" y="0"/>
                        <a:pt x="66404" y="0"/>
                      </a:cubicBezTo>
                      <a:cubicBezTo>
                        <a:pt x="80512" y="0"/>
                        <a:pt x="94073" y="5533"/>
                        <a:pt x="107907" y="8300"/>
                      </a:cubicBezTo>
                      <a:cubicBezTo>
                        <a:pt x="126042" y="35503"/>
                        <a:pt x="124507" y="23225"/>
                        <a:pt x="124507" y="41501"/>
                      </a:cubicBezTo>
                    </a:path>
                  </a:pathLst>
                </a:custGeom>
                <a:ln>
                  <a:solidFill>
                    <a:srgbClr val="008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63" name="Freeform 362"/>
                <p:cNvSpPr/>
                <p:nvPr/>
              </p:nvSpPr>
              <p:spPr>
                <a:xfrm>
                  <a:off x="2988167" y="6391116"/>
                  <a:ext cx="107987" cy="99602"/>
                </a:xfrm>
                <a:custGeom>
                  <a:avLst/>
                  <a:gdLst>
                    <a:gd name="connsiteX0" fmla="*/ 83005 w 107987"/>
                    <a:gd name="connsiteY0" fmla="*/ 0 h 99602"/>
                    <a:gd name="connsiteX1" fmla="*/ 99606 w 107987"/>
                    <a:gd name="connsiteY1" fmla="*/ 41501 h 99602"/>
                    <a:gd name="connsiteX2" fmla="*/ 91306 w 107987"/>
                    <a:gd name="connsiteY2" fmla="*/ 91302 h 99602"/>
                    <a:gd name="connsiteX3" fmla="*/ 58104 w 107987"/>
                    <a:gd name="connsiteY3" fmla="*/ 99602 h 99602"/>
                    <a:gd name="connsiteX4" fmla="*/ 24902 w 107987"/>
                    <a:gd name="connsiteY4" fmla="*/ 91302 h 99602"/>
                    <a:gd name="connsiteX5" fmla="*/ 0 w 107987"/>
                    <a:gd name="connsiteY5" fmla="*/ 74702 h 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87" h="99602">
                      <a:moveTo>
                        <a:pt x="83005" y="0"/>
                      </a:moveTo>
                      <a:cubicBezTo>
                        <a:pt x="88539" y="13834"/>
                        <a:pt x="94374" y="27550"/>
                        <a:pt x="99606" y="41501"/>
                      </a:cubicBezTo>
                      <a:cubicBezTo>
                        <a:pt x="107503" y="62558"/>
                        <a:pt x="116818" y="74295"/>
                        <a:pt x="91306" y="91302"/>
                      </a:cubicBezTo>
                      <a:cubicBezTo>
                        <a:pt x="81814" y="97630"/>
                        <a:pt x="69171" y="96835"/>
                        <a:pt x="58104" y="99602"/>
                      </a:cubicBezTo>
                      <a:cubicBezTo>
                        <a:pt x="47037" y="96835"/>
                        <a:pt x="35388" y="95796"/>
                        <a:pt x="24902" y="91302"/>
                      </a:cubicBezTo>
                      <a:cubicBezTo>
                        <a:pt x="15733" y="87373"/>
                        <a:pt x="0" y="74702"/>
                        <a:pt x="0" y="74702"/>
                      </a:cubicBezTo>
                    </a:path>
                  </a:pathLst>
                </a:cu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grpSp>
            <p:nvGrpSpPr>
              <p:cNvPr id="349" name="Group 348"/>
              <p:cNvGrpSpPr/>
              <p:nvPr/>
            </p:nvGrpSpPr>
            <p:grpSpPr>
              <a:xfrm>
                <a:off x="8105806" y="5470578"/>
                <a:ext cx="390122" cy="263060"/>
                <a:chOff x="2988167" y="6208513"/>
                <a:chExt cx="481459" cy="282205"/>
              </a:xfrm>
            </p:grpSpPr>
            <p:sp>
              <p:nvSpPr>
                <p:cNvPr id="358" name="Freeform 357"/>
                <p:cNvSpPr/>
                <p:nvPr/>
              </p:nvSpPr>
              <p:spPr>
                <a:xfrm>
                  <a:off x="3079067" y="6227658"/>
                  <a:ext cx="299222" cy="204959"/>
                </a:xfrm>
                <a:custGeom>
                  <a:avLst/>
                  <a:gdLst>
                    <a:gd name="connsiteX0" fmla="*/ 406 w 299222"/>
                    <a:gd name="connsiteY0" fmla="*/ 204959 h 204959"/>
                    <a:gd name="connsiteX1" fmla="*/ 25307 w 299222"/>
                    <a:gd name="connsiteY1" fmla="*/ 97057 h 204959"/>
                    <a:gd name="connsiteX2" fmla="*/ 50208 w 299222"/>
                    <a:gd name="connsiteY2" fmla="*/ 88757 h 204959"/>
                    <a:gd name="connsiteX3" fmla="*/ 116612 w 299222"/>
                    <a:gd name="connsiteY3" fmla="*/ 97057 h 204959"/>
                    <a:gd name="connsiteX4" fmla="*/ 158114 w 299222"/>
                    <a:gd name="connsiteY4" fmla="*/ 138558 h 204959"/>
                    <a:gd name="connsiteX5" fmla="*/ 183016 w 299222"/>
                    <a:gd name="connsiteY5" fmla="*/ 163458 h 204959"/>
                    <a:gd name="connsiteX6" fmla="*/ 207917 w 299222"/>
                    <a:gd name="connsiteY6" fmla="*/ 171759 h 204959"/>
                    <a:gd name="connsiteX7" fmla="*/ 232819 w 299222"/>
                    <a:gd name="connsiteY7" fmla="*/ 163458 h 204959"/>
                    <a:gd name="connsiteX8" fmla="*/ 257720 w 299222"/>
                    <a:gd name="connsiteY8" fmla="*/ 5756 h 204959"/>
                    <a:gd name="connsiteX9" fmla="*/ 299222 w 299222"/>
                    <a:gd name="connsiteY9" fmla="*/ 5756 h 20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9222" h="204959">
                      <a:moveTo>
                        <a:pt x="406" y="204959"/>
                      </a:moveTo>
                      <a:cubicBezTo>
                        <a:pt x="3676" y="168991"/>
                        <a:pt x="-11433" y="119101"/>
                        <a:pt x="25307" y="97057"/>
                      </a:cubicBezTo>
                      <a:cubicBezTo>
                        <a:pt x="32809" y="92556"/>
                        <a:pt x="41908" y="91524"/>
                        <a:pt x="50208" y="88757"/>
                      </a:cubicBezTo>
                      <a:cubicBezTo>
                        <a:pt x="72343" y="91524"/>
                        <a:pt x="96358" y="87709"/>
                        <a:pt x="116612" y="97057"/>
                      </a:cubicBezTo>
                      <a:cubicBezTo>
                        <a:pt x="134375" y="105255"/>
                        <a:pt x="144280" y="124724"/>
                        <a:pt x="158114" y="138558"/>
                      </a:cubicBezTo>
                      <a:cubicBezTo>
                        <a:pt x="166415" y="146858"/>
                        <a:pt x="171880" y="159746"/>
                        <a:pt x="183016" y="163458"/>
                      </a:cubicBezTo>
                      <a:lnTo>
                        <a:pt x="207917" y="171759"/>
                      </a:lnTo>
                      <a:cubicBezTo>
                        <a:pt x="216218" y="168992"/>
                        <a:pt x="225987" y="168924"/>
                        <a:pt x="232819" y="163458"/>
                      </a:cubicBezTo>
                      <a:cubicBezTo>
                        <a:pt x="272907" y="131389"/>
                        <a:pt x="253763" y="16307"/>
                        <a:pt x="257720" y="5756"/>
                      </a:cubicBezTo>
                      <a:cubicBezTo>
                        <a:pt x="262578" y="-7197"/>
                        <a:pt x="285388" y="5756"/>
                        <a:pt x="299222" y="5756"/>
                      </a:cubicBezTo>
                    </a:path>
                  </a:pathLst>
                </a:cu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59" name="Freeform 358"/>
                <p:cNvSpPr/>
                <p:nvPr/>
              </p:nvSpPr>
              <p:spPr>
                <a:xfrm>
                  <a:off x="3345087" y="6208513"/>
                  <a:ext cx="124539" cy="41501"/>
                </a:xfrm>
                <a:custGeom>
                  <a:avLst/>
                  <a:gdLst>
                    <a:gd name="connsiteX0" fmla="*/ 0 w 124539"/>
                    <a:gd name="connsiteY0" fmla="*/ 24901 h 41501"/>
                    <a:gd name="connsiteX1" fmla="*/ 41503 w 124539"/>
                    <a:gd name="connsiteY1" fmla="*/ 8300 h 41501"/>
                    <a:gd name="connsiteX2" fmla="*/ 66404 w 124539"/>
                    <a:gd name="connsiteY2" fmla="*/ 0 h 41501"/>
                    <a:gd name="connsiteX3" fmla="*/ 107907 w 124539"/>
                    <a:gd name="connsiteY3" fmla="*/ 8300 h 41501"/>
                    <a:gd name="connsiteX4" fmla="*/ 124507 w 124539"/>
                    <a:gd name="connsiteY4" fmla="*/ 41501 h 41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39" h="41501">
                      <a:moveTo>
                        <a:pt x="0" y="24901"/>
                      </a:moveTo>
                      <a:cubicBezTo>
                        <a:pt x="13834" y="19367"/>
                        <a:pt x="27552" y="13532"/>
                        <a:pt x="41503" y="8300"/>
                      </a:cubicBezTo>
                      <a:cubicBezTo>
                        <a:pt x="49695" y="5228"/>
                        <a:pt x="57655" y="0"/>
                        <a:pt x="66404" y="0"/>
                      </a:cubicBezTo>
                      <a:cubicBezTo>
                        <a:pt x="80512" y="0"/>
                        <a:pt x="94073" y="5533"/>
                        <a:pt x="107907" y="8300"/>
                      </a:cubicBezTo>
                      <a:cubicBezTo>
                        <a:pt x="126042" y="35503"/>
                        <a:pt x="124507" y="23225"/>
                        <a:pt x="124507" y="41501"/>
                      </a:cubicBezTo>
                    </a:path>
                  </a:pathLst>
                </a:custGeom>
                <a:ln>
                  <a:solidFill>
                    <a:srgbClr val="008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60" name="Freeform 359"/>
                <p:cNvSpPr/>
                <p:nvPr/>
              </p:nvSpPr>
              <p:spPr>
                <a:xfrm>
                  <a:off x="2988167" y="6391116"/>
                  <a:ext cx="107987" cy="99602"/>
                </a:xfrm>
                <a:custGeom>
                  <a:avLst/>
                  <a:gdLst>
                    <a:gd name="connsiteX0" fmla="*/ 83005 w 107987"/>
                    <a:gd name="connsiteY0" fmla="*/ 0 h 99602"/>
                    <a:gd name="connsiteX1" fmla="*/ 99606 w 107987"/>
                    <a:gd name="connsiteY1" fmla="*/ 41501 h 99602"/>
                    <a:gd name="connsiteX2" fmla="*/ 91306 w 107987"/>
                    <a:gd name="connsiteY2" fmla="*/ 91302 h 99602"/>
                    <a:gd name="connsiteX3" fmla="*/ 58104 w 107987"/>
                    <a:gd name="connsiteY3" fmla="*/ 99602 h 99602"/>
                    <a:gd name="connsiteX4" fmla="*/ 24902 w 107987"/>
                    <a:gd name="connsiteY4" fmla="*/ 91302 h 99602"/>
                    <a:gd name="connsiteX5" fmla="*/ 0 w 107987"/>
                    <a:gd name="connsiteY5" fmla="*/ 74702 h 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87" h="99602">
                      <a:moveTo>
                        <a:pt x="83005" y="0"/>
                      </a:moveTo>
                      <a:cubicBezTo>
                        <a:pt x="88539" y="13834"/>
                        <a:pt x="94374" y="27550"/>
                        <a:pt x="99606" y="41501"/>
                      </a:cubicBezTo>
                      <a:cubicBezTo>
                        <a:pt x="107503" y="62558"/>
                        <a:pt x="116818" y="74295"/>
                        <a:pt x="91306" y="91302"/>
                      </a:cubicBezTo>
                      <a:cubicBezTo>
                        <a:pt x="81814" y="97630"/>
                        <a:pt x="69171" y="96835"/>
                        <a:pt x="58104" y="99602"/>
                      </a:cubicBezTo>
                      <a:cubicBezTo>
                        <a:pt x="47037" y="96835"/>
                        <a:pt x="35388" y="95796"/>
                        <a:pt x="24902" y="91302"/>
                      </a:cubicBezTo>
                      <a:cubicBezTo>
                        <a:pt x="15733" y="87373"/>
                        <a:pt x="0" y="74702"/>
                        <a:pt x="0" y="74702"/>
                      </a:cubicBezTo>
                    </a:path>
                  </a:pathLst>
                </a:cu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grpSp>
            <p:nvGrpSpPr>
              <p:cNvPr id="350" name="Group 349"/>
              <p:cNvGrpSpPr/>
              <p:nvPr/>
            </p:nvGrpSpPr>
            <p:grpSpPr>
              <a:xfrm rot="5400000">
                <a:off x="7964223" y="5817460"/>
                <a:ext cx="390122" cy="240704"/>
                <a:chOff x="2988167" y="6208513"/>
                <a:chExt cx="481459" cy="282205"/>
              </a:xfrm>
            </p:grpSpPr>
            <p:sp>
              <p:nvSpPr>
                <p:cNvPr id="355" name="Freeform 354"/>
                <p:cNvSpPr/>
                <p:nvPr/>
              </p:nvSpPr>
              <p:spPr>
                <a:xfrm>
                  <a:off x="3079066" y="6227651"/>
                  <a:ext cx="299222" cy="204959"/>
                </a:xfrm>
                <a:custGeom>
                  <a:avLst/>
                  <a:gdLst>
                    <a:gd name="connsiteX0" fmla="*/ 406 w 299222"/>
                    <a:gd name="connsiteY0" fmla="*/ 204959 h 204959"/>
                    <a:gd name="connsiteX1" fmla="*/ 25307 w 299222"/>
                    <a:gd name="connsiteY1" fmla="*/ 97057 h 204959"/>
                    <a:gd name="connsiteX2" fmla="*/ 50208 w 299222"/>
                    <a:gd name="connsiteY2" fmla="*/ 88757 h 204959"/>
                    <a:gd name="connsiteX3" fmla="*/ 116612 w 299222"/>
                    <a:gd name="connsiteY3" fmla="*/ 97057 h 204959"/>
                    <a:gd name="connsiteX4" fmla="*/ 158114 w 299222"/>
                    <a:gd name="connsiteY4" fmla="*/ 138558 h 204959"/>
                    <a:gd name="connsiteX5" fmla="*/ 183016 w 299222"/>
                    <a:gd name="connsiteY5" fmla="*/ 163458 h 204959"/>
                    <a:gd name="connsiteX6" fmla="*/ 207917 w 299222"/>
                    <a:gd name="connsiteY6" fmla="*/ 171759 h 204959"/>
                    <a:gd name="connsiteX7" fmla="*/ 232819 w 299222"/>
                    <a:gd name="connsiteY7" fmla="*/ 163458 h 204959"/>
                    <a:gd name="connsiteX8" fmla="*/ 257720 w 299222"/>
                    <a:gd name="connsiteY8" fmla="*/ 5756 h 204959"/>
                    <a:gd name="connsiteX9" fmla="*/ 299222 w 299222"/>
                    <a:gd name="connsiteY9" fmla="*/ 5756 h 20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9222" h="204959">
                      <a:moveTo>
                        <a:pt x="406" y="204959"/>
                      </a:moveTo>
                      <a:cubicBezTo>
                        <a:pt x="3676" y="168991"/>
                        <a:pt x="-11433" y="119101"/>
                        <a:pt x="25307" y="97057"/>
                      </a:cubicBezTo>
                      <a:cubicBezTo>
                        <a:pt x="32809" y="92556"/>
                        <a:pt x="41908" y="91524"/>
                        <a:pt x="50208" y="88757"/>
                      </a:cubicBezTo>
                      <a:cubicBezTo>
                        <a:pt x="72343" y="91524"/>
                        <a:pt x="96358" y="87709"/>
                        <a:pt x="116612" y="97057"/>
                      </a:cubicBezTo>
                      <a:cubicBezTo>
                        <a:pt x="134375" y="105255"/>
                        <a:pt x="144280" y="124724"/>
                        <a:pt x="158114" y="138558"/>
                      </a:cubicBezTo>
                      <a:cubicBezTo>
                        <a:pt x="166415" y="146858"/>
                        <a:pt x="171880" y="159746"/>
                        <a:pt x="183016" y="163458"/>
                      </a:cubicBezTo>
                      <a:lnTo>
                        <a:pt x="207917" y="171759"/>
                      </a:lnTo>
                      <a:cubicBezTo>
                        <a:pt x="216218" y="168992"/>
                        <a:pt x="225987" y="168924"/>
                        <a:pt x="232819" y="163458"/>
                      </a:cubicBezTo>
                      <a:cubicBezTo>
                        <a:pt x="272907" y="131389"/>
                        <a:pt x="253763" y="16307"/>
                        <a:pt x="257720" y="5756"/>
                      </a:cubicBezTo>
                      <a:cubicBezTo>
                        <a:pt x="262578" y="-7197"/>
                        <a:pt x="285388" y="5756"/>
                        <a:pt x="299222" y="5756"/>
                      </a:cubicBezTo>
                    </a:path>
                  </a:pathLst>
                </a:cu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56" name="Freeform 355"/>
                <p:cNvSpPr/>
                <p:nvPr/>
              </p:nvSpPr>
              <p:spPr>
                <a:xfrm>
                  <a:off x="3345087" y="6208513"/>
                  <a:ext cx="124539" cy="41501"/>
                </a:xfrm>
                <a:custGeom>
                  <a:avLst/>
                  <a:gdLst>
                    <a:gd name="connsiteX0" fmla="*/ 0 w 124539"/>
                    <a:gd name="connsiteY0" fmla="*/ 24901 h 41501"/>
                    <a:gd name="connsiteX1" fmla="*/ 41503 w 124539"/>
                    <a:gd name="connsiteY1" fmla="*/ 8300 h 41501"/>
                    <a:gd name="connsiteX2" fmla="*/ 66404 w 124539"/>
                    <a:gd name="connsiteY2" fmla="*/ 0 h 41501"/>
                    <a:gd name="connsiteX3" fmla="*/ 107907 w 124539"/>
                    <a:gd name="connsiteY3" fmla="*/ 8300 h 41501"/>
                    <a:gd name="connsiteX4" fmla="*/ 124507 w 124539"/>
                    <a:gd name="connsiteY4" fmla="*/ 41501 h 41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39" h="41501">
                      <a:moveTo>
                        <a:pt x="0" y="24901"/>
                      </a:moveTo>
                      <a:cubicBezTo>
                        <a:pt x="13834" y="19367"/>
                        <a:pt x="27552" y="13532"/>
                        <a:pt x="41503" y="8300"/>
                      </a:cubicBezTo>
                      <a:cubicBezTo>
                        <a:pt x="49695" y="5228"/>
                        <a:pt x="57655" y="0"/>
                        <a:pt x="66404" y="0"/>
                      </a:cubicBezTo>
                      <a:cubicBezTo>
                        <a:pt x="80512" y="0"/>
                        <a:pt x="94073" y="5533"/>
                        <a:pt x="107907" y="8300"/>
                      </a:cubicBezTo>
                      <a:cubicBezTo>
                        <a:pt x="126042" y="35503"/>
                        <a:pt x="124507" y="23225"/>
                        <a:pt x="124507" y="41501"/>
                      </a:cubicBezTo>
                    </a:path>
                  </a:pathLst>
                </a:custGeom>
                <a:ln>
                  <a:solidFill>
                    <a:srgbClr val="008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57" name="Freeform 356"/>
                <p:cNvSpPr/>
                <p:nvPr/>
              </p:nvSpPr>
              <p:spPr>
                <a:xfrm>
                  <a:off x="2988167" y="6391116"/>
                  <a:ext cx="107987" cy="99602"/>
                </a:xfrm>
                <a:custGeom>
                  <a:avLst/>
                  <a:gdLst>
                    <a:gd name="connsiteX0" fmla="*/ 83005 w 107987"/>
                    <a:gd name="connsiteY0" fmla="*/ 0 h 99602"/>
                    <a:gd name="connsiteX1" fmla="*/ 99606 w 107987"/>
                    <a:gd name="connsiteY1" fmla="*/ 41501 h 99602"/>
                    <a:gd name="connsiteX2" fmla="*/ 91306 w 107987"/>
                    <a:gd name="connsiteY2" fmla="*/ 91302 h 99602"/>
                    <a:gd name="connsiteX3" fmla="*/ 58104 w 107987"/>
                    <a:gd name="connsiteY3" fmla="*/ 99602 h 99602"/>
                    <a:gd name="connsiteX4" fmla="*/ 24902 w 107987"/>
                    <a:gd name="connsiteY4" fmla="*/ 91302 h 99602"/>
                    <a:gd name="connsiteX5" fmla="*/ 0 w 107987"/>
                    <a:gd name="connsiteY5" fmla="*/ 74702 h 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87" h="99602">
                      <a:moveTo>
                        <a:pt x="83005" y="0"/>
                      </a:moveTo>
                      <a:cubicBezTo>
                        <a:pt x="88539" y="13834"/>
                        <a:pt x="94374" y="27550"/>
                        <a:pt x="99606" y="41501"/>
                      </a:cubicBezTo>
                      <a:cubicBezTo>
                        <a:pt x="107503" y="62558"/>
                        <a:pt x="116818" y="74295"/>
                        <a:pt x="91306" y="91302"/>
                      </a:cubicBezTo>
                      <a:cubicBezTo>
                        <a:pt x="81814" y="97630"/>
                        <a:pt x="69171" y="96835"/>
                        <a:pt x="58104" y="99602"/>
                      </a:cubicBezTo>
                      <a:cubicBezTo>
                        <a:pt x="47037" y="96835"/>
                        <a:pt x="35388" y="95796"/>
                        <a:pt x="24902" y="91302"/>
                      </a:cubicBezTo>
                      <a:cubicBezTo>
                        <a:pt x="15733" y="87373"/>
                        <a:pt x="0" y="74702"/>
                        <a:pt x="0" y="74702"/>
                      </a:cubicBezTo>
                    </a:path>
                  </a:pathLst>
                </a:cu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grpSp>
            <p:nvGrpSpPr>
              <p:cNvPr id="351" name="Group 350"/>
              <p:cNvGrpSpPr/>
              <p:nvPr/>
            </p:nvGrpSpPr>
            <p:grpSpPr>
              <a:xfrm flipV="1">
                <a:off x="7979342" y="5503165"/>
                <a:ext cx="278261" cy="141102"/>
                <a:chOff x="2988167" y="6208513"/>
                <a:chExt cx="481459" cy="282205"/>
              </a:xfrm>
            </p:grpSpPr>
            <p:sp>
              <p:nvSpPr>
                <p:cNvPr id="352" name="Freeform 351"/>
                <p:cNvSpPr/>
                <p:nvPr/>
              </p:nvSpPr>
              <p:spPr>
                <a:xfrm>
                  <a:off x="3079067" y="6227658"/>
                  <a:ext cx="299222" cy="204959"/>
                </a:xfrm>
                <a:custGeom>
                  <a:avLst/>
                  <a:gdLst>
                    <a:gd name="connsiteX0" fmla="*/ 406 w 299222"/>
                    <a:gd name="connsiteY0" fmla="*/ 204959 h 204959"/>
                    <a:gd name="connsiteX1" fmla="*/ 25307 w 299222"/>
                    <a:gd name="connsiteY1" fmla="*/ 97057 h 204959"/>
                    <a:gd name="connsiteX2" fmla="*/ 50208 w 299222"/>
                    <a:gd name="connsiteY2" fmla="*/ 88757 h 204959"/>
                    <a:gd name="connsiteX3" fmla="*/ 116612 w 299222"/>
                    <a:gd name="connsiteY3" fmla="*/ 97057 h 204959"/>
                    <a:gd name="connsiteX4" fmla="*/ 158114 w 299222"/>
                    <a:gd name="connsiteY4" fmla="*/ 138558 h 204959"/>
                    <a:gd name="connsiteX5" fmla="*/ 183016 w 299222"/>
                    <a:gd name="connsiteY5" fmla="*/ 163458 h 204959"/>
                    <a:gd name="connsiteX6" fmla="*/ 207917 w 299222"/>
                    <a:gd name="connsiteY6" fmla="*/ 171759 h 204959"/>
                    <a:gd name="connsiteX7" fmla="*/ 232819 w 299222"/>
                    <a:gd name="connsiteY7" fmla="*/ 163458 h 204959"/>
                    <a:gd name="connsiteX8" fmla="*/ 257720 w 299222"/>
                    <a:gd name="connsiteY8" fmla="*/ 5756 h 204959"/>
                    <a:gd name="connsiteX9" fmla="*/ 299222 w 299222"/>
                    <a:gd name="connsiteY9" fmla="*/ 5756 h 20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9222" h="204959">
                      <a:moveTo>
                        <a:pt x="406" y="204959"/>
                      </a:moveTo>
                      <a:cubicBezTo>
                        <a:pt x="3676" y="168991"/>
                        <a:pt x="-11433" y="119101"/>
                        <a:pt x="25307" y="97057"/>
                      </a:cubicBezTo>
                      <a:cubicBezTo>
                        <a:pt x="32809" y="92556"/>
                        <a:pt x="41908" y="91524"/>
                        <a:pt x="50208" y="88757"/>
                      </a:cubicBezTo>
                      <a:cubicBezTo>
                        <a:pt x="72343" y="91524"/>
                        <a:pt x="96358" y="87709"/>
                        <a:pt x="116612" y="97057"/>
                      </a:cubicBezTo>
                      <a:cubicBezTo>
                        <a:pt x="134375" y="105255"/>
                        <a:pt x="144280" y="124724"/>
                        <a:pt x="158114" y="138558"/>
                      </a:cubicBezTo>
                      <a:cubicBezTo>
                        <a:pt x="166415" y="146858"/>
                        <a:pt x="171880" y="159746"/>
                        <a:pt x="183016" y="163458"/>
                      </a:cubicBezTo>
                      <a:lnTo>
                        <a:pt x="207917" y="171759"/>
                      </a:lnTo>
                      <a:cubicBezTo>
                        <a:pt x="216218" y="168992"/>
                        <a:pt x="225987" y="168924"/>
                        <a:pt x="232819" y="163458"/>
                      </a:cubicBezTo>
                      <a:cubicBezTo>
                        <a:pt x="272907" y="131389"/>
                        <a:pt x="253763" y="16307"/>
                        <a:pt x="257720" y="5756"/>
                      </a:cubicBezTo>
                      <a:cubicBezTo>
                        <a:pt x="262578" y="-7197"/>
                        <a:pt x="285388" y="5756"/>
                        <a:pt x="299222" y="5756"/>
                      </a:cubicBezTo>
                    </a:path>
                  </a:pathLst>
                </a:cu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53" name="Freeform 352"/>
                <p:cNvSpPr/>
                <p:nvPr/>
              </p:nvSpPr>
              <p:spPr>
                <a:xfrm>
                  <a:off x="3345087" y="6208513"/>
                  <a:ext cx="124539" cy="41501"/>
                </a:xfrm>
                <a:custGeom>
                  <a:avLst/>
                  <a:gdLst>
                    <a:gd name="connsiteX0" fmla="*/ 0 w 124539"/>
                    <a:gd name="connsiteY0" fmla="*/ 24901 h 41501"/>
                    <a:gd name="connsiteX1" fmla="*/ 41503 w 124539"/>
                    <a:gd name="connsiteY1" fmla="*/ 8300 h 41501"/>
                    <a:gd name="connsiteX2" fmla="*/ 66404 w 124539"/>
                    <a:gd name="connsiteY2" fmla="*/ 0 h 41501"/>
                    <a:gd name="connsiteX3" fmla="*/ 107907 w 124539"/>
                    <a:gd name="connsiteY3" fmla="*/ 8300 h 41501"/>
                    <a:gd name="connsiteX4" fmla="*/ 124507 w 124539"/>
                    <a:gd name="connsiteY4" fmla="*/ 41501 h 41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39" h="41501">
                      <a:moveTo>
                        <a:pt x="0" y="24901"/>
                      </a:moveTo>
                      <a:cubicBezTo>
                        <a:pt x="13834" y="19367"/>
                        <a:pt x="27552" y="13532"/>
                        <a:pt x="41503" y="8300"/>
                      </a:cubicBezTo>
                      <a:cubicBezTo>
                        <a:pt x="49695" y="5228"/>
                        <a:pt x="57655" y="0"/>
                        <a:pt x="66404" y="0"/>
                      </a:cubicBezTo>
                      <a:cubicBezTo>
                        <a:pt x="80512" y="0"/>
                        <a:pt x="94073" y="5533"/>
                        <a:pt x="107907" y="8300"/>
                      </a:cubicBezTo>
                      <a:cubicBezTo>
                        <a:pt x="126042" y="35503"/>
                        <a:pt x="124507" y="23225"/>
                        <a:pt x="124507" y="41501"/>
                      </a:cubicBezTo>
                    </a:path>
                  </a:pathLst>
                </a:custGeom>
                <a:ln>
                  <a:solidFill>
                    <a:srgbClr val="008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54" name="Freeform 353"/>
                <p:cNvSpPr/>
                <p:nvPr/>
              </p:nvSpPr>
              <p:spPr>
                <a:xfrm>
                  <a:off x="2988167" y="6391116"/>
                  <a:ext cx="107987" cy="99602"/>
                </a:xfrm>
                <a:custGeom>
                  <a:avLst/>
                  <a:gdLst>
                    <a:gd name="connsiteX0" fmla="*/ 83005 w 107987"/>
                    <a:gd name="connsiteY0" fmla="*/ 0 h 99602"/>
                    <a:gd name="connsiteX1" fmla="*/ 99606 w 107987"/>
                    <a:gd name="connsiteY1" fmla="*/ 41501 h 99602"/>
                    <a:gd name="connsiteX2" fmla="*/ 91306 w 107987"/>
                    <a:gd name="connsiteY2" fmla="*/ 91302 h 99602"/>
                    <a:gd name="connsiteX3" fmla="*/ 58104 w 107987"/>
                    <a:gd name="connsiteY3" fmla="*/ 99602 h 99602"/>
                    <a:gd name="connsiteX4" fmla="*/ 24902 w 107987"/>
                    <a:gd name="connsiteY4" fmla="*/ 91302 h 99602"/>
                    <a:gd name="connsiteX5" fmla="*/ 0 w 107987"/>
                    <a:gd name="connsiteY5" fmla="*/ 74702 h 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87" h="99602">
                      <a:moveTo>
                        <a:pt x="83005" y="0"/>
                      </a:moveTo>
                      <a:cubicBezTo>
                        <a:pt x="88539" y="13834"/>
                        <a:pt x="94374" y="27550"/>
                        <a:pt x="99606" y="41501"/>
                      </a:cubicBezTo>
                      <a:cubicBezTo>
                        <a:pt x="107503" y="62558"/>
                        <a:pt x="116818" y="74295"/>
                        <a:pt x="91306" y="91302"/>
                      </a:cubicBezTo>
                      <a:cubicBezTo>
                        <a:pt x="81814" y="97630"/>
                        <a:pt x="69171" y="96835"/>
                        <a:pt x="58104" y="99602"/>
                      </a:cubicBezTo>
                      <a:cubicBezTo>
                        <a:pt x="47037" y="96835"/>
                        <a:pt x="35388" y="95796"/>
                        <a:pt x="24902" y="91302"/>
                      </a:cubicBezTo>
                      <a:cubicBezTo>
                        <a:pt x="15733" y="87373"/>
                        <a:pt x="0" y="74702"/>
                        <a:pt x="0" y="74702"/>
                      </a:cubicBezTo>
                    </a:path>
                  </a:pathLst>
                </a:custGeom>
                <a:ln>
                  <a:solidFill>
                    <a:schemeClr val="accent2">
                      <a:lumMod val="40000"/>
                      <a:lumOff val="6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grpSp>
        <p:sp>
          <p:nvSpPr>
            <p:cNvPr id="364" name="TextBox 363"/>
            <p:cNvSpPr txBox="1"/>
            <p:nvPr/>
          </p:nvSpPr>
          <p:spPr>
            <a:xfrm>
              <a:off x="8915320" y="4135157"/>
              <a:ext cx="1414959" cy="677108"/>
            </a:xfrm>
            <a:prstGeom prst="rect">
              <a:avLst/>
            </a:prstGeom>
            <a:noFill/>
          </p:spPr>
          <p:txBody>
            <a:bodyPr wrap="square" rtlCol="0">
              <a:spAutoFit/>
            </a:bodyPr>
            <a:lstStyle/>
            <a:p>
              <a:r>
                <a:rPr lang="en-US" sz="1350" dirty="0">
                  <a:solidFill>
                    <a:schemeClr val="accent2"/>
                  </a:solidFill>
                </a:rPr>
                <a:t>Final Library:</a:t>
              </a:r>
              <a:endParaRPr lang="en-US" sz="1350" dirty="0">
                <a:solidFill>
                  <a:schemeClr val="accent2"/>
                </a:solidFill>
              </a:endParaRPr>
            </a:p>
          </p:txBody>
        </p:sp>
      </p:grpSp>
      <p:grpSp>
        <p:nvGrpSpPr>
          <p:cNvPr id="397" name="Group 396"/>
          <p:cNvGrpSpPr/>
          <p:nvPr/>
        </p:nvGrpSpPr>
        <p:grpSpPr>
          <a:xfrm>
            <a:off x="1285483" y="2215372"/>
            <a:ext cx="6598869" cy="1749257"/>
            <a:chOff x="1715383" y="1247317"/>
            <a:chExt cx="8798492" cy="2332343"/>
          </a:xfrm>
        </p:grpSpPr>
        <p:grpSp>
          <p:nvGrpSpPr>
            <p:cNvPr id="366" name="Group 365"/>
            <p:cNvGrpSpPr/>
            <p:nvPr/>
          </p:nvGrpSpPr>
          <p:grpSpPr>
            <a:xfrm>
              <a:off x="1715383" y="1247317"/>
              <a:ext cx="8798492" cy="2332343"/>
              <a:chOff x="382642" y="4464281"/>
              <a:chExt cx="8175958" cy="2091639"/>
            </a:xfrm>
          </p:grpSpPr>
          <p:sp>
            <p:nvSpPr>
              <p:cNvPr id="367" name="Rectangle 366"/>
              <p:cNvSpPr/>
              <p:nvPr/>
            </p:nvSpPr>
            <p:spPr>
              <a:xfrm>
                <a:off x="382642" y="4464281"/>
                <a:ext cx="8175958" cy="2091639"/>
              </a:xfrm>
              <a:prstGeom prst="rect">
                <a:avLst/>
              </a:prstGeom>
              <a:solidFill>
                <a:schemeClr val="bg1"/>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nvGrpSpPr>
              <p:cNvPr id="368" name="Group 367"/>
              <p:cNvGrpSpPr/>
              <p:nvPr/>
            </p:nvGrpSpPr>
            <p:grpSpPr>
              <a:xfrm>
                <a:off x="1165550" y="4637406"/>
                <a:ext cx="6331731" cy="1329252"/>
                <a:chOff x="930980" y="4279692"/>
                <a:chExt cx="6331731" cy="1329252"/>
              </a:xfrm>
            </p:grpSpPr>
            <p:grpSp>
              <p:nvGrpSpPr>
                <p:cNvPr id="369" name="Group 368"/>
                <p:cNvGrpSpPr/>
                <p:nvPr/>
              </p:nvGrpSpPr>
              <p:grpSpPr>
                <a:xfrm>
                  <a:off x="930980" y="4279692"/>
                  <a:ext cx="3058146" cy="1329252"/>
                  <a:chOff x="922680" y="3861562"/>
                  <a:chExt cx="3058146" cy="1329252"/>
                </a:xfrm>
              </p:grpSpPr>
              <p:cxnSp>
                <p:nvCxnSpPr>
                  <p:cNvPr id="381" name="Straight Connector 380"/>
                  <p:cNvCxnSpPr/>
                  <p:nvPr/>
                </p:nvCxnSpPr>
                <p:spPr>
                  <a:xfrm>
                    <a:off x="1145464" y="4556783"/>
                    <a:ext cx="381807" cy="0"/>
                  </a:xfrm>
                  <a:prstGeom prst="line">
                    <a:avLst/>
                  </a:prstGeom>
                  <a:ln w="5715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382" name="Left Brace 381"/>
                  <p:cNvSpPr/>
                  <p:nvPr/>
                </p:nvSpPr>
                <p:spPr>
                  <a:xfrm rot="5400000">
                    <a:off x="1220162" y="4199880"/>
                    <a:ext cx="199210" cy="365207"/>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83" name="TextBox 382"/>
                  <p:cNvSpPr txBox="1"/>
                  <p:nvPr/>
                </p:nvSpPr>
                <p:spPr>
                  <a:xfrm>
                    <a:off x="922680" y="3861562"/>
                    <a:ext cx="1033628" cy="441621"/>
                  </a:xfrm>
                  <a:prstGeom prst="rect">
                    <a:avLst/>
                  </a:prstGeom>
                  <a:noFill/>
                </p:spPr>
                <p:txBody>
                  <a:bodyPr wrap="square" rtlCol="0">
                    <a:spAutoFit/>
                  </a:bodyPr>
                  <a:lstStyle/>
                  <a:p>
                    <a:r>
                      <a:rPr lang="en-US" sz="900" dirty="0" err="1">
                        <a:latin typeface="Times New Roman"/>
                        <a:cs typeface="Times New Roman"/>
                      </a:rPr>
                      <a:t>Flowcell</a:t>
                    </a:r>
                    <a:r>
                      <a:rPr lang="en-US" sz="900" dirty="0">
                        <a:latin typeface="Times New Roman"/>
                        <a:cs typeface="Times New Roman"/>
                      </a:rPr>
                      <a:t> Binding Site</a:t>
                    </a:r>
                    <a:endParaRPr lang="en-US" sz="900" dirty="0">
                      <a:latin typeface="Times New Roman"/>
                      <a:cs typeface="Times New Roman"/>
                    </a:endParaRPr>
                  </a:p>
                </p:txBody>
              </p:sp>
              <p:cxnSp>
                <p:nvCxnSpPr>
                  <p:cNvPr id="384" name="Straight Connector 383"/>
                  <p:cNvCxnSpPr/>
                  <p:nvPr/>
                </p:nvCxnSpPr>
                <p:spPr>
                  <a:xfrm>
                    <a:off x="1604971" y="4559780"/>
                    <a:ext cx="1538892" cy="0"/>
                  </a:xfrm>
                  <a:prstGeom prst="line">
                    <a:avLst/>
                  </a:prstGeom>
                  <a:ln w="5715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385" name="Right Brace 384"/>
                  <p:cNvSpPr/>
                  <p:nvPr/>
                </p:nvSpPr>
                <p:spPr>
                  <a:xfrm rot="5400000">
                    <a:off x="2228178" y="4017755"/>
                    <a:ext cx="273916" cy="149306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86" name="TextBox 385"/>
                  <p:cNvSpPr txBox="1"/>
                  <p:nvPr/>
                </p:nvSpPr>
                <p:spPr>
                  <a:xfrm>
                    <a:off x="1577104" y="4901244"/>
                    <a:ext cx="1596407" cy="276013"/>
                  </a:xfrm>
                  <a:prstGeom prst="rect">
                    <a:avLst/>
                  </a:prstGeom>
                  <a:noFill/>
                </p:spPr>
                <p:txBody>
                  <a:bodyPr wrap="square" rtlCol="0">
                    <a:spAutoFit/>
                  </a:bodyPr>
                  <a:lstStyle/>
                  <a:p>
                    <a:r>
                      <a:rPr lang="en-US" sz="900" dirty="0">
                        <a:latin typeface="Times New Roman"/>
                        <a:cs typeface="Times New Roman"/>
                      </a:rPr>
                      <a:t>Forward Primer Site</a:t>
                    </a:r>
                    <a:endParaRPr lang="en-US" sz="900" dirty="0">
                      <a:latin typeface="Times New Roman"/>
                      <a:cs typeface="Times New Roman"/>
                    </a:endParaRPr>
                  </a:p>
                </p:txBody>
              </p:sp>
              <p:cxnSp>
                <p:nvCxnSpPr>
                  <p:cNvPr id="390" name="Straight Connector 389"/>
                  <p:cNvCxnSpPr/>
                  <p:nvPr/>
                </p:nvCxnSpPr>
                <p:spPr>
                  <a:xfrm>
                    <a:off x="3244087" y="4562777"/>
                    <a:ext cx="416188" cy="0"/>
                  </a:xfrm>
                  <a:prstGeom prst="line">
                    <a:avLst/>
                  </a:prstGeom>
                  <a:ln w="57150" cmpd="sng">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91" name="Left Brace 390"/>
                  <p:cNvSpPr/>
                  <p:nvPr/>
                </p:nvSpPr>
                <p:spPr>
                  <a:xfrm rot="16200000">
                    <a:off x="3341671" y="4539161"/>
                    <a:ext cx="216429" cy="35714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92" name="TextBox 391"/>
                  <p:cNvSpPr txBox="1"/>
                  <p:nvPr/>
                </p:nvSpPr>
                <p:spPr>
                  <a:xfrm>
                    <a:off x="3076976" y="4914801"/>
                    <a:ext cx="903850" cy="276013"/>
                  </a:xfrm>
                  <a:prstGeom prst="rect">
                    <a:avLst/>
                  </a:prstGeom>
                  <a:noFill/>
                </p:spPr>
                <p:txBody>
                  <a:bodyPr wrap="square" rtlCol="0">
                    <a:spAutoFit/>
                  </a:bodyPr>
                  <a:lstStyle/>
                  <a:p>
                    <a:r>
                      <a:rPr lang="en-US" sz="900" dirty="0">
                        <a:latin typeface="Times New Roman"/>
                        <a:cs typeface="Times New Roman"/>
                      </a:rPr>
                      <a:t>Overhang</a:t>
                    </a:r>
                    <a:endParaRPr lang="en-US" sz="900" dirty="0">
                      <a:latin typeface="Times New Roman"/>
                      <a:cs typeface="Times New Roman"/>
                    </a:endParaRPr>
                  </a:p>
                </p:txBody>
              </p:sp>
            </p:grpSp>
            <p:grpSp>
              <p:nvGrpSpPr>
                <p:cNvPr id="370" name="Group 369"/>
                <p:cNvGrpSpPr/>
                <p:nvPr/>
              </p:nvGrpSpPr>
              <p:grpSpPr>
                <a:xfrm flipH="1">
                  <a:off x="5473406" y="4977910"/>
                  <a:ext cx="1789305" cy="617479"/>
                  <a:chOff x="1354558" y="4559780"/>
                  <a:chExt cx="1789305" cy="617479"/>
                </a:xfrm>
              </p:grpSpPr>
              <p:cxnSp>
                <p:nvCxnSpPr>
                  <p:cNvPr id="374" name="Straight Connector 373"/>
                  <p:cNvCxnSpPr/>
                  <p:nvPr/>
                </p:nvCxnSpPr>
                <p:spPr>
                  <a:xfrm flipH="1" flipV="1">
                    <a:off x="1604971" y="4559780"/>
                    <a:ext cx="1538892" cy="0"/>
                  </a:xfrm>
                  <a:prstGeom prst="line">
                    <a:avLst/>
                  </a:prstGeom>
                  <a:ln w="57150" cmpd="sng">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75" name="Right Brace 374"/>
                  <p:cNvSpPr/>
                  <p:nvPr/>
                </p:nvSpPr>
                <p:spPr>
                  <a:xfrm rot="5400000">
                    <a:off x="2228178" y="4017755"/>
                    <a:ext cx="273916" cy="149306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76" name="TextBox 375"/>
                  <p:cNvSpPr txBox="1"/>
                  <p:nvPr/>
                </p:nvSpPr>
                <p:spPr>
                  <a:xfrm>
                    <a:off x="1354558" y="4901246"/>
                    <a:ext cx="1596407" cy="276013"/>
                  </a:xfrm>
                  <a:prstGeom prst="rect">
                    <a:avLst/>
                  </a:prstGeom>
                  <a:noFill/>
                </p:spPr>
                <p:txBody>
                  <a:bodyPr wrap="square" rtlCol="0">
                    <a:spAutoFit/>
                  </a:bodyPr>
                  <a:lstStyle/>
                  <a:p>
                    <a:r>
                      <a:rPr lang="en-US" sz="900" dirty="0">
                        <a:latin typeface="Times New Roman"/>
                        <a:cs typeface="Times New Roman"/>
                      </a:rPr>
                      <a:t>Reverse Primer Site</a:t>
                    </a:r>
                    <a:endParaRPr lang="en-US" sz="900" dirty="0">
                      <a:latin typeface="Times New Roman"/>
                      <a:cs typeface="Times New Roman"/>
                    </a:endParaRPr>
                  </a:p>
                </p:txBody>
              </p:sp>
            </p:grpSp>
          </p:grpSp>
        </p:grpSp>
        <p:cxnSp>
          <p:nvCxnSpPr>
            <p:cNvPr id="394" name="Straight Connector 393"/>
            <p:cNvCxnSpPr/>
            <p:nvPr/>
          </p:nvCxnSpPr>
          <p:spPr>
            <a:xfrm>
              <a:off x="6891142" y="2222275"/>
              <a:ext cx="447877" cy="0"/>
            </a:xfrm>
            <a:prstGeom prst="line">
              <a:avLst/>
            </a:prstGeom>
            <a:ln w="57150" cmpd="sng">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95" name="Left Brace 394"/>
            <p:cNvSpPr/>
            <p:nvPr/>
          </p:nvSpPr>
          <p:spPr>
            <a:xfrm rot="16200000">
              <a:off x="7007442" y="2202897"/>
              <a:ext cx="241336" cy="38434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396" name="TextBox 395"/>
            <p:cNvSpPr txBox="1"/>
            <p:nvPr/>
          </p:nvSpPr>
          <p:spPr>
            <a:xfrm>
              <a:off x="6705031" y="2614811"/>
              <a:ext cx="972671" cy="307776"/>
            </a:xfrm>
            <a:prstGeom prst="rect">
              <a:avLst/>
            </a:prstGeom>
            <a:noFill/>
          </p:spPr>
          <p:txBody>
            <a:bodyPr wrap="square" rtlCol="0">
              <a:spAutoFit/>
            </a:bodyPr>
            <a:lstStyle/>
            <a:p>
              <a:r>
                <a:rPr lang="en-US" sz="900" dirty="0">
                  <a:latin typeface="Times New Roman"/>
                  <a:cs typeface="Times New Roman"/>
                </a:rPr>
                <a:t>Overhang</a:t>
              </a:r>
              <a:endParaRPr lang="en-US" sz="900" dirty="0">
                <a:latin typeface="Times New Roman"/>
                <a:cs typeface="Times New Roman"/>
              </a:endParaRPr>
            </a:p>
          </p:txBody>
        </p:sp>
      </p:grpSp>
      <p:cxnSp>
        <p:nvCxnSpPr>
          <p:cNvPr id="4" name="Straight Connector 3"/>
          <p:cNvCxnSpPr/>
          <p:nvPr/>
        </p:nvCxnSpPr>
        <p:spPr>
          <a:xfrm>
            <a:off x="2077832" y="1891255"/>
            <a:ext cx="58891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97"/>
                                        </p:tgtEl>
                                        <p:attrNameLst>
                                          <p:attrName>style.visibility</p:attrName>
                                        </p:attrNameLst>
                                      </p:cBhvr>
                                      <p:to>
                                        <p:strVal val="visible"/>
                                      </p:to>
                                    </p:set>
                                    <p:anim calcmode="lin" valueType="num">
                                      <p:cBhvr>
                                        <p:cTn id="15" dur="1000" fill="hold"/>
                                        <p:tgtEl>
                                          <p:spTgt spid="397"/>
                                        </p:tgtEl>
                                        <p:attrNameLst>
                                          <p:attrName>ppt_w</p:attrName>
                                        </p:attrNameLst>
                                      </p:cBhvr>
                                      <p:tavLst>
                                        <p:tav tm="0">
                                          <p:val>
                                            <p:fltVal val="0"/>
                                          </p:val>
                                        </p:tav>
                                        <p:tav tm="100000">
                                          <p:val>
                                            <p:strVal val="#ppt_w"/>
                                          </p:val>
                                        </p:tav>
                                      </p:tavLst>
                                    </p:anim>
                                    <p:anim calcmode="lin" valueType="num">
                                      <p:cBhvr>
                                        <p:cTn id="16" dur="1000" fill="hold"/>
                                        <p:tgtEl>
                                          <p:spTgt spid="397"/>
                                        </p:tgtEl>
                                        <p:attrNameLst>
                                          <p:attrName>ppt_h</p:attrName>
                                        </p:attrNameLst>
                                      </p:cBhvr>
                                      <p:tavLst>
                                        <p:tav tm="0">
                                          <p:val>
                                            <p:fltVal val="0"/>
                                          </p:val>
                                        </p:tav>
                                        <p:tav tm="100000">
                                          <p:val>
                                            <p:strVal val="#ppt_h"/>
                                          </p:val>
                                        </p:tav>
                                      </p:tavLst>
                                    </p:anim>
                                    <p:animEffect transition="in" filter="fade">
                                      <p:cBhvr>
                                        <p:cTn id="17" dur="1000"/>
                                        <p:tgtEl>
                                          <p:spTgt spid="39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nodeType="clickEffect">
                                  <p:stCondLst>
                                    <p:cond delay="0"/>
                                  </p:stCondLst>
                                  <p:childTnLst>
                                    <p:anim calcmode="lin" valueType="num">
                                      <p:cBhvr>
                                        <p:cTn id="21" dur="2000"/>
                                        <p:tgtEl>
                                          <p:spTgt spid="397"/>
                                        </p:tgtEl>
                                        <p:attrNameLst>
                                          <p:attrName>ppt_w</p:attrName>
                                        </p:attrNameLst>
                                      </p:cBhvr>
                                      <p:tavLst>
                                        <p:tav tm="0">
                                          <p:val>
                                            <p:strVal val="ppt_w"/>
                                          </p:val>
                                        </p:tav>
                                        <p:tav tm="100000">
                                          <p:val>
                                            <p:fltVal val="0"/>
                                          </p:val>
                                        </p:tav>
                                      </p:tavLst>
                                    </p:anim>
                                    <p:anim calcmode="lin" valueType="num">
                                      <p:cBhvr>
                                        <p:cTn id="22" dur="2000"/>
                                        <p:tgtEl>
                                          <p:spTgt spid="397"/>
                                        </p:tgtEl>
                                        <p:attrNameLst>
                                          <p:attrName>ppt_h</p:attrName>
                                        </p:attrNameLst>
                                      </p:cBhvr>
                                      <p:tavLst>
                                        <p:tav tm="0">
                                          <p:val>
                                            <p:strVal val="ppt_h"/>
                                          </p:val>
                                        </p:tav>
                                        <p:tav tm="100000">
                                          <p:val>
                                            <p:fltVal val="0"/>
                                          </p:val>
                                        </p:tav>
                                      </p:tavLst>
                                    </p:anim>
                                    <p:animEffect transition="out" filter="fade">
                                      <p:cBhvr>
                                        <p:cTn id="23" dur="2000"/>
                                        <p:tgtEl>
                                          <p:spTgt spid="397"/>
                                        </p:tgtEl>
                                      </p:cBhvr>
                                    </p:animEffect>
                                    <p:set>
                                      <p:cBhvr>
                                        <p:cTn id="24" dur="1" fill="hold">
                                          <p:stCondLst>
                                            <p:cond delay="1999"/>
                                          </p:stCondLst>
                                        </p:cTn>
                                        <p:tgtEl>
                                          <p:spTgt spid="39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29" y="432311"/>
            <a:ext cx="7543800" cy="544326"/>
          </a:xfrm>
        </p:spPr>
        <p:txBody>
          <a:bodyPr anchor="ctr">
            <a:normAutofit fontScale="90000"/>
          </a:bodyPr>
          <a:lstStyle/>
          <a:p>
            <a:pPr algn="ctr"/>
            <a:r>
              <a:rPr lang="en-US" dirty="0" smtClean="0"/>
              <a:t>Sequencing-By-Synthesis</a:t>
            </a:r>
            <a:endParaRPr lang="en-US" dirty="0"/>
          </a:p>
        </p:txBody>
      </p:sp>
      <p:sp>
        <p:nvSpPr>
          <p:cNvPr id="5" name="Rectangle 4"/>
          <p:cNvSpPr/>
          <p:nvPr/>
        </p:nvSpPr>
        <p:spPr>
          <a:xfrm>
            <a:off x="718457" y="2026202"/>
            <a:ext cx="7756071"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p:cNvPicPr>
            <a:picLocks noChangeAspect="1"/>
          </p:cNvPicPr>
          <p:nvPr/>
        </p:nvPicPr>
        <p:blipFill>
          <a:blip r:embed="rId2"/>
          <a:stretch>
            <a:fillRect/>
          </a:stretch>
        </p:blipFill>
        <p:spPr>
          <a:xfrm>
            <a:off x="914407" y="1846966"/>
            <a:ext cx="302072" cy="746693"/>
          </a:xfrm>
          <a:prstGeom prst="rect">
            <a:avLst/>
          </a:prstGeom>
        </p:spPr>
      </p:pic>
      <p:sp>
        <p:nvSpPr>
          <p:cNvPr id="7" name="TextBox 6"/>
          <p:cNvSpPr txBox="1"/>
          <p:nvPr/>
        </p:nvSpPr>
        <p:spPr>
          <a:xfrm>
            <a:off x="442900" y="1989479"/>
            <a:ext cx="590226" cy="253916"/>
          </a:xfrm>
          <a:prstGeom prst="rect">
            <a:avLst/>
          </a:prstGeom>
          <a:noFill/>
        </p:spPr>
        <p:txBody>
          <a:bodyPr wrap="none" rtlCol="0">
            <a:spAutoFit/>
          </a:bodyPr>
          <a:lstStyle/>
          <a:p>
            <a:r>
              <a:rPr lang="en-US" sz="1050" dirty="0">
                <a:solidFill>
                  <a:schemeClr val="accent2"/>
                </a:solidFill>
              </a:rPr>
              <a:t>Library:</a:t>
            </a:r>
            <a:endParaRPr lang="en-US" sz="1050" dirty="0">
              <a:solidFill>
                <a:schemeClr val="accent2"/>
              </a:solidFill>
            </a:endParaRPr>
          </a:p>
        </p:txBody>
      </p:sp>
      <p:grpSp>
        <p:nvGrpSpPr>
          <p:cNvPr id="82" name="Group 81"/>
          <p:cNvGrpSpPr/>
          <p:nvPr/>
        </p:nvGrpSpPr>
        <p:grpSpPr>
          <a:xfrm>
            <a:off x="1216479" y="1692988"/>
            <a:ext cx="2275583" cy="1124138"/>
            <a:chOff x="1621971" y="1114317"/>
            <a:chExt cx="3034111" cy="1498851"/>
          </a:xfrm>
        </p:grpSpPr>
        <p:sp>
          <p:nvSpPr>
            <p:cNvPr id="11" name="TextBox 10"/>
            <p:cNvSpPr txBox="1"/>
            <p:nvPr/>
          </p:nvSpPr>
          <p:spPr>
            <a:xfrm>
              <a:off x="1885996" y="2274613"/>
              <a:ext cx="2499896" cy="338555"/>
            </a:xfrm>
            <a:prstGeom prst="rect">
              <a:avLst/>
            </a:prstGeom>
            <a:noFill/>
          </p:spPr>
          <p:txBody>
            <a:bodyPr wrap="square" rtlCol="0">
              <a:spAutoFit/>
            </a:bodyPr>
            <a:lstStyle/>
            <a:p>
              <a:pPr algn="ctr"/>
              <a:r>
                <a:rPr lang="en-US" sz="1050" dirty="0">
                  <a:solidFill>
                    <a:schemeClr val="accent2"/>
                  </a:solidFill>
                </a:rPr>
                <a:t>Illumina Flow Cell w/ 8 lanes</a:t>
              </a:r>
              <a:endParaRPr lang="en-US" sz="1050" dirty="0">
                <a:solidFill>
                  <a:schemeClr val="accent2"/>
                </a:solidFill>
              </a:endParaRPr>
            </a:p>
          </p:txBody>
        </p:sp>
        <p:pic>
          <p:nvPicPr>
            <p:cNvPr id="59" name="Picture 58"/>
            <p:cNvPicPr>
              <a:picLocks noChangeAspect="1"/>
            </p:cNvPicPr>
            <p:nvPr/>
          </p:nvPicPr>
          <p:blipFill>
            <a:blip r:embed="rId3">
              <a:extLst>
                <a:ext uri="{BEBA8EAE-BF5A-486C-A8C5-ECC9F3942E4B}">
                  <a14:imgProps xmlns:a14="http://schemas.microsoft.com/office/drawing/2010/main">
                    <a14:imgLayer r:embed="rId4">
                      <a14:imgEffect>
                        <a14:backgroundRemoval t="10000" b="90000" l="6719" r="95156"/>
                      </a14:imgEffect>
                    </a14:imgLayer>
                  </a14:imgProps>
                </a:ext>
              </a:extLst>
            </a:blip>
            <a:stretch>
              <a:fillRect/>
            </a:stretch>
          </p:blipFill>
          <p:spPr>
            <a:xfrm>
              <a:off x="2156186" y="1114317"/>
              <a:ext cx="2499896" cy="1406191"/>
            </a:xfrm>
            <a:prstGeom prst="rect">
              <a:avLst/>
            </a:prstGeom>
          </p:spPr>
        </p:pic>
        <p:cxnSp>
          <p:nvCxnSpPr>
            <p:cNvPr id="80" name="Straight Arrow Connector 79"/>
            <p:cNvCxnSpPr>
              <a:stCxn id="6" idx="3"/>
              <a:endCxn id="59" idx="1"/>
            </p:cNvCxnSpPr>
            <p:nvPr/>
          </p:nvCxnSpPr>
          <p:spPr>
            <a:xfrm flipV="1">
              <a:off x="1621971" y="1817413"/>
              <a:ext cx="53421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3149882" y="1875897"/>
            <a:ext cx="3116174" cy="940047"/>
            <a:chOff x="4199843" y="1358196"/>
            <a:chExt cx="4154898" cy="1253396"/>
          </a:xfrm>
        </p:grpSpPr>
        <p:grpSp>
          <p:nvGrpSpPr>
            <p:cNvPr id="83" name="Group 82"/>
            <p:cNvGrpSpPr/>
            <p:nvPr/>
          </p:nvGrpSpPr>
          <p:grpSpPr>
            <a:xfrm>
              <a:off x="5500481" y="1358196"/>
              <a:ext cx="1934008" cy="769768"/>
              <a:chOff x="5662132" y="1572962"/>
              <a:chExt cx="1934008" cy="769768"/>
            </a:xfrm>
          </p:grpSpPr>
          <p:sp>
            <p:nvSpPr>
              <p:cNvPr id="14" name="Cube 13"/>
              <p:cNvSpPr/>
              <p:nvPr/>
            </p:nvSpPr>
            <p:spPr>
              <a:xfrm rot="957867">
                <a:off x="5662132" y="1641444"/>
                <a:ext cx="1934008" cy="701286"/>
              </a:xfrm>
              <a:prstGeom prst="cube">
                <a:avLst>
                  <a:gd name="adj" fmla="val 9230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1" name="Can 60"/>
              <p:cNvSpPr/>
              <p:nvPr/>
            </p:nvSpPr>
            <p:spPr>
              <a:xfrm flipH="1">
                <a:off x="5921984" y="1817414"/>
                <a:ext cx="48408" cy="21476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Can 61"/>
              <p:cNvSpPr/>
              <p:nvPr/>
            </p:nvSpPr>
            <p:spPr>
              <a:xfrm flipH="1">
                <a:off x="6410927" y="1572962"/>
                <a:ext cx="79047" cy="161343"/>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Can 62"/>
              <p:cNvSpPr/>
              <p:nvPr/>
            </p:nvSpPr>
            <p:spPr>
              <a:xfrm flipH="1">
                <a:off x="6249949" y="1717454"/>
                <a:ext cx="60745" cy="19214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Can 63"/>
              <p:cNvSpPr/>
              <p:nvPr/>
            </p:nvSpPr>
            <p:spPr>
              <a:xfrm flipH="1">
                <a:off x="6672065" y="1655617"/>
                <a:ext cx="60325" cy="196841"/>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Can 64"/>
              <p:cNvSpPr/>
              <p:nvPr/>
            </p:nvSpPr>
            <p:spPr>
              <a:xfrm flipH="1">
                <a:off x="6456855" y="1909599"/>
                <a:ext cx="68098" cy="209073"/>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Can 65"/>
              <p:cNvSpPr/>
              <p:nvPr/>
            </p:nvSpPr>
            <p:spPr>
              <a:xfrm flipH="1">
                <a:off x="7171170" y="1852458"/>
                <a:ext cx="60746" cy="199920"/>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Can 66"/>
              <p:cNvSpPr/>
              <p:nvPr/>
            </p:nvSpPr>
            <p:spPr>
              <a:xfrm flipH="1">
                <a:off x="6801893" y="2055942"/>
                <a:ext cx="60744" cy="199919"/>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Can 67"/>
              <p:cNvSpPr/>
              <p:nvPr/>
            </p:nvSpPr>
            <p:spPr>
              <a:xfrm flipH="1">
                <a:off x="6892360" y="1762984"/>
                <a:ext cx="68630" cy="199920"/>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9" name="TextBox 68"/>
            <p:cNvSpPr txBox="1"/>
            <p:nvPr/>
          </p:nvSpPr>
          <p:spPr>
            <a:xfrm>
              <a:off x="4920108" y="2273037"/>
              <a:ext cx="3434633" cy="338555"/>
            </a:xfrm>
            <a:prstGeom prst="rect">
              <a:avLst/>
            </a:prstGeom>
            <a:noFill/>
          </p:spPr>
          <p:txBody>
            <a:bodyPr wrap="square" rtlCol="0">
              <a:spAutoFit/>
            </a:bodyPr>
            <a:lstStyle/>
            <a:p>
              <a:r>
                <a:rPr lang="en-US" sz="1050" dirty="0">
                  <a:solidFill>
                    <a:schemeClr val="accent2"/>
                  </a:solidFill>
                </a:rPr>
                <a:t>Flow cell is pre-coated with small DNA </a:t>
              </a:r>
              <a:r>
                <a:rPr lang="en-US" sz="1050" dirty="0" err="1">
                  <a:solidFill>
                    <a:schemeClr val="accent2"/>
                  </a:solidFill>
                </a:rPr>
                <a:t>oligos</a:t>
              </a:r>
              <a:endParaRPr lang="en-US" sz="1050" dirty="0">
                <a:solidFill>
                  <a:schemeClr val="accent2"/>
                </a:solidFill>
              </a:endParaRPr>
            </a:p>
          </p:txBody>
        </p:sp>
        <p:cxnSp>
          <p:nvCxnSpPr>
            <p:cNvPr id="86" name="Straight Connector 85"/>
            <p:cNvCxnSpPr/>
            <p:nvPr/>
          </p:nvCxnSpPr>
          <p:spPr>
            <a:xfrm>
              <a:off x="4199843" y="1529924"/>
              <a:ext cx="1317848" cy="264868"/>
            </a:xfrm>
            <a:prstGeom prst="line">
              <a:avLst/>
            </a:prstGeom>
            <a:ln w="317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4199843" y="1383345"/>
              <a:ext cx="1991573" cy="136194"/>
            </a:xfrm>
            <a:prstGeom prst="line">
              <a:avLst/>
            </a:prstGeom>
            <a:ln w="317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5729848" y="1079028"/>
            <a:ext cx="3271775" cy="2072826"/>
            <a:chOff x="7638425" y="286604"/>
            <a:chExt cx="4362367" cy="2763768"/>
          </a:xfrm>
        </p:grpSpPr>
        <p:grpSp>
          <p:nvGrpSpPr>
            <p:cNvPr id="137" name="Group 136"/>
            <p:cNvGrpSpPr/>
            <p:nvPr/>
          </p:nvGrpSpPr>
          <p:grpSpPr>
            <a:xfrm>
              <a:off x="9347631" y="286604"/>
              <a:ext cx="1934008" cy="1833289"/>
              <a:chOff x="9060107" y="294676"/>
              <a:chExt cx="1934008" cy="1833289"/>
            </a:xfrm>
          </p:grpSpPr>
          <p:sp>
            <p:nvSpPr>
              <p:cNvPr id="96" name="Cube 95"/>
              <p:cNvSpPr/>
              <p:nvPr/>
            </p:nvSpPr>
            <p:spPr>
              <a:xfrm rot="957867">
                <a:off x="9060107" y="1426679"/>
                <a:ext cx="1934008" cy="701286"/>
              </a:xfrm>
              <a:prstGeom prst="cube">
                <a:avLst>
                  <a:gd name="adj" fmla="val 9230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7" name="Can 96"/>
              <p:cNvSpPr/>
              <p:nvPr/>
            </p:nvSpPr>
            <p:spPr>
              <a:xfrm flipH="1">
                <a:off x="9243603" y="1602649"/>
                <a:ext cx="67704" cy="192143"/>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Can 97"/>
              <p:cNvSpPr/>
              <p:nvPr/>
            </p:nvSpPr>
            <p:spPr>
              <a:xfrm flipH="1">
                <a:off x="9763184" y="1319621"/>
                <a:ext cx="45719" cy="183067"/>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Can 98"/>
              <p:cNvSpPr/>
              <p:nvPr/>
            </p:nvSpPr>
            <p:spPr>
              <a:xfrm flipH="1">
                <a:off x="9583905" y="1502690"/>
                <a:ext cx="68098" cy="192144"/>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Can 99"/>
              <p:cNvSpPr/>
              <p:nvPr/>
            </p:nvSpPr>
            <p:spPr>
              <a:xfrm flipH="1">
                <a:off x="10005603" y="1440851"/>
                <a:ext cx="76154" cy="196841"/>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Can 100"/>
              <p:cNvSpPr/>
              <p:nvPr/>
            </p:nvSpPr>
            <p:spPr>
              <a:xfrm flipH="1">
                <a:off x="9798164" y="1694835"/>
                <a:ext cx="60744"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Can 101"/>
              <p:cNvSpPr/>
              <p:nvPr/>
            </p:nvSpPr>
            <p:spPr>
              <a:xfrm flipH="1">
                <a:off x="10505126" y="1637694"/>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Can 102"/>
              <p:cNvSpPr/>
              <p:nvPr/>
            </p:nvSpPr>
            <p:spPr>
              <a:xfrm flipH="1">
                <a:off x="10135848" y="1841177"/>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Can 103"/>
              <p:cNvSpPr/>
              <p:nvPr/>
            </p:nvSpPr>
            <p:spPr>
              <a:xfrm flipH="1">
                <a:off x="10234200" y="1548220"/>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8" name="Group 107"/>
              <p:cNvGrpSpPr/>
              <p:nvPr/>
            </p:nvGrpSpPr>
            <p:grpSpPr>
              <a:xfrm flipH="1">
                <a:off x="9335056" y="621601"/>
                <a:ext cx="96406" cy="1195811"/>
                <a:chOff x="6510414" y="2852057"/>
                <a:chExt cx="65315" cy="2035629"/>
              </a:xfrm>
            </p:grpSpPr>
            <p:sp>
              <p:nvSpPr>
                <p:cNvPr id="105" name="Can 10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Can 10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Can 10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09" name="Group 108"/>
              <p:cNvGrpSpPr/>
              <p:nvPr/>
            </p:nvGrpSpPr>
            <p:grpSpPr>
              <a:xfrm flipH="1">
                <a:off x="9824408" y="294676"/>
                <a:ext cx="96406" cy="1195811"/>
                <a:chOff x="6510414" y="2852057"/>
                <a:chExt cx="65315" cy="2035629"/>
              </a:xfrm>
            </p:grpSpPr>
            <p:sp>
              <p:nvSpPr>
                <p:cNvPr id="110" name="Can 10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 name="Can 11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Can 11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13" name="Group 112"/>
              <p:cNvGrpSpPr/>
              <p:nvPr/>
            </p:nvGrpSpPr>
            <p:grpSpPr>
              <a:xfrm flipH="1">
                <a:off x="9650438" y="503415"/>
                <a:ext cx="96406" cy="1195811"/>
                <a:chOff x="6510414" y="2852057"/>
                <a:chExt cx="65315" cy="2035629"/>
              </a:xfrm>
            </p:grpSpPr>
            <p:sp>
              <p:nvSpPr>
                <p:cNvPr id="114" name="Can 11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Can 11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 name="Can 11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17" name="Group 116"/>
              <p:cNvGrpSpPr/>
              <p:nvPr/>
            </p:nvGrpSpPr>
            <p:grpSpPr>
              <a:xfrm flipH="1">
                <a:off x="9878706" y="698333"/>
                <a:ext cx="96406" cy="1195811"/>
                <a:chOff x="6510414" y="2852057"/>
                <a:chExt cx="65315" cy="2035629"/>
              </a:xfrm>
            </p:grpSpPr>
            <p:sp>
              <p:nvSpPr>
                <p:cNvPr id="118" name="Can 11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Can 11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Can 11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21" name="Group 120"/>
              <p:cNvGrpSpPr/>
              <p:nvPr/>
            </p:nvGrpSpPr>
            <p:grpSpPr>
              <a:xfrm flipH="1">
                <a:off x="10075750" y="449336"/>
                <a:ext cx="96406" cy="1195811"/>
                <a:chOff x="6510414" y="2852057"/>
                <a:chExt cx="65315" cy="2035629"/>
              </a:xfrm>
            </p:grpSpPr>
            <p:sp>
              <p:nvSpPr>
                <p:cNvPr id="122" name="Can 12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Can 12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Can 12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25" name="Group 124"/>
              <p:cNvGrpSpPr/>
              <p:nvPr/>
            </p:nvGrpSpPr>
            <p:grpSpPr>
              <a:xfrm flipH="1">
                <a:off x="10292642" y="576329"/>
                <a:ext cx="96406" cy="1195811"/>
                <a:chOff x="6510414" y="2852057"/>
                <a:chExt cx="65315" cy="2035629"/>
              </a:xfrm>
            </p:grpSpPr>
            <p:sp>
              <p:nvSpPr>
                <p:cNvPr id="126" name="Can 12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 name="Can 12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Can 12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29" name="Group 128"/>
              <p:cNvGrpSpPr/>
              <p:nvPr/>
            </p:nvGrpSpPr>
            <p:grpSpPr>
              <a:xfrm flipH="1">
                <a:off x="10567033" y="638370"/>
                <a:ext cx="96406" cy="1195811"/>
                <a:chOff x="6510414" y="2852057"/>
                <a:chExt cx="65315" cy="2035629"/>
              </a:xfrm>
            </p:grpSpPr>
            <p:sp>
              <p:nvSpPr>
                <p:cNvPr id="130" name="Can 12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 name="Can 13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 name="Can 13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33" name="Group 132"/>
              <p:cNvGrpSpPr/>
              <p:nvPr/>
            </p:nvGrpSpPr>
            <p:grpSpPr>
              <a:xfrm flipH="1">
                <a:off x="10205715" y="853536"/>
                <a:ext cx="96406" cy="1195811"/>
                <a:chOff x="6510414" y="2852057"/>
                <a:chExt cx="65315" cy="2035629"/>
              </a:xfrm>
            </p:grpSpPr>
            <p:sp>
              <p:nvSpPr>
                <p:cNvPr id="134" name="Can 13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Can 13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Can 13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sp>
          <p:nvSpPr>
            <p:cNvPr id="138" name="TextBox 137"/>
            <p:cNvSpPr txBox="1"/>
            <p:nvPr/>
          </p:nvSpPr>
          <p:spPr>
            <a:xfrm>
              <a:off x="8716112" y="2280931"/>
              <a:ext cx="3284680" cy="769441"/>
            </a:xfrm>
            <a:prstGeom prst="rect">
              <a:avLst/>
            </a:prstGeom>
            <a:noFill/>
          </p:spPr>
          <p:txBody>
            <a:bodyPr wrap="square" rtlCol="0">
              <a:spAutoFit/>
            </a:bodyPr>
            <a:lstStyle/>
            <a:p>
              <a:r>
                <a:rPr lang="en-US" sz="1050" dirty="0">
                  <a:solidFill>
                    <a:schemeClr val="accent2"/>
                  </a:solidFill>
                </a:rPr>
                <a:t>Fragments in the library are bound to the </a:t>
              </a:r>
              <a:r>
                <a:rPr lang="en-US" sz="1050" dirty="0" err="1">
                  <a:solidFill>
                    <a:schemeClr val="accent2"/>
                  </a:solidFill>
                </a:rPr>
                <a:t>oligos</a:t>
              </a:r>
              <a:r>
                <a:rPr lang="en-US" sz="1050" dirty="0">
                  <a:solidFill>
                    <a:schemeClr val="accent2"/>
                  </a:solidFill>
                </a:rPr>
                <a:t> on the flow cell (via the recognition seq. on the ends of the adapters)</a:t>
              </a:r>
              <a:endParaRPr lang="en-US" sz="1050" dirty="0">
                <a:solidFill>
                  <a:schemeClr val="accent2"/>
                </a:solidFill>
              </a:endParaRPr>
            </a:p>
          </p:txBody>
        </p:sp>
        <p:cxnSp>
          <p:nvCxnSpPr>
            <p:cNvPr id="140" name="Straight Arrow Connector 139"/>
            <p:cNvCxnSpPr/>
            <p:nvPr/>
          </p:nvCxnSpPr>
          <p:spPr>
            <a:xfrm>
              <a:off x="7638425" y="1691154"/>
              <a:ext cx="16500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0" name="Group 329"/>
          <p:cNvGrpSpPr/>
          <p:nvPr/>
        </p:nvGrpSpPr>
        <p:grpSpPr>
          <a:xfrm>
            <a:off x="2214672" y="3082654"/>
            <a:ext cx="3261583" cy="2089297"/>
            <a:chOff x="2952896" y="2967204"/>
            <a:chExt cx="4348777" cy="2785728"/>
          </a:xfrm>
        </p:grpSpPr>
        <p:grpSp>
          <p:nvGrpSpPr>
            <p:cNvPr id="323" name="Group 322"/>
            <p:cNvGrpSpPr/>
            <p:nvPr/>
          </p:nvGrpSpPr>
          <p:grpSpPr>
            <a:xfrm>
              <a:off x="4616597" y="2967204"/>
              <a:ext cx="1802188" cy="2051110"/>
              <a:chOff x="4616597" y="2967204"/>
              <a:chExt cx="1802188" cy="2051110"/>
            </a:xfrm>
          </p:grpSpPr>
          <p:sp>
            <p:nvSpPr>
              <p:cNvPr id="288" name="Rectangle 287"/>
              <p:cNvSpPr/>
              <p:nvPr/>
            </p:nvSpPr>
            <p:spPr>
              <a:xfrm>
                <a:off x="4616597" y="4933455"/>
                <a:ext cx="1802188" cy="8485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2" name="Oval 291"/>
              <p:cNvSpPr/>
              <p:nvPr/>
            </p:nvSpPr>
            <p:spPr>
              <a:xfrm>
                <a:off x="4656082" y="4328632"/>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293" name="Oval 292"/>
              <p:cNvSpPr/>
              <p:nvPr/>
            </p:nvSpPr>
            <p:spPr>
              <a:xfrm>
                <a:off x="4664404" y="4730497"/>
                <a:ext cx="195943" cy="189493"/>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4" name="Oval 293"/>
              <p:cNvSpPr/>
              <p:nvPr/>
            </p:nvSpPr>
            <p:spPr>
              <a:xfrm>
                <a:off x="4650071" y="3152261"/>
                <a:ext cx="195943" cy="189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5" name="Oval 294"/>
              <p:cNvSpPr/>
              <p:nvPr/>
            </p:nvSpPr>
            <p:spPr>
              <a:xfrm>
                <a:off x="4661400" y="4530802"/>
                <a:ext cx="195943" cy="189493"/>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6" name="Oval 295"/>
              <p:cNvSpPr/>
              <p:nvPr/>
            </p:nvSpPr>
            <p:spPr>
              <a:xfrm>
                <a:off x="5230461" y="4730496"/>
                <a:ext cx="195943" cy="189493"/>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7" name="Oval 296"/>
              <p:cNvSpPr/>
              <p:nvPr/>
            </p:nvSpPr>
            <p:spPr>
              <a:xfrm>
                <a:off x="5227457" y="4530801"/>
                <a:ext cx="195943" cy="189493"/>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8" name="Oval 297"/>
              <p:cNvSpPr/>
              <p:nvPr/>
            </p:nvSpPr>
            <p:spPr>
              <a:xfrm>
                <a:off x="5883607" y="4730496"/>
                <a:ext cx="195943" cy="189493"/>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9" name="Oval 298"/>
              <p:cNvSpPr/>
              <p:nvPr/>
            </p:nvSpPr>
            <p:spPr>
              <a:xfrm>
                <a:off x="5880603" y="4530801"/>
                <a:ext cx="195943" cy="189493"/>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0" name="Oval 299"/>
              <p:cNvSpPr/>
              <p:nvPr/>
            </p:nvSpPr>
            <p:spPr>
              <a:xfrm>
                <a:off x="4656081" y="4132406"/>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301" name="Oval 300"/>
              <p:cNvSpPr/>
              <p:nvPr/>
            </p:nvSpPr>
            <p:spPr>
              <a:xfrm>
                <a:off x="4650073" y="3934840"/>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302" name="Oval 301"/>
              <p:cNvSpPr/>
              <p:nvPr/>
            </p:nvSpPr>
            <p:spPr>
              <a:xfrm>
                <a:off x="4661188" y="3729753"/>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t>
                </a:r>
                <a:endParaRPr lang="en-US" sz="1050" dirty="0">
                  <a:solidFill>
                    <a:schemeClr val="tx1"/>
                  </a:solidFill>
                </a:endParaRPr>
              </a:p>
            </p:txBody>
          </p:sp>
          <p:sp>
            <p:nvSpPr>
              <p:cNvPr id="303" name="Oval 302"/>
              <p:cNvSpPr/>
              <p:nvPr/>
            </p:nvSpPr>
            <p:spPr>
              <a:xfrm>
                <a:off x="4650072" y="3545006"/>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T</a:t>
                </a:r>
                <a:endParaRPr lang="en-US" sz="1050" dirty="0">
                  <a:solidFill>
                    <a:schemeClr val="tx1"/>
                  </a:solidFill>
                </a:endParaRPr>
              </a:p>
            </p:txBody>
          </p:sp>
          <p:sp>
            <p:nvSpPr>
              <p:cNvPr id="305" name="Oval 304"/>
              <p:cNvSpPr/>
              <p:nvPr/>
            </p:nvSpPr>
            <p:spPr>
              <a:xfrm>
                <a:off x="4657485" y="3348093"/>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G</a:t>
                </a:r>
              </a:p>
            </p:txBody>
          </p:sp>
          <p:sp>
            <p:nvSpPr>
              <p:cNvPr id="306" name="Oval 305"/>
              <p:cNvSpPr/>
              <p:nvPr/>
            </p:nvSpPr>
            <p:spPr>
              <a:xfrm>
                <a:off x="4650070" y="2967204"/>
                <a:ext cx="195943" cy="189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7" name="Oval 306"/>
              <p:cNvSpPr/>
              <p:nvPr/>
            </p:nvSpPr>
            <p:spPr>
              <a:xfrm>
                <a:off x="5222141" y="4339518"/>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308" name="Oval 307"/>
              <p:cNvSpPr/>
              <p:nvPr/>
            </p:nvSpPr>
            <p:spPr>
              <a:xfrm>
                <a:off x="5216130" y="3163147"/>
                <a:ext cx="195943" cy="189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9" name="Oval 308"/>
              <p:cNvSpPr/>
              <p:nvPr/>
            </p:nvSpPr>
            <p:spPr>
              <a:xfrm>
                <a:off x="5222140" y="4143292"/>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310" name="Oval 309"/>
              <p:cNvSpPr/>
              <p:nvPr/>
            </p:nvSpPr>
            <p:spPr>
              <a:xfrm>
                <a:off x="5216132" y="3945726"/>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311" name="Oval 310"/>
              <p:cNvSpPr/>
              <p:nvPr/>
            </p:nvSpPr>
            <p:spPr>
              <a:xfrm>
                <a:off x="5227247" y="3740639"/>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t>
                </a:r>
                <a:endParaRPr lang="en-US" sz="1050" dirty="0">
                  <a:solidFill>
                    <a:schemeClr val="tx1"/>
                  </a:solidFill>
                </a:endParaRPr>
              </a:p>
            </p:txBody>
          </p:sp>
          <p:sp>
            <p:nvSpPr>
              <p:cNvPr id="312" name="Oval 311"/>
              <p:cNvSpPr/>
              <p:nvPr/>
            </p:nvSpPr>
            <p:spPr>
              <a:xfrm>
                <a:off x="5216131" y="3555892"/>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T</a:t>
                </a:r>
                <a:endParaRPr lang="en-US" sz="1050" dirty="0">
                  <a:solidFill>
                    <a:schemeClr val="tx1"/>
                  </a:solidFill>
                </a:endParaRPr>
              </a:p>
            </p:txBody>
          </p:sp>
          <p:sp>
            <p:nvSpPr>
              <p:cNvPr id="313" name="Oval 312"/>
              <p:cNvSpPr/>
              <p:nvPr/>
            </p:nvSpPr>
            <p:spPr>
              <a:xfrm>
                <a:off x="5223544" y="3358979"/>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G</a:t>
                </a:r>
              </a:p>
            </p:txBody>
          </p:sp>
          <p:sp>
            <p:nvSpPr>
              <p:cNvPr id="314" name="Oval 313"/>
              <p:cNvSpPr/>
              <p:nvPr/>
            </p:nvSpPr>
            <p:spPr>
              <a:xfrm>
                <a:off x="5216129" y="2978090"/>
                <a:ext cx="195943" cy="189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5" name="Oval 314"/>
              <p:cNvSpPr/>
              <p:nvPr/>
            </p:nvSpPr>
            <p:spPr>
              <a:xfrm>
                <a:off x="5886168" y="4350400"/>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316" name="Oval 315"/>
              <p:cNvSpPr/>
              <p:nvPr/>
            </p:nvSpPr>
            <p:spPr>
              <a:xfrm>
                <a:off x="5880157" y="3174029"/>
                <a:ext cx="195943" cy="189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7" name="Oval 316"/>
              <p:cNvSpPr/>
              <p:nvPr/>
            </p:nvSpPr>
            <p:spPr>
              <a:xfrm>
                <a:off x="5886167" y="4154174"/>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318" name="Oval 317"/>
              <p:cNvSpPr/>
              <p:nvPr/>
            </p:nvSpPr>
            <p:spPr>
              <a:xfrm>
                <a:off x="5880159" y="3956608"/>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319" name="Oval 318"/>
              <p:cNvSpPr/>
              <p:nvPr/>
            </p:nvSpPr>
            <p:spPr>
              <a:xfrm>
                <a:off x="5891274" y="3751521"/>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G</a:t>
                </a:r>
                <a:endParaRPr lang="en-US" sz="1050" dirty="0">
                  <a:solidFill>
                    <a:srgbClr val="C00000"/>
                  </a:solidFill>
                </a:endParaRPr>
              </a:p>
            </p:txBody>
          </p:sp>
          <p:sp>
            <p:nvSpPr>
              <p:cNvPr id="320" name="Oval 319"/>
              <p:cNvSpPr/>
              <p:nvPr/>
            </p:nvSpPr>
            <p:spPr>
              <a:xfrm>
                <a:off x="5880158" y="3566774"/>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T</a:t>
                </a:r>
                <a:endParaRPr lang="en-US" sz="1050" dirty="0">
                  <a:solidFill>
                    <a:schemeClr val="tx1"/>
                  </a:solidFill>
                </a:endParaRPr>
              </a:p>
            </p:txBody>
          </p:sp>
          <p:sp>
            <p:nvSpPr>
              <p:cNvPr id="321" name="Oval 320"/>
              <p:cNvSpPr/>
              <p:nvPr/>
            </p:nvSpPr>
            <p:spPr>
              <a:xfrm>
                <a:off x="5887571" y="3369861"/>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G</a:t>
                </a:r>
              </a:p>
            </p:txBody>
          </p:sp>
          <p:sp>
            <p:nvSpPr>
              <p:cNvPr id="322" name="Oval 321"/>
              <p:cNvSpPr/>
              <p:nvPr/>
            </p:nvSpPr>
            <p:spPr>
              <a:xfrm>
                <a:off x="5880156" y="2988972"/>
                <a:ext cx="195943" cy="189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324" name="TextBox 323"/>
            <p:cNvSpPr txBox="1"/>
            <p:nvPr/>
          </p:nvSpPr>
          <p:spPr>
            <a:xfrm>
              <a:off x="4016993" y="5198935"/>
              <a:ext cx="3284680" cy="553997"/>
            </a:xfrm>
            <a:prstGeom prst="rect">
              <a:avLst/>
            </a:prstGeom>
            <a:noFill/>
          </p:spPr>
          <p:txBody>
            <a:bodyPr wrap="square" rtlCol="0">
              <a:spAutoFit/>
            </a:bodyPr>
            <a:lstStyle/>
            <a:p>
              <a:r>
                <a:rPr lang="en-US" sz="1050" dirty="0">
                  <a:solidFill>
                    <a:schemeClr val="accent2"/>
                  </a:solidFill>
                </a:rPr>
                <a:t>Cross section of one cluster (notice there is a mutation/PCR error at one position)</a:t>
              </a:r>
              <a:endParaRPr lang="en-US" sz="1050" dirty="0">
                <a:solidFill>
                  <a:schemeClr val="accent2"/>
                </a:solidFill>
              </a:endParaRPr>
            </a:p>
          </p:txBody>
        </p:sp>
        <p:cxnSp>
          <p:nvCxnSpPr>
            <p:cNvPr id="329" name="Straight Arrow Connector 328"/>
            <p:cNvCxnSpPr/>
            <p:nvPr/>
          </p:nvCxnSpPr>
          <p:spPr>
            <a:xfrm>
              <a:off x="2952896" y="4103314"/>
              <a:ext cx="1338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42" name="Group 341"/>
          <p:cNvGrpSpPr/>
          <p:nvPr/>
        </p:nvGrpSpPr>
        <p:grpSpPr>
          <a:xfrm>
            <a:off x="4651735" y="2829383"/>
            <a:ext cx="1492139" cy="770997"/>
            <a:chOff x="6191417" y="2912480"/>
            <a:chExt cx="1989518" cy="1027996"/>
          </a:xfrm>
        </p:grpSpPr>
        <p:grpSp>
          <p:nvGrpSpPr>
            <p:cNvPr id="341" name="Group 340"/>
            <p:cNvGrpSpPr/>
            <p:nvPr/>
          </p:nvGrpSpPr>
          <p:grpSpPr>
            <a:xfrm>
              <a:off x="6191417" y="3048566"/>
              <a:ext cx="815981" cy="891910"/>
              <a:chOff x="6191417" y="3048566"/>
              <a:chExt cx="815981" cy="891910"/>
            </a:xfrm>
          </p:grpSpPr>
          <p:sp>
            <p:nvSpPr>
              <p:cNvPr id="332" name="Oval 331"/>
              <p:cNvSpPr/>
              <p:nvPr/>
            </p:nvSpPr>
            <p:spPr>
              <a:xfrm>
                <a:off x="6549177" y="3048566"/>
                <a:ext cx="195943" cy="189493"/>
              </a:xfrm>
              <a:prstGeom prst="ellipse">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333" name="Oval 332"/>
              <p:cNvSpPr/>
              <p:nvPr/>
            </p:nvSpPr>
            <p:spPr>
              <a:xfrm>
                <a:off x="6525422" y="3511540"/>
                <a:ext cx="195943" cy="189493"/>
              </a:xfrm>
              <a:prstGeom prst="ellipse">
                <a:avLst/>
              </a:prstGeom>
              <a:solidFill>
                <a:schemeClr val="bg2">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t>
                </a:r>
                <a:endParaRPr lang="en-US" sz="1050" dirty="0">
                  <a:solidFill>
                    <a:schemeClr val="tx1"/>
                  </a:solidFill>
                </a:endParaRPr>
              </a:p>
            </p:txBody>
          </p:sp>
          <p:sp>
            <p:nvSpPr>
              <p:cNvPr id="334" name="Oval 333"/>
              <p:cNvSpPr/>
              <p:nvPr/>
            </p:nvSpPr>
            <p:spPr>
              <a:xfrm>
                <a:off x="6735255" y="3218287"/>
                <a:ext cx="195943" cy="189493"/>
              </a:xfrm>
              <a:prstGeom prst="ellipse">
                <a:avLst/>
              </a:prstGeom>
              <a:solidFill>
                <a:schemeClr val="accent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G</a:t>
                </a:r>
                <a:endParaRPr lang="en-US" sz="1050" dirty="0">
                  <a:solidFill>
                    <a:schemeClr val="tx1"/>
                  </a:solidFill>
                </a:endParaRPr>
              </a:p>
            </p:txBody>
          </p:sp>
          <p:sp>
            <p:nvSpPr>
              <p:cNvPr id="335" name="Oval 334"/>
              <p:cNvSpPr/>
              <p:nvPr/>
            </p:nvSpPr>
            <p:spPr>
              <a:xfrm>
                <a:off x="6811455" y="3479543"/>
                <a:ext cx="195943" cy="189493"/>
              </a:xfrm>
              <a:prstGeom prst="ellipse">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336" name="Freeform 335"/>
              <p:cNvSpPr/>
              <p:nvPr/>
            </p:nvSpPr>
            <p:spPr>
              <a:xfrm>
                <a:off x="6191417" y="3220556"/>
                <a:ext cx="361784" cy="208292"/>
              </a:xfrm>
              <a:custGeom>
                <a:avLst/>
                <a:gdLst>
                  <a:gd name="connsiteX0" fmla="*/ 359229 w 359229"/>
                  <a:gd name="connsiteY0" fmla="*/ 1615 h 295530"/>
                  <a:gd name="connsiteX1" fmla="*/ 304800 w 359229"/>
                  <a:gd name="connsiteY1" fmla="*/ 12501 h 295530"/>
                  <a:gd name="connsiteX2" fmla="*/ 239486 w 359229"/>
                  <a:gd name="connsiteY2" fmla="*/ 23387 h 295530"/>
                  <a:gd name="connsiteX3" fmla="*/ 195943 w 359229"/>
                  <a:gd name="connsiteY3" fmla="*/ 66930 h 295530"/>
                  <a:gd name="connsiteX4" fmla="*/ 119743 w 359229"/>
                  <a:gd name="connsiteY4" fmla="*/ 77815 h 295530"/>
                  <a:gd name="connsiteX5" fmla="*/ 108858 w 359229"/>
                  <a:gd name="connsiteY5" fmla="*/ 175787 h 295530"/>
                  <a:gd name="connsiteX6" fmla="*/ 130629 w 359229"/>
                  <a:gd name="connsiteY6" fmla="*/ 241101 h 295530"/>
                  <a:gd name="connsiteX7" fmla="*/ 65315 w 359229"/>
                  <a:gd name="connsiteY7" fmla="*/ 251987 h 295530"/>
                  <a:gd name="connsiteX8" fmla="*/ 10886 w 359229"/>
                  <a:gd name="connsiteY8" fmla="*/ 262873 h 295530"/>
                  <a:gd name="connsiteX9" fmla="*/ 0 w 359229"/>
                  <a:gd name="connsiteY9" fmla="*/ 295530 h 29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229" h="295530">
                    <a:moveTo>
                      <a:pt x="359229" y="1615"/>
                    </a:moveTo>
                    <a:cubicBezTo>
                      <a:pt x="341086" y="5244"/>
                      <a:pt x="323302" y="12501"/>
                      <a:pt x="304800" y="12501"/>
                    </a:cubicBezTo>
                    <a:cubicBezTo>
                      <a:pt x="237197" y="12501"/>
                      <a:pt x="307384" y="-21879"/>
                      <a:pt x="239486" y="23387"/>
                    </a:cubicBezTo>
                    <a:cubicBezTo>
                      <a:pt x="218453" y="149582"/>
                      <a:pt x="251705" y="72506"/>
                      <a:pt x="195943" y="66930"/>
                    </a:cubicBezTo>
                    <a:cubicBezTo>
                      <a:pt x="170413" y="64377"/>
                      <a:pt x="145143" y="74187"/>
                      <a:pt x="119743" y="77815"/>
                    </a:cubicBezTo>
                    <a:cubicBezTo>
                      <a:pt x="88539" y="124623"/>
                      <a:pt x="91081" y="104678"/>
                      <a:pt x="108858" y="175787"/>
                    </a:cubicBezTo>
                    <a:cubicBezTo>
                      <a:pt x="114424" y="198051"/>
                      <a:pt x="130629" y="241101"/>
                      <a:pt x="130629" y="241101"/>
                    </a:cubicBezTo>
                    <a:cubicBezTo>
                      <a:pt x="89104" y="282628"/>
                      <a:pt x="132189" y="251987"/>
                      <a:pt x="65315" y="251987"/>
                    </a:cubicBezTo>
                    <a:cubicBezTo>
                      <a:pt x="46813" y="251987"/>
                      <a:pt x="29029" y="259244"/>
                      <a:pt x="10886" y="262873"/>
                    </a:cubicBezTo>
                    <a:lnTo>
                      <a:pt x="0" y="295530"/>
                    </a:lnTo>
                  </a:path>
                </a:pathLst>
              </a:custGeom>
              <a:noFill/>
              <a:ln w="1905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92D050"/>
                  </a:solidFill>
                </a:endParaRPr>
              </a:p>
            </p:txBody>
          </p:sp>
          <p:sp>
            <p:nvSpPr>
              <p:cNvPr id="337" name="Freeform 336"/>
              <p:cNvSpPr/>
              <p:nvPr/>
            </p:nvSpPr>
            <p:spPr>
              <a:xfrm>
                <a:off x="6269592" y="3329660"/>
                <a:ext cx="436947" cy="365402"/>
              </a:xfrm>
              <a:custGeom>
                <a:avLst/>
                <a:gdLst>
                  <a:gd name="connsiteX0" fmla="*/ 359229 w 359229"/>
                  <a:gd name="connsiteY0" fmla="*/ 1615 h 295530"/>
                  <a:gd name="connsiteX1" fmla="*/ 304800 w 359229"/>
                  <a:gd name="connsiteY1" fmla="*/ 12501 h 295530"/>
                  <a:gd name="connsiteX2" fmla="*/ 239486 w 359229"/>
                  <a:gd name="connsiteY2" fmla="*/ 23387 h 295530"/>
                  <a:gd name="connsiteX3" fmla="*/ 195943 w 359229"/>
                  <a:gd name="connsiteY3" fmla="*/ 66930 h 295530"/>
                  <a:gd name="connsiteX4" fmla="*/ 119743 w 359229"/>
                  <a:gd name="connsiteY4" fmla="*/ 77815 h 295530"/>
                  <a:gd name="connsiteX5" fmla="*/ 108858 w 359229"/>
                  <a:gd name="connsiteY5" fmla="*/ 175787 h 295530"/>
                  <a:gd name="connsiteX6" fmla="*/ 130629 w 359229"/>
                  <a:gd name="connsiteY6" fmla="*/ 241101 h 295530"/>
                  <a:gd name="connsiteX7" fmla="*/ 65315 w 359229"/>
                  <a:gd name="connsiteY7" fmla="*/ 251987 h 295530"/>
                  <a:gd name="connsiteX8" fmla="*/ 10886 w 359229"/>
                  <a:gd name="connsiteY8" fmla="*/ 262873 h 295530"/>
                  <a:gd name="connsiteX9" fmla="*/ 0 w 359229"/>
                  <a:gd name="connsiteY9" fmla="*/ 295530 h 29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229" h="295530">
                    <a:moveTo>
                      <a:pt x="359229" y="1615"/>
                    </a:moveTo>
                    <a:cubicBezTo>
                      <a:pt x="341086" y="5244"/>
                      <a:pt x="323302" y="12501"/>
                      <a:pt x="304800" y="12501"/>
                    </a:cubicBezTo>
                    <a:cubicBezTo>
                      <a:pt x="237197" y="12501"/>
                      <a:pt x="307384" y="-21879"/>
                      <a:pt x="239486" y="23387"/>
                    </a:cubicBezTo>
                    <a:cubicBezTo>
                      <a:pt x="218453" y="149582"/>
                      <a:pt x="251705" y="72506"/>
                      <a:pt x="195943" y="66930"/>
                    </a:cubicBezTo>
                    <a:cubicBezTo>
                      <a:pt x="170413" y="64377"/>
                      <a:pt x="145143" y="74187"/>
                      <a:pt x="119743" y="77815"/>
                    </a:cubicBezTo>
                    <a:cubicBezTo>
                      <a:pt x="88539" y="124623"/>
                      <a:pt x="91081" y="104678"/>
                      <a:pt x="108858" y="175787"/>
                    </a:cubicBezTo>
                    <a:cubicBezTo>
                      <a:pt x="114424" y="198051"/>
                      <a:pt x="130629" y="241101"/>
                      <a:pt x="130629" y="241101"/>
                    </a:cubicBezTo>
                    <a:cubicBezTo>
                      <a:pt x="89104" y="282628"/>
                      <a:pt x="132189" y="251987"/>
                      <a:pt x="65315" y="251987"/>
                    </a:cubicBezTo>
                    <a:cubicBezTo>
                      <a:pt x="46813" y="251987"/>
                      <a:pt x="29029" y="259244"/>
                      <a:pt x="10886" y="262873"/>
                    </a:cubicBezTo>
                    <a:lnTo>
                      <a:pt x="0" y="295530"/>
                    </a:lnTo>
                  </a:path>
                </a:pathLst>
              </a:custGeom>
              <a:noFill/>
              <a:ln w="19050">
                <a:solidFill>
                  <a:schemeClr val="accent2">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92D050"/>
                  </a:solidFill>
                </a:endParaRPr>
              </a:p>
            </p:txBody>
          </p:sp>
          <p:sp>
            <p:nvSpPr>
              <p:cNvPr id="338" name="Freeform 337"/>
              <p:cNvSpPr/>
              <p:nvPr/>
            </p:nvSpPr>
            <p:spPr>
              <a:xfrm>
                <a:off x="6213188" y="3732184"/>
                <a:ext cx="361784" cy="208292"/>
              </a:xfrm>
              <a:custGeom>
                <a:avLst/>
                <a:gdLst>
                  <a:gd name="connsiteX0" fmla="*/ 359229 w 359229"/>
                  <a:gd name="connsiteY0" fmla="*/ 1615 h 295530"/>
                  <a:gd name="connsiteX1" fmla="*/ 304800 w 359229"/>
                  <a:gd name="connsiteY1" fmla="*/ 12501 h 295530"/>
                  <a:gd name="connsiteX2" fmla="*/ 239486 w 359229"/>
                  <a:gd name="connsiteY2" fmla="*/ 23387 h 295530"/>
                  <a:gd name="connsiteX3" fmla="*/ 195943 w 359229"/>
                  <a:gd name="connsiteY3" fmla="*/ 66930 h 295530"/>
                  <a:gd name="connsiteX4" fmla="*/ 119743 w 359229"/>
                  <a:gd name="connsiteY4" fmla="*/ 77815 h 295530"/>
                  <a:gd name="connsiteX5" fmla="*/ 108858 w 359229"/>
                  <a:gd name="connsiteY5" fmla="*/ 175787 h 295530"/>
                  <a:gd name="connsiteX6" fmla="*/ 130629 w 359229"/>
                  <a:gd name="connsiteY6" fmla="*/ 241101 h 295530"/>
                  <a:gd name="connsiteX7" fmla="*/ 65315 w 359229"/>
                  <a:gd name="connsiteY7" fmla="*/ 251987 h 295530"/>
                  <a:gd name="connsiteX8" fmla="*/ 10886 w 359229"/>
                  <a:gd name="connsiteY8" fmla="*/ 262873 h 295530"/>
                  <a:gd name="connsiteX9" fmla="*/ 0 w 359229"/>
                  <a:gd name="connsiteY9" fmla="*/ 295530 h 29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229" h="295530">
                    <a:moveTo>
                      <a:pt x="359229" y="1615"/>
                    </a:moveTo>
                    <a:cubicBezTo>
                      <a:pt x="341086" y="5244"/>
                      <a:pt x="323302" y="12501"/>
                      <a:pt x="304800" y="12501"/>
                    </a:cubicBezTo>
                    <a:cubicBezTo>
                      <a:pt x="237197" y="12501"/>
                      <a:pt x="307384" y="-21879"/>
                      <a:pt x="239486" y="23387"/>
                    </a:cubicBezTo>
                    <a:cubicBezTo>
                      <a:pt x="218453" y="149582"/>
                      <a:pt x="251705" y="72506"/>
                      <a:pt x="195943" y="66930"/>
                    </a:cubicBezTo>
                    <a:cubicBezTo>
                      <a:pt x="170413" y="64377"/>
                      <a:pt x="145143" y="74187"/>
                      <a:pt x="119743" y="77815"/>
                    </a:cubicBezTo>
                    <a:cubicBezTo>
                      <a:pt x="88539" y="124623"/>
                      <a:pt x="91081" y="104678"/>
                      <a:pt x="108858" y="175787"/>
                    </a:cubicBezTo>
                    <a:cubicBezTo>
                      <a:pt x="114424" y="198051"/>
                      <a:pt x="130629" y="241101"/>
                      <a:pt x="130629" y="241101"/>
                    </a:cubicBezTo>
                    <a:cubicBezTo>
                      <a:pt x="89104" y="282628"/>
                      <a:pt x="132189" y="251987"/>
                      <a:pt x="65315" y="251987"/>
                    </a:cubicBezTo>
                    <a:cubicBezTo>
                      <a:pt x="46813" y="251987"/>
                      <a:pt x="29029" y="259244"/>
                      <a:pt x="10886" y="262873"/>
                    </a:cubicBezTo>
                    <a:lnTo>
                      <a:pt x="0" y="295530"/>
                    </a:lnTo>
                  </a:path>
                </a:pathLst>
              </a:custGeom>
              <a:noFill/>
              <a:ln w="19050">
                <a:solidFill>
                  <a:schemeClr val="bg2">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92D050"/>
                  </a:solidFill>
                </a:endParaRPr>
              </a:p>
            </p:txBody>
          </p:sp>
          <p:sp>
            <p:nvSpPr>
              <p:cNvPr id="339" name="Freeform 338"/>
              <p:cNvSpPr/>
              <p:nvPr/>
            </p:nvSpPr>
            <p:spPr>
              <a:xfrm>
                <a:off x="6550645" y="3710413"/>
                <a:ext cx="361784" cy="208292"/>
              </a:xfrm>
              <a:custGeom>
                <a:avLst/>
                <a:gdLst>
                  <a:gd name="connsiteX0" fmla="*/ 359229 w 359229"/>
                  <a:gd name="connsiteY0" fmla="*/ 1615 h 295530"/>
                  <a:gd name="connsiteX1" fmla="*/ 304800 w 359229"/>
                  <a:gd name="connsiteY1" fmla="*/ 12501 h 295530"/>
                  <a:gd name="connsiteX2" fmla="*/ 239486 w 359229"/>
                  <a:gd name="connsiteY2" fmla="*/ 23387 h 295530"/>
                  <a:gd name="connsiteX3" fmla="*/ 195943 w 359229"/>
                  <a:gd name="connsiteY3" fmla="*/ 66930 h 295530"/>
                  <a:gd name="connsiteX4" fmla="*/ 119743 w 359229"/>
                  <a:gd name="connsiteY4" fmla="*/ 77815 h 295530"/>
                  <a:gd name="connsiteX5" fmla="*/ 108858 w 359229"/>
                  <a:gd name="connsiteY5" fmla="*/ 175787 h 295530"/>
                  <a:gd name="connsiteX6" fmla="*/ 130629 w 359229"/>
                  <a:gd name="connsiteY6" fmla="*/ 241101 h 295530"/>
                  <a:gd name="connsiteX7" fmla="*/ 65315 w 359229"/>
                  <a:gd name="connsiteY7" fmla="*/ 251987 h 295530"/>
                  <a:gd name="connsiteX8" fmla="*/ 10886 w 359229"/>
                  <a:gd name="connsiteY8" fmla="*/ 262873 h 295530"/>
                  <a:gd name="connsiteX9" fmla="*/ 0 w 359229"/>
                  <a:gd name="connsiteY9" fmla="*/ 295530 h 29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229" h="295530">
                    <a:moveTo>
                      <a:pt x="359229" y="1615"/>
                    </a:moveTo>
                    <a:cubicBezTo>
                      <a:pt x="341086" y="5244"/>
                      <a:pt x="323302" y="12501"/>
                      <a:pt x="304800" y="12501"/>
                    </a:cubicBezTo>
                    <a:cubicBezTo>
                      <a:pt x="237197" y="12501"/>
                      <a:pt x="307384" y="-21879"/>
                      <a:pt x="239486" y="23387"/>
                    </a:cubicBezTo>
                    <a:cubicBezTo>
                      <a:pt x="218453" y="149582"/>
                      <a:pt x="251705" y="72506"/>
                      <a:pt x="195943" y="66930"/>
                    </a:cubicBezTo>
                    <a:cubicBezTo>
                      <a:pt x="170413" y="64377"/>
                      <a:pt x="145143" y="74187"/>
                      <a:pt x="119743" y="77815"/>
                    </a:cubicBezTo>
                    <a:cubicBezTo>
                      <a:pt x="88539" y="124623"/>
                      <a:pt x="91081" y="104678"/>
                      <a:pt x="108858" y="175787"/>
                    </a:cubicBezTo>
                    <a:cubicBezTo>
                      <a:pt x="114424" y="198051"/>
                      <a:pt x="130629" y="241101"/>
                      <a:pt x="130629" y="241101"/>
                    </a:cubicBezTo>
                    <a:cubicBezTo>
                      <a:pt x="89104" y="282628"/>
                      <a:pt x="132189" y="251987"/>
                      <a:pt x="65315" y="251987"/>
                    </a:cubicBezTo>
                    <a:cubicBezTo>
                      <a:pt x="46813" y="251987"/>
                      <a:pt x="29029" y="259244"/>
                      <a:pt x="10886" y="262873"/>
                    </a:cubicBezTo>
                    <a:lnTo>
                      <a:pt x="0" y="295530"/>
                    </a:lnTo>
                  </a:path>
                </a:pathLst>
              </a:custGeom>
              <a:noFill/>
              <a:ln w="19050">
                <a:solidFill>
                  <a:schemeClr val="accent1">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92D050"/>
                  </a:solidFill>
                </a:endParaRPr>
              </a:p>
            </p:txBody>
          </p:sp>
        </p:grpSp>
        <p:sp>
          <p:nvSpPr>
            <p:cNvPr id="340" name="TextBox 339"/>
            <p:cNvSpPr txBox="1"/>
            <p:nvPr/>
          </p:nvSpPr>
          <p:spPr>
            <a:xfrm>
              <a:off x="6896459" y="2912480"/>
              <a:ext cx="1284476" cy="492443"/>
            </a:xfrm>
            <a:prstGeom prst="rect">
              <a:avLst/>
            </a:prstGeom>
            <a:noFill/>
          </p:spPr>
          <p:txBody>
            <a:bodyPr wrap="square" rtlCol="0">
              <a:spAutoFit/>
            </a:bodyPr>
            <a:lstStyle/>
            <a:p>
              <a:r>
                <a:rPr lang="en-US" sz="900" dirty="0">
                  <a:solidFill>
                    <a:schemeClr val="accent1"/>
                  </a:solidFill>
                </a:rPr>
                <a:t>Add labeled nucleotides</a:t>
              </a:r>
              <a:endParaRPr lang="en-US" sz="900" dirty="0">
                <a:solidFill>
                  <a:schemeClr val="accent1"/>
                </a:solidFill>
              </a:endParaRPr>
            </a:p>
          </p:txBody>
        </p:sp>
      </p:grpSp>
      <p:grpSp>
        <p:nvGrpSpPr>
          <p:cNvPr id="287" name="Group 286"/>
          <p:cNvGrpSpPr/>
          <p:nvPr/>
        </p:nvGrpSpPr>
        <p:grpSpPr>
          <a:xfrm>
            <a:off x="242410" y="2863313"/>
            <a:ext cx="6295703" cy="2308637"/>
            <a:chOff x="323213" y="2674750"/>
            <a:chExt cx="8394270" cy="3078182"/>
          </a:xfrm>
        </p:grpSpPr>
        <p:grpSp>
          <p:nvGrpSpPr>
            <p:cNvPr id="272" name="Group 271"/>
            <p:cNvGrpSpPr/>
            <p:nvPr/>
          </p:nvGrpSpPr>
          <p:grpSpPr>
            <a:xfrm>
              <a:off x="323213" y="3178784"/>
              <a:ext cx="3284680" cy="2574148"/>
              <a:chOff x="323213" y="3178784"/>
              <a:chExt cx="3284680" cy="2574148"/>
            </a:xfrm>
          </p:grpSpPr>
          <p:sp>
            <p:nvSpPr>
              <p:cNvPr id="146" name="Cube 145"/>
              <p:cNvSpPr/>
              <p:nvPr/>
            </p:nvSpPr>
            <p:spPr>
              <a:xfrm rot="957867">
                <a:off x="791460" y="4310787"/>
                <a:ext cx="1934008" cy="701286"/>
              </a:xfrm>
              <a:prstGeom prst="cube">
                <a:avLst>
                  <a:gd name="adj" fmla="val 9230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7" name="Can 146"/>
              <p:cNvSpPr/>
              <p:nvPr/>
            </p:nvSpPr>
            <p:spPr>
              <a:xfrm flipH="1">
                <a:off x="974956" y="4486757"/>
                <a:ext cx="67704" cy="192143"/>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8" name="Can 147"/>
              <p:cNvSpPr/>
              <p:nvPr/>
            </p:nvSpPr>
            <p:spPr>
              <a:xfrm flipH="1">
                <a:off x="1494537" y="4203729"/>
                <a:ext cx="45719" cy="183067"/>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Can 148"/>
              <p:cNvSpPr/>
              <p:nvPr/>
            </p:nvSpPr>
            <p:spPr>
              <a:xfrm flipH="1">
                <a:off x="1315258" y="4386798"/>
                <a:ext cx="68098" cy="192144"/>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Can 149"/>
              <p:cNvSpPr/>
              <p:nvPr/>
            </p:nvSpPr>
            <p:spPr>
              <a:xfrm flipH="1">
                <a:off x="1736956" y="4324959"/>
                <a:ext cx="76154" cy="196841"/>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Can 150"/>
              <p:cNvSpPr/>
              <p:nvPr/>
            </p:nvSpPr>
            <p:spPr>
              <a:xfrm flipH="1">
                <a:off x="1529517" y="4578943"/>
                <a:ext cx="60744"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Can 151"/>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Can 152"/>
              <p:cNvSpPr/>
              <p:nvPr/>
            </p:nvSpPr>
            <p:spPr>
              <a:xfrm flipH="1">
                <a:off x="1867201" y="4725285"/>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Can 153"/>
              <p:cNvSpPr/>
              <p:nvPr/>
            </p:nvSpPr>
            <p:spPr>
              <a:xfrm flipH="1">
                <a:off x="1965553" y="4432328"/>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5" name="Group 154"/>
              <p:cNvGrpSpPr/>
              <p:nvPr/>
            </p:nvGrpSpPr>
            <p:grpSpPr>
              <a:xfrm flipH="1">
                <a:off x="1066409" y="3505709"/>
                <a:ext cx="45719" cy="1195811"/>
                <a:chOff x="6510414" y="2852057"/>
                <a:chExt cx="65315" cy="2035629"/>
              </a:xfrm>
            </p:grpSpPr>
            <p:sp>
              <p:nvSpPr>
                <p:cNvPr id="184" name="Can 18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5" name="Can 18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6" name="Can 18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56" name="Group 155"/>
              <p:cNvGrpSpPr/>
              <p:nvPr/>
            </p:nvGrpSpPr>
            <p:grpSpPr>
              <a:xfrm flipH="1">
                <a:off x="1555761" y="3178784"/>
                <a:ext cx="52940" cy="1195811"/>
                <a:chOff x="6510414" y="2852057"/>
                <a:chExt cx="65315" cy="2035629"/>
              </a:xfrm>
            </p:grpSpPr>
            <p:sp>
              <p:nvSpPr>
                <p:cNvPr id="181" name="Can 18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2" name="Can 18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3" name="Can 18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57" name="Group 156"/>
              <p:cNvGrpSpPr/>
              <p:nvPr/>
            </p:nvGrpSpPr>
            <p:grpSpPr>
              <a:xfrm flipH="1">
                <a:off x="1388933" y="3387523"/>
                <a:ext cx="45719" cy="1195811"/>
                <a:chOff x="6510414" y="2852057"/>
                <a:chExt cx="65315" cy="2035629"/>
              </a:xfrm>
            </p:grpSpPr>
            <p:sp>
              <p:nvSpPr>
                <p:cNvPr id="178" name="Can 17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9" name="Can 17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0" name="Can 17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58" name="Group 157"/>
              <p:cNvGrpSpPr/>
              <p:nvPr/>
            </p:nvGrpSpPr>
            <p:grpSpPr>
              <a:xfrm flipH="1">
                <a:off x="1610059" y="3582441"/>
                <a:ext cx="53595" cy="1195811"/>
                <a:chOff x="6510414" y="2852057"/>
                <a:chExt cx="65315" cy="2035629"/>
              </a:xfrm>
            </p:grpSpPr>
            <p:sp>
              <p:nvSpPr>
                <p:cNvPr id="175" name="Can 17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6" name="Can 17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Can 17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59" name="Group 158"/>
              <p:cNvGrpSpPr/>
              <p:nvPr/>
            </p:nvGrpSpPr>
            <p:grpSpPr>
              <a:xfrm flipH="1">
                <a:off x="1807103" y="3333444"/>
                <a:ext cx="67914" cy="1195811"/>
                <a:chOff x="6510414" y="2852057"/>
                <a:chExt cx="65315" cy="2035629"/>
              </a:xfrm>
            </p:grpSpPr>
            <p:sp>
              <p:nvSpPr>
                <p:cNvPr id="172" name="Can 17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3" name="Can 17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4" name="Can 17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60" name="Group 159"/>
              <p:cNvGrpSpPr/>
              <p:nvPr/>
            </p:nvGrpSpPr>
            <p:grpSpPr>
              <a:xfrm flipH="1">
                <a:off x="2023995" y="3460437"/>
                <a:ext cx="57927" cy="1195811"/>
                <a:chOff x="6510414" y="2852057"/>
                <a:chExt cx="65315" cy="2035629"/>
              </a:xfrm>
            </p:grpSpPr>
            <p:sp>
              <p:nvSpPr>
                <p:cNvPr id="169" name="Can 16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Can 16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1" name="Can 17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61" name="Group 160"/>
              <p:cNvGrpSpPr/>
              <p:nvPr/>
            </p:nvGrpSpPr>
            <p:grpSpPr>
              <a:xfrm flipH="1">
                <a:off x="2298386" y="3522478"/>
                <a:ext cx="45719" cy="1195811"/>
                <a:chOff x="6510414" y="2852057"/>
                <a:chExt cx="65315" cy="2035629"/>
              </a:xfrm>
            </p:grpSpPr>
            <p:sp>
              <p:nvSpPr>
                <p:cNvPr id="166" name="Can 16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7" name="Can 16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8" name="Can 16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62" name="Group 161"/>
              <p:cNvGrpSpPr/>
              <p:nvPr/>
            </p:nvGrpSpPr>
            <p:grpSpPr>
              <a:xfrm flipH="1">
                <a:off x="1937067" y="3737644"/>
                <a:ext cx="45719" cy="1195811"/>
                <a:chOff x="6510414" y="2852057"/>
                <a:chExt cx="65315" cy="2035629"/>
              </a:xfrm>
            </p:grpSpPr>
            <p:sp>
              <p:nvSpPr>
                <p:cNvPr id="163" name="Can 16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4" name="Can 16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5" name="Can 16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sp>
            <p:nvSpPr>
              <p:cNvPr id="144" name="TextBox 143"/>
              <p:cNvSpPr txBox="1"/>
              <p:nvPr/>
            </p:nvSpPr>
            <p:spPr>
              <a:xfrm>
                <a:off x="323213" y="5198935"/>
                <a:ext cx="3284680" cy="553997"/>
              </a:xfrm>
              <a:prstGeom prst="rect">
                <a:avLst/>
              </a:prstGeom>
              <a:noFill/>
            </p:spPr>
            <p:txBody>
              <a:bodyPr wrap="square" rtlCol="0">
                <a:spAutoFit/>
              </a:bodyPr>
              <a:lstStyle/>
              <a:p>
                <a:r>
                  <a:rPr lang="en-US" sz="1050" i="1" dirty="0">
                    <a:solidFill>
                      <a:schemeClr val="accent2"/>
                    </a:solidFill>
                  </a:rPr>
                  <a:t>In situ </a:t>
                </a:r>
                <a:r>
                  <a:rPr lang="en-US" sz="1050" dirty="0">
                    <a:solidFill>
                      <a:schemeClr val="accent2"/>
                    </a:solidFill>
                  </a:rPr>
                  <a:t>amplification creates clusters </a:t>
                </a:r>
                <a:r>
                  <a:rPr lang="en-US" sz="1050">
                    <a:solidFill>
                      <a:schemeClr val="accent2"/>
                    </a:solidFill>
                  </a:rPr>
                  <a:t>of identical copies of each fragment</a:t>
                </a:r>
                <a:endParaRPr lang="en-US" sz="1050" i="1" dirty="0">
                  <a:solidFill>
                    <a:schemeClr val="accent2"/>
                  </a:solidFill>
                </a:endParaRPr>
              </a:p>
            </p:txBody>
          </p:sp>
          <p:grpSp>
            <p:nvGrpSpPr>
              <p:cNvPr id="190" name="Group 189"/>
              <p:cNvGrpSpPr/>
              <p:nvPr/>
            </p:nvGrpSpPr>
            <p:grpSpPr>
              <a:xfrm>
                <a:off x="2242440" y="3555192"/>
                <a:ext cx="47162" cy="972036"/>
                <a:chOff x="2242440" y="3555192"/>
                <a:chExt cx="47162" cy="972036"/>
              </a:xfrm>
            </p:grpSpPr>
            <p:sp>
              <p:nvSpPr>
                <p:cNvPr id="187" name="Can 18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8" name="Can 18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1" name="Group 190"/>
              <p:cNvGrpSpPr/>
              <p:nvPr/>
            </p:nvGrpSpPr>
            <p:grpSpPr>
              <a:xfrm>
                <a:off x="1982023" y="3455631"/>
                <a:ext cx="47162" cy="972036"/>
                <a:chOff x="2242440" y="3555192"/>
                <a:chExt cx="47162" cy="972036"/>
              </a:xfrm>
            </p:grpSpPr>
            <p:sp>
              <p:nvSpPr>
                <p:cNvPr id="192" name="Can 19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3" name="Can 19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4" name="Group 193"/>
              <p:cNvGrpSpPr/>
              <p:nvPr/>
            </p:nvGrpSpPr>
            <p:grpSpPr>
              <a:xfrm>
                <a:off x="1883045" y="3760542"/>
                <a:ext cx="47162" cy="972036"/>
                <a:chOff x="2242440" y="3555192"/>
                <a:chExt cx="47162" cy="972036"/>
              </a:xfrm>
            </p:grpSpPr>
            <p:sp>
              <p:nvSpPr>
                <p:cNvPr id="195" name="Can 19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6" name="Can 19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7" name="Group 196"/>
              <p:cNvGrpSpPr/>
              <p:nvPr/>
            </p:nvGrpSpPr>
            <p:grpSpPr>
              <a:xfrm>
                <a:off x="1327507" y="3413494"/>
                <a:ext cx="47162" cy="972036"/>
                <a:chOff x="2242440" y="3555192"/>
                <a:chExt cx="47162" cy="972036"/>
              </a:xfrm>
            </p:grpSpPr>
            <p:sp>
              <p:nvSpPr>
                <p:cNvPr id="198" name="Can 19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9" name="Can 19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0" name="Group 199"/>
              <p:cNvGrpSpPr/>
              <p:nvPr/>
            </p:nvGrpSpPr>
            <p:grpSpPr>
              <a:xfrm>
                <a:off x="991652" y="3511165"/>
                <a:ext cx="47162" cy="972036"/>
                <a:chOff x="2242440" y="3555192"/>
                <a:chExt cx="47162" cy="972036"/>
              </a:xfrm>
            </p:grpSpPr>
            <p:sp>
              <p:nvSpPr>
                <p:cNvPr id="201" name="Can 20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2" name="Can 20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3" name="Group 202"/>
              <p:cNvGrpSpPr/>
              <p:nvPr/>
            </p:nvGrpSpPr>
            <p:grpSpPr>
              <a:xfrm>
                <a:off x="1491330" y="3227485"/>
                <a:ext cx="47162" cy="972036"/>
                <a:chOff x="2242440" y="3555192"/>
                <a:chExt cx="47162" cy="972036"/>
              </a:xfrm>
            </p:grpSpPr>
            <p:sp>
              <p:nvSpPr>
                <p:cNvPr id="204" name="Can 20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5" name="Can 20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6" name="Group 205"/>
              <p:cNvGrpSpPr/>
              <p:nvPr/>
            </p:nvGrpSpPr>
            <p:grpSpPr>
              <a:xfrm>
                <a:off x="1534139" y="3598832"/>
                <a:ext cx="47162" cy="972036"/>
                <a:chOff x="2242440" y="3555192"/>
                <a:chExt cx="47162" cy="972036"/>
              </a:xfrm>
            </p:grpSpPr>
            <p:sp>
              <p:nvSpPr>
                <p:cNvPr id="207" name="Can 20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8" name="Can 20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9" name="Group 208"/>
              <p:cNvGrpSpPr/>
              <p:nvPr/>
            </p:nvGrpSpPr>
            <p:grpSpPr>
              <a:xfrm>
                <a:off x="1751452" y="3345468"/>
                <a:ext cx="47162" cy="972036"/>
                <a:chOff x="2242440" y="3555192"/>
                <a:chExt cx="47162" cy="972036"/>
              </a:xfrm>
            </p:grpSpPr>
            <p:sp>
              <p:nvSpPr>
                <p:cNvPr id="210" name="Can 20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1" name="Can 21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20" name="Group 219"/>
              <p:cNvGrpSpPr/>
              <p:nvPr/>
            </p:nvGrpSpPr>
            <p:grpSpPr>
              <a:xfrm>
                <a:off x="2335615" y="3530955"/>
                <a:ext cx="115585" cy="1195811"/>
                <a:chOff x="4926085" y="3900930"/>
                <a:chExt cx="115585" cy="1195811"/>
              </a:xfrm>
            </p:grpSpPr>
            <p:sp>
              <p:nvSpPr>
                <p:cNvPr id="212" name="Can 211"/>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13" name="Group 212"/>
                <p:cNvGrpSpPr/>
                <p:nvPr/>
              </p:nvGrpSpPr>
              <p:grpSpPr>
                <a:xfrm flipH="1">
                  <a:off x="4995951" y="3900930"/>
                  <a:ext cx="45719" cy="1195811"/>
                  <a:chOff x="6510414" y="2852057"/>
                  <a:chExt cx="65315" cy="2035629"/>
                </a:xfrm>
              </p:grpSpPr>
              <p:sp>
                <p:nvSpPr>
                  <p:cNvPr id="214" name="Can 21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5" name="Can 21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6" name="Can 21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17" name="Group 216"/>
                <p:cNvGrpSpPr/>
                <p:nvPr/>
              </p:nvGrpSpPr>
              <p:grpSpPr>
                <a:xfrm>
                  <a:off x="4941929" y="3923828"/>
                  <a:ext cx="47162" cy="972036"/>
                  <a:chOff x="2242440" y="3555192"/>
                  <a:chExt cx="47162" cy="972036"/>
                </a:xfrm>
              </p:grpSpPr>
              <p:sp>
                <p:nvSpPr>
                  <p:cNvPr id="218" name="Can 21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9" name="Can 21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221" name="Can 220"/>
              <p:cNvSpPr/>
              <p:nvPr/>
            </p:nvSpPr>
            <p:spPr>
              <a:xfrm flipH="1">
                <a:off x="1811575" y="4725285"/>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2" name="Group 221"/>
              <p:cNvGrpSpPr/>
              <p:nvPr/>
            </p:nvGrpSpPr>
            <p:grpSpPr>
              <a:xfrm flipH="1">
                <a:off x="1881441" y="3737644"/>
                <a:ext cx="45719" cy="1195811"/>
                <a:chOff x="6510414" y="2852057"/>
                <a:chExt cx="65315" cy="2035629"/>
              </a:xfrm>
            </p:grpSpPr>
            <p:sp>
              <p:nvSpPr>
                <p:cNvPr id="223" name="Can 22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4" name="Can 22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5" name="Can 22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26" name="Group 225"/>
              <p:cNvGrpSpPr/>
              <p:nvPr/>
            </p:nvGrpSpPr>
            <p:grpSpPr>
              <a:xfrm>
                <a:off x="1827419" y="3760542"/>
                <a:ext cx="47162" cy="972036"/>
                <a:chOff x="2242440" y="3555192"/>
                <a:chExt cx="47162" cy="972036"/>
              </a:xfrm>
            </p:grpSpPr>
            <p:sp>
              <p:nvSpPr>
                <p:cNvPr id="227" name="Can 22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8" name="Can 22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29" name="Can 228"/>
              <p:cNvSpPr/>
              <p:nvPr/>
            </p:nvSpPr>
            <p:spPr>
              <a:xfrm flipH="1">
                <a:off x="1104570" y="4529255"/>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0" name="Group 229"/>
              <p:cNvGrpSpPr/>
              <p:nvPr/>
            </p:nvGrpSpPr>
            <p:grpSpPr>
              <a:xfrm flipH="1">
                <a:off x="1174436" y="3541614"/>
                <a:ext cx="45719" cy="1195811"/>
                <a:chOff x="6510414" y="2852057"/>
                <a:chExt cx="65315" cy="2035629"/>
              </a:xfrm>
            </p:grpSpPr>
            <p:sp>
              <p:nvSpPr>
                <p:cNvPr id="231" name="Can 23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2" name="Can 23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3" name="Can 23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34" name="Group 233"/>
              <p:cNvGrpSpPr/>
              <p:nvPr/>
            </p:nvGrpSpPr>
            <p:grpSpPr>
              <a:xfrm>
                <a:off x="1120414" y="3564512"/>
                <a:ext cx="47162" cy="972036"/>
                <a:chOff x="2242440" y="3555192"/>
                <a:chExt cx="47162" cy="972036"/>
              </a:xfrm>
            </p:grpSpPr>
            <p:sp>
              <p:nvSpPr>
                <p:cNvPr id="235" name="Can 23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6" name="Can 23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37" name="Can 236"/>
              <p:cNvSpPr/>
              <p:nvPr/>
            </p:nvSpPr>
            <p:spPr>
              <a:xfrm flipH="1">
                <a:off x="1352985" y="4454250"/>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8" name="Group 237"/>
              <p:cNvGrpSpPr/>
              <p:nvPr/>
            </p:nvGrpSpPr>
            <p:grpSpPr>
              <a:xfrm flipH="1">
                <a:off x="1422851" y="3466609"/>
                <a:ext cx="45719" cy="1195811"/>
                <a:chOff x="6510414" y="2852057"/>
                <a:chExt cx="65315" cy="2035629"/>
              </a:xfrm>
            </p:grpSpPr>
            <p:sp>
              <p:nvSpPr>
                <p:cNvPr id="239" name="Can 23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0" name="Can 23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1" name="Can 24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42" name="Group 241"/>
              <p:cNvGrpSpPr/>
              <p:nvPr/>
            </p:nvGrpSpPr>
            <p:grpSpPr>
              <a:xfrm>
                <a:off x="1368829" y="3489507"/>
                <a:ext cx="47162" cy="972036"/>
                <a:chOff x="2242440" y="3555192"/>
                <a:chExt cx="47162" cy="972036"/>
              </a:xfrm>
            </p:grpSpPr>
            <p:sp>
              <p:nvSpPr>
                <p:cNvPr id="243" name="Can 24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4" name="Can 24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5" name="Can 244"/>
              <p:cNvSpPr/>
              <p:nvPr/>
            </p:nvSpPr>
            <p:spPr>
              <a:xfrm flipH="1">
                <a:off x="1495423" y="4627394"/>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46" name="Group 245"/>
              <p:cNvGrpSpPr/>
              <p:nvPr/>
            </p:nvGrpSpPr>
            <p:grpSpPr>
              <a:xfrm flipH="1">
                <a:off x="1565289" y="3639753"/>
                <a:ext cx="45719" cy="1195811"/>
                <a:chOff x="6510414" y="2852057"/>
                <a:chExt cx="65315" cy="2035629"/>
              </a:xfrm>
            </p:grpSpPr>
            <p:sp>
              <p:nvSpPr>
                <p:cNvPr id="247" name="Can 24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8" name="Can 24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9" name="Can 24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50" name="Group 249"/>
              <p:cNvGrpSpPr/>
              <p:nvPr/>
            </p:nvGrpSpPr>
            <p:grpSpPr>
              <a:xfrm>
                <a:off x="1511267" y="3662651"/>
                <a:ext cx="47162" cy="972036"/>
                <a:chOff x="2242440" y="3555192"/>
                <a:chExt cx="47162" cy="972036"/>
              </a:xfrm>
            </p:grpSpPr>
            <p:sp>
              <p:nvSpPr>
                <p:cNvPr id="251" name="Can 25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2" name="Can 25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53" name="Can 252"/>
              <p:cNvSpPr/>
              <p:nvPr/>
            </p:nvSpPr>
            <p:spPr>
              <a:xfrm flipH="1">
                <a:off x="1694125" y="4332876"/>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54" name="Group 253"/>
              <p:cNvGrpSpPr/>
              <p:nvPr/>
            </p:nvGrpSpPr>
            <p:grpSpPr>
              <a:xfrm flipH="1">
                <a:off x="1763991" y="3345235"/>
                <a:ext cx="45719" cy="1195811"/>
                <a:chOff x="6510414" y="2852057"/>
                <a:chExt cx="65315" cy="2035629"/>
              </a:xfrm>
            </p:grpSpPr>
            <p:sp>
              <p:nvSpPr>
                <p:cNvPr id="255" name="Can 25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6" name="Can 25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7" name="Can 25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58" name="Group 257"/>
              <p:cNvGrpSpPr/>
              <p:nvPr/>
            </p:nvGrpSpPr>
            <p:grpSpPr>
              <a:xfrm>
                <a:off x="1709969" y="3368133"/>
                <a:ext cx="47162" cy="972036"/>
                <a:chOff x="2242440" y="3555192"/>
                <a:chExt cx="47162" cy="972036"/>
              </a:xfrm>
            </p:grpSpPr>
            <p:sp>
              <p:nvSpPr>
                <p:cNvPr id="259" name="Can 25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0" name="Can 25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cxnSp>
          <p:nvCxnSpPr>
            <p:cNvPr id="280" name="Elbow Connector 279"/>
            <p:cNvCxnSpPr>
              <a:stCxn id="138" idx="1"/>
              <a:endCxn id="183" idx="1"/>
            </p:cNvCxnSpPr>
            <p:nvPr/>
          </p:nvCxnSpPr>
          <p:spPr>
            <a:xfrm rot="10800000" flipV="1">
              <a:off x="1582230" y="2674750"/>
              <a:ext cx="7135253" cy="5040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6" name="Group 365"/>
          <p:cNvGrpSpPr/>
          <p:nvPr/>
        </p:nvGrpSpPr>
        <p:grpSpPr>
          <a:xfrm>
            <a:off x="3647184" y="4103722"/>
            <a:ext cx="1069520" cy="158452"/>
            <a:chOff x="4862911" y="4328629"/>
            <a:chExt cx="1426027" cy="211269"/>
          </a:xfrm>
        </p:grpSpPr>
        <p:sp>
          <p:nvSpPr>
            <p:cNvPr id="343" name="Oval 342"/>
            <p:cNvSpPr/>
            <p:nvPr/>
          </p:nvSpPr>
          <p:spPr>
            <a:xfrm>
              <a:off x="4862911" y="4328629"/>
              <a:ext cx="195943" cy="189493"/>
            </a:xfrm>
            <a:prstGeom prst="ellipse">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344" name="Oval 343"/>
            <p:cNvSpPr/>
            <p:nvPr/>
          </p:nvSpPr>
          <p:spPr>
            <a:xfrm>
              <a:off x="5439857" y="4339515"/>
              <a:ext cx="195943" cy="189493"/>
            </a:xfrm>
            <a:prstGeom prst="ellipse">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345" name="Oval 344"/>
            <p:cNvSpPr/>
            <p:nvPr/>
          </p:nvSpPr>
          <p:spPr>
            <a:xfrm>
              <a:off x="6092995" y="4350405"/>
              <a:ext cx="195943" cy="189493"/>
            </a:xfrm>
            <a:prstGeom prst="ellipse">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grpSp>
      <p:grpSp>
        <p:nvGrpSpPr>
          <p:cNvPr id="360" name="Group 359"/>
          <p:cNvGrpSpPr/>
          <p:nvPr/>
        </p:nvGrpSpPr>
        <p:grpSpPr>
          <a:xfrm>
            <a:off x="5002961" y="3581423"/>
            <a:ext cx="2286279" cy="1587201"/>
            <a:chOff x="6670614" y="3632231"/>
            <a:chExt cx="3048372" cy="2116268"/>
          </a:xfrm>
        </p:grpSpPr>
        <p:sp>
          <p:nvSpPr>
            <p:cNvPr id="325" name="Rectangle 324"/>
            <p:cNvSpPr/>
            <p:nvPr/>
          </p:nvSpPr>
          <p:spPr>
            <a:xfrm>
              <a:off x="7906585" y="3632231"/>
              <a:ext cx="1113738" cy="103606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6" name="TextBox 325"/>
            <p:cNvSpPr txBox="1"/>
            <p:nvPr/>
          </p:nvSpPr>
          <p:spPr>
            <a:xfrm>
              <a:off x="7840022" y="5194502"/>
              <a:ext cx="1878964" cy="553997"/>
            </a:xfrm>
            <a:prstGeom prst="rect">
              <a:avLst/>
            </a:prstGeom>
            <a:noFill/>
          </p:spPr>
          <p:txBody>
            <a:bodyPr wrap="square" rtlCol="0">
              <a:spAutoFit/>
            </a:bodyPr>
            <a:lstStyle/>
            <a:p>
              <a:r>
                <a:rPr lang="en-US" sz="1050">
                  <a:solidFill>
                    <a:schemeClr val="accent2"/>
                  </a:solidFill>
                </a:rPr>
                <a:t>Overhead view of the same cluster</a:t>
              </a:r>
              <a:endParaRPr lang="en-US" sz="1050" dirty="0">
                <a:solidFill>
                  <a:schemeClr val="accent2"/>
                </a:solidFill>
              </a:endParaRPr>
            </a:p>
          </p:txBody>
        </p:sp>
        <p:sp>
          <p:nvSpPr>
            <p:cNvPr id="354" name="Oval 353"/>
            <p:cNvSpPr/>
            <p:nvPr/>
          </p:nvSpPr>
          <p:spPr>
            <a:xfrm>
              <a:off x="8278841" y="3948479"/>
              <a:ext cx="369225" cy="38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59" name="Straight Arrow Connector 358"/>
            <p:cNvCxnSpPr/>
            <p:nvPr/>
          </p:nvCxnSpPr>
          <p:spPr>
            <a:xfrm>
              <a:off x="6670614" y="4120383"/>
              <a:ext cx="878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62" name="Table 361"/>
          <p:cNvGraphicFramePr>
            <a:graphicFrameLocks noGrp="1"/>
          </p:cNvGraphicFramePr>
          <p:nvPr>
            <p:extLst/>
          </p:nvPr>
        </p:nvGraphicFramePr>
        <p:xfrm>
          <a:off x="7639102" y="3256040"/>
          <a:ext cx="1035940" cy="1474470"/>
        </p:xfrm>
        <a:graphic>
          <a:graphicData uri="http://schemas.openxmlformats.org/drawingml/2006/table">
            <a:tbl>
              <a:tblPr firstRow="1" bandRow="1">
                <a:tableStyleId>{5940675A-B579-460E-94D1-54222C63F5DA}</a:tableStyleId>
              </a:tblPr>
              <a:tblGrid>
                <a:gridCol w="517970"/>
                <a:gridCol w="517970"/>
              </a:tblGrid>
              <a:tr h="388620">
                <a:tc>
                  <a:txBody>
                    <a:bodyPr/>
                    <a:lstStyle/>
                    <a:p>
                      <a:pPr algn="ctr"/>
                      <a:r>
                        <a:rPr lang="en-US" sz="1100" dirty="0" smtClean="0"/>
                        <a:t>Base</a:t>
                      </a:r>
                      <a:endParaRPr lang="en-US" sz="1100" dirty="0"/>
                    </a:p>
                  </a:txBody>
                  <a:tcPr marL="68580" marR="68580" marT="34290" marB="34290"/>
                </a:tc>
                <a:tc>
                  <a:txBody>
                    <a:bodyPr/>
                    <a:lstStyle/>
                    <a:p>
                      <a:pPr algn="ctr"/>
                      <a:r>
                        <a:rPr lang="en-US" sz="1100" dirty="0" smtClean="0"/>
                        <a:t>Prob.</a:t>
                      </a:r>
                    </a:p>
                    <a:p>
                      <a:pPr algn="ctr"/>
                      <a:r>
                        <a:rPr lang="en-US" sz="1100" dirty="0" smtClean="0"/>
                        <a:t>Wrong</a:t>
                      </a:r>
                      <a:endParaRPr lang="en-US" sz="1100" dirty="0"/>
                    </a:p>
                  </a:txBody>
                  <a:tcPr marL="68580" marR="68580" marT="34290" marB="34290"/>
                </a:tc>
              </a:tr>
              <a:tr h="228600">
                <a:tc>
                  <a:txBody>
                    <a:bodyPr/>
                    <a:lstStyle/>
                    <a:p>
                      <a:pPr algn="ctr"/>
                      <a:r>
                        <a:rPr lang="en-US" sz="1100" dirty="0" smtClean="0"/>
                        <a:t>T</a:t>
                      </a:r>
                      <a:endParaRPr lang="en-US" sz="1100" dirty="0"/>
                    </a:p>
                  </a:txBody>
                  <a:tcPr marL="68580" marR="68580" marT="34290" marB="34290"/>
                </a:tc>
                <a:tc>
                  <a:txBody>
                    <a:bodyPr/>
                    <a:lstStyle/>
                    <a:p>
                      <a:pPr algn="ctr"/>
                      <a:r>
                        <a:rPr lang="en-US" sz="1100" dirty="0" smtClean="0"/>
                        <a:t>&lt;1%</a:t>
                      </a:r>
                      <a:endParaRPr lang="en-US" sz="1100" dirty="0"/>
                    </a:p>
                  </a:txBody>
                  <a:tcPr marL="68580" marR="68580" marT="34290" marB="34290"/>
                </a:tc>
              </a:tr>
              <a:tr h="278130">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r>
              <a:tr h="278130">
                <a:tc>
                  <a:txBody>
                    <a:bodyPr/>
                    <a:lstStyle/>
                    <a:p>
                      <a:pPr algn="ctr"/>
                      <a:endParaRPr lang="en-US" sz="1100"/>
                    </a:p>
                  </a:txBody>
                  <a:tcPr marL="68580" marR="68580" marT="34290" marB="34290"/>
                </a:tc>
                <a:tc>
                  <a:txBody>
                    <a:bodyPr/>
                    <a:lstStyle/>
                    <a:p>
                      <a:pPr algn="ctr"/>
                      <a:endParaRPr lang="en-US" sz="1100" dirty="0"/>
                    </a:p>
                  </a:txBody>
                  <a:tcPr marL="68580" marR="68580" marT="34290" marB="34290"/>
                </a:tc>
              </a:tr>
              <a:tr h="278130">
                <a:tc>
                  <a:txBody>
                    <a:bodyPr/>
                    <a:lstStyle/>
                    <a:p>
                      <a:pPr algn="ctr"/>
                      <a:endParaRPr lang="en-US" sz="1100"/>
                    </a:p>
                  </a:txBody>
                  <a:tcPr marL="68580" marR="68580" marT="34290" marB="34290"/>
                </a:tc>
                <a:tc>
                  <a:txBody>
                    <a:bodyPr/>
                    <a:lstStyle/>
                    <a:p>
                      <a:pPr algn="ctr"/>
                      <a:endParaRPr lang="en-US" sz="1100" dirty="0"/>
                    </a:p>
                  </a:txBody>
                  <a:tcPr marL="68580" marR="68580" marT="34290" marB="34290"/>
                </a:tc>
              </a:tr>
            </a:tbl>
          </a:graphicData>
        </a:graphic>
      </p:graphicFrame>
      <p:grpSp>
        <p:nvGrpSpPr>
          <p:cNvPr id="364" name="Group 363"/>
          <p:cNvGrpSpPr/>
          <p:nvPr/>
        </p:nvGrpSpPr>
        <p:grpSpPr>
          <a:xfrm>
            <a:off x="6856255" y="3963262"/>
            <a:ext cx="1942844" cy="1059503"/>
            <a:chOff x="9141673" y="4141350"/>
            <a:chExt cx="2590459" cy="1412671"/>
          </a:xfrm>
        </p:grpSpPr>
        <p:sp>
          <p:nvSpPr>
            <p:cNvPr id="327" name="TextBox 326"/>
            <p:cNvSpPr txBox="1"/>
            <p:nvPr/>
          </p:nvSpPr>
          <p:spPr>
            <a:xfrm>
              <a:off x="9853168" y="5215466"/>
              <a:ext cx="1878964" cy="338555"/>
            </a:xfrm>
            <a:prstGeom prst="rect">
              <a:avLst/>
            </a:prstGeom>
            <a:noFill/>
          </p:spPr>
          <p:txBody>
            <a:bodyPr wrap="square" rtlCol="0">
              <a:spAutoFit/>
            </a:bodyPr>
            <a:lstStyle/>
            <a:p>
              <a:pPr algn="ctr"/>
              <a:r>
                <a:rPr lang="en-US" sz="1050" dirty="0">
                  <a:solidFill>
                    <a:schemeClr val="accent2"/>
                  </a:solidFill>
                </a:rPr>
                <a:t>Output</a:t>
              </a:r>
              <a:endParaRPr lang="en-US" sz="1050" dirty="0">
                <a:solidFill>
                  <a:schemeClr val="accent2"/>
                </a:solidFill>
              </a:endParaRPr>
            </a:p>
          </p:txBody>
        </p:sp>
        <p:cxnSp>
          <p:nvCxnSpPr>
            <p:cNvPr id="363" name="Straight Arrow Connector 362"/>
            <p:cNvCxnSpPr/>
            <p:nvPr/>
          </p:nvCxnSpPr>
          <p:spPr>
            <a:xfrm>
              <a:off x="9141673" y="4141350"/>
              <a:ext cx="878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3649633" y="4103482"/>
            <a:ext cx="1069520" cy="158452"/>
            <a:chOff x="4862911" y="4328629"/>
            <a:chExt cx="1426027" cy="211269"/>
          </a:xfrm>
        </p:grpSpPr>
        <p:sp>
          <p:nvSpPr>
            <p:cNvPr id="368" name="Oval 367"/>
            <p:cNvSpPr/>
            <p:nvPr/>
          </p:nvSpPr>
          <p:spPr>
            <a:xfrm>
              <a:off x="4862911" y="4328629"/>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369" name="Oval 368"/>
            <p:cNvSpPr/>
            <p:nvPr/>
          </p:nvSpPr>
          <p:spPr>
            <a:xfrm>
              <a:off x="5439857" y="4339515"/>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370" name="Oval 369"/>
            <p:cNvSpPr/>
            <p:nvPr/>
          </p:nvSpPr>
          <p:spPr>
            <a:xfrm>
              <a:off x="6092995" y="4350405"/>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grpSp>
      <p:grpSp>
        <p:nvGrpSpPr>
          <p:cNvPr id="371" name="Group 370"/>
          <p:cNvGrpSpPr/>
          <p:nvPr/>
        </p:nvGrpSpPr>
        <p:grpSpPr>
          <a:xfrm>
            <a:off x="3650345" y="3956522"/>
            <a:ext cx="1069520" cy="158452"/>
            <a:chOff x="4862911" y="4328629"/>
            <a:chExt cx="1426027" cy="211269"/>
          </a:xfrm>
        </p:grpSpPr>
        <p:sp>
          <p:nvSpPr>
            <p:cNvPr id="372" name="Oval 371"/>
            <p:cNvSpPr/>
            <p:nvPr/>
          </p:nvSpPr>
          <p:spPr>
            <a:xfrm>
              <a:off x="4862911" y="4328629"/>
              <a:ext cx="195943" cy="189493"/>
            </a:xfrm>
            <a:prstGeom prst="ellipse">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373" name="Oval 372"/>
            <p:cNvSpPr/>
            <p:nvPr/>
          </p:nvSpPr>
          <p:spPr>
            <a:xfrm>
              <a:off x="5439857" y="4339515"/>
              <a:ext cx="195943" cy="189493"/>
            </a:xfrm>
            <a:prstGeom prst="ellipse">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374" name="Oval 373"/>
            <p:cNvSpPr/>
            <p:nvPr/>
          </p:nvSpPr>
          <p:spPr>
            <a:xfrm>
              <a:off x="6092995" y="4350405"/>
              <a:ext cx="195943" cy="189493"/>
            </a:xfrm>
            <a:prstGeom prst="ellipse">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grpSp>
      <p:sp>
        <p:nvSpPr>
          <p:cNvPr id="375" name="Oval 374"/>
          <p:cNvSpPr/>
          <p:nvPr/>
        </p:nvSpPr>
        <p:spPr>
          <a:xfrm>
            <a:off x="6209132" y="3818609"/>
            <a:ext cx="276919" cy="28801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6" name="TextBox 375"/>
          <p:cNvSpPr txBox="1"/>
          <p:nvPr/>
        </p:nvSpPr>
        <p:spPr>
          <a:xfrm>
            <a:off x="7801472" y="3884638"/>
            <a:ext cx="276038" cy="253916"/>
          </a:xfrm>
          <a:prstGeom prst="rect">
            <a:avLst/>
          </a:prstGeom>
          <a:noFill/>
        </p:spPr>
        <p:txBody>
          <a:bodyPr wrap="none" rtlCol="0">
            <a:spAutoFit/>
          </a:bodyPr>
          <a:lstStyle/>
          <a:p>
            <a:r>
              <a:rPr lang="en-US" sz="1050" dirty="0"/>
              <a:t>A</a:t>
            </a:r>
            <a:endParaRPr lang="en-US" sz="1050" dirty="0"/>
          </a:p>
        </p:txBody>
      </p:sp>
      <p:sp>
        <p:nvSpPr>
          <p:cNvPr id="378" name="TextBox 377"/>
          <p:cNvSpPr txBox="1"/>
          <p:nvPr/>
        </p:nvSpPr>
        <p:spPr>
          <a:xfrm>
            <a:off x="8195860" y="3900617"/>
            <a:ext cx="447558" cy="253916"/>
          </a:xfrm>
          <a:prstGeom prst="rect">
            <a:avLst/>
          </a:prstGeom>
          <a:noFill/>
        </p:spPr>
        <p:txBody>
          <a:bodyPr wrap="none" rtlCol="0">
            <a:spAutoFit/>
          </a:bodyPr>
          <a:lstStyle/>
          <a:p>
            <a:r>
              <a:rPr lang="en-US" sz="1050" dirty="0"/>
              <a:t>&lt;1%</a:t>
            </a:r>
            <a:endParaRPr lang="en-US" sz="1050" dirty="0"/>
          </a:p>
        </p:txBody>
      </p:sp>
      <p:grpSp>
        <p:nvGrpSpPr>
          <p:cNvPr id="261" name="Group 260"/>
          <p:cNvGrpSpPr/>
          <p:nvPr/>
        </p:nvGrpSpPr>
        <p:grpSpPr>
          <a:xfrm>
            <a:off x="3651662" y="3959943"/>
            <a:ext cx="1069520" cy="158452"/>
            <a:chOff x="4862911" y="4328629"/>
            <a:chExt cx="1426027" cy="211269"/>
          </a:xfrm>
        </p:grpSpPr>
        <p:sp>
          <p:nvSpPr>
            <p:cNvPr id="262" name="Oval 261"/>
            <p:cNvSpPr/>
            <p:nvPr/>
          </p:nvSpPr>
          <p:spPr>
            <a:xfrm>
              <a:off x="4862911" y="4328629"/>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263" name="Oval 262"/>
            <p:cNvSpPr/>
            <p:nvPr/>
          </p:nvSpPr>
          <p:spPr>
            <a:xfrm>
              <a:off x="5439857" y="4339515"/>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sp>
          <p:nvSpPr>
            <p:cNvPr id="264" name="Oval 263"/>
            <p:cNvSpPr/>
            <p:nvPr/>
          </p:nvSpPr>
          <p:spPr>
            <a:xfrm>
              <a:off x="6092995" y="4350405"/>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a:t>
              </a:r>
              <a:endParaRPr lang="en-US" sz="1050" dirty="0">
                <a:solidFill>
                  <a:schemeClr val="tx1"/>
                </a:solidFill>
              </a:endParaRPr>
            </a:p>
          </p:txBody>
        </p:sp>
      </p:grpSp>
      <p:grpSp>
        <p:nvGrpSpPr>
          <p:cNvPr id="265" name="Group 264"/>
          <p:cNvGrpSpPr/>
          <p:nvPr/>
        </p:nvGrpSpPr>
        <p:grpSpPr>
          <a:xfrm>
            <a:off x="3653359" y="3805761"/>
            <a:ext cx="1069520" cy="158452"/>
            <a:chOff x="4862911" y="4328629"/>
            <a:chExt cx="1426027" cy="211269"/>
          </a:xfrm>
        </p:grpSpPr>
        <p:sp>
          <p:nvSpPr>
            <p:cNvPr id="266" name="Oval 265"/>
            <p:cNvSpPr/>
            <p:nvPr/>
          </p:nvSpPr>
          <p:spPr>
            <a:xfrm>
              <a:off x="4862911" y="4328629"/>
              <a:ext cx="195943" cy="189493"/>
            </a:xfrm>
            <a:prstGeom prst="ellipse">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267" name="Oval 266"/>
            <p:cNvSpPr/>
            <p:nvPr/>
          </p:nvSpPr>
          <p:spPr>
            <a:xfrm>
              <a:off x="5439857" y="4339515"/>
              <a:ext cx="195943" cy="189493"/>
            </a:xfrm>
            <a:prstGeom prst="ellipse">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268" name="Oval 267"/>
            <p:cNvSpPr/>
            <p:nvPr/>
          </p:nvSpPr>
          <p:spPr>
            <a:xfrm>
              <a:off x="6092995" y="4350405"/>
              <a:ext cx="195943" cy="189493"/>
            </a:xfrm>
            <a:prstGeom prst="ellipse">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p>
          </p:txBody>
        </p:sp>
      </p:grpSp>
      <p:sp>
        <p:nvSpPr>
          <p:cNvPr id="269" name="Oval 268"/>
          <p:cNvSpPr/>
          <p:nvPr/>
        </p:nvSpPr>
        <p:spPr>
          <a:xfrm>
            <a:off x="6210579" y="3820054"/>
            <a:ext cx="276919" cy="28801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1" name="TextBox 270"/>
          <p:cNvSpPr txBox="1"/>
          <p:nvPr/>
        </p:nvSpPr>
        <p:spPr>
          <a:xfrm>
            <a:off x="7802919" y="4172556"/>
            <a:ext cx="268022" cy="253916"/>
          </a:xfrm>
          <a:prstGeom prst="rect">
            <a:avLst/>
          </a:prstGeom>
          <a:noFill/>
        </p:spPr>
        <p:txBody>
          <a:bodyPr wrap="none" rtlCol="0">
            <a:spAutoFit/>
          </a:bodyPr>
          <a:lstStyle/>
          <a:p>
            <a:r>
              <a:rPr lang="en-US" sz="1050" dirty="0"/>
              <a:t>T</a:t>
            </a:r>
            <a:endParaRPr lang="en-US" sz="1050" dirty="0"/>
          </a:p>
        </p:txBody>
      </p:sp>
      <p:sp>
        <p:nvSpPr>
          <p:cNvPr id="273" name="TextBox 272"/>
          <p:cNvSpPr txBox="1"/>
          <p:nvPr/>
        </p:nvSpPr>
        <p:spPr>
          <a:xfrm>
            <a:off x="8205985" y="4171178"/>
            <a:ext cx="447558" cy="253916"/>
          </a:xfrm>
          <a:prstGeom prst="rect">
            <a:avLst/>
          </a:prstGeom>
          <a:noFill/>
        </p:spPr>
        <p:txBody>
          <a:bodyPr wrap="none" rtlCol="0">
            <a:spAutoFit/>
          </a:bodyPr>
          <a:lstStyle/>
          <a:p>
            <a:r>
              <a:rPr lang="en-US" sz="1050" dirty="0"/>
              <a:t>&lt;1%</a:t>
            </a:r>
            <a:endParaRPr lang="en-US" sz="1050" dirty="0"/>
          </a:p>
        </p:txBody>
      </p:sp>
      <p:grpSp>
        <p:nvGrpSpPr>
          <p:cNvPr id="274" name="Group 273"/>
          <p:cNvGrpSpPr/>
          <p:nvPr/>
        </p:nvGrpSpPr>
        <p:grpSpPr>
          <a:xfrm>
            <a:off x="3663020" y="3807022"/>
            <a:ext cx="1069520" cy="158452"/>
            <a:chOff x="4862911" y="4328629"/>
            <a:chExt cx="1426027" cy="211269"/>
          </a:xfrm>
        </p:grpSpPr>
        <p:sp>
          <p:nvSpPr>
            <p:cNvPr id="275" name="Oval 274"/>
            <p:cNvSpPr/>
            <p:nvPr/>
          </p:nvSpPr>
          <p:spPr>
            <a:xfrm>
              <a:off x="4862911" y="4328629"/>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276" name="Oval 275"/>
            <p:cNvSpPr/>
            <p:nvPr/>
          </p:nvSpPr>
          <p:spPr>
            <a:xfrm>
              <a:off x="5439857" y="4339515"/>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endParaRPr lang="en-US" sz="1050" dirty="0">
                <a:solidFill>
                  <a:schemeClr val="tx1"/>
                </a:solidFill>
              </a:endParaRPr>
            </a:p>
          </p:txBody>
        </p:sp>
        <p:sp>
          <p:nvSpPr>
            <p:cNvPr id="277" name="Oval 276"/>
            <p:cNvSpPr/>
            <p:nvPr/>
          </p:nvSpPr>
          <p:spPr>
            <a:xfrm>
              <a:off x="6092995" y="4350405"/>
              <a:ext cx="195943" cy="189493"/>
            </a:xfrm>
            <a:prstGeom prst="ellipse">
              <a:avLst/>
            </a:prstGeom>
            <a:solidFill>
              <a:schemeClr val="bg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t>
              </a:r>
            </a:p>
          </p:txBody>
        </p:sp>
      </p:grpSp>
      <p:grpSp>
        <p:nvGrpSpPr>
          <p:cNvPr id="278" name="Group 277"/>
          <p:cNvGrpSpPr/>
          <p:nvPr/>
        </p:nvGrpSpPr>
        <p:grpSpPr>
          <a:xfrm>
            <a:off x="3656039" y="3661572"/>
            <a:ext cx="1069520" cy="158452"/>
            <a:chOff x="4862911" y="4328629"/>
            <a:chExt cx="1426027" cy="211269"/>
          </a:xfrm>
        </p:grpSpPr>
        <p:sp>
          <p:nvSpPr>
            <p:cNvPr id="279" name="Oval 278"/>
            <p:cNvSpPr/>
            <p:nvPr/>
          </p:nvSpPr>
          <p:spPr>
            <a:xfrm>
              <a:off x="4862911" y="4328629"/>
              <a:ext cx="195943" cy="189493"/>
            </a:xfrm>
            <a:prstGeom prst="ellipse">
              <a:avLst/>
            </a:prstGeom>
            <a:solidFill>
              <a:schemeClr val="accent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G</a:t>
              </a:r>
            </a:p>
          </p:txBody>
        </p:sp>
        <p:sp>
          <p:nvSpPr>
            <p:cNvPr id="281" name="Oval 280"/>
            <p:cNvSpPr/>
            <p:nvPr/>
          </p:nvSpPr>
          <p:spPr>
            <a:xfrm>
              <a:off x="5439857" y="4339515"/>
              <a:ext cx="195943" cy="189493"/>
            </a:xfrm>
            <a:prstGeom prst="ellipse">
              <a:avLst/>
            </a:prstGeom>
            <a:solidFill>
              <a:schemeClr val="accent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G</a:t>
              </a:r>
              <a:endParaRPr lang="en-US" sz="1050" dirty="0">
                <a:solidFill>
                  <a:schemeClr val="tx1"/>
                </a:solidFill>
              </a:endParaRPr>
            </a:p>
          </p:txBody>
        </p:sp>
        <p:sp>
          <p:nvSpPr>
            <p:cNvPr id="282" name="Oval 281"/>
            <p:cNvSpPr/>
            <p:nvPr/>
          </p:nvSpPr>
          <p:spPr>
            <a:xfrm>
              <a:off x="6092995" y="4350405"/>
              <a:ext cx="195943" cy="189493"/>
            </a:xfrm>
            <a:prstGeom prst="ellipse">
              <a:avLst/>
            </a:prstGeom>
            <a:solidFill>
              <a:schemeClr val="bg2">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a:solidFill>
                      <a:srgbClr val="FF0000"/>
                    </a:solidFill>
                  </a:ln>
                  <a:solidFill>
                    <a:schemeClr val="tx1"/>
                  </a:solidFill>
                </a:rPr>
                <a:t>C</a:t>
              </a:r>
              <a:endParaRPr lang="en-US" sz="1050" dirty="0">
                <a:ln>
                  <a:solidFill>
                    <a:srgbClr val="FF0000"/>
                  </a:solidFill>
                </a:ln>
                <a:solidFill>
                  <a:schemeClr val="tx1"/>
                </a:solidFill>
              </a:endParaRPr>
            </a:p>
          </p:txBody>
        </p:sp>
      </p:grpSp>
      <p:sp>
        <p:nvSpPr>
          <p:cNvPr id="283" name="Oval 282"/>
          <p:cNvSpPr/>
          <p:nvPr/>
        </p:nvSpPr>
        <p:spPr>
          <a:xfrm>
            <a:off x="6210579" y="3820054"/>
            <a:ext cx="276919" cy="288012"/>
          </a:xfrm>
          <a:prstGeom prst="ellipse">
            <a:avLst/>
          </a:prstGeom>
          <a:solidFill>
            <a:srgbClr val="EABA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4" name="TextBox 283"/>
          <p:cNvSpPr txBox="1"/>
          <p:nvPr/>
        </p:nvSpPr>
        <p:spPr>
          <a:xfrm>
            <a:off x="7813046" y="4460479"/>
            <a:ext cx="288862" cy="253916"/>
          </a:xfrm>
          <a:prstGeom prst="rect">
            <a:avLst/>
          </a:prstGeom>
          <a:noFill/>
        </p:spPr>
        <p:txBody>
          <a:bodyPr wrap="none" rtlCol="0">
            <a:spAutoFit/>
          </a:bodyPr>
          <a:lstStyle/>
          <a:p>
            <a:r>
              <a:rPr lang="en-US" sz="1050" dirty="0"/>
              <a:t>G</a:t>
            </a:r>
            <a:endParaRPr lang="en-US" sz="1050" dirty="0"/>
          </a:p>
        </p:txBody>
      </p:sp>
      <p:sp>
        <p:nvSpPr>
          <p:cNvPr id="285" name="TextBox 284"/>
          <p:cNvSpPr txBox="1"/>
          <p:nvPr/>
        </p:nvSpPr>
        <p:spPr>
          <a:xfrm>
            <a:off x="8224791" y="4459097"/>
            <a:ext cx="420308" cy="253916"/>
          </a:xfrm>
          <a:prstGeom prst="rect">
            <a:avLst/>
          </a:prstGeom>
          <a:noFill/>
        </p:spPr>
        <p:txBody>
          <a:bodyPr wrap="none" rtlCol="0">
            <a:spAutoFit/>
          </a:bodyPr>
          <a:lstStyle/>
          <a:p>
            <a:r>
              <a:rPr lang="en-US" sz="1050" dirty="0"/>
              <a:t>3</a:t>
            </a:r>
            <a:r>
              <a:rPr lang="en-US" sz="1050" dirty="0"/>
              <a:t>0%</a:t>
            </a:r>
            <a:endParaRPr lang="en-US" sz="1050" dirty="0"/>
          </a:p>
        </p:txBody>
      </p:sp>
    </p:spTree>
    <p:extLst>
      <p:ext uri="{BB962C8B-B14F-4D97-AF65-F5344CB8AC3E}">
        <p14:creationId xmlns:p14="http://schemas.microsoft.com/office/powerpoint/2010/main" val="4838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4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1"/>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3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6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7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7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7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0" animBg="1"/>
      <p:bldP spid="376" grpId="0"/>
      <p:bldP spid="378" grpId="0"/>
      <p:bldP spid="269" grpId="0" animBg="1"/>
      <p:bldP spid="271" grpId="0"/>
      <p:bldP spid="273" grpId="0"/>
      <p:bldP spid="283" grpId="0" animBg="1"/>
      <p:bldP spid="284" grpId="0"/>
      <p:bldP spid="2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189" y="670377"/>
            <a:ext cx="7543800" cy="635787"/>
          </a:xfrm>
        </p:spPr>
        <p:txBody>
          <a:bodyPr anchor="ctr">
            <a:normAutofit fontScale="90000"/>
          </a:bodyPr>
          <a:lstStyle/>
          <a:p>
            <a:pPr algn="ctr"/>
            <a:r>
              <a:rPr lang="en-US" dirty="0" smtClean="0"/>
              <a:t>Illumina Output: </a:t>
            </a:r>
            <a:r>
              <a:rPr lang="en-US" dirty="0" err="1" smtClean="0"/>
              <a:t>Fastq</a:t>
            </a:r>
            <a:r>
              <a:rPr lang="en-US" dirty="0" smtClean="0"/>
              <a:t> Format</a:t>
            </a:r>
            <a:endParaRPr lang="en-US" dirty="0"/>
          </a:p>
        </p:txBody>
      </p:sp>
      <p:sp>
        <p:nvSpPr>
          <p:cNvPr id="4" name="Rectangle 3"/>
          <p:cNvSpPr/>
          <p:nvPr/>
        </p:nvSpPr>
        <p:spPr>
          <a:xfrm>
            <a:off x="822960" y="2046550"/>
            <a:ext cx="7614984" cy="217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8" name="Group 177"/>
          <p:cNvGrpSpPr/>
          <p:nvPr/>
        </p:nvGrpSpPr>
        <p:grpSpPr>
          <a:xfrm>
            <a:off x="542394" y="1858778"/>
            <a:ext cx="1006589" cy="1035256"/>
            <a:chOff x="1336649" y="3708180"/>
            <a:chExt cx="1342119" cy="1380341"/>
          </a:xfrm>
        </p:grpSpPr>
        <p:sp>
          <p:nvSpPr>
            <p:cNvPr id="8" name="Cube 7"/>
            <p:cNvSpPr/>
            <p:nvPr/>
          </p:nvSpPr>
          <p:spPr>
            <a:xfrm rot="957867">
              <a:off x="1336649" y="4643820"/>
              <a:ext cx="1342119" cy="444701"/>
            </a:xfrm>
            <a:prstGeom prst="cube">
              <a:avLst>
                <a:gd name="adj" fmla="val 9230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nvGrpSpPr>
            <p:cNvPr id="123" name="Group 122"/>
            <p:cNvGrpSpPr/>
            <p:nvPr/>
          </p:nvGrpSpPr>
          <p:grpSpPr>
            <a:xfrm>
              <a:off x="1792987" y="3708180"/>
              <a:ext cx="214721" cy="1204288"/>
              <a:chOff x="2236479" y="3522478"/>
              <a:chExt cx="214721" cy="1204288"/>
            </a:xfrm>
          </p:grpSpPr>
          <p:sp>
            <p:nvSpPr>
              <p:cNvPr id="14" name="Can 13"/>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p:nvGrpSpPr>
            <p:grpSpPr>
              <a:xfrm flipH="1">
                <a:off x="2298386" y="3522478"/>
                <a:ext cx="45719" cy="1195811"/>
                <a:chOff x="6510414" y="2852057"/>
                <a:chExt cx="65315" cy="2035629"/>
              </a:xfrm>
            </p:grpSpPr>
            <p:sp>
              <p:nvSpPr>
                <p:cNvPr id="102" name="Can 10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Can 10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Can 10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6" name="Group 25"/>
              <p:cNvGrpSpPr/>
              <p:nvPr/>
            </p:nvGrpSpPr>
            <p:grpSpPr>
              <a:xfrm>
                <a:off x="2242440" y="3555192"/>
                <a:ext cx="47162" cy="972036"/>
                <a:chOff x="2242440" y="3555192"/>
                <a:chExt cx="47162" cy="972036"/>
              </a:xfrm>
            </p:grpSpPr>
            <p:sp>
              <p:nvSpPr>
                <p:cNvPr id="97" name="Can 9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Can 9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4" name="Group 33"/>
              <p:cNvGrpSpPr/>
              <p:nvPr/>
            </p:nvGrpSpPr>
            <p:grpSpPr>
              <a:xfrm>
                <a:off x="2335615" y="3530955"/>
                <a:ext cx="115585" cy="1195811"/>
                <a:chOff x="4926085" y="3900930"/>
                <a:chExt cx="115585" cy="1195811"/>
              </a:xfrm>
            </p:grpSpPr>
            <p:sp>
              <p:nvSpPr>
                <p:cNvPr id="75" name="Can 74"/>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6" name="Group 75"/>
                <p:cNvGrpSpPr/>
                <p:nvPr/>
              </p:nvGrpSpPr>
              <p:grpSpPr>
                <a:xfrm flipH="1">
                  <a:off x="4995951" y="3900930"/>
                  <a:ext cx="45719" cy="1195811"/>
                  <a:chOff x="6510414" y="2852057"/>
                  <a:chExt cx="65315" cy="2035629"/>
                </a:xfrm>
              </p:grpSpPr>
              <p:sp>
                <p:nvSpPr>
                  <p:cNvPr id="80" name="Can 7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Can 8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Can 8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7" name="Group 76"/>
                <p:cNvGrpSpPr/>
                <p:nvPr/>
              </p:nvGrpSpPr>
              <p:grpSpPr>
                <a:xfrm>
                  <a:off x="4941929" y="3923828"/>
                  <a:ext cx="47162" cy="972036"/>
                  <a:chOff x="2242440" y="3555192"/>
                  <a:chExt cx="47162" cy="972036"/>
                </a:xfrm>
              </p:grpSpPr>
              <p:sp>
                <p:nvSpPr>
                  <p:cNvPr id="78" name="Can 7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Can 7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60" name="Group 159"/>
            <p:cNvGrpSpPr/>
            <p:nvPr/>
          </p:nvGrpSpPr>
          <p:grpSpPr>
            <a:xfrm>
              <a:off x="1953674" y="3753500"/>
              <a:ext cx="214721" cy="1204288"/>
              <a:chOff x="2236479" y="3522478"/>
              <a:chExt cx="214721" cy="1204288"/>
            </a:xfrm>
          </p:grpSpPr>
          <p:sp>
            <p:nvSpPr>
              <p:cNvPr id="161" name="Can 160"/>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2" name="Group 161"/>
              <p:cNvGrpSpPr/>
              <p:nvPr/>
            </p:nvGrpSpPr>
            <p:grpSpPr>
              <a:xfrm flipH="1">
                <a:off x="2298386" y="3522478"/>
                <a:ext cx="45719" cy="1195811"/>
                <a:chOff x="6510414" y="2852057"/>
                <a:chExt cx="65315" cy="2035629"/>
              </a:xfrm>
            </p:grpSpPr>
            <p:sp>
              <p:nvSpPr>
                <p:cNvPr id="175" name="Can 17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6" name="Can 17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Can 17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63" name="Group 162"/>
              <p:cNvGrpSpPr/>
              <p:nvPr/>
            </p:nvGrpSpPr>
            <p:grpSpPr>
              <a:xfrm>
                <a:off x="2242440" y="3555192"/>
                <a:ext cx="47162" cy="972036"/>
                <a:chOff x="2242440" y="3555192"/>
                <a:chExt cx="47162" cy="972036"/>
              </a:xfrm>
            </p:grpSpPr>
            <p:sp>
              <p:nvSpPr>
                <p:cNvPr id="173" name="Can 17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4" name="Can 17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64" name="Group 163"/>
              <p:cNvGrpSpPr/>
              <p:nvPr/>
            </p:nvGrpSpPr>
            <p:grpSpPr>
              <a:xfrm>
                <a:off x="2335615" y="3530955"/>
                <a:ext cx="115585" cy="1195811"/>
                <a:chOff x="4926085" y="3900930"/>
                <a:chExt cx="115585" cy="1195811"/>
              </a:xfrm>
            </p:grpSpPr>
            <p:sp>
              <p:nvSpPr>
                <p:cNvPr id="165" name="Can 164"/>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6" name="Group 165"/>
                <p:cNvGrpSpPr/>
                <p:nvPr/>
              </p:nvGrpSpPr>
              <p:grpSpPr>
                <a:xfrm flipH="1">
                  <a:off x="4995951" y="3900930"/>
                  <a:ext cx="45719" cy="1195811"/>
                  <a:chOff x="6510414" y="2852057"/>
                  <a:chExt cx="65315" cy="2035629"/>
                </a:xfrm>
              </p:grpSpPr>
              <p:sp>
                <p:nvSpPr>
                  <p:cNvPr id="170" name="Can 16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1" name="Can 17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2" name="Can 17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67" name="Group 166"/>
                <p:cNvGrpSpPr/>
                <p:nvPr/>
              </p:nvGrpSpPr>
              <p:grpSpPr>
                <a:xfrm>
                  <a:off x="4941929" y="3923828"/>
                  <a:ext cx="47162" cy="972036"/>
                  <a:chOff x="2242440" y="3555192"/>
                  <a:chExt cx="47162" cy="972036"/>
                </a:xfrm>
              </p:grpSpPr>
              <p:sp>
                <p:nvSpPr>
                  <p:cNvPr id="168" name="Can 16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9" name="Can 16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24" name="Group 123"/>
            <p:cNvGrpSpPr/>
            <p:nvPr/>
          </p:nvGrpSpPr>
          <p:grpSpPr>
            <a:xfrm>
              <a:off x="1916665" y="3796125"/>
              <a:ext cx="214721" cy="1204288"/>
              <a:chOff x="2236479" y="3522478"/>
              <a:chExt cx="214721" cy="1204288"/>
            </a:xfrm>
          </p:grpSpPr>
          <p:sp>
            <p:nvSpPr>
              <p:cNvPr id="125" name="Can 124"/>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6" name="Group 125"/>
              <p:cNvGrpSpPr/>
              <p:nvPr/>
            </p:nvGrpSpPr>
            <p:grpSpPr>
              <a:xfrm flipH="1">
                <a:off x="2298386" y="3522478"/>
                <a:ext cx="45719" cy="1195811"/>
                <a:chOff x="6510414" y="2852057"/>
                <a:chExt cx="65315" cy="2035629"/>
              </a:xfrm>
            </p:grpSpPr>
            <p:sp>
              <p:nvSpPr>
                <p:cNvPr id="139" name="Can 13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Can 13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Can 14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27" name="Group 126"/>
              <p:cNvGrpSpPr/>
              <p:nvPr/>
            </p:nvGrpSpPr>
            <p:grpSpPr>
              <a:xfrm>
                <a:off x="2242440" y="3555192"/>
                <a:ext cx="47162" cy="972036"/>
                <a:chOff x="2242440" y="3555192"/>
                <a:chExt cx="47162" cy="972036"/>
              </a:xfrm>
            </p:grpSpPr>
            <p:sp>
              <p:nvSpPr>
                <p:cNvPr id="137" name="Can 13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Can 13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8" name="Group 127"/>
              <p:cNvGrpSpPr/>
              <p:nvPr/>
            </p:nvGrpSpPr>
            <p:grpSpPr>
              <a:xfrm>
                <a:off x="2335615" y="3530955"/>
                <a:ext cx="115585" cy="1195811"/>
                <a:chOff x="4926085" y="3900930"/>
                <a:chExt cx="115585" cy="1195811"/>
              </a:xfrm>
            </p:grpSpPr>
            <p:sp>
              <p:nvSpPr>
                <p:cNvPr id="129" name="Can 128"/>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30" name="Group 129"/>
                <p:cNvGrpSpPr/>
                <p:nvPr/>
              </p:nvGrpSpPr>
              <p:grpSpPr>
                <a:xfrm flipH="1">
                  <a:off x="4995951" y="3900930"/>
                  <a:ext cx="45719" cy="1195811"/>
                  <a:chOff x="6510414" y="2852057"/>
                  <a:chExt cx="65315" cy="2035629"/>
                </a:xfrm>
              </p:grpSpPr>
              <p:sp>
                <p:nvSpPr>
                  <p:cNvPr id="134" name="Can 13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Can 13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Can 13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31" name="Group 130"/>
                <p:cNvGrpSpPr/>
                <p:nvPr/>
              </p:nvGrpSpPr>
              <p:grpSpPr>
                <a:xfrm>
                  <a:off x="4941929" y="3923828"/>
                  <a:ext cx="47162" cy="972036"/>
                  <a:chOff x="2242440" y="3555192"/>
                  <a:chExt cx="47162" cy="972036"/>
                </a:xfrm>
              </p:grpSpPr>
              <p:sp>
                <p:nvSpPr>
                  <p:cNvPr id="132" name="Can 13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Can 13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42" name="Group 141"/>
            <p:cNvGrpSpPr/>
            <p:nvPr/>
          </p:nvGrpSpPr>
          <p:grpSpPr>
            <a:xfrm>
              <a:off x="1770116" y="3745023"/>
              <a:ext cx="214721" cy="1204288"/>
              <a:chOff x="2236479" y="3522478"/>
              <a:chExt cx="214721" cy="1204288"/>
            </a:xfrm>
          </p:grpSpPr>
          <p:sp>
            <p:nvSpPr>
              <p:cNvPr id="143" name="Can 142"/>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4" name="Group 143"/>
              <p:cNvGrpSpPr/>
              <p:nvPr/>
            </p:nvGrpSpPr>
            <p:grpSpPr>
              <a:xfrm flipH="1">
                <a:off x="2298386" y="3522478"/>
                <a:ext cx="45719" cy="1195811"/>
                <a:chOff x="6510414" y="2852057"/>
                <a:chExt cx="65315" cy="2035629"/>
              </a:xfrm>
            </p:grpSpPr>
            <p:sp>
              <p:nvSpPr>
                <p:cNvPr id="157" name="Can 15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8" name="Can 15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Can 15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45" name="Group 144"/>
              <p:cNvGrpSpPr/>
              <p:nvPr/>
            </p:nvGrpSpPr>
            <p:grpSpPr>
              <a:xfrm>
                <a:off x="2242440" y="3555192"/>
                <a:ext cx="47162" cy="972036"/>
                <a:chOff x="2242440" y="3555192"/>
                <a:chExt cx="47162" cy="972036"/>
              </a:xfrm>
            </p:grpSpPr>
            <p:sp>
              <p:nvSpPr>
                <p:cNvPr id="155" name="Can 15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Can 15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6" name="Group 145"/>
              <p:cNvGrpSpPr/>
              <p:nvPr/>
            </p:nvGrpSpPr>
            <p:grpSpPr>
              <a:xfrm>
                <a:off x="2335615" y="3530955"/>
                <a:ext cx="115585" cy="1195811"/>
                <a:chOff x="4926085" y="3900930"/>
                <a:chExt cx="115585" cy="1195811"/>
              </a:xfrm>
            </p:grpSpPr>
            <p:sp>
              <p:nvSpPr>
                <p:cNvPr id="147" name="Can 146"/>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8" name="Group 147"/>
                <p:cNvGrpSpPr/>
                <p:nvPr/>
              </p:nvGrpSpPr>
              <p:grpSpPr>
                <a:xfrm flipH="1">
                  <a:off x="4995951" y="3900930"/>
                  <a:ext cx="45719" cy="1195811"/>
                  <a:chOff x="6510414" y="2852057"/>
                  <a:chExt cx="65315" cy="2035629"/>
                </a:xfrm>
              </p:grpSpPr>
              <p:sp>
                <p:nvSpPr>
                  <p:cNvPr id="152" name="Can 15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Can 15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Can 15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49" name="Group 148"/>
                <p:cNvGrpSpPr/>
                <p:nvPr/>
              </p:nvGrpSpPr>
              <p:grpSpPr>
                <a:xfrm>
                  <a:off x="4941929" y="3923828"/>
                  <a:ext cx="47162" cy="972036"/>
                  <a:chOff x="2242440" y="3555192"/>
                  <a:chExt cx="47162" cy="972036"/>
                </a:xfrm>
              </p:grpSpPr>
              <p:sp>
                <p:nvSpPr>
                  <p:cNvPr id="150" name="Can 14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Can 15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cxnSp>
        <p:nvCxnSpPr>
          <p:cNvPr id="180" name="Straight Arrow Connector 179"/>
          <p:cNvCxnSpPr/>
          <p:nvPr/>
        </p:nvCxnSpPr>
        <p:spPr>
          <a:xfrm flipV="1">
            <a:off x="1718841" y="2307206"/>
            <a:ext cx="538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2063106" y="3009650"/>
            <a:ext cx="1701479" cy="253916"/>
          </a:xfrm>
          <a:prstGeom prst="rect">
            <a:avLst/>
          </a:prstGeom>
          <a:noFill/>
        </p:spPr>
        <p:txBody>
          <a:bodyPr wrap="square" rtlCol="0">
            <a:spAutoFit/>
          </a:bodyPr>
          <a:lstStyle/>
          <a:p>
            <a:pPr algn="ctr"/>
            <a:r>
              <a:rPr lang="en-US" sz="1050" dirty="0">
                <a:solidFill>
                  <a:schemeClr val="accent2"/>
                </a:solidFill>
              </a:rPr>
              <a:t>Sequencing-By-Synthesis</a:t>
            </a:r>
            <a:endParaRPr lang="en-US" sz="1050" dirty="0">
              <a:solidFill>
                <a:schemeClr val="accent2"/>
              </a:solidFill>
            </a:endParaRPr>
          </a:p>
        </p:txBody>
      </p:sp>
      <p:sp>
        <p:nvSpPr>
          <p:cNvPr id="182" name="Rectangle 181"/>
          <p:cNvSpPr/>
          <p:nvPr/>
        </p:nvSpPr>
        <p:spPr>
          <a:xfrm>
            <a:off x="2586941" y="1948268"/>
            <a:ext cx="653810" cy="61044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3" name="Oval 182"/>
          <p:cNvSpPr/>
          <p:nvPr/>
        </p:nvSpPr>
        <p:spPr>
          <a:xfrm>
            <a:off x="2775387" y="2101741"/>
            <a:ext cx="276919" cy="28801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4" name="TextBox 183"/>
          <p:cNvSpPr txBox="1"/>
          <p:nvPr/>
        </p:nvSpPr>
        <p:spPr>
          <a:xfrm>
            <a:off x="544593" y="3009651"/>
            <a:ext cx="1082180" cy="253916"/>
          </a:xfrm>
          <a:prstGeom prst="rect">
            <a:avLst/>
          </a:prstGeom>
          <a:noFill/>
        </p:spPr>
        <p:txBody>
          <a:bodyPr wrap="square" rtlCol="0">
            <a:spAutoFit/>
          </a:bodyPr>
          <a:lstStyle/>
          <a:p>
            <a:pPr algn="ctr"/>
            <a:r>
              <a:rPr lang="en-US" sz="1050" dirty="0">
                <a:solidFill>
                  <a:schemeClr val="accent2"/>
                </a:solidFill>
              </a:rPr>
              <a:t>Single Cluster</a:t>
            </a:r>
            <a:endParaRPr lang="en-US" sz="1050" dirty="0">
              <a:solidFill>
                <a:schemeClr val="accent2"/>
              </a:solidFill>
            </a:endParaRPr>
          </a:p>
        </p:txBody>
      </p:sp>
      <p:cxnSp>
        <p:nvCxnSpPr>
          <p:cNvPr id="185" name="Straight Arrow Connector 184"/>
          <p:cNvCxnSpPr/>
          <p:nvPr/>
        </p:nvCxnSpPr>
        <p:spPr>
          <a:xfrm flipV="1">
            <a:off x="3803731" y="2307206"/>
            <a:ext cx="538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6" name="Table 185"/>
          <p:cNvGraphicFramePr>
            <a:graphicFrameLocks noGrp="1"/>
          </p:cNvGraphicFramePr>
          <p:nvPr>
            <p:extLst/>
          </p:nvPr>
        </p:nvGraphicFramePr>
        <p:xfrm>
          <a:off x="4713001" y="1771262"/>
          <a:ext cx="2481131" cy="1705195"/>
        </p:xfrm>
        <a:graphic>
          <a:graphicData uri="http://schemas.openxmlformats.org/drawingml/2006/table">
            <a:tbl>
              <a:tblPr firstRow="1" bandRow="1">
                <a:tableStyleId>{5940675A-B579-460E-94D1-54222C63F5DA}</a:tableStyleId>
              </a:tblPr>
              <a:tblGrid>
                <a:gridCol w="406368"/>
                <a:gridCol w="572947"/>
                <a:gridCol w="859421"/>
                <a:gridCol w="642395"/>
              </a:tblGrid>
              <a:tr h="287875">
                <a:tc>
                  <a:txBody>
                    <a:bodyPr/>
                    <a:lstStyle/>
                    <a:p>
                      <a:pPr algn="ctr"/>
                      <a:r>
                        <a:rPr lang="en-US" sz="1100" dirty="0" smtClean="0"/>
                        <a:t>Base</a:t>
                      </a:r>
                      <a:endParaRPr lang="en-US" sz="1100" dirty="0"/>
                    </a:p>
                  </a:txBody>
                  <a:tcPr marL="68580" marR="68580" marT="34290" marB="34290" anchor="ctr"/>
                </a:tc>
                <a:tc>
                  <a:txBody>
                    <a:bodyPr/>
                    <a:lstStyle/>
                    <a:p>
                      <a:pPr algn="ctr"/>
                      <a:r>
                        <a:rPr lang="en-US" sz="1100" dirty="0" smtClean="0"/>
                        <a:t>Prob.</a:t>
                      </a:r>
                      <a:endParaRPr lang="en-US" sz="1100" dirty="0"/>
                    </a:p>
                  </a:txBody>
                  <a:tcPr marL="68580" marR="68580" marT="34290" marB="34290" anchor="ctr"/>
                </a:tc>
                <a:tc>
                  <a:txBody>
                    <a:bodyPr/>
                    <a:lstStyle/>
                    <a:p>
                      <a:pPr algn="ctr"/>
                      <a:r>
                        <a:rPr lang="en-US" sz="1100" dirty="0" err="1" smtClean="0"/>
                        <a:t>Phred</a:t>
                      </a:r>
                      <a:r>
                        <a:rPr lang="en-US" sz="1100" dirty="0" smtClean="0"/>
                        <a:t> Score</a:t>
                      </a:r>
                      <a:endParaRPr lang="en-US" sz="1100" dirty="0"/>
                    </a:p>
                  </a:txBody>
                  <a:tcPr marL="68580" marR="68580" marT="34290" marB="34290" anchor="ctr"/>
                </a:tc>
                <a:tc>
                  <a:txBody>
                    <a:bodyPr/>
                    <a:lstStyle/>
                    <a:p>
                      <a:pPr algn="ctr"/>
                      <a:r>
                        <a:rPr lang="en-US" sz="1100" dirty="0" smtClean="0"/>
                        <a:t>Code</a:t>
                      </a:r>
                      <a:endParaRPr lang="en-US" sz="1100" dirty="0"/>
                    </a:p>
                  </a:txBody>
                  <a:tcPr marL="68580" marR="68580" marT="34290" marB="34290" anchor="ctr"/>
                </a:tc>
              </a:tr>
              <a:tr h="228600">
                <a:tc>
                  <a:txBody>
                    <a:bodyPr/>
                    <a:lstStyle/>
                    <a:p>
                      <a:pPr algn="ctr"/>
                      <a:r>
                        <a:rPr lang="en-US" sz="1100" dirty="0" smtClean="0"/>
                        <a:t>T</a:t>
                      </a:r>
                      <a:endParaRPr lang="en-US" sz="1100" dirty="0"/>
                    </a:p>
                  </a:txBody>
                  <a:tcPr marL="68580" marR="68580" marT="34290" marB="34290" anchor="ctr"/>
                </a:tc>
                <a:tc>
                  <a:txBody>
                    <a:bodyPr/>
                    <a:lstStyle/>
                    <a:p>
                      <a:pPr algn="ctr"/>
                      <a:r>
                        <a:rPr lang="en-US" sz="1100" dirty="0" smtClean="0"/>
                        <a:t>0.01%</a:t>
                      </a:r>
                      <a:endParaRPr lang="en-US" sz="1100" dirty="0"/>
                    </a:p>
                  </a:txBody>
                  <a:tcPr marL="68580" marR="68580" marT="34290" marB="34290" anchor="ctr"/>
                </a:tc>
                <a:tc>
                  <a:txBody>
                    <a:bodyPr/>
                    <a:lstStyle/>
                    <a:p>
                      <a:pPr algn="ctr"/>
                      <a:r>
                        <a:rPr lang="en-US" sz="1100" dirty="0" smtClean="0"/>
                        <a:t>40</a:t>
                      </a:r>
                      <a:endParaRPr lang="en-US" sz="1100" dirty="0"/>
                    </a:p>
                  </a:txBody>
                  <a:tcPr marL="68580" marR="68580" marT="34290" marB="34290" anchor="ctr"/>
                </a:tc>
                <a:tc>
                  <a:txBody>
                    <a:bodyPr/>
                    <a:lstStyle/>
                    <a:p>
                      <a:pPr algn="ctr"/>
                      <a:r>
                        <a:rPr lang="en-US" sz="1100" dirty="0" smtClean="0"/>
                        <a:t>H</a:t>
                      </a:r>
                      <a:endParaRPr lang="en-US" sz="1100" dirty="0"/>
                    </a:p>
                  </a:txBody>
                  <a:tcPr marL="68580" marR="68580" marT="34290" marB="34290" anchor="ctr"/>
                </a:tc>
              </a:tr>
              <a:tr h="228600">
                <a:tc>
                  <a:txBody>
                    <a:bodyPr/>
                    <a:lstStyle/>
                    <a:p>
                      <a:pPr algn="ctr"/>
                      <a:r>
                        <a:rPr lang="en-US" sz="1100" dirty="0" smtClean="0"/>
                        <a:t>A</a:t>
                      </a:r>
                    </a:p>
                  </a:txBody>
                  <a:tcPr marL="68580" marR="68580" marT="34290" marB="34290" anchor="ctr"/>
                </a:tc>
                <a:tc>
                  <a:txBody>
                    <a:bodyPr/>
                    <a:lstStyle/>
                    <a:p>
                      <a:pPr algn="ctr"/>
                      <a:r>
                        <a:rPr lang="en-US" sz="1100" dirty="0" smtClean="0"/>
                        <a:t>0.1%</a:t>
                      </a:r>
                      <a:endParaRPr lang="en-US" sz="1100" dirty="0"/>
                    </a:p>
                  </a:txBody>
                  <a:tcPr marL="68580" marR="68580" marT="34290" marB="34290" anchor="ctr"/>
                </a:tc>
                <a:tc>
                  <a:txBody>
                    <a:bodyPr/>
                    <a:lstStyle/>
                    <a:p>
                      <a:pPr algn="ctr"/>
                      <a:r>
                        <a:rPr lang="en-US" sz="1100" dirty="0" smtClean="0"/>
                        <a:t>30</a:t>
                      </a:r>
                      <a:endParaRPr lang="en-US" sz="1100" dirty="0"/>
                    </a:p>
                  </a:txBody>
                  <a:tcPr marL="68580" marR="68580" marT="34290" marB="34290" anchor="ctr"/>
                </a:tc>
                <a:tc>
                  <a:txBody>
                    <a:bodyPr/>
                    <a:lstStyle/>
                    <a:p>
                      <a:pPr algn="ctr"/>
                      <a:r>
                        <a:rPr lang="en-US" sz="1100" dirty="0" smtClean="0"/>
                        <a:t>?</a:t>
                      </a:r>
                      <a:endParaRPr lang="en-US" sz="1100" dirty="0"/>
                    </a:p>
                  </a:txBody>
                  <a:tcPr marL="68580" marR="68580" marT="34290" marB="34290" anchor="ctr"/>
                </a:tc>
              </a:tr>
              <a:tr h="228600">
                <a:tc>
                  <a:txBody>
                    <a:bodyPr/>
                    <a:lstStyle/>
                    <a:p>
                      <a:pPr algn="ctr"/>
                      <a:r>
                        <a:rPr lang="en-US" sz="1100" dirty="0" smtClean="0"/>
                        <a:t>T</a:t>
                      </a:r>
                      <a:endParaRPr lang="en-US" sz="1100" dirty="0"/>
                    </a:p>
                  </a:txBody>
                  <a:tcPr marL="68580" marR="68580" marT="34290" marB="34290" anchor="ctr"/>
                </a:tc>
                <a:tc>
                  <a:txBody>
                    <a:bodyPr/>
                    <a:lstStyle/>
                    <a:p>
                      <a:pPr algn="ctr"/>
                      <a:r>
                        <a:rPr lang="en-US" sz="1100" dirty="0" smtClean="0"/>
                        <a:t>0.05%</a:t>
                      </a:r>
                      <a:endParaRPr lang="en-US" sz="1100" dirty="0"/>
                    </a:p>
                  </a:txBody>
                  <a:tcPr marL="68580" marR="68580" marT="34290" marB="34290" anchor="ctr"/>
                </a:tc>
                <a:tc>
                  <a:txBody>
                    <a:bodyPr/>
                    <a:lstStyle/>
                    <a:p>
                      <a:pPr algn="ctr"/>
                      <a:r>
                        <a:rPr lang="en-US" sz="1100" dirty="0" smtClean="0"/>
                        <a:t>33</a:t>
                      </a:r>
                      <a:endParaRPr lang="en-US" sz="1100" dirty="0"/>
                    </a:p>
                  </a:txBody>
                  <a:tcPr marL="68580" marR="68580" marT="34290" marB="34290" anchor="ctr"/>
                </a:tc>
                <a:tc>
                  <a:txBody>
                    <a:bodyPr/>
                    <a:lstStyle/>
                    <a:p>
                      <a:pPr algn="ctr"/>
                      <a:r>
                        <a:rPr lang="en-US" sz="1100" dirty="0" smtClean="0"/>
                        <a:t>B</a:t>
                      </a:r>
                      <a:endParaRPr lang="en-US" sz="1100" dirty="0"/>
                    </a:p>
                  </a:txBody>
                  <a:tcPr marL="68580" marR="68580" marT="34290" marB="34290" anchor="ctr"/>
                </a:tc>
              </a:tr>
              <a:tr h="228600">
                <a:tc>
                  <a:txBody>
                    <a:bodyPr/>
                    <a:lstStyle/>
                    <a:p>
                      <a:pPr algn="ctr"/>
                      <a:r>
                        <a:rPr lang="en-US" sz="1100" dirty="0" smtClean="0"/>
                        <a:t>G</a:t>
                      </a:r>
                      <a:endParaRPr lang="en-US" sz="1100" dirty="0"/>
                    </a:p>
                  </a:txBody>
                  <a:tcPr marL="68580" marR="68580" marT="34290" marB="34290" anchor="ctr"/>
                </a:tc>
                <a:tc>
                  <a:txBody>
                    <a:bodyPr/>
                    <a:lstStyle/>
                    <a:p>
                      <a:pPr algn="ctr"/>
                      <a:r>
                        <a:rPr lang="en-US" sz="1100" dirty="0" smtClean="0">
                          <a:solidFill>
                            <a:srgbClr val="FF0000"/>
                          </a:solidFill>
                        </a:rPr>
                        <a:t>30%</a:t>
                      </a:r>
                      <a:endParaRPr lang="en-US" sz="1100" dirty="0">
                        <a:solidFill>
                          <a:srgbClr val="FF0000"/>
                        </a:solidFill>
                      </a:endParaRPr>
                    </a:p>
                  </a:txBody>
                  <a:tcPr marL="68580" marR="68580" marT="34290" marB="34290" anchor="ctr"/>
                </a:tc>
                <a:tc>
                  <a:txBody>
                    <a:bodyPr/>
                    <a:lstStyle/>
                    <a:p>
                      <a:pPr algn="ctr"/>
                      <a:r>
                        <a:rPr lang="en-US" sz="1100" dirty="0" smtClean="0">
                          <a:solidFill>
                            <a:srgbClr val="FF0000"/>
                          </a:solidFill>
                        </a:rPr>
                        <a:t>5</a:t>
                      </a:r>
                      <a:endParaRPr lang="en-US" sz="1100" dirty="0">
                        <a:solidFill>
                          <a:srgbClr val="FF0000"/>
                        </a:solidFill>
                      </a:endParaRPr>
                    </a:p>
                  </a:txBody>
                  <a:tcPr marL="68580" marR="68580" marT="34290" marB="34290" anchor="ctr"/>
                </a:tc>
                <a:tc>
                  <a:txBody>
                    <a:bodyPr/>
                    <a:lstStyle/>
                    <a:p>
                      <a:pPr algn="ctr"/>
                      <a:r>
                        <a:rPr lang="en-US" sz="1100" dirty="0" smtClean="0"/>
                        <a:t>&amp;</a:t>
                      </a:r>
                      <a:endParaRPr lang="en-US" sz="1100" dirty="0"/>
                    </a:p>
                  </a:txBody>
                  <a:tcPr marL="68580" marR="68580" marT="34290" marB="34290" anchor="ctr"/>
                </a:tc>
              </a:tr>
              <a:tr h="230926">
                <a:tc>
                  <a:txBody>
                    <a:bodyPr/>
                    <a:lstStyle/>
                    <a:p>
                      <a:pPr algn="ctr"/>
                      <a:r>
                        <a:rPr lang="en-US" sz="1100" dirty="0" smtClean="0"/>
                        <a:t>A</a:t>
                      </a:r>
                      <a:endParaRPr lang="en-US" sz="1100" dirty="0"/>
                    </a:p>
                  </a:txBody>
                  <a:tcPr marL="68580" marR="68580" marT="34290" marB="34290" anchor="ctr"/>
                </a:tc>
                <a:tc>
                  <a:txBody>
                    <a:bodyPr/>
                    <a:lstStyle/>
                    <a:p>
                      <a:pPr algn="ctr"/>
                      <a:r>
                        <a:rPr lang="en-US" sz="1100" dirty="0" smtClean="0"/>
                        <a:t>1%</a:t>
                      </a:r>
                      <a:endParaRPr lang="en-US" sz="1100" dirty="0"/>
                    </a:p>
                  </a:txBody>
                  <a:tcPr marL="68580" marR="68580" marT="34290" marB="34290" anchor="ctr"/>
                </a:tc>
                <a:tc>
                  <a:txBody>
                    <a:bodyPr/>
                    <a:lstStyle/>
                    <a:p>
                      <a:pPr algn="ctr"/>
                      <a:r>
                        <a:rPr lang="en-US" sz="1100" dirty="0" smtClean="0"/>
                        <a:t>20</a:t>
                      </a:r>
                      <a:endParaRPr lang="en-US" sz="1100" dirty="0"/>
                    </a:p>
                  </a:txBody>
                  <a:tcPr marL="68580" marR="68580" marT="34290" marB="34290" anchor="ctr"/>
                </a:tc>
                <a:tc>
                  <a:txBody>
                    <a:bodyPr/>
                    <a:lstStyle/>
                    <a:p>
                      <a:pPr algn="ctr"/>
                      <a:r>
                        <a:rPr lang="en-US" sz="1100" dirty="0" smtClean="0"/>
                        <a:t>4</a:t>
                      </a:r>
                      <a:endParaRPr lang="en-US" sz="1100" dirty="0"/>
                    </a:p>
                  </a:txBody>
                  <a:tcPr marL="68580" marR="68580" marT="34290" marB="34290" anchor="ctr"/>
                </a:tc>
              </a:tr>
              <a:tr h="228600">
                <a:tc>
                  <a:txBody>
                    <a:bodyPr/>
                    <a:lstStyle/>
                    <a:p>
                      <a:pPr algn="ctr"/>
                      <a:r>
                        <a:rPr lang="en-US" sz="1100" dirty="0" smtClean="0"/>
                        <a:t>C</a:t>
                      </a:r>
                      <a:endParaRPr lang="en-US" sz="1100" dirty="0"/>
                    </a:p>
                  </a:txBody>
                  <a:tcPr marL="68580" marR="68580" marT="34290" marB="34290" anchor="ctr"/>
                </a:tc>
                <a:tc>
                  <a:txBody>
                    <a:bodyPr/>
                    <a:lstStyle/>
                    <a:p>
                      <a:pPr algn="ctr"/>
                      <a:r>
                        <a:rPr lang="en-US" sz="1100" dirty="0" smtClean="0"/>
                        <a:t>5%</a:t>
                      </a:r>
                      <a:endParaRPr lang="en-US" sz="1100" dirty="0"/>
                    </a:p>
                  </a:txBody>
                  <a:tcPr marL="68580" marR="68580" marT="34290" marB="34290" anchor="ctr"/>
                </a:tc>
                <a:tc>
                  <a:txBody>
                    <a:bodyPr/>
                    <a:lstStyle/>
                    <a:p>
                      <a:pPr algn="ctr"/>
                      <a:r>
                        <a:rPr lang="en-US" sz="1100" dirty="0" smtClean="0"/>
                        <a:t>13</a:t>
                      </a:r>
                      <a:endParaRPr lang="en-US" sz="1100" dirty="0"/>
                    </a:p>
                  </a:txBody>
                  <a:tcPr marL="68580" marR="68580" marT="34290" marB="34290" anchor="ctr"/>
                </a:tc>
                <a:tc>
                  <a:txBody>
                    <a:bodyPr/>
                    <a:lstStyle/>
                    <a:p>
                      <a:pPr algn="ctr"/>
                      <a:r>
                        <a:rPr lang="en-US" sz="1100" dirty="0" smtClean="0"/>
                        <a:t>.</a:t>
                      </a:r>
                      <a:endParaRPr lang="en-US" sz="1100" dirty="0"/>
                    </a:p>
                  </a:txBody>
                  <a:tcPr marL="68580" marR="68580" marT="34290" marB="34290" anchor="ctr"/>
                </a:tc>
              </a:tr>
            </a:tbl>
          </a:graphicData>
        </a:graphic>
      </p:graphicFrame>
      <p:sp>
        <p:nvSpPr>
          <p:cNvPr id="187" name="TextBox 186"/>
          <p:cNvSpPr txBox="1"/>
          <p:nvPr/>
        </p:nvSpPr>
        <p:spPr>
          <a:xfrm>
            <a:off x="7198279" y="1796965"/>
            <a:ext cx="1852193" cy="1546577"/>
          </a:xfrm>
          <a:prstGeom prst="rect">
            <a:avLst/>
          </a:prstGeom>
          <a:noFill/>
        </p:spPr>
        <p:txBody>
          <a:bodyPr wrap="square" rtlCol="0">
            <a:spAutoFit/>
          </a:bodyPr>
          <a:lstStyle/>
          <a:p>
            <a:r>
              <a:rPr lang="en-US" sz="1050" dirty="0" err="1">
                <a:solidFill>
                  <a:schemeClr val="accent2"/>
                </a:solidFill>
              </a:rPr>
              <a:t>Phred</a:t>
            </a:r>
            <a:r>
              <a:rPr lang="en-US" sz="1050" dirty="0">
                <a:solidFill>
                  <a:schemeClr val="accent2"/>
                </a:solidFill>
              </a:rPr>
              <a:t> Score (Q) =</a:t>
            </a:r>
          </a:p>
          <a:p>
            <a:r>
              <a:rPr lang="en-US" sz="1050" dirty="0">
                <a:solidFill>
                  <a:schemeClr val="accent2"/>
                </a:solidFill>
              </a:rPr>
              <a:t>-log</a:t>
            </a:r>
            <a:r>
              <a:rPr lang="en-US" sz="1050" baseline="-25000" dirty="0">
                <a:solidFill>
                  <a:schemeClr val="accent2"/>
                </a:solidFill>
              </a:rPr>
              <a:t>10</a:t>
            </a:r>
            <a:r>
              <a:rPr lang="en-US" sz="1050" dirty="0">
                <a:solidFill>
                  <a:schemeClr val="accent2"/>
                </a:solidFill>
              </a:rPr>
              <a:t>(Prob. of Error)</a:t>
            </a:r>
          </a:p>
          <a:p>
            <a:endParaRPr lang="en-US" sz="1050" dirty="0">
              <a:solidFill>
                <a:schemeClr val="accent2"/>
              </a:solidFill>
            </a:endParaRPr>
          </a:p>
          <a:p>
            <a:r>
              <a:rPr lang="en-US" sz="1050" dirty="0">
                <a:solidFill>
                  <a:schemeClr val="accent2"/>
                </a:solidFill>
              </a:rPr>
              <a:t>Code comes from a subset of ASCII characters</a:t>
            </a:r>
          </a:p>
          <a:p>
            <a:endParaRPr lang="en-US" sz="1050" dirty="0">
              <a:solidFill>
                <a:schemeClr val="accent2"/>
              </a:solidFill>
            </a:endParaRPr>
          </a:p>
          <a:p>
            <a:r>
              <a:rPr lang="en-US" sz="1050" dirty="0">
                <a:solidFill>
                  <a:schemeClr val="accent2"/>
                </a:solidFill>
              </a:rPr>
              <a:t>**Note that different versions of Illumina use slightly different sets of codes</a:t>
            </a:r>
            <a:endParaRPr lang="en-US" sz="1050" dirty="0">
              <a:solidFill>
                <a:schemeClr val="accent2"/>
              </a:solidFill>
            </a:endParaRPr>
          </a:p>
        </p:txBody>
      </p:sp>
      <p:sp>
        <p:nvSpPr>
          <p:cNvPr id="188" name="Rectangle 187"/>
          <p:cNvSpPr/>
          <p:nvPr/>
        </p:nvSpPr>
        <p:spPr>
          <a:xfrm>
            <a:off x="4713001" y="1771262"/>
            <a:ext cx="391435" cy="1661801"/>
          </a:xfrm>
          <a:prstGeom prst="rect">
            <a:avLst/>
          </a:prstGeom>
          <a:solidFill>
            <a:schemeClr val="accent6">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Rectangle 188"/>
          <p:cNvSpPr/>
          <p:nvPr/>
        </p:nvSpPr>
        <p:spPr>
          <a:xfrm>
            <a:off x="6568005" y="1777370"/>
            <a:ext cx="626126" cy="1661801"/>
          </a:xfrm>
          <a:prstGeom prst="rect">
            <a:avLst/>
          </a:prstGeom>
          <a:solidFill>
            <a:schemeClr val="accent6">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84" name="Group 1083"/>
          <p:cNvGrpSpPr/>
          <p:nvPr/>
        </p:nvGrpSpPr>
        <p:grpSpPr>
          <a:xfrm>
            <a:off x="505844" y="3531346"/>
            <a:ext cx="3956196" cy="1990970"/>
            <a:chOff x="674459" y="3565461"/>
            <a:chExt cx="5274928" cy="2654626"/>
          </a:xfrm>
        </p:grpSpPr>
        <p:sp>
          <p:nvSpPr>
            <p:cNvPr id="190" name="Cube 189"/>
            <p:cNvSpPr/>
            <p:nvPr/>
          </p:nvSpPr>
          <p:spPr>
            <a:xfrm rot="854372">
              <a:off x="674459" y="4068814"/>
              <a:ext cx="2164466" cy="1632512"/>
            </a:xfrm>
            <a:prstGeom prst="cube">
              <a:avLst>
                <a:gd name="adj" fmla="val 95064"/>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65" name="Group 264"/>
            <p:cNvGrpSpPr/>
            <p:nvPr/>
          </p:nvGrpSpPr>
          <p:grpSpPr>
            <a:xfrm flipH="1">
              <a:off x="726123" y="4988689"/>
              <a:ext cx="107253" cy="350444"/>
              <a:chOff x="3832148" y="4504113"/>
              <a:chExt cx="398279" cy="1292233"/>
            </a:xfrm>
          </p:grpSpPr>
          <p:grpSp>
            <p:nvGrpSpPr>
              <p:cNvPr id="193" name="Group 192"/>
              <p:cNvGrpSpPr/>
              <p:nvPr/>
            </p:nvGrpSpPr>
            <p:grpSpPr>
              <a:xfrm>
                <a:off x="3855019" y="4504113"/>
                <a:ext cx="214721" cy="1204288"/>
                <a:chOff x="2236479" y="3522478"/>
                <a:chExt cx="214721" cy="1204288"/>
              </a:xfrm>
            </p:grpSpPr>
            <p:sp>
              <p:nvSpPr>
                <p:cNvPr id="248" name="Can 247"/>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49" name="Group 248"/>
                <p:cNvGrpSpPr/>
                <p:nvPr/>
              </p:nvGrpSpPr>
              <p:grpSpPr>
                <a:xfrm flipH="1">
                  <a:off x="2298386" y="3522478"/>
                  <a:ext cx="45719" cy="1195811"/>
                  <a:chOff x="6510414" y="2852057"/>
                  <a:chExt cx="65315" cy="2035629"/>
                </a:xfrm>
              </p:grpSpPr>
              <p:sp>
                <p:nvSpPr>
                  <p:cNvPr id="262" name="Can 26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3" name="Can 26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4" name="Can 26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50" name="Group 249"/>
                <p:cNvGrpSpPr/>
                <p:nvPr/>
              </p:nvGrpSpPr>
              <p:grpSpPr>
                <a:xfrm>
                  <a:off x="2242440" y="3555192"/>
                  <a:ext cx="47162" cy="972036"/>
                  <a:chOff x="2242440" y="3555192"/>
                  <a:chExt cx="47162" cy="972036"/>
                </a:xfrm>
              </p:grpSpPr>
              <p:sp>
                <p:nvSpPr>
                  <p:cNvPr id="260" name="Can 25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1" name="Can 26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1" name="Group 250"/>
                <p:cNvGrpSpPr/>
                <p:nvPr/>
              </p:nvGrpSpPr>
              <p:grpSpPr>
                <a:xfrm>
                  <a:off x="2335615" y="3530955"/>
                  <a:ext cx="115585" cy="1195811"/>
                  <a:chOff x="4926085" y="3900930"/>
                  <a:chExt cx="115585" cy="1195811"/>
                </a:xfrm>
              </p:grpSpPr>
              <p:sp>
                <p:nvSpPr>
                  <p:cNvPr id="252" name="Can 251"/>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53" name="Group 252"/>
                  <p:cNvGrpSpPr/>
                  <p:nvPr/>
                </p:nvGrpSpPr>
                <p:grpSpPr>
                  <a:xfrm flipH="1">
                    <a:off x="4995951" y="3900930"/>
                    <a:ext cx="45719" cy="1195811"/>
                    <a:chOff x="6510414" y="2852057"/>
                    <a:chExt cx="65315" cy="2035629"/>
                  </a:xfrm>
                </p:grpSpPr>
                <p:sp>
                  <p:nvSpPr>
                    <p:cNvPr id="257" name="Can 25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8" name="Can 25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9" name="Can 25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54" name="Group 253"/>
                  <p:cNvGrpSpPr/>
                  <p:nvPr/>
                </p:nvGrpSpPr>
                <p:grpSpPr>
                  <a:xfrm>
                    <a:off x="4941929" y="3923828"/>
                    <a:ext cx="47162" cy="972036"/>
                    <a:chOff x="2242440" y="3555192"/>
                    <a:chExt cx="47162" cy="972036"/>
                  </a:xfrm>
                </p:grpSpPr>
                <p:sp>
                  <p:nvSpPr>
                    <p:cNvPr id="255" name="Can 25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6" name="Can 25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94" name="Group 193"/>
              <p:cNvGrpSpPr/>
              <p:nvPr/>
            </p:nvGrpSpPr>
            <p:grpSpPr>
              <a:xfrm>
                <a:off x="4015706" y="4549433"/>
                <a:ext cx="214721" cy="1204288"/>
                <a:chOff x="2236479" y="3522478"/>
                <a:chExt cx="214721" cy="1204288"/>
              </a:xfrm>
            </p:grpSpPr>
            <p:sp>
              <p:nvSpPr>
                <p:cNvPr id="231" name="Can 230"/>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2" name="Group 231"/>
                <p:cNvGrpSpPr/>
                <p:nvPr/>
              </p:nvGrpSpPr>
              <p:grpSpPr>
                <a:xfrm flipH="1">
                  <a:off x="2298386" y="3522478"/>
                  <a:ext cx="45719" cy="1195811"/>
                  <a:chOff x="6510414" y="2852057"/>
                  <a:chExt cx="65315" cy="2035629"/>
                </a:xfrm>
              </p:grpSpPr>
              <p:sp>
                <p:nvSpPr>
                  <p:cNvPr id="245" name="Can 24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6" name="Can 24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7" name="Can 24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33" name="Group 232"/>
                <p:cNvGrpSpPr/>
                <p:nvPr/>
              </p:nvGrpSpPr>
              <p:grpSpPr>
                <a:xfrm>
                  <a:off x="2242440" y="3555192"/>
                  <a:ext cx="47162" cy="972036"/>
                  <a:chOff x="2242440" y="3555192"/>
                  <a:chExt cx="47162" cy="972036"/>
                </a:xfrm>
              </p:grpSpPr>
              <p:sp>
                <p:nvSpPr>
                  <p:cNvPr id="243" name="Can 24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4" name="Can 24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4" name="Group 233"/>
                <p:cNvGrpSpPr/>
                <p:nvPr/>
              </p:nvGrpSpPr>
              <p:grpSpPr>
                <a:xfrm>
                  <a:off x="2335615" y="3530955"/>
                  <a:ext cx="115585" cy="1195811"/>
                  <a:chOff x="4926085" y="3900930"/>
                  <a:chExt cx="115585" cy="1195811"/>
                </a:xfrm>
              </p:grpSpPr>
              <p:sp>
                <p:nvSpPr>
                  <p:cNvPr id="235" name="Can 234"/>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6" name="Group 235"/>
                  <p:cNvGrpSpPr/>
                  <p:nvPr/>
                </p:nvGrpSpPr>
                <p:grpSpPr>
                  <a:xfrm flipH="1">
                    <a:off x="4995951" y="3900930"/>
                    <a:ext cx="45719" cy="1195811"/>
                    <a:chOff x="6510414" y="2852057"/>
                    <a:chExt cx="65315" cy="2035629"/>
                  </a:xfrm>
                </p:grpSpPr>
                <p:sp>
                  <p:nvSpPr>
                    <p:cNvPr id="240" name="Can 23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1" name="Can 24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2" name="Can 24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37" name="Group 236"/>
                  <p:cNvGrpSpPr/>
                  <p:nvPr/>
                </p:nvGrpSpPr>
                <p:grpSpPr>
                  <a:xfrm>
                    <a:off x="4941929" y="3923828"/>
                    <a:ext cx="47162" cy="972036"/>
                    <a:chOff x="2242440" y="3555192"/>
                    <a:chExt cx="47162" cy="972036"/>
                  </a:xfrm>
                </p:grpSpPr>
                <p:sp>
                  <p:nvSpPr>
                    <p:cNvPr id="238" name="Can 23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9" name="Can 23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95" name="Group 194"/>
              <p:cNvGrpSpPr/>
              <p:nvPr/>
            </p:nvGrpSpPr>
            <p:grpSpPr>
              <a:xfrm>
                <a:off x="3978697" y="4592058"/>
                <a:ext cx="214721" cy="1204288"/>
                <a:chOff x="2236479" y="3522478"/>
                <a:chExt cx="214721" cy="1204288"/>
              </a:xfrm>
            </p:grpSpPr>
            <p:sp>
              <p:nvSpPr>
                <p:cNvPr id="214" name="Can 213"/>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15" name="Group 214"/>
                <p:cNvGrpSpPr/>
                <p:nvPr/>
              </p:nvGrpSpPr>
              <p:grpSpPr>
                <a:xfrm flipH="1">
                  <a:off x="2298386" y="3522478"/>
                  <a:ext cx="45719" cy="1195811"/>
                  <a:chOff x="6510414" y="2852057"/>
                  <a:chExt cx="65315" cy="2035629"/>
                </a:xfrm>
              </p:grpSpPr>
              <p:sp>
                <p:nvSpPr>
                  <p:cNvPr id="228" name="Can 22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9" name="Can 22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0" name="Can 22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16" name="Group 215"/>
                <p:cNvGrpSpPr/>
                <p:nvPr/>
              </p:nvGrpSpPr>
              <p:grpSpPr>
                <a:xfrm>
                  <a:off x="2242440" y="3555192"/>
                  <a:ext cx="47162" cy="972036"/>
                  <a:chOff x="2242440" y="3555192"/>
                  <a:chExt cx="47162" cy="972036"/>
                </a:xfrm>
              </p:grpSpPr>
              <p:sp>
                <p:nvSpPr>
                  <p:cNvPr id="226" name="Can 225"/>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7" name="Can 226"/>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17" name="Group 216"/>
                <p:cNvGrpSpPr/>
                <p:nvPr/>
              </p:nvGrpSpPr>
              <p:grpSpPr>
                <a:xfrm>
                  <a:off x="2335615" y="3530955"/>
                  <a:ext cx="115585" cy="1195811"/>
                  <a:chOff x="4926085" y="3900930"/>
                  <a:chExt cx="115585" cy="1195811"/>
                </a:xfrm>
              </p:grpSpPr>
              <p:sp>
                <p:nvSpPr>
                  <p:cNvPr id="218" name="Can 217"/>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19" name="Group 218"/>
                  <p:cNvGrpSpPr/>
                  <p:nvPr/>
                </p:nvGrpSpPr>
                <p:grpSpPr>
                  <a:xfrm flipH="1">
                    <a:off x="4995951" y="3900930"/>
                    <a:ext cx="45719" cy="1195811"/>
                    <a:chOff x="6510414" y="2852057"/>
                    <a:chExt cx="65315" cy="2035629"/>
                  </a:xfrm>
                </p:grpSpPr>
                <p:sp>
                  <p:nvSpPr>
                    <p:cNvPr id="223" name="Can 22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4" name="Can 22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5" name="Can 22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20" name="Group 219"/>
                  <p:cNvGrpSpPr/>
                  <p:nvPr/>
                </p:nvGrpSpPr>
                <p:grpSpPr>
                  <a:xfrm>
                    <a:off x="4941929" y="3923828"/>
                    <a:ext cx="47162" cy="972036"/>
                    <a:chOff x="2242440" y="3555192"/>
                    <a:chExt cx="47162" cy="972036"/>
                  </a:xfrm>
                </p:grpSpPr>
                <p:sp>
                  <p:nvSpPr>
                    <p:cNvPr id="221" name="Can 22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2" name="Can 22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96" name="Group 195"/>
              <p:cNvGrpSpPr/>
              <p:nvPr/>
            </p:nvGrpSpPr>
            <p:grpSpPr>
              <a:xfrm>
                <a:off x="3832148" y="4540956"/>
                <a:ext cx="214721" cy="1204288"/>
                <a:chOff x="2236479" y="3522478"/>
                <a:chExt cx="214721" cy="1204288"/>
              </a:xfrm>
            </p:grpSpPr>
            <p:sp>
              <p:nvSpPr>
                <p:cNvPr id="197" name="Can 196"/>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98" name="Group 197"/>
                <p:cNvGrpSpPr/>
                <p:nvPr/>
              </p:nvGrpSpPr>
              <p:grpSpPr>
                <a:xfrm flipH="1">
                  <a:off x="2298386" y="3522478"/>
                  <a:ext cx="45719" cy="1195811"/>
                  <a:chOff x="6510414" y="2852057"/>
                  <a:chExt cx="65315" cy="2035629"/>
                </a:xfrm>
              </p:grpSpPr>
              <p:sp>
                <p:nvSpPr>
                  <p:cNvPr id="211" name="Can 21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2" name="Can 21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3" name="Can 21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99" name="Group 198"/>
                <p:cNvGrpSpPr/>
                <p:nvPr/>
              </p:nvGrpSpPr>
              <p:grpSpPr>
                <a:xfrm>
                  <a:off x="2242440" y="3555192"/>
                  <a:ext cx="47162" cy="972036"/>
                  <a:chOff x="2242440" y="3555192"/>
                  <a:chExt cx="47162" cy="972036"/>
                </a:xfrm>
              </p:grpSpPr>
              <p:sp>
                <p:nvSpPr>
                  <p:cNvPr id="209" name="Can 20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0" name="Can 20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0" name="Group 199"/>
                <p:cNvGrpSpPr/>
                <p:nvPr/>
              </p:nvGrpSpPr>
              <p:grpSpPr>
                <a:xfrm>
                  <a:off x="2335615" y="3530955"/>
                  <a:ext cx="115585" cy="1195811"/>
                  <a:chOff x="4926085" y="3900930"/>
                  <a:chExt cx="115585" cy="1195811"/>
                </a:xfrm>
              </p:grpSpPr>
              <p:sp>
                <p:nvSpPr>
                  <p:cNvPr id="201" name="Can 200"/>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2" name="Group 201"/>
                  <p:cNvGrpSpPr/>
                  <p:nvPr/>
                </p:nvGrpSpPr>
                <p:grpSpPr>
                  <a:xfrm flipH="1">
                    <a:off x="4995951" y="3900930"/>
                    <a:ext cx="45719" cy="1195811"/>
                    <a:chOff x="6510414" y="2852057"/>
                    <a:chExt cx="65315" cy="2035629"/>
                  </a:xfrm>
                </p:grpSpPr>
                <p:sp>
                  <p:nvSpPr>
                    <p:cNvPr id="206" name="Can 20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7" name="Can 20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8" name="Can 20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03" name="Group 202"/>
                  <p:cNvGrpSpPr/>
                  <p:nvPr/>
                </p:nvGrpSpPr>
                <p:grpSpPr>
                  <a:xfrm>
                    <a:off x="4941929" y="3923828"/>
                    <a:ext cx="47162" cy="972036"/>
                    <a:chOff x="2242440" y="3555192"/>
                    <a:chExt cx="47162" cy="972036"/>
                  </a:xfrm>
                </p:grpSpPr>
                <p:sp>
                  <p:nvSpPr>
                    <p:cNvPr id="204" name="Can 20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5" name="Can 20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266" name="Group 265"/>
            <p:cNvGrpSpPr/>
            <p:nvPr/>
          </p:nvGrpSpPr>
          <p:grpSpPr>
            <a:xfrm flipH="1">
              <a:off x="960491" y="5013460"/>
              <a:ext cx="107253" cy="350444"/>
              <a:chOff x="3832148" y="4504113"/>
              <a:chExt cx="398279" cy="1292233"/>
            </a:xfrm>
          </p:grpSpPr>
          <p:grpSp>
            <p:nvGrpSpPr>
              <p:cNvPr id="267" name="Group 266"/>
              <p:cNvGrpSpPr/>
              <p:nvPr/>
            </p:nvGrpSpPr>
            <p:grpSpPr>
              <a:xfrm>
                <a:off x="3855019" y="4504113"/>
                <a:ext cx="214721" cy="1204288"/>
                <a:chOff x="2236479" y="3522478"/>
                <a:chExt cx="214721" cy="1204288"/>
              </a:xfrm>
            </p:grpSpPr>
            <p:sp>
              <p:nvSpPr>
                <p:cNvPr id="322" name="Can 321"/>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3" name="Group 322"/>
                <p:cNvGrpSpPr/>
                <p:nvPr/>
              </p:nvGrpSpPr>
              <p:grpSpPr>
                <a:xfrm flipH="1">
                  <a:off x="2298386" y="3522478"/>
                  <a:ext cx="45719" cy="1195811"/>
                  <a:chOff x="6510414" y="2852057"/>
                  <a:chExt cx="65315" cy="2035629"/>
                </a:xfrm>
              </p:grpSpPr>
              <p:sp>
                <p:nvSpPr>
                  <p:cNvPr id="336" name="Can 33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7" name="Can 33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8" name="Can 33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24" name="Group 323"/>
                <p:cNvGrpSpPr/>
                <p:nvPr/>
              </p:nvGrpSpPr>
              <p:grpSpPr>
                <a:xfrm>
                  <a:off x="2242440" y="3555192"/>
                  <a:ext cx="47162" cy="972036"/>
                  <a:chOff x="2242440" y="3555192"/>
                  <a:chExt cx="47162" cy="972036"/>
                </a:xfrm>
              </p:grpSpPr>
              <p:sp>
                <p:nvSpPr>
                  <p:cNvPr id="334" name="Can 33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5" name="Can 33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25" name="Group 324"/>
                <p:cNvGrpSpPr/>
                <p:nvPr/>
              </p:nvGrpSpPr>
              <p:grpSpPr>
                <a:xfrm>
                  <a:off x="2335615" y="3530955"/>
                  <a:ext cx="115585" cy="1195811"/>
                  <a:chOff x="4926085" y="3900930"/>
                  <a:chExt cx="115585" cy="1195811"/>
                </a:xfrm>
              </p:grpSpPr>
              <p:sp>
                <p:nvSpPr>
                  <p:cNvPr id="326" name="Can 325"/>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7" name="Group 326"/>
                  <p:cNvGrpSpPr/>
                  <p:nvPr/>
                </p:nvGrpSpPr>
                <p:grpSpPr>
                  <a:xfrm flipH="1">
                    <a:off x="4995951" y="3900930"/>
                    <a:ext cx="45719" cy="1195811"/>
                    <a:chOff x="6510414" y="2852057"/>
                    <a:chExt cx="65315" cy="2035629"/>
                  </a:xfrm>
                </p:grpSpPr>
                <p:sp>
                  <p:nvSpPr>
                    <p:cNvPr id="331" name="Can 33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2" name="Can 33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3" name="Can 33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28" name="Group 327"/>
                  <p:cNvGrpSpPr/>
                  <p:nvPr/>
                </p:nvGrpSpPr>
                <p:grpSpPr>
                  <a:xfrm>
                    <a:off x="4941929" y="3923828"/>
                    <a:ext cx="47162" cy="972036"/>
                    <a:chOff x="2242440" y="3555192"/>
                    <a:chExt cx="47162" cy="972036"/>
                  </a:xfrm>
                </p:grpSpPr>
                <p:sp>
                  <p:nvSpPr>
                    <p:cNvPr id="329" name="Can 32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0" name="Can 32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268" name="Group 267"/>
              <p:cNvGrpSpPr/>
              <p:nvPr/>
            </p:nvGrpSpPr>
            <p:grpSpPr>
              <a:xfrm>
                <a:off x="4015706" y="4549433"/>
                <a:ext cx="214721" cy="1204288"/>
                <a:chOff x="2236479" y="3522478"/>
                <a:chExt cx="214721" cy="1204288"/>
              </a:xfrm>
            </p:grpSpPr>
            <p:sp>
              <p:nvSpPr>
                <p:cNvPr id="305" name="Can 304"/>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06" name="Group 305"/>
                <p:cNvGrpSpPr/>
                <p:nvPr/>
              </p:nvGrpSpPr>
              <p:grpSpPr>
                <a:xfrm flipH="1">
                  <a:off x="2298386" y="3522478"/>
                  <a:ext cx="45719" cy="1195811"/>
                  <a:chOff x="6510414" y="2852057"/>
                  <a:chExt cx="65315" cy="2035629"/>
                </a:xfrm>
              </p:grpSpPr>
              <p:sp>
                <p:nvSpPr>
                  <p:cNvPr id="319" name="Can 31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0" name="Can 31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1" name="Can 32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07" name="Group 306"/>
                <p:cNvGrpSpPr/>
                <p:nvPr/>
              </p:nvGrpSpPr>
              <p:grpSpPr>
                <a:xfrm>
                  <a:off x="2242440" y="3555192"/>
                  <a:ext cx="47162" cy="972036"/>
                  <a:chOff x="2242440" y="3555192"/>
                  <a:chExt cx="47162" cy="972036"/>
                </a:xfrm>
              </p:grpSpPr>
              <p:sp>
                <p:nvSpPr>
                  <p:cNvPr id="317" name="Can 31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8" name="Can 31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8" name="Group 307"/>
                <p:cNvGrpSpPr/>
                <p:nvPr/>
              </p:nvGrpSpPr>
              <p:grpSpPr>
                <a:xfrm>
                  <a:off x="2335615" y="3530955"/>
                  <a:ext cx="115585" cy="1195811"/>
                  <a:chOff x="4926085" y="3900930"/>
                  <a:chExt cx="115585" cy="1195811"/>
                </a:xfrm>
              </p:grpSpPr>
              <p:sp>
                <p:nvSpPr>
                  <p:cNvPr id="309" name="Can 308"/>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10" name="Group 309"/>
                  <p:cNvGrpSpPr/>
                  <p:nvPr/>
                </p:nvGrpSpPr>
                <p:grpSpPr>
                  <a:xfrm flipH="1">
                    <a:off x="4995951" y="3900930"/>
                    <a:ext cx="45719" cy="1195811"/>
                    <a:chOff x="6510414" y="2852057"/>
                    <a:chExt cx="65315" cy="2035629"/>
                  </a:xfrm>
                </p:grpSpPr>
                <p:sp>
                  <p:nvSpPr>
                    <p:cNvPr id="314" name="Can 31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5" name="Can 31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6" name="Can 31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11" name="Group 310"/>
                  <p:cNvGrpSpPr/>
                  <p:nvPr/>
                </p:nvGrpSpPr>
                <p:grpSpPr>
                  <a:xfrm>
                    <a:off x="4941929" y="3923828"/>
                    <a:ext cx="47162" cy="972036"/>
                    <a:chOff x="2242440" y="3555192"/>
                    <a:chExt cx="47162" cy="972036"/>
                  </a:xfrm>
                </p:grpSpPr>
                <p:sp>
                  <p:nvSpPr>
                    <p:cNvPr id="312" name="Can 31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3" name="Can 31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269" name="Group 268"/>
              <p:cNvGrpSpPr/>
              <p:nvPr/>
            </p:nvGrpSpPr>
            <p:grpSpPr>
              <a:xfrm>
                <a:off x="3978697" y="4592058"/>
                <a:ext cx="214721" cy="1204288"/>
                <a:chOff x="2236479" y="3522478"/>
                <a:chExt cx="214721" cy="1204288"/>
              </a:xfrm>
            </p:grpSpPr>
            <p:sp>
              <p:nvSpPr>
                <p:cNvPr id="288" name="Can 287"/>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9" name="Group 288"/>
                <p:cNvGrpSpPr/>
                <p:nvPr/>
              </p:nvGrpSpPr>
              <p:grpSpPr>
                <a:xfrm flipH="1">
                  <a:off x="2298386" y="3522478"/>
                  <a:ext cx="45719" cy="1195811"/>
                  <a:chOff x="6510414" y="2852057"/>
                  <a:chExt cx="65315" cy="2035629"/>
                </a:xfrm>
              </p:grpSpPr>
              <p:sp>
                <p:nvSpPr>
                  <p:cNvPr id="302" name="Can 30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3" name="Can 30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4" name="Can 30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90" name="Group 289"/>
                <p:cNvGrpSpPr/>
                <p:nvPr/>
              </p:nvGrpSpPr>
              <p:grpSpPr>
                <a:xfrm>
                  <a:off x="2242440" y="3555192"/>
                  <a:ext cx="47162" cy="972036"/>
                  <a:chOff x="2242440" y="3555192"/>
                  <a:chExt cx="47162" cy="972036"/>
                </a:xfrm>
              </p:grpSpPr>
              <p:sp>
                <p:nvSpPr>
                  <p:cNvPr id="300" name="Can 29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1" name="Can 30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1" name="Group 290"/>
                <p:cNvGrpSpPr/>
                <p:nvPr/>
              </p:nvGrpSpPr>
              <p:grpSpPr>
                <a:xfrm>
                  <a:off x="2335615" y="3530955"/>
                  <a:ext cx="115585" cy="1195811"/>
                  <a:chOff x="4926085" y="3900930"/>
                  <a:chExt cx="115585" cy="1195811"/>
                </a:xfrm>
              </p:grpSpPr>
              <p:sp>
                <p:nvSpPr>
                  <p:cNvPr id="292" name="Can 291"/>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93" name="Group 292"/>
                  <p:cNvGrpSpPr/>
                  <p:nvPr/>
                </p:nvGrpSpPr>
                <p:grpSpPr>
                  <a:xfrm flipH="1">
                    <a:off x="4995951" y="3900930"/>
                    <a:ext cx="45719" cy="1195811"/>
                    <a:chOff x="6510414" y="2852057"/>
                    <a:chExt cx="65315" cy="2035629"/>
                  </a:xfrm>
                </p:grpSpPr>
                <p:sp>
                  <p:nvSpPr>
                    <p:cNvPr id="297" name="Can 29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8" name="Can 29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9" name="Can 29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94" name="Group 293"/>
                  <p:cNvGrpSpPr/>
                  <p:nvPr/>
                </p:nvGrpSpPr>
                <p:grpSpPr>
                  <a:xfrm>
                    <a:off x="4941929" y="3923828"/>
                    <a:ext cx="47162" cy="972036"/>
                    <a:chOff x="2242440" y="3555192"/>
                    <a:chExt cx="47162" cy="972036"/>
                  </a:xfrm>
                </p:grpSpPr>
                <p:sp>
                  <p:nvSpPr>
                    <p:cNvPr id="295" name="Can 29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6" name="Can 29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270" name="Group 269"/>
              <p:cNvGrpSpPr/>
              <p:nvPr/>
            </p:nvGrpSpPr>
            <p:grpSpPr>
              <a:xfrm>
                <a:off x="3832148" y="4540956"/>
                <a:ext cx="214721" cy="1204288"/>
                <a:chOff x="2236479" y="3522478"/>
                <a:chExt cx="214721" cy="1204288"/>
              </a:xfrm>
            </p:grpSpPr>
            <p:sp>
              <p:nvSpPr>
                <p:cNvPr id="271" name="Can 270"/>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2" name="Group 271"/>
                <p:cNvGrpSpPr/>
                <p:nvPr/>
              </p:nvGrpSpPr>
              <p:grpSpPr>
                <a:xfrm flipH="1">
                  <a:off x="2298386" y="3522478"/>
                  <a:ext cx="45719" cy="1195811"/>
                  <a:chOff x="6510414" y="2852057"/>
                  <a:chExt cx="65315" cy="2035629"/>
                </a:xfrm>
              </p:grpSpPr>
              <p:sp>
                <p:nvSpPr>
                  <p:cNvPr id="285" name="Can 28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6" name="Can 28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7" name="Can 28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73" name="Group 272"/>
                <p:cNvGrpSpPr/>
                <p:nvPr/>
              </p:nvGrpSpPr>
              <p:grpSpPr>
                <a:xfrm>
                  <a:off x="2242440" y="3555192"/>
                  <a:ext cx="47162" cy="972036"/>
                  <a:chOff x="2242440" y="3555192"/>
                  <a:chExt cx="47162" cy="972036"/>
                </a:xfrm>
              </p:grpSpPr>
              <p:sp>
                <p:nvSpPr>
                  <p:cNvPr id="283" name="Can 28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4" name="Can 28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74" name="Group 273"/>
                <p:cNvGrpSpPr/>
                <p:nvPr/>
              </p:nvGrpSpPr>
              <p:grpSpPr>
                <a:xfrm>
                  <a:off x="2335615" y="3530955"/>
                  <a:ext cx="115585" cy="1195811"/>
                  <a:chOff x="4926085" y="3900930"/>
                  <a:chExt cx="115585" cy="1195811"/>
                </a:xfrm>
              </p:grpSpPr>
              <p:sp>
                <p:nvSpPr>
                  <p:cNvPr id="275" name="Can 274"/>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6" name="Group 275"/>
                  <p:cNvGrpSpPr/>
                  <p:nvPr/>
                </p:nvGrpSpPr>
                <p:grpSpPr>
                  <a:xfrm flipH="1">
                    <a:off x="4995951" y="3900930"/>
                    <a:ext cx="45719" cy="1195811"/>
                    <a:chOff x="6510414" y="2852057"/>
                    <a:chExt cx="65315" cy="2035629"/>
                  </a:xfrm>
                </p:grpSpPr>
                <p:sp>
                  <p:nvSpPr>
                    <p:cNvPr id="280" name="Can 27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1" name="Can 28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2" name="Can 28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277" name="Group 276"/>
                  <p:cNvGrpSpPr/>
                  <p:nvPr/>
                </p:nvGrpSpPr>
                <p:grpSpPr>
                  <a:xfrm>
                    <a:off x="4941929" y="3923828"/>
                    <a:ext cx="47162" cy="972036"/>
                    <a:chOff x="2242440" y="3555192"/>
                    <a:chExt cx="47162" cy="972036"/>
                  </a:xfrm>
                </p:grpSpPr>
                <p:sp>
                  <p:nvSpPr>
                    <p:cNvPr id="278" name="Can 27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9" name="Can 27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339" name="Group 338"/>
            <p:cNvGrpSpPr/>
            <p:nvPr/>
          </p:nvGrpSpPr>
          <p:grpSpPr>
            <a:xfrm flipH="1">
              <a:off x="1158761" y="4933729"/>
              <a:ext cx="107253" cy="350444"/>
              <a:chOff x="3832148" y="4504113"/>
              <a:chExt cx="398279" cy="1292233"/>
            </a:xfrm>
          </p:grpSpPr>
          <p:grpSp>
            <p:nvGrpSpPr>
              <p:cNvPr id="340" name="Group 339"/>
              <p:cNvGrpSpPr/>
              <p:nvPr/>
            </p:nvGrpSpPr>
            <p:grpSpPr>
              <a:xfrm>
                <a:off x="3855019" y="4504113"/>
                <a:ext cx="214721" cy="1204288"/>
                <a:chOff x="2236479" y="3522478"/>
                <a:chExt cx="214721" cy="1204288"/>
              </a:xfrm>
            </p:grpSpPr>
            <p:sp>
              <p:nvSpPr>
                <p:cNvPr id="395" name="Can 394"/>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96" name="Group 395"/>
                <p:cNvGrpSpPr/>
                <p:nvPr/>
              </p:nvGrpSpPr>
              <p:grpSpPr>
                <a:xfrm flipH="1">
                  <a:off x="2298386" y="3522478"/>
                  <a:ext cx="45719" cy="1195811"/>
                  <a:chOff x="6510414" y="2852057"/>
                  <a:chExt cx="65315" cy="2035629"/>
                </a:xfrm>
              </p:grpSpPr>
              <p:sp>
                <p:nvSpPr>
                  <p:cNvPr id="409" name="Can 40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0" name="Can 40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1" name="Can 41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97" name="Group 396"/>
                <p:cNvGrpSpPr/>
                <p:nvPr/>
              </p:nvGrpSpPr>
              <p:grpSpPr>
                <a:xfrm>
                  <a:off x="2242440" y="3555192"/>
                  <a:ext cx="47162" cy="972036"/>
                  <a:chOff x="2242440" y="3555192"/>
                  <a:chExt cx="47162" cy="972036"/>
                </a:xfrm>
              </p:grpSpPr>
              <p:sp>
                <p:nvSpPr>
                  <p:cNvPr id="407" name="Can 40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8" name="Can 40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8" name="Group 397"/>
                <p:cNvGrpSpPr/>
                <p:nvPr/>
              </p:nvGrpSpPr>
              <p:grpSpPr>
                <a:xfrm>
                  <a:off x="2335615" y="3530955"/>
                  <a:ext cx="115585" cy="1195811"/>
                  <a:chOff x="4926085" y="3900930"/>
                  <a:chExt cx="115585" cy="1195811"/>
                </a:xfrm>
              </p:grpSpPr>
              <p:sp>
                <p:nvSpPr>
                  <p:cNvPr id="399" name="Can 398"/>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00" name="Group 399"/>
                  <p:cNvGrpSpPr/>
                  <p:nvPr/>
                </p:nvGrpSpPr>
                <p:grpSpPr>
                  <a:xfrm flipH="1">
                    <a:off x="4995951" y="3900930"/>
                    <a:ext cx="45719" cy="1195811"/>
                    <a:chOff x="6510414" y="2852057"/>
                    <a:chExt cx="65315" cy="2035629"/>
                  </a:xfrm>
                </p:grpSpPr>
                <p:sp>
                  <p:nvSpPr>
                    <p:cNvPr id="404" name="Can 40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5" name="Can 40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6" name="Can 40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01" name="Group 400"/>
                  <p:cNvGrpSpPr/>
                  <p:nvPr/>
                </p:nvGrpSpPr>
                <p:grpSpPr>
                  <a:xfrm>
                    <a:off x="4941929" y="3923828"/>
                    <a:ext cx="47162" cy="972036"/>
                    <a:chOff x="2242440" y="3555192"/>
                    <a:chExt cx="47162" cy="972036"/>
                  </a:xfrm>
                </p:grpSpPr>
                <p:sp>
                  <p:nvSpPr>
                    <p:cNvPr id="402" name="Can 40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3" name="Can 40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341" name="Group 340"/>
              <p:cNvGrpSpPr/>
              <p:nvPr/>
            </p:nvGrpSpPr>
            <p:grpSpPr>
              <a:xfrm>
                <a:off x="4015706" y="4549433"/>
                <a:ext cx="214721" cy="1204288"/>
                <a:chOff x="2236479" y="3522478"/>
                <a:chExt cx="214721" cy="1204288"/>
              </a:xfrm>
            </p:grpSpPr>
            <p:sp>
              <p:nvSpPr>
                <p:cNvPr id="378" name="Can 377"/>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79" name="Group 378"/>
                <p:cNvGrpSpPr/>
                <p:nvPr/>
              </p:nvGrpSpPr>
              <p:grpSpPr>
                <a:xfrm flipH="1">
                  <a:off x="2298386" y="3522478"/>
                  <a:ext cx="45719" cy="1195811"/>
                  <a:chOff x="6510414" y="2852057"/>
                  <a:chExt cx="65315" cy="2035629"/>
                </a:xfrm>
              </p:grpSpPr>
              <p:sp>
                <p:nvSpPr>
                  <p:cNvPr id="392" name="Can 39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3" name="Can 39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4" name="Can 39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80" name="Group 379"/>
                <p:cNvGrpSpPr/>
                <p:nvPr/>
              </p:nvGrpSpPr>
              <p:grpSpPr>
                <a:xfrm>
                  <a:off x="2242440" y="3555192"/>
                  <a:ext cx="47162" cy="972036"/>
                  <a:chOff x="2242440" y="3555192"/>
                  <a:chExt cx="47162" cy="972036"/>
                </a:xfrm>
              </p:grpSpPr>
              <p:sp>
                <p:nvSpPr>
                  <p:cNvPr id="390" name="Can 38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1" name="Can 39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81" name="Group 380"/>
                <p:cNvGrpSpPr/>
                <p:nvPr/>
              </p:nvGrpSpPr>
              <p:grpSpPr>
                <a:xfrm>
                  <a:off x="2335615" y="3530955"/>
                  <a:ext cx="115585" cy="1195811"/>
                  <a:chOff x="4926085" y="3900930"/>
                  <a:chExt cx="115585" cy="1195811"/>
                </a:xfrm>
              </p:grpSpPr>
              <p:sp>
                <p:nvSpPr>
                  <p:cNvPr id="382" name="Can 381"/>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83" name="Group 382"/>
                  <p:cNvGrpSpPr/>
                  <p:nvPr/>
                </p:nvGrpSpPr>
                <p:grpSpPr>
                  <a:xfrm flipH="1">
                    <a:off x="4995951" y="3900930"/>
                    <a:ext cx="45719" cy="1195811"/>
                    <a:chOff x="6510414" y="2852057"/>
                    <a:chExt cx="65315" cy="2035629"/>
                  </a:xfrm>
                </p:grpSpPr>
                <p:sp>
                  <p:nvSpPr>
                    <p:cNvPr id="387" name="Can 38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8" name="Can 38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9" name="Can 38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84" name="Group 383"/>
                  <p:cNvGrpSpPr/>
                  <p:nvPr/>
                </p:nvGrpSpPr>
                <p:grpSpPr>
                  <a:xfrm>
                    <a:off x="4941929" y="3923828"/>
                    <a:ext cx="47162" cy="972036"/>
                    <a:chOff x="2242440" y="3555192"/>
                    <a:chExt cx="47162" cy="972036"/>
                  </a:xfrm>
                </p:grpSpPr>
                <p:sp>
                  <p:nvSpPr>
                    <p:cNvPr id="385" name="Can 38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6" name="Can 38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342" name="Group 341"/>
              <p:cNvGrpSpPr/>
              <p:nvPr/>
            </p:nvGrpSpPr>
            <p:grpSpPr>
              <a:xfrm>
                <a:off x="3978697" y="4592058"/>
                <a:ext cx="214721" cy="1204288"/>
                <a:chOff x="2236479" y="3522478"/>
                <a:chExt cx="214721" cy="1204288"/>
              </a:xfrm>
            </p:grpSpPr>
            <p:sp>
              <p:nvSpPr>
                <p:cNvPr id="361" name="Can 360"/>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62" name="Group 361"/>
                <p:cNvGrpSpPr/>
                <p:nvPr/>
              </p:nvGrpSpPr>
              <p:grpSpPr>
                <a:xfrm flipH="1">
                  <a:off x="2298386" y="3522478"/>
                  <a:ext cx="45719" cy="1195811"/>
                  <a:chOff x="6510414" y="2852057"/>
                  <a:chExt cx="65315" cy="2035629"/>
                </a:xfrm>
              </p:grpSpPr>
              <p:sp>
                <p:nvSpPr>
                  <p:cNvPr id="375" name="Can 37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6" name="Can 37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7" name="Can 37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63" name="Group 362"/>
                <p:cNvGrpSpPr/>
                <p:nvPr/>
              </p:nvGrpSpPr>
              <p:grpSpPr>
                <a:xfrm>
                  <a:off x="2242440" y="3555192"/>
                  <a:ext cx="47162" cy="972036"/>
                  <a:chOff x="2242440" y="3555192"/>
                  <a:chExt cx="47162" cy="972036"/>
                </a:xfrm>
              </p:grpSpPr>
              <p:sp>
                <p:nvSpPr>
                  <p:cNvPr id="373" name="Can 37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4" name="Can 37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4" name="Group 363"/>
                <p:cNvGrpSpPr/>
                <p:nvPr/>
              </p:nvGrpSpPr>
              <p:grpSpPr>
                <a:xfrm>
                  <a:off x="2335615" y="3530955"/>
                  <a:ext cx="115585" cy="1195811"/>
                  <a:chOff x="4926085" y="3900930"/>
                  <a:chExt cx="115585" cy="1195811"/>
                </a:xfrm>
              </p:grpSpPr>
              <p:sp>
                <p:nvSpPr>
                  <p:cNvPr id="365" name="Can 364"/>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66" name="Group 365"/>
                  <p:cNvGrpSpPr/>
                  <p:nvPr/>
                </p:nvGrpSpPr>
                <p:grpSpPr>
                  <a:xfrm flipH="1">
                    <a:off x="4995951" y="3900930"/>
                    <a:ext cx="45719" cy="1195811"/>
                    <a:chOff x="6510414" y="2852057"/>
                    <a:chExt cx="65315" cy="2035629"/>
                  </a:xfrm>
                </p:grpSpPr>
                <p:sp>
                  <p:nvSpPr>
                    <p:cNvPr id="370" name="Can 36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1" name="Can 37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2" name="Can 37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67" name="Group 366"/>
                  <p:cNvGrpSpPr/>
                  <p:nvPr/>
                </p:nvGrpSpPr>
                <p:grpSpPr>
                  <a:xfrm>
                    <a:off x="4941929" y="3923828"/>
                    <a:ext cx="47162" cy="972036"/>
                    <a:chOff x="2242440" y="3555192"/>
                    <a:chExt cx="47162" cy="972036"/>
                  </a:xfrm>
                </p:grpSpPr>
                <p:sp>
                  <p:nvSpPr>
                    <p:cNvPr id="368" name="Can 36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9" name="Can 36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343" name="Group 342"/>
              <p:cNvGrpSpPr/>
              <p:nvPr/>
            </p:nvGrpSpPr>
            <p:grpSpPr>
              <a:xfrm>
                <a:off x="3832148" y="4540956"/>
                <a:ext cx="214721" cy="1204288"/>
                <a:chOff x="2236479" y="3522478"/>
                <a:chExt cx="214721" cy="1204288"/>
              </a:xfrm>
            </p:grpSpPr>
            <p:sp>
              <p:nvSpPr>
                <p:cNvPr id="344" name="Can 343"/>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45" name="Group 344"/>
                <p:cNvGrpSpPr/>
                <p:nvPr/>
              </p:nvGrpSpPr>
              <p:grpSpPr>
                <a:xfrm flipH="1">
                  <a:off x="2298386" y="3522478"/>
                  <a:ext cx="45719" cy="1195811"/>
                  <a:chOff x="6510414" y="2852057"/>
                  <a:chExt cx="65315" cy="2035629"/>
                </a:xfrm>
              </p:grpSpPr>
              <p:sp>
                <p:nvSpPr>
                  <p:cNvPr id="358" name="Can 35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9" name="Can 35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0" name="Can 35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46" name="Group 345"/>
                <p:cNvGrpSpPr/>
                <p:nvPr/>
              </p:nvGrpSpPr>
              <p:grpSpPr>
                <a:xfrm>
                  <a:off x="2242440" y="3555192"/>
                  <a:ext cx="47162" cy="972036"/>
                  <a:chOff x="2242440" y="3555192"/>
                  <a:chExt cx="47162" cy="972036"/>
                </a:xfrm>
              </p:grpSpPr>
              <p:sp>
                <p:nvSpPr>
                  <p:cNvPr id="356" name="Can 355"/>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7" name="Can 356"/>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47" name="Group 346"/>
                <p:cNvGrpSpPr/>
                <p:nvPr/>
              </p:nvGrpSpPr>
              <p:grpSpPr>
                <a:xfrm>
                  <a:off x="2335615" y="3530955"/>
                  <a:ext cx="115585" cy="1195811"/>
                  <a:chOff x="4926085" y="3900930"/>
                  <a:chExt cx="115585" cy="1195811"/>
                </a:xfrm>
              </p:grpSpPr>
              <p:sp>
                <p:nvSpPr>
                  <p:cNvPr id="348" name="Can 347"/>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49" name="Group 348"/>
                  <p:cNvGrpSpPr/>
                  <p:nvPr/>
                </p:nvGrpSpPr>
                <p:grpSpPr>
                  <a:xfrm flipH="1">
                    <a:off x="4995951" y="3900930"/>
                    <a:ext cx="45719" cy="1195811"/>
                    <a:chOff x="6510414" y="2852057"/>
                    <a:chExt cx="65315" cy="2035629"/>
                  </a:xfrm>
                </p:grpSpPr>
                <p:sp>
                  <p:nvSpPr>
                    <p:cNvPr id="353" name="Can 35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4" name="Can 35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5" name="Can 35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350" name="Group 349"/>
                  <p:cNvGrpSpPr/>
                  <p:nvPr/>
                </p:nvGrpSpPr>
                <p:grpSpPr>
                  <a:xfrm>
                    <a:off x="4941929" y="3923828"/>
                    <a:ext cx="47162" cy="972036"/>
                    <a:chOff x="2242440" y="3555192"/>
                    <a:chExt cx="47162" cy="972036"/>
                  </a:xfrm>
                </p:grpSpPr>
                <p:sp>
                  <p:nvSpPr>
                    <p:cNvPr id="351" name="Can 35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2" name="Can 35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412" name="Group 411"/>
            <p:cNvGrpSpPr/>
            <p:nvPr/>
          </p:nvGrpSpPr>
          <p:grpSpPr>
            <a:xfrm flipH="1">
              <a:off x="2291786" y="4120587"/>
              <a:ext cx="115747" cy="286784"/>
              <a:chOff x="3832148" y="4504113"/>
              <a:chExt cx="398279" cy="1292233"/>
            </a:xfrm>
          </p:grpSpPr>
          <p:grpSp>
            <p:nvGrpSpPr>
              <p:cNvPr id="413" name="Group 412"/>
              <p:cNvGrpSpPr/>
              <p:nvPr/>
            </p:nvGrpSpPr>
            <p:grpSpPr>
              <a:xfrm>
                <a:off x="3855019" y="4504113"/>
                <a:ext cx="214721" cy="1204288"/>
                <a:chOff x="2236479" y="3522478"/>
                <a:chExt cx="214721" cy="1204288"/>
              </a:xfrm>
            </p:grpSpPr>
            <p:sp>
              <p:nvSpPr>
                <p:cNvPr id="468" name="Can 467"/>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69" name="Group 468"/>
                <p:cNvGrpSpPr/>
                <p:nvPr/>
              </p:nvGrpSpPr>
              <p:grpSpPr>
                <a:xfrm flipH="1">
                  <a:off x="2298386" y="3522478"/>
                  <a:ext cx="45719" cy="1195811"/>
                  <a:chOff x="6510414" y="2852057"/>
                  <a:chExt cx="65315" cy="2035629"/>
                </a:xfrm>
              </p:grpSpPr>
              <p:sp>
                <p:nvSpPr>
                  <p:cNvPr id="482" name="Can 48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3" name="Can 48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4" name="Can 48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70" name="Group 469"/>
                <p:cNvGrpSpPr/>
                <p:nvPr/>
              </p:nvGrpSpPr>
              <p:grpSpPr>
                <a:xfrm>
                  <a:off x="2242440" y="3555192"/>
                  <a:ext cx="47162" cy="972036"/>
                  <a:chOff x="2242440" y="3555192"/>
                  <a:chExt cx="47162" cy="972036"/>
                </a:xfrm>
              </p:grpSpPr>
              <p:sp>
                <p:nvSpPr>
                  <p:cNvPr id="480" name="Can 47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1" name="Can 48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71" name="Group 470"/>
                <p:cNvGrpSpPr/>
                <p:nvPr/>
              </p:nvGrpSpPr>
              <p:grpSpPr>
                <a:xfrm>
                  <a:off x="2335615" y="3530955"/>
                  <a:ext cx="115585" cy="1195811"/>
                  <a:chOff x="4926085" y="3900930"/>
                  <a:chExt cx="115585" cy="1195811"/>
                </a:xfrm>
              </p:grpSpPr>
              <p:sp>
                <p:nvSpPr>
                  <p:cNvPr id="472" name="Can 471"/>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73" name="Group 472"/>
                  <p:cNvGrpSpPr/>
                  <p:nvPr/>
                </p:nvGrpSpPr>
                <p:grpSpPr>
                  <a:xfrm flipH="1">
                    <a:off x="4995951" y="3900930"/>
                    <a:ext cx="45719" cy="1195811"/>
                    <a:chOff x="6510414" y="2852057"/>
                    <a:chExt cx="65315" cy="2035629"/>
                  </a:xfrm>
                </p:grpSpPr>
                <p:sp>
                  <p:nvSpPr>
                    <p:cNvPr id="477" name="Can 47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8" name="Can 47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9" name="Can 47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74" name="Group 473"/>
                  <p:cNvGrpSpPr/>
                  <p:nvPr/>
                </p:nvGrpSpPr>
                <p:grpSpPr>
                  <a:xfrm>
                    <a:off x="4941929" y="3923828"/>
                    <a:ext cx="47162" cy="972036"/>
                    <a:chOff x="2242440" y="3555192"/>
                    <a:chExt cx="47162" cy="972036"/>
                  </a:xfrm>
                </p:grpSpPr>
                <p:sp>
                  <p:nvSpPr>
                    <p:cNvPr id="475" name="Can 47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6" name="Can 47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414" name="Group 413"/>
              <p:cNvGrpSpPr/>
              <p:nvPr/>
            </p:nvGrpSpPr>
            <p:grpSpPr>
              <a:xfrm>
                <a:off x="4015706" y="4549433"/>
                <a:ext cx="214721" cy="1204288"/>
                <a:chOff x="2236479" y="3522478"/>
                <a:chExt cx="214721" cy="1204288"/>
              </a:xfrm>
            </p:grpSpPr>
            <p:sp>
              <p:nvSpPr>
                <p:cNvPr id="451" name="Can 450"/>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2" name="Group 451"/>
                <p:cNvGrpSpPr/>
                <p:nvPr/>
              </p:nvGrpSpPr>
              <p:grpSpPr>
                <a:xfrm flipH="1">
                  <a:off x="2298386" y="3522478"/>
                  <a:ext cx="45719" cy="1195811"/>
                  <a:chOff x="6510414" y="2852057"/>
                  <a:chExt cx="65315" cy="2035629"/>
                </a:xfrm>
              </p:grpSpPr>
              <p:sp>
                <p:nvSpPr>
                  <p:cNvPr id="465" name="Can 46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6" name="Can 46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7" name="Can 46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53" name="Group 452"/>
                <p:cNvGrpSpPr/>
                <p:nvPr/>
              </p:nvGrpSpPr>
              <p:grpSpPr>
                <a:xfrm>
                  <a:off x="2242440" y="3555192"/>
                  <a:ext cx="47162" cy="972036"/>
                  <a:chOff x="2242440" y="3555192"/>
                  <a:chExt cx="47162" cy="972036"/>
                </a:xfrm>
              </p:grpSpPr>
              <p:sp>
                <p:nvSpPr>
                  <p:cNvPr id="463" name="Can 46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4" name="Can 46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54" name="Group 453"/>
                <p:cNvGrpSpPr/>
                <p:nvPr/>
              </p:nvGrpSpPr>
              <p:grpSpPr>
                <a:xfrm>
                  <a:off x="2335615" y="3530955"/>
                  <a:ext cx="115585" cy="1195811"/>
                  <a:chOff x="4926085" y="3900930"/>
                  <a:chExt cx="115585" cy="1195811"/>
                </a:xfrm>
              </p:grpSpPr>
              <p:sp>
                <p:nvSpPr>
                  <p:cNvPr id="455" name="Can 454"/>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6" name="Group 455"/>
                  <p:cNvGrpSpPr/>
                  <p:nvPr/>
                </p:nvGrpSpPr>
                <p:grpSpPr>
                  <a:xfrm flipH="1">
                    <a:off x="4995951" y="3900930"/>
                    <a:ext cx="45719" cy="1195811"/>
                    <a:chOff x="6510414" y="2852057"/>
                    <a:chExt cx="65315" cy="2035629"/>
                  </a:xfrm>
                </p:grpSpPr>
                <p:sp>
                  <p:nvSpPr>
                    <p:cNvPr id="460" name="Can 45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1" name="Can 46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2" name="Can 46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57" name="Group 456"/>
                  <p:cNvGrpSpPr/>
                  <p:nvPr/>
                </p:nvGrpSpPr>
                <p:grpSpPr>
                  <a:xfrm>
                    <a:off x="4941929" y="3923828"/>
                    <a:ext cx="47162" cy="972036"/>
                    <a:chOff x="2242440" y="3555192"/>
                    <a:chExt cx="47162" cy="972036"/>
                  </a:xfrm>
                </p:grpSpPr>
                <p:sp>
                  <p:nvSpPr>
                    <p:cNvPr id="458" name="Can 45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9" name="Can 45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415" name="Group 414"/>
              <p:cNvGrpSpPr/>
              <p:nvPr/>
            </p:nvGrpSpPr>
            <p:grpSpPr>
              <a:xfrm>
                <a:off x="3978697" y="4592058"/>
                <a:ext cx="214721" cy="1204288"/>
                <a:chOff x="2236479" y="3522478"/>
                <a:chExt cx="214721" cy="1204288"/>
              </a:xfrm>
            </p:grpSpPr>
            <p:sp>
              <p:nvSpPr>
                <p:cNvPr id="434" name="Can 433"/>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5" name="Group 434"/>
                <p:cNvGrpSpPr/>
                <p:nvPr/>
              </p:nvGrpSpPr>
              <p:grpSpPr>
                <a:xfrm flipH="1">
                  <a:off x="2298386" y="3522478"/>
                  <a:ext cx="45719" cy="1195811"/>
                  <a:chOff x="6510414" y="2852057"/>
                  <a:chExt cx="65315" cy="2035629"/>
                </a:xfrm>
              </p:grpSpPr>
              <p:sp>
                <p:nvSpPr>
                  <p:cNvPr id="448" name="Can 44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9" name="Can 44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0" name="Can 44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36" name="Group 435"/>
                <p:cNvGrpSpPr/>
                <p:nvPr/>
              </p:nvGrpSpPr>
              <p:grpSpPr>
                <a:xfrm>
                  <a:off x="2242440" y="3555192"/>
                  <a:ext cx="47162" cy="972036"/>
                  <a:chOff x="2242440" y="3555192"/>
                  <a:chExt cx="47162" cy="972036"/>
                </a:xfrm>
              </p:grpSpPr>
              <p:sp>
                <p:nvSpPr>
                  <p:cNvPr id="446" name="Can 445"/>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7" name="Can 446"/>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37" name="Group 436"/>
                <p:cNvGrpSpPr/>
                <p:nvPr/>
              </p:nvGrpSpPr>
              <p:grpSpPr>
                <a:xfrm>
                  <a:off x="2335615" y="3530955"/>
                  <a:ext cx="115585" cy="1195811"/>
                  <a:chOff x="4926085" y="3900930"/>
                  <a:chExt cx="115585" cy="1195811"/>
                </a:xfrm>
              </p:grpSpPr>
              <p:sp>
                <p:nvSpPr>
                  <p:cNvPr id="438" name="Can 437"/>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9" name="Group 438"/>
                  <p:cNvGrpSpPr/>
                  <p:nvPr/>
                </p:nvGrpSpPr>
                <p:grpSpPr>
                  <a:xfrm flipH="1">
                    <a:off x="4995951" y="3900930"/>
                    <a:ext cx="45719" cy="1195811"/>
                    <a:chOff x="6510414" y="2852057"/>
                    <a:chExt cx="65315" cy="2035629"/>
                  </a:xfrm>
                </p:grpSpPr>
                <p:sp>
                  <p:nvSpPr>
                    <p:cNvPr id="443" name="Can 44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4" name="Can 44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5" name="Can 44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40" name="Group 439"/>
                  <p:cNvGrpSpPr/>
                  <p:nvPr/>
                </p:nvGrpSpPr>
                <p:grpSpPr>
                  <a:xfrm>
                    <a:off x="4941929" y="3923828"/>
                    <a:ext cx="47162" cy="972036"/>
                    <a:chOff x="2242440" y="3555192"/>
                    <a:chExt cx="47162" cy="972036"/>
                  </a:xfrm>
                </p:grpSpPr>
                <p:sp>
                  <p:nvSpPr>
                    <p:cNvPr id="441" name="Can 44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2" name="Can 44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416" name="Group 415"/>
              <p:cNvGrpSpPr/>
              <p:nvPr/>
            </p:nvGrpSpPr>
            <p:grpSpPr>
              <a:xfrm>
                <a:off x="3832148" y="4540956"/>
                <a:ext cx="214721" cy="1204288"/>
                <a:chOff x="2236479" y="3522478"/>
                <a:chExt cx="214721" cy="1204288"/>
              </a:xfrm>
            </p:grpSpPr>
            <p:sp>
              <p:nvSpPr>
                <p:cNvPr id="417" name="Can 416"/>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8" name="Group 417"/>
                <p:cNvGrpSpPr/>
                <p:nvPr/>
              </p:nvGrpSpPr>
              <p:grpSpPr>
                <a:xfrm flipH="1">
                  <a:off x="2298386" y="3522478"/>
                  <a:ext cx="45719" cy="1195811"/>
                  <a:chOff x="6510414" y="2852057"/>
                  <a:chExt cx="65315" cy="2035629"/>
                </a:xfrm>
              </p:grpSpPr>
              <p:sp>
                <p:nvSpPr>
                  <p:cNvPr id="431" name="Can 43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2" name="Can 43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3" name="Can 43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19" name="Group 418"/>
                <p:cNvGrpSpPr/>
                <p:nvPr/>
              </p:nvGrpSpPr>
              <p:grpSpPr>
                <a:xfrm>
                  <a:off x="2242440" y="3555192"/>
                  <a:ext cx="47162" cy="972036"/>
                  <a:chOff x="2242440" y="3555192"/>
                  <a:chExt cx="47162" cy="972036"/>
                </a:xfrm>
              </p:grpSpPr>
              <p:sp>
                <p:nvSpPr>
                  <p:cNvPr id="429" name="Can 42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0" name="Can 42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20" name="Group 419"/>
                <p:cNvGrpSpPr/>
                <p:nvPr/>
              </p:nvGrpSpPr>
              <p:grpSpPr>
                <a:xfrm>
                  <a:off x="2335615" y="3530955"/>
                  <a:ext cx="115585" cy="1195811"/>
                  <a:chOff x="4926085" y="3900930"/>
                  <a:chExt cx="115585" cy="1195811"/>
                </a:xfrm>
              </p:grpSpPr>
              <p:sp>
                <p:nvSpPr>
                  <p:cNvPr id="421" name="Can 420"/>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22" name="Group 421"/>
                  <p:cNvGrpSpPr/>
                  <p:nvPr/>
                </p:nvGrpSpPr>
                <p:grpSpPr>
                  <a:xfrm flipH="1">
                    <a:off x="4995951" y="3900930"/>
                    <a:ext cx="45719" cy="1195811"/>
                    <a:chOff x="6510414" y="2852057"/>
                    <a:chExt cx="65315" cy="2035629"/>
                  </a:xfrm>
                </p:grpSpPr>
                <p:sp>
                  <p:nvSpPr>
                    <p:cNvPr id="426" name="Can 42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7" name="Can 42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8" name="Can 42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23" name="Group 422"/>
                  <p:cNvGrpSpPr/>
                  <p:nvPr/>
                </p:nvGrpSpPr>
                <p:grpSpPr>
                  <a:xfrm>
                    <a:off x="4941929" y="3923828"/>
                    <a:ext cx="47162" cy="972036"/>
                    <a:chOff x="2242440" y="3555192"/>
                    <a:chExt cx="47162" cy="972036"/>
                  </a:xfrm>
                </p:grpSpPr>
                <p:sp>
                  <p:nvSpPr>
                    <p:cNvPr id="424" name="Can 42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5" name="Can 42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485" name="Group 484"/>
            <p:cNvGrpSpPr/>
            <p:nvPr/>
          </p:nvGrpSpPr>
          <p:grpSpPr>
            <a:xfrm flipH="1">
              <a:off x="1404813" y="4846189"/>
              <a:ext cx="107253" cy="350444"/>
              <a:chOff x="3832148" y="4504113"/>
              <a:chExt cx="398279" cy="1292233"/>
            </a:xfrm>
          </p:grpSpPr>
          <p:grpSp>
            <p:nvGrpSpPr>
              <p:cNvPr id="486" name="Group 485"/>
              <p:cNvGrpSpPr/>
              <p:nvPr/>
            </p:nvGrpSpPr>
            <p:grpSpPr>
              <a:xfrm>
                <a:off x="3855019" y="4504113"/>
                <a:ext cx="214721" cy="1204288"/>
                <a:chOff x="2236479" y="3522478"/>
                <a:chExt cx="214721" cy="1204288"/>
              </a:xfrm>
            </p:grpSpPr>
            <p:sp>
              <p:nvSpPr>
                <p:cNvPr id="541" name="Can 540"/>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42" name="Group 541"/>
                <p:cNvGrpSpPr/>
                <p:nvPr/>
              </p:nvGrpSpPr>
              <p:grpSpPr>
                <a:xfrm flipH="1">
                  <a:off x="2298386" y="3522478"/>
                  <a:ext cx="45719" cy="1195811"/>
                  <a:chOff x="6510414" y="2852057"/>
                  <a:chExt cx="65315" cy="2035629"/>
                </a:xfrm>
              </p:grpSpPr>
              <p:sp>
                <p:nvSpPr>
                  <p:cNvPr id="555" name="Can 55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6" name="Can 55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7" name="Can 55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43" name="Group 542"/>
                <p:cNvGrpSpPr/>
                <p:nvPr/>
              </p:nvGrpSpPr>
              <p:grpSpPr>
                <a:xfrm>
                  <a:off x="2242440" y="3555192"/>
                  <a:ext cx="47162" cy="972036"/>
                  <a:chOff x="2242440" y="3555192"/>
                  <a:chExt cx="47162" cy="972036"/>
                </a:xfrm>
              </p:grpSpPr>
              <p:sp>
                <p:nvSpPr>
                  <p:cNvPr id="553" name="Can 55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4" name="Can 55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44" name="Group 543"/>
                <p:cNvGrpSpPr/>
                <p:nvPr/>
              </p:nvGrpSpPr>
              <p:grpSpPr>
                <a:xfrm>
                  <a:off x="2335615" y="3530955"/>
                  <a:ext cx="115585" cy="1195811"/>
                  <a:chOff x="4926085" y="3900930"/>
                  <a:chExt cx="115585" cy="1195811"/>
                </a:xfrm>
              </p:grpSpPr>
              <p:sp>
                <p:nvSpPr>
                  <p:cNvPr id="545" name="Can 544"/>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46" name="Group 545"/>
                  <p:cNvGrpSpPr/>
                  <p:nvPr/>
                </p:nvGrpSpPr>
                <p:grpSpPr>
                  <a:xfrm flipH="1">
                    <a:off x="4995951" y="3900930"/>
                    <a:ext cx="45719" cy="1195811"/>
                    <a:chOff x="6510414" y="2852057"/>
                    <a:chExt cx="65315" cy="2035629"/>
                  </a:xfrm>
                </p:grpSpPr>
                <p:sp>
                  <p:nvSpPr>
                    <p:cNvPr id="550" name="Can 54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1" name="Can 55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2" name="Can 55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47" name="Group 546"/>
                  <p:cNvGrpSpPr/>
                  <p:nvPr/>
                </p:nvGrpSpPr>
                <p:grpSpPr>
                  <a:xfrm>
                    <a:off x="4941929" y="3923828"/>
                    <a:ext cx="47162" cy="972036"/>
                    <a:chOff x="2242440" y="3555192"/>
                    <a:chExt cx="47162" cy="972036"/>
                  </a:xfrm>
                </p:grpSpPr>
                <p:sp>
                  <p:nvSpPr>
                    <p:cNvPr id="548" name="Can 54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9" name="Can 54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487" name="Group 486"/>
              <p:cNvGrpSpPr/>
              <p:nvPr/>
            </p:nvGrpSpPr>
            <p:grpSpPr>
              <a:xfrm>
                <a:off x="4015706" y="4549433"/>
                <a:ext cx="214721" cy="1204288"/>
                <a:chOff x="2236479" y="3522478"/>
                <a:chExt cx="214721" cy="1204288"/>
              </a:xfrm>
            </p:grpSpPr>
            <p:sp>
              <p:nvSpPr>
                <p:cNvPr id="524" name="Can 523"/>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25" name="Group 524"/>
                <p:cNvGrpSpPr/>
                <p:nvPr/>
              </p:nvGrpSpPr>
              <p:grpSpPr>
                <a:xfrm flipH="1">
                  <a:off x="2298386" y="3522478"/>
                  <a:ext cx="45719" cy="1195811"/>
                  <a:chOff x="6510414" y="2852057"/>
                  <a:chExt cx="65315" cy="2035629"/>
                </a:xfrm>
              </p:grpSpPr>
              <p:sp>
                <p:nvSpPr>
                  <p:cNvPr id="538" name="Can 53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9" name="Can 53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0" name="Can 53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26" name="Group 525"/>
                <p:cNvGrpSpPr/>
                <p:nvPr/>
              </p:nvGrpSpPr>
              <p:grpSpPr>
                <a:xfrm>
                  <a:off x="2242440" y="3555192"/>
                  <a:ext cx="47162" cy="972036"/>
                  <a:chOff x="2242440" y="3555192"/>
                  <a:chExt cx="47162" cy="972036"/>
                </a:xfrm>
              </p:grpSpPr>
              <p:sp>
                <p:nvSpPr>
                  <p:cNvPr id="536" name="Can 535"/>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7" name="Can 536"/>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27" name="Group 526"/>
                <p:cNvGrpSpPr/>
                <p:nvPr/>
              </p:nvGrpSpPr>
              <p:grpSpPr>
                <a:xfrm>
                  <a:off x="2335615" y="3530955"/>
                  <a:ext cx="115585" cy="1195811"/>
                  <a:chOff x="4926085" y="3900930"/>
                  <a:chExt cx="115585" cy="1195811"/>
                </a:xfrm>
              </p:grpSpPr>
              <p:sp>
                <p:nvSpPr>
                  <p:cNvPr id="528" name="Can 527"/>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29" name="Group 528"/>
                  <p:cNvGrpSpPr/>
                  <p:nvPr/>
                </p:nvGrpSpPr>
                <p:grpSpPr>
                  <a:xfrm flipH="1">
                    <a:off x="4995951" y="3900930"/>
                    <a:ext cx="45719" cy="1195811"/>
                    <a:chOff x="6510414" y="2852057"/>
                    <a:chExt cx="65315" cy="2035629"/>
                  </a:xfrm>
                </p:grpSpPr>
                <p:sp>
                  <p:nvSpPr>
                    <p:cNvPr id="533" name="Can 53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4" name="Can 53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5" name="Can 53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30" name="Group 529"/>
                  <p:cNvGrpSpPr/>
                  <p:nvPr/>
                </p:nvGrpSpPr>
                <p:grpSpPr>
                  <a:xfrm>
                    <a:off x="4941929" y="3923828"/>
                    <a:ext cx="47162" cy="972036"/>
                    <a:chOff x="2242440" y="3555192"/>
                    <a:chExt cx="47162" cy="972036"/>
                  </a:xfrm>
                </p:grpSpPr>
                <p:sp>
                  <p:nvSpPr>
                    <p:cNvPr id="531" name="Can 53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2" name="Can 53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488" name="Group 487"/>
              <p:cNvGrpSpPr/>
              <p:nvPr/>
            </p:nvGrpSpPr>
            <p:grpSpPr>
              <a:xfrm>
                <a:off x="3978697" y="4592058"/>
                <a:ext cx="214721" cy="1204288"/>
                <a:chOff x="2236479" y="3522478"/>
                <a:chExt cx="214721" cy="1204288"/>
              </a:xfrm>
            </p:grpSpPr>
            <p:sp>
              <p:nvSpPr>
                <p:cNvPr id="507" name="Can 506"/>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08" name="Group 507"/>
                <p:cNvGrpSpPr/>
                <p:nvPr/>
              </p:nvGrpSpPr>
              <p:grpSpPr>
                <a:xfrm flipH="1">
                  <a:off x="2298386" y="3522478"/>
                  <a:ext cx="45719" cy="1195811"/>
                  <a:chOff x="6510414" y="2852057"/>
                  <a:chExt cx="65315" cy="2035629"/>
                </a:xfrm>
              </p:grpSpPr>
              <p:sp>
                <p:nvSpPr>
                  <p:cNvPr id="521" name="Can 52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2" name="Can 52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3" name="Can 52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09" name="Group 508"/>
                <p:cNvGrpSpPr/>
                <p:nvPr/>
              </p:nvGrpSpPr>
              <p:grpSpPr>
                <a:xfrm>
                  <a:off x="2242440" y="3555192"/>
                  <a:ext cx="47162" cy="972036"/>
                  <a:chOff x="2242440" y="3555192"/>
                  <a:chExt cx="47162" cy="972036"/>
                </a:xfrm>
              </p:grpSpPr>
              <p:sp>
                <p:nvSpPr>
                  <p:cNvPr id="519" name="Can 51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0" name="Can 51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10" name="Group 509"/>
                <p:cNvGrpSpPr/>
                <p:nvPr/>
              </p:nvGrpSpPr>
              <p:grpSpPr>
                <a:xfrm>
                  <a:off x="2335615" y="3530955"/>
                  <a:ext cx="115585" cy="1195811"/>
                  <a:chOff x="4926085" y="3900930"/>
                  <a:chExt cx="115585" cy="1195811"/>
                </a:xfrm>
              </p:grpSpPr>
              <p:sp>
                <p:nvSpPr>
                  <p:cNvPr id="511" name="Can 510"/>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12" name="Group 511"/>
                  <p:cNvGrpSpPr/>
                  <p:nvPr/>
                </p:nvGrpSpPr>
                <p:grpSpPr>
                  <a:xfrm flipH="1">
                    <a:off x="4995951" y="3900930"/>
                    <a:ext cx="45719" cy="1195811"/>
                    <a:chOff x="6510414" y="2852057"/>
                    <a:chExt cx="65315" cy="2035629"/>
                  </a:xfrm>
                </p:grpSpPr>
                <p:sp>
                  <p:nvSpPr>
                    <p:cNvPr id="516" name="Can 51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7" name="Can 51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8" name="Can 51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13" name="Group 512"/>
                  <p:cNvGrpSpPr/>
                  <p:nvPr/>
                </p:nvGrpSpPr>
                <p:grpSpPr>
                  <a:xfrm>
                    <a:off x="4941929" y="3923828"/>
                    <a:ext cx="47162" cy="972036"/>
                    <a:chOff x="2242440" y="3555192"/>
                    <a:chExt cx="47162" cy="972036"/>
                  </a:xfrm>
                </p:grpSpPr>
                <p:sp>
                  <p:nvSpPr>
                    <p:cNvPr id="514" name="Can 51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5" name="Can 51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489" name="Group 488"/>
              <p:cNvGrpSpPr/>
              <p:nvPr/>
            </p:nvGrpSpPr>
            <p:grpSpPr>
              <a:xfrm>
                <a:off x="3832148" y="4540956"/>
                <a:ext cx="214721" cy="1204288"/>
                <a:chOff x="2236479" y="3522478"/>
                <a:chExt cx="214721" cy="1204288"/>
              </a:xfrm>
            </p:grpSpPr>
            <p:sp>
              <p:nvSpPr>
                <p:cNvPr id="490" name="Can 489"/>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1" name="Group 490"/>
                <p:cNvGrpSpPr/>
                <p:nvPr/>
              </p:nvGrpSpPr>
              <p:grpSpPr>
                <a:xfrm flipH="1">
                  <a:off x="2298386" y="3522478"/>
                  <a:ext cx="45719" cy="1195811"/>
                  <a:chOff x="6510414" y="2852057"/>
                  <a:chExt cx="65315" cy="2035629"/>
                </a:xfrm>
              </p:grpSpPr>
              <p:sp>
                <p:nvSpPr>
                  <p:cNvPr id="504" name="Can 50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5" name="Can 50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6" name="Can 50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92" name="Group 491"/>
                <p:cNvGrpSpPr/>
                <p:nvPr/>
              </p:nvGrpSpPr>
              <p:grpSpPr>
                <a:xfrm>
                  <a:off x="2242440" y="3555192"/>
                  <a:ext cx="47162" cy="972036"/>
                  <a:chOff x="2242440" y="3555192"/>
                  <a:chExt cx="47162" cy="972036"/>
                </a:xfrm>
              </p:grpSpPr>
              <p:sp>
                <p:nvSpPr>
                  <p:cNvPr id="502" name="Can 50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3" name="Can 50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93" name="Group 492"/>
                <p:cNvGrpSpPr/>
                <p:nvPr/>
              </p:nvGrpSpPr>
              <p:grpSpPr>
                <a:xfrm>
                  <a:off x="2335615" y="3530955"/>
                  <a:ext cx="115585" cy="1195811"/>
                  <a:chOff x="4926085" y="3900930"/>
                  <a:chExt cx="115585" cy="1195811"/>
                </a:xfrm>
              </p:grpSpPr>
              <p:sp>
                <p:nvSpPr>
                  <p:cNvPr id="494" name="Can 493"/>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5" name="Group 494"/>
                  <p:cNvGrpSpPr/>
                  <p:nvPr/>
                </p:nvGrpSpPr>
                <p:grpSpPr>
                  <a:xfrm flipH="1">
                    <a:off x="4995951" y="3900930"/>
                    <a:ext cx="45719" cy="1195811"/>
                    <a:chOff x="6510414" y="2852057"/>
                    <a:chExt cx="65315" cy="2035629"/>
                  </a:xfrm>
                </p:grpSpPr>
                <p:sp>
                  <p:nvSpPr>
                    <p:cNvPr id="499" name="Can 49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0" name="Can 49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1" name="Can 50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496" name="Group 495"/>
                  <p:cNvGrpSpPr/>
                  <p:nvPr/>
                </p:nvGrpSpPr>
                <p:grpSpPr>
                  <a:xfrm>
                    <a:off x="4941929" y="3923828"/>
                    <a:ext cx="47162" cy="972036"/>
                    <a:chOff x="2242440" y="3555192"/>
                    <a:chExt cx="47162" cy="972036"/>
                  </a:xfrm>
                </p:grpSpPr>
                <p:sp>
                  <p:nvSpPr>
                    <p:cNvPr id="497" name="Can 49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8" name="Can 49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558" name="Group 557"/>
            <p:cNvGrpSpPr/>
            <p:nvPr/>
          </p:nvGrpSpPr>
          <p:grpSpPr>
            <a:xfrm flipH="1">
              <a:off x="2575456" y="4095379"/>
              <a:ext cx="107253" cy="350444"/>
              <a:chOff x="3832148" y="4504113"/>
              <a:chExt cx="398279" cy="1292233"/>
            </a:xfrm>
          </p:grpSpPr>
          <p:grpSp>
            <p:nvGrpSpPr>
              <p:cNvPr id="559" name="Group 558"/>
              <p:cNvGrpSpPr/>
              <p:nvPr/>
            </p:nvGrpSpPr>
            <p:grpSpPr>
              <a:xfrm>
                <a:off x="3855019" y="4504113"/>
                <a:ext cx="214721" cy="1204288"/>
                <a:chOff x="2236479" y="3522478"/>
                <a:chExt cx="214721" cy="1204288"/>
              </a:xfrm>
            </p:grpSpPr>
            <p:sp>
              <p:nvSpPr>
                <p:cNvPr id="614" name="Can 613"/>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15" name="Group 614"/>
                <p:cNvGrpSpPr/>
                <p:nvPr/>
              </p:nvGrpSpPr>
              <p:grpSpPr>
                <a:xfrm flipH="1">
                  <a:off x="2298386" y="3522478"/>
                  <a:ext cx="45719" cy="1195811"/>
                  <a:chOff x="6510414" y="2852057"/>
                  <a:chExt cx="65315" cy="2035629"/>
                </a:xfrm>
              </p:grpSpPr>
              <p:sp>
                <p:nvSpPr>
                  <p:cNvPr id="628" name="Can 62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9" name="Can 62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0" name="Can 62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16" name="Group 615"/>
                <p:cNvGrpSpPr/>
                <p:nvPr/>
              </p:nvGrpSpPr>
              <p:grpSpPr>
                <a:xfrm>
                  <a:off x="2242440" y="3555192"/>
                  <a:ext cx="47162" cy="972036"/>
                  <a:chOff x="2242440" y="3555192"/>
                  <a:chExt cx="47162" cy="972036"/>
                </a:xfrm>
              </p:grpSpPr>
              <p:sp>
                <p:nvSpPr>
                  <p:cNvPr id="626" name="Can 625"/>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7" name="Can 626"/>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17" name="Group 616"/>
                <p:cNvGrpSpPr/>
                <p:nvPr/>
              </p:nvGrpSpPr>
              <p:grpSpPr>
                <a:xfrm>
                  <a:off x="2335615" y="3530955"/>
                  <a:ext cx="115585" cy="1195811"/>
                  <a:chOff x="4926085" y="3900930"/>
                  <a:chExt cx="115585" cy="1195811"/>
                </a:xfrm>
              </p:grpSpPr>
              <p:sp>
                <p:nvSpPr>
                  <p:cNvPr id="618" name="Can 617"/>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19" name="Group 618"/>
                  <p:cNvGrpSpPr/>
                  <p:nvPr/>
                </p:nvGrpSpPr>
                <p:grpSpPr>
                  <a:xfrm flipH="1">
                    <a:off x="4995951" y="3900930"/>
                    <a:ext cx="45719" cy="1195811"/>
                    <a:chOff x="6510414" y="2852057"/>
                    <a:chExt cx="65315" cy="2035629"/>
                  </a:xfrm>
                </p:grpSpPr>
                <p:sp>
                  <p:nvSpPr>
                    <p:cNvPr id="623" name="Can 62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4" name="Can 62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5" name="Can 62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20" name="Group 619"/>
                  <p:cNvGrpSpPr/>
                  <p:nvPr/>
                </p:nvGrpSpPr>
                <p:grpSpPr>
                  <a:xfrm>
                    <a:off x="4941929" y="3923828"/>
                    <a:ext cx="47162" cy="972036"/>
                    <a:chOff x="2242440" y="3555192"/>
                    <a:chExt cx="47162" cy="972036"/>
                  </a:xfrm>
                </p:grpSpPr>
                <p:sp>
                  <p:nvSpPr>
                    <p:cNvPr id="621" name="Can 62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2" name="Can 62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560" name="Group 559"/>
              <p:cNvGrpSpPr/>
              <p:nvPr/>
            </p:nvGrpSpPr>
            <p:grpSpPr>
              <a:xfrm>
                <a:off x="4015706" y="4549433"/>
                <a:ext cx="214721" cy="1204288"/>
                <a:chOff x="2236479" y="3522478"/>
                <a:chExt cx="214721" cy="1204288"/>
              </a:xfrm>
            </p:grpSpPr>
            <p:sp>
              <p:nvSpPr>
                <p:cNvPr id="597" name="Can 596"/>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98" name="Group 597"/>
                <p:cNvGrpSpPr/>
                <p:nvPr/>
              </p:nvGrpSpPr>
              <p:grpSpPr>
                <a:xfrm flipH="1">
                  <a:off x="2298386" y="3522478"/>
                  <a:ext cx="45719" cy="1195811"/>
                  <a:chOff x="6510414" y="2852057"/>
                  <a:chExt cx="65315" cy="2035629"/>
                </a:xfrm>
              </p:grpSpPr>
              <p:sp>
                <p:nvSpPr>
                  <p:cNvPr id="611" name="Can 61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2" name="Can 61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3" name="Can 61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99" name="Group 598"/>
                <p:cNvGrpSpPr/>
                <p:nvPr/>
              </p:nvGrpSpPr>
              <p:grpSpPr>
                <a:xfrm>
                  <a:off x="2242440" y="3555192"/>
                  <a:ext cx="47162" cy="972036"/>
                  <a:chOff x="2242440" y="3555192"/>
                  <a:chExt cx="47162" cy="972036"/>
                </a:xfrm>
              </p:grpSpPr>
              <p:sp>
                <p:nvSpPr>
                  <p:cNvPr id="609" name="Can 60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0" name="Can 60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00" name="Group 599"/>
                <p:cNvGrpSpPr/>
                <p:nvPr/>
              </p:nvGrpSpPr>
              <p:grpSpPr>
                <a:xfrm>
                  <a:off x="2335615" y="3530955"/>
                  <a:ext cx="115585" cy="1195811"/>
                  <a:chOff x="4926085" y="3900930"/>
                  <a:chExt cx="115585" cy="1195811"/>
                </a:xfrm>
              </p:grpSpPr>
              <p:sp>
                <p:nvSpPr>
                  <p:cNvPr id="601" name="Can 600"/>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02" name="Group 601"/>
                  <p:cNvGrpSpPr/>
                  <p:nvPr/>
                </p:nvGrpSpPr>
                <p:grpSpPr>
                  <a:xfrm flipH="1">
                    <a:off x="4995951" y="3900930"/>
                    <a:ext cx="45719" cy="1195811"/>
                    <a:chOff x="6510414" y="2852057"/>
                    <a:chExt cx="65315" cy="2035629"/>
                  </a:xfrm>
                </p:grpSpPr>
                <p:sp>
                  <p:nvSpPr>
                    <p:cNvPr id="606" name="Can 60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7" name="Can 60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8" name="Can 60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03" name="Group 602"/>
                  <p:cNvGrpSpPr/>
                  <p:nvPr/>
                </p:nvGrpSpPr>
                <p:grpSpPr>
                  <a:xfrm>
                    <a:off x="4941929" y="3923828"/>
                    <a:ext cx="47162" cy="972036"/>
                    <a:chOff x="2242440" y="3555192"/>
                    <a:chExt cx="47162" cy="972036"/>
                  </a:xfrm>
                </p:grpSpPr>
                <p:sp>
                  <p:nvSpPr>
                    <p:cNvPr id="604" name="Can 60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5" name="Can 60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561" name="Group 560"/>
              <p:cNvGrpSpPr/>
              <p:nvPr/>
            </p:nvGrpSpPr>
            <p:grpSpPr>
              <a:xfrm>
                <a:off x="3978697" y="4592058"/>
                <a:ext cx="214721" cy="1204288"/>
                <a:chOff x="2236479" y="3522478"/>
                <a:chExt cx="214721" cy="1204288"/>
              </a:xfrm>
            </p:grpSpPr>
            <p:sp>
              <p:nvSpPr>
                <p:cNvPr id="580" name="Can 579"/>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81" name="Group 580"/>
                <p:cNvGrpSpPr/>
                <p:nvPr/>
              </p:nvGrpSpPr>
              <p:grpSpPr>
                <a:xfrm flipH="1">
                  <a:off x="2298386" y="3522478"/>
                  <a:ext cx="45719" cy="1195811"/>
                  <a:chOff x="6510414" y="2852057"/>
                  <a:chExt cx="65315" cy="2035629"/>
                </a:xfrm>
              </p:grpSpPr>
              <p:sp>
                <p:nvSpPr>
                  <p:cNvPr id="594" name="Can 59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5" name="Can 59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6" name="Can 59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82" name="Group 581"/>
                <p:cNvGrpSpPr/>
                <p:nvPr/>
              </p:nvGrpSpPr>
              <p:grpSpPr>
                <a:xfrm>
                  <a:off x="2242440" y="3555192"/>
                  <a:ext cx="47162" cy="972036"/>
                  <a:chOff x="2242440" y="3555192"/>
                  <a:chExt cx="47162" cy="972036"/>
                </a:xfrm>
              </p:grpSpPr>
              <p:sp>
                <p:nvSpPr>
                  <p:cNvPr id="592" name="Can 59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3" name="Can 59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83" name="Group 582"/>
                <p:cNvGrpSpPr/>
                <p:nvPr/>
              </p:nvGrpSpPr>
              <p:grpSpPr>
                <a:xfrm>
                  <a:off x="2335615" y="3530955"/>
                  <a:ext cx="115585" cy="1195811"/>
                  <a:chOff x="4926085" y="3900930"/>
                  <a:chExt cx="115585" cy="1195811"/>
                </a:xfrm>
              </p:grpSpPr>
              <p:sp>
                <p:nvSpPr>
                  <p:cNvPr id="584" name="Can 583"/>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85" name="Group 584"/>
                  <p:cNvGrpSpPr/>
                  <p:nvPr/>
                </p:nvGrpSpPr>
                <p:grpSpPr>
                  <a:xfrm flipH="1">
                    <a:off x="4995951" y="3900930"/>
                    <a:ext cx="45719" cy="1195811"/>
                    <a:chOff x="6510414" y="2852057"/>
                    <a:chExt cx="65315" cy="2035629"/>
                  </a:xfrm>
                </p:grpSpPr>
                <p:sp>
                  <p:nvSpPr>
                    <p:cNvPr id="589" name="Can 58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0" name="Can 58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1" name="Can 59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86" name="Group 585"/>
                  <p:cNvGrpSpPr/>
                  <p:nvPr/>
                </p:nvGrpSpPr>
                <p:grpSpPr>
                  <a:xfrm>
                    <a:off x="4941929" y="3923828"/>
                    <a:ext cx="47162" cy="972036"/>
                    <a:chOff x="2242440" y="3555192"/>
                    <a:chExt cx="47162" cy="972036"/>
                  </a:xfrm>
                </p:grpSpPr>
                <p:sp>
                  <p:nvSpPr>
                    <p:cNvPr id="587" name="Can 58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8" name="Can 58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562" name="Group 561"/>
              <p:cNvGrpSpPr/>
              <p:nvPr/>
            </p:nvGrpSpPr>
            <p:grpSpPr>
              <a:xfrm>
                <a:off x="3832148" y="4540956"/>
                <a:ext cx="214721" cy="1204288"/>
                <a:chOff x="2236479" y="3522478"/>
                <a:chExt cx="214721" cy="1204288"/>
              </a:xfrm>
            </p:grpSpPr>
            <p:sp>
              <p:nvSpPr>
                <p:cNvPr id="563" name="Can 562"/>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64" name="Group 563"/>
                <p:cNvGrpSpPr/>
                <p:nvPr/>
              </p:nvGrpSpPr>
              <p:grpSpPr>
                <a:xfrm flipH="1">
                  <a:off x="2298386" y="3522478"/>
                  <a:ext cx="45719" cy="1195811"/>
                  <a:chOff x="6510414" y="2852057"/>
                  <a:chExt cx="65315" cy="2035629"/>
                </a:xfrm>
              </p:grpSpPr>
              <p:sp>
                <p:nvSpPr>
                  <p:cNvPr id="577" name="Can 57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8" name="Can 57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9" name="Can 57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65" name="Group 564"/>
                <p:cNvGrpSpPr/>
                <p:nvPr/>
              </p:nvGrpSpPr>
              <p:grpSpPr>
                <a:xfrm>
                  <a:off x="2242440" y="3555192"/>
                  <a:ext cx="47162" cy="972036"/>
                  <a:chOff x="2242440" y="3555192"/>
                  <a:chExt cx="47162" cy="972036"/>
                </a:xfrm>
              </p:grpSpPr>
              <p:sp>
                <p:nvSpPr>
                  <p:cNvPr id="575" name="Can 57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6" name="Can 57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66" name="Group 565"/>
                <p:cNvGrpSpPr/>
                <p:nvPr/>
              </p:nvGrpSpPr>
              <p:grpSpPr>
                <a:xfrm>
                  <a:off x="2335615" y="3530955"/>
                  <a:ext cx="115585" cy="1195811"/>
                  <a:chOff x="4926085" y="3900930"/>
                  <a:chExt cx="115585" cy="1195811"/>
                </a:xfrm>
              </p:grpSpPr>
              <p:sp>
                <p:nvSpPr>
                  <p:cNvPr id="567" name="Can 566"/>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68" name="Group 567"/>
                  <p:cNvGrpSpPr/>
                  <p:nvPr/>
                </p:nvGrpSpPr>
                <p:grpSpPr>
                  <a:xfrm flipH="1">
                    <a:off x="4995951" y="3900930"/>
                    <a:ext cx="45719" cy="1195811"/>
                    <a:chOff x="6510414" y="2852057"/>
                    <a:chExt cx="65315" cy="2035629"/>
                  </a:xfrm>
                </p:grpSpPr>
                <p:sp>
                  <p:nvSpPr>
                    <p:cNvPr id="572" name="Can 57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3" name="Can 57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4" name="Can 57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569" name="Group 568"/>
                  <p:cNvGrpSpPr/>
                  <p:nvPr/>
                </p:nvGrpSpPr>
                <p:grpSpPr>
                  <a:xfrm>
                    <a:off x="4941929" y="3923828"/>
                    <a:ext cx="47162" cy="972036"/>
                    <a:chOff x="2242440" y="3555192"/>
                    <a:chExt cx="47162" cy="972036"/>
                  </a:xfrm>
                </p:grpSpPr>
                <p:sp>
                  <p:nvSpPr>
                    <p:cNvPr id="570" name="Can 56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1" name="Can 57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631" name="Group 630"/>
            <p:cNvGrpSpPr/>
            <p:nvPr/>
          </p:nvGrpSpPr>
          <p:grpSpPr>
            <a:xfrm flipH="1">
              <a:off x="2335787" y="4283676"/>
              <a:ext cx="107253" cy="350444"/>
              <a:chOff x="3832148" y="4504113"/>
              <a:chExt cx="398279" cy="1292233"/>
            </a:xfrm>
          </p:grpSpPr>
          <p:grpSp>
            <p:nvGrpSpPr>
              <p:cNvPr id="632" name="Group 631"/>
              <p:cNvGrpSpPr/>
              <p:nvPr/>
            </p:nvGrpSpPr>
            <p:grpSpPr>
              <a:xfrm>
                <a:off x="3855019" y="4504113"/>
                <a:ext cx="214721" cy="1204288"/>
                <a:chOff x="2236479" y="3522478"/>
                <a:chExt cx="214721" cy="1204288"/>
              </a:xfrm>
            </p:grpSpPr>
            <p:sp>
              <p:nvSpPr>
                <p:cNvPr id="687" name="Can 686"/>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88" name="Group 687"/>
                <p:cNvGrpSpPr/>
                <p:nvPr/>
              </p:nvGrpSpPr>
              <p:grpSpPr>
                <a:xfrm flipH="1">
                  <a:off x="2298386" y="3522478"/>
                  <a:ext cx="45719" cy="1195811"/>
                  <a:chOff x="6510414" y="2852057"/>
                  <a:chExt cx="65315" cy="2035629"/>
                </a:xfrm>
              </p:grpSpPr>
              <p:sp>
                <p:nvSpPr>
                  <p:cNvPr id="701" name="Can 70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2" name="Can 70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3" name="Can 70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89" name="Group 688"/>
                <p:cNvGrpSpPr/>
                <p:nvPr/>
              </p:nvGrpSpPr>
              <p:grpSpPr>
                <a:xfrm>
                  <a:off x="2242440" y="3555192"/>
                  <a:ext cx="47162" cy="972036"/>
                  <a:chOff x="2242440" y="3555192"/>
                  <a:chExt cx="47162" cy="972036"/>
                </a:xfrm>
              </p:grpSpPr>
              <p:sp>
                <p:nvSpPr>
                  <p:cNvPr id="699" name="Can 69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0" name="Can 69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90" name="Group 689"/>
                <p:cNvGrpSpPr/>
                <p:nvPr/>
              </p:nvGrpSpPr>
              <p:grpSpPr>
                <a:xfrm>
                  <a:off x="2335615" y="3530955"/>
                  <a:ext cx="115585" cy="1195811"/>
                  <a:chOff x="4926085" y="3900930"/>
                  <a:chExt cx="115585" cy="1195811"/>
                </a:xfrm>
              </p:grpSpPr>
              <p:sp>
                <p:nvSpPr>
                  <p:cNvPr id="691" name="Can 690"/>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92" name="Group 691"/>
                  <p:cNvGrpSpPr/>
                  <p:nvPr/>
                </p:nvGrpSpPr>
                <p:grpSpPr>
                  <a:xfrm flipH="1">
                    <a:off x="4995951" y="3900930"/>
                    <a:ext cx="45719" cy="1195811"/>
                    <a:chOff x="6510414" y="2852057"/>
                    <a:chExt cx="65315" cy="2035629"/>
                  </a:xfrm>
                </p:grpSpPr>
                <p:sp>
                  <p:nvSpPr>
                    <p:cNvPr id="696" name="Can 69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7" name="Can 69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8" name="Can 69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93" name="Group 692"/>
                  <p:cNvGrpSpPr/>
                  <p:nvPr/>
                </p:nvGrpSpPr>
                <p:grpSpPr>
                  <a:xfrm>
                    <a:off x="4941929" y="3923828"/>
                    <a:ext cx="47162" cy="972036"/>
                    <a:chOff x="2242440" y="3555192"/>
                    <a:chExt cx="47162" cy="972036"/>
                  </a:xfrm>
                </p:grpSpPr>
                <p:sp>
                  <p:nvSpPr>
                    <p:cNvPr id="694" name="Can 69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5" name="Can 69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633" name="Group 632"/>
              <p:cNvGrpSpPr/>
              <p:nvPr/>
            </p:nvGrpSpPr>
            <p:grpSpPr>
              <a:xfrm>
                <a:off x="4015706" y="4549433"/>
                <a:ext cx="214721" cy="1204288"/>
                <a:chOff x="2236479" y="3522478"/>
                <a:chExt cx="214721" cy="1204288"/>
              </a:xfrm>
            </p:grpSpPr>
            <p:sp>
              <p:nvSpPr>
                <p:cNvPr id="670" name="Can 669"/>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71" name="Group 670"/>
                <p:cNvGrpSpPr/>
                <p:nvPr/>
              </p:nvGrpSpPr>
              <p:grpSpPr>
                <a:xfrm flipH="1">
                  <a:off x="2298386" y="3522478"/>
                  <a:ext cx="45719" cy="1195811"/>
                  <a:chOff x="6510414" y="2852057"/>
                  <a:chExt cx="65315" cy="2035629"/>
                </a:xfrm>
              </p:grpSpPr>
              <p:sp>
                <p:nvSpPr>
                  <p:cNvPr id="684" name="Can 68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5" name="Can 68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6" name="Can 68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72" name="Group 671"/>
                <p:cNvGrpSpPr/>
                <p:nvPr/>
              </p:nvGrpSpPr>
              <p:grpSpPr>
                <a:xfrm>
                  <a:off x="2242440" y="3555192"/>
                  <a:ext cx="47162" cy="972036"/>
                  <a:chOff x="2242440" y="3555192"/>
                  <a:chExt cx="47162" cy="972036"/>
                </a:xfrm>
              </p:grpSpPr>
              <p:sp>
                <p:nvSpPr>
                  <p:cNvPr id="682" name="Can 68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3" name="Can 68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73" name="Group 672"/>
                <p:cNvGrpSpPr/>
                <p:nvPr/>
              </p:nvGrpSpPr>
              <p:grpSpPr>
                <a:xfrm>
                  <a:off x="2335615" y="3530955"/>
                  <a:ext cx="115585" cy="1195811"/>
                  <a:chOff x="4926085" y="3900930"/>
                  <a:chExt cx="115585" cy="1195811"/>
                </a:xfrm>
              </p:grpSpPr>
              <p:sp>
                <p:nvSpPr>
                  <p:cNvPr id="674" name="Can 673"/>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75" name="Group 674"/>
                  <p:cNvGrpSpPr/>
                  <p:nvPr/>
                </p:nvGrpSpPr>
                <p:grpSpPr>
                  <a:xfrm flipH="1">
                    <a:off x="4995951" y="3900930"/>
                    <a:ext cx="45719" cy="1195811"/>
                    <a:chOff x="6510414" y="2852057"/>
                    <a:chExt cx="65315" cy="2035629"/>
                  </a:xfrm>
                </p:grpSpPr>
                <p:sp>
                  <p:nvSpPr>
                    <p:cNvPr id="679" name="Can 67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0" name="Can 67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1" name="Can 68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76" name="Group 675"/>
                  <p:cNvGrpSpPr/>
                  <p:nvPr/>
                </p:nvGrpSpPr>
                <p:grpSpPr>
                  <a:xfrm>
                    <a:off x="4941929" y="3923828"/>
                    <a:ext cx="47162" cy="972036"/>
                    <a:chOff x="2242440" y="3555192"/>
                    <a:chExt cx="47162" cy="972036"/>
                  </a:xfrm>
                </p:grpSpPr>
                <p:sp>
                  <p:nvSpPr>
                    <p:cNvPr id="677" name="Can 67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8" name="Can 67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634" name="Group 633"/>
              <p:cNvGrpSpPr/>
              <p:nvPr/>
            </p:nvGrpSpPr>
            <p:grpSpPr>
              <a:xfrm>
                <a:off x="3978697" y="4592058"/>
                <a:ext cx="214721" cy="1204288"/>
                <a:chOff x="2236479" y="3522478"/>
                <a:chExt cx="214721" cy="1204288"/>
              </a:xfrm>
            </p:grpSpPr>
            <p:sp>
              <p:nvSpPr>
                <p:cNvPr id="653" name="Can 652"/>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54" name="Group 653"/>
                <p:cNvGrpSpPr/>
                <p:nvPr/>
              </p:nvGrpSpPr>
              <p:grpSpPr>
                <a:xfrm flipH="1">
                  <a:off x="2298386" y="3522478"/>
                  <a:ext cx="45719" cy="1195811"/>
                  <a:chOff x="6510414" y="2852057"/>
                  <a:chExt cx="65315" cy="2035629"/>
                </a:xfrm>
              </p:grpSpPr>
              <p:sp>
                <p:nvSpPr>
                  <p:cNvPr id="667" name="Can 66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8" name="Can 66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9" name="Can 66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55" name="Group 654"/>
                <p:cNvGrpSpPr/>
                <p:nvPr/>
              </p:nvGrpSpPr>
              <p:grpSpPr>
                <a:xfrm>
                  <a:off x="2242440" y="3555192"/>
                  <a:ext cx="47162" cy="972036"/>
                  <a:chOff x="2242440" y="3555192"/>
                  <a:chExt cx="47162" cy="972036"/>
                </a:xfrm>
              </p:grpSpPr>
              <p:sp>
                <p:nvSpPr>
                  <p:cNvPr id="665" name="Can 66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6" name="Can 66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56" name="Group 655"/>
                <p:cNvGrpSpPr/>
                <p:nvPr/>
              </p:nvGrpSpPr>
              <p:grpSpPr>
                <a:xfrm>
                  <a:off x="2335615" y="3530955"/>
                  <a:ext cx="115585" cy="1195811"/>
                  <a:chOff x="4926085" y="3900930"/>
                  <a:chExt cx="115585" cy="1195811"/>
                </a:xfrm>
              </p:grpSpPr>
              <p:sp>
                <p:nvSpPr>
                  <p:cNvPr id="657" name="Can 656"/>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58" name="Group 657"/>
                  <p:cNvGrpSpPr/>
                  <p:nvPr/>
                </p:nvGrpSpPr>
                <p:grpSpPr>
                  <a:xfrm flipH="1">
                    <a:off x="4995951" y="3900930"/>
                    <a:ext cx="45719" cy="1195811"/>
                    <a:chOff x="6510414" y="2852057"/>
                    <a:chExt cx="65315" cy="2035629"/>
                  </a:xfrm>
                </p:grpSpPr>
                <p:sp>
                  <p:nvSpPr>
                    <p:cNvPr id="662" name="Can 66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3" name="Can 66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4" name="Can 66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59" name="Group 658"/>
                  <p:cNvGrpSpPr/>
                  <p:nvPr/>
                </p:nvGrpSpPr>
                <p:grpSpPr>
                  <a:xfrm>
                    <a:off x="4941929" y="3923828"/>
                    <a:ext cx="47162" cy="972036"/>
                    <a:chOff x="2242440" y="3555192"/>
                    <a:chExt cx="47162" cy="972036"/>
                  </a:xfrm>
                </p:grpSpPr>
                <p:sp>
                  <p:nvSpPr>
                    <p:cNvPr id="660" name="Can 65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1" name="Can 66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635" name="Group 634"/>
              <p:cNvGrpSpPr/>
              <p:nvPr/>
            </p:nvGrpSpPr>
            <p:grpSpPr>
              <a:xfrm>
                <a:off x="3832148" y="4540956"/>
                <a:ext cx="214721" cy="1204288"/>
                <a:chOff x="2236479" y="3522478"/>
                <a:chExt cx="214721" cy="1204288"/>
              </a:xfrm>
            </p:grpSpPr>
            <p:sp>
              <p:nvSpPr>
                <p:cNvPr id="636" name="Can 635"/>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37" name="Group 636"/>
                <p:cNvGrpSpPr/>
                <p:nvPr/>
              </p:nvGrpSpPr>
              <p:grpSpPr>
                <a:xfrm flipH="1">
                  <a:off x="2298386" y="3522478"/>
                  <a:ext cx="45719" cy="1195811"/>
                  <a:chOff x="6510414" y="2852057"/>
                  <a:chExt cx="65315" cy="2035629"/>
                </a:xfrm>
              </p:grpSpPr>
              <p:sp>
                <p:nvSpPr>
                  <p:cNvPr id="650" name="Can 64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1" name="Can 65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2" name="Can 65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38" name="Group 637"/>
                <p:cNvGrpSpPr/>
                <p:nvPr/>
              </p:nvGrpSpPr>
              <p:grpSpPr>
                <a:xfrm>
                  <a:off x="2242440" y="3555192"/>
                  <a:ext cx="47162" cy="972036"/>
                  <a:chOff x="2242440" y="3555192"/>
                  <a:chExt cx="47162" cy="972036"/>
                </a:xfrm>
              </p:grpSpPr>
              <p:sp>
                <p:nvSpPr>
                  <p:cNvPr id="648" name="Can 64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9" name="Can 64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39" name="Group 638"/>
                <p:cNvGrpSpPr/>
                <p:nvPr/>
              </p:nvGrpSpPr>
              <p:grpSpPr>
                <a:xfrm>
                  <a:off x="2335615" y="3530955"/>
                  <a:ext cx="115585" cy="1195811"/>
                  <a:chOff x="4926085" y="3900930"/>
                  <a:chExt cx="115585" cy="1195811"/>
                </a:xfrm>
              </p:grpSpPr>
              <p:sp>
                <p:nvSpPr>
                  <p:cNvPr id="640" name="Can 639"/>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41" name="Group 640"/>
                  <p:cNvGrpSpPr/>
                  <p:nvPr/>
                </p:nvGrpSpPr>
                <p:grpSpPr>
                  <a:xfrm flipH="1">
                    <a:off x="4995951" y="3900930"/>
                    <a:ext cx="45719" cy="1195811"/>
                    <a:chOff x="6510414" y="2852057"/>
                    <a:chExt cx="65315" cy="2035629"/>
                  </a:xfrm>
                </p:grpSpPr>
                <p:sp>
                  <p:nvSpPr>
                    <p:cNvPr id="645" name="Can 64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6" name="Can 64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7" name="Can 64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642" name="Group 641"/>
                  <p:cNvGrpSpPr/>
                  <p:nvPr/>
                </p:nvGrpSpPr>
                <p:grpSpPr>
                  <a:xfrm>
                    <a:off x="4941929" y="3923828"/>
                    <a:ext cx="47162" cy="972036"/>
                    <a:chOff x="2242440" y="3555192"/>
                    <a:chExt cx="47162" cy="972036"/>
                  </a:xfrm>
                </p:grpSpPr>
                <p:sp>
                  <p:nvSpPr>
                    <p:cNvPr id="643" name="Can 64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4" name="Can 64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704" name="Group 703"/>
            <p:cNvGrpSpPr/>
            <p:nvPr/>
          </p:nvGrpSpPr>
          <p:grpSpPr>
            <a:xfrm flipH="1">
              <a:off x="2100585" y="4143756"/>
              <a:ext cx="107253" cy="350444"/>
              <a:chOff x="3832148" y="4504113"/>
              <a:chExt cx="398279" cy="1292233"/>
            </a:xfrm>
          </p:grpSpPr>
          <p:grpSp>
            <p:nvGrpSpPr>
              <p:cNvPr id="705" name="Group 704"/>
              <p:cNvGrpSpPr/>
              <p:nvPr/>
            </p:nvGrpSpPr>
            <p:grpSpPr>
              <a:xfrm>
                <a:off x="3855019" y="4504113"/>
                <a:ext cx="214721" cy="1204288"/>
                <a:chOff x="2236479" y="3522478"/>
                <a:chExt cx="214721" cy="1204288"/>
              </a:xfrm>
            </p:grpSpPr>
            <p:sp>
              <p:nvSpPr>
                <p:cNvPr id="760" name="Can 759"/>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61" name="Group 760"/>
                <p:cNvGrpSpPr/>
                <p:nvPr/>
              </p:nvGrpSpPr>
              <p:grpSpPr>
                <a:xfrm flipH="1">
                  <a:off x="2298386" y="3522478"/>
                  <a:ext cx="45719" cy="1195811"/>
                  <a:chOff x="6510414" y="2852057"/>
                  <a:chExt cx="65315" cy="2035629"/>
                </a:xfrm>
              </p:grpSpPr>
              <p:sp>
                <p:nvSpPr>
                  <p:cNvPr id="774" name="Can 77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5" name="Can 77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6" name="Can 77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62" name="Group 761"/>
                <p:cNvGrpSpPr/>
                <p:nvPr/>
              </p:nvGrpSpPr>
              <p:grpSpPr>
                <a:xfrm>
                  <a:off x="2242440" y="3555192"/>
                  <a:ext cx="47162" cy="972036"/>
                  <a:chOff x="2242440" y="3555192"/>
                  <a:chExt cx="47162" cy="972036"/>
                </a:xfrm>
              </p:grpSpPr>
              <p:sp>
                <p:nvSpPr>
                  <p:cNvPr id="772" name="Can 77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3" name="Can 77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3" name="Group 762"/>
                <p:cNvGrpSpPr/>
                <p:nvPr/>
              </p:nvGrpSpPr>
              <p:grpSpPr>
                <a:xfrm>
                  <a:off x="2335615" y="3530955"/>
                  <a:ext cx="115585" cy="1195811"/>
                  <a:chOff x="4926085" y="3900930"/>
                  <a:chExt cx="115585" cy="1195811"/>
                </a:xfrm>
              </p:grpSpPr>
              <p:sp>
                <p:nvSpPr>
                  <p:cNvPr id="764" name="Can 763"/>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65" name="Group 764"/>
                  <p:cNvGrpSpPr/>
                  <p:nvPr/>
                </p:nvGrpSpPr>
                <p:grpSpPr>
                  <a:xfrm flipH="1">
                    <a:off x="4995951" y="3900930"/>
                    <a:ext cx="45719" cy="1195811"/>
                    <a:chOff x="6510414" y="2852057"/>
                    <a:chExt cx="65315" cy="2035629"/>
                  </a:xfrm>
                </p:grpSpPr>
                <p:sp>
                  <p:nvSpPr>
                    <p:cNvPr id="769" name="Can 76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0" name="Can 76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1" name="Can 77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66" name="Group 765"/>
                  <p:cNvGrpSpPr/>
                  <p:nvPr/>
                </p:nvGrpSpPr>
                <p:grpSpPr>
                  <a:xfrm>
                    <a:off x="4941929" y="3923828"/>
                    <a:ext cx="47162" cy="972036"/>
                    <a:chOff x="2242440" y="3555192"/>
                    <a:chExt cx="47162" cy="972036"/>
                  </a:xfrm>
                </p:grpSpPr>
                <p:sp>
                  <p:nvSpPr>
                    <p:cNvPr id="767" name="Can 76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8" name="Can 76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706" name="Group 705"/>
              <p:cNvGrpSpPr/>
              <p:nvPr/>
            </p:nvGrpSpPr>
            <p:grpSpPr>
              <a:xfrm>
                <a:off x="4015706" y="4549433"/>
                <a:ext cx="214721" cy="1204288"/>
                <a:chOff x="2236479" y="3522478"/>
                <a:chExt cx="214721" cy="1204288"/>
              </a:xfrm>
            </p:grpSpPr>
            <p:sp>
              <p:nvSpPr>
                <p:cNvPr id="743" name="Can 742"/>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44" name="Group 743"/>
                <p:cNvGrpSpPr/>
                <p:nvPr/>
              </p:nvGrpSpPr>
              <p:grpSpPr>
                <a:xfrm flipH="1">
                  <a:off x="2298386" y="3522478"/>
                  <a:ext cx="45719" cy="1195811"/>
                  <a:chOff x="6510414" y="2852057"/>
                  <a:chExt cx="65315" cy="2035629"/>
                </a:xfrm>
              </p:grpSpPr>
              <p:sp>
                <p:nvSpPr>
                  <p:cNvPr id="757" name="Can 75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8" name="Can 75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9" name="Can 75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45" name="Group 744"/>
                <p:cNvGrpSpPr/>
                <p:nvPr/>
              </p:nvGrpSpPr>
              <p:grpSpPr>
                <a:xfrm>
                  <a:off x="2242440" y="3555192"/>
                  <a:ext cx="47162" cy="972036"/>
                  <a:chOff x="2242440" y="3555192"/>
                  <a:chExt cx="47162" cy="972036"/>
                </a:xfrm>
              </p:grpSpPr>
              <p:sp>
                <p:nvSpPr>
                  <p:cNvPr id="755" name="Can 75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6" name="Can 75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46" name="Group 745"/>
                <p:cNvGrpSpPr/>
                <p:nvPr/>
              </p:nvGrpSpPr>
              <p:grpSpPr>
                <a:xfrm>
                  <a:off x="2335615" y="3530955"/>
                  <a:ext cx="115585" cy="1195811"/>
                  <a:chOff x="4926085" y="3900930"/>
                  <a:chExt cx="115585" cy="1195811"/>
                </a:xfrm>
              </p:grpSpPr>
              <p:sp>
                <p:nvSpPr>
                  <p:cNvPr id="747" name="Can 746"/>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48" name="Group 747"/>
                  <p:cNvGrpSpPr/>
                  <p:nvPr/>
                </p:nvGrpSpPr>
                <p:grpSpPr>
                  <a:xfrm flipH="1">
                    <a:off x="4995951" y="3900930"/>
                    <a:ext cx="45719" cy="1195811"/>
                    <a:chOff x="6510414" y="2852057"/>
                    <a:chExt cx="65315" cy="2035629"/>
                  </a:xfrm>
                </p:grpSpPr>
                <p:sp>
                  <p:nvSpPr>
                    <p:cNvPr id="752" name="Can 75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3" name="Can 75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4" name="Can 75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49" name="Group 748"/>
                  <p:cNvGrpSpPr/>
                  <p:nvPr/>
                </p:nvGrpSpPr>
                <p:grpSpPr>
                  <a:xfrm>
                    <a:off x="4941929" y="3923828"/>
                    <a:ext cx="47162" cy="972036"/>
                    <a:chOff x="2242440" y="3555192"/>
                    <a:chExt cx="47162" cy="972036"/>
                  </a:xfrm>
                </p:grpSpPr>
                <p:sp>
                  <p:nvSpPr>
                    <p:cNvPr id="750" name="Can 74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1" name="Can 75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707" name="Group 706"/>
              <p:cNvGrpSpPr/>
              <p:nvPr/>
            </p:nvGrpSpPr>
            <p:grpSpPr>
              <a:xfrm>
                <a:off x="3978697" y="4592058"/>
                <a:ext cx="214721" cy="1204288"/>
                <a:chOff x="2236479" y="3522478"/>
                <a:chExt cx="214721" cy="1204288"/>
              </a:xfrm>
            </p:grpSpPr>
            <p:sp>
              <p:nvSpPr>
                <p:cNvPr id="726" name="Can 725"/>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27" name="Group 726"/>
                <p:cNvGrpSpPr/>
                <p:nvPr/>
              </p:nvGrpSpPr>
              <p:grpSpPr>
                <a:xfrm flipH="1">
                  <a:off x="2298386" y="3522478"/>
                  <a:ext cx="45719" cy="1195811"/>
                  <a:chOff x="6510414" y="2852057"/>
                  <a:chExt cx="65315" cy="2035629"/>
                </a:xfrm>
              </p:grpSpPr>
              <p:sp>
                <p:nvSpPr>
                  <p:cNvPr id="740" name="Can 73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1" name="Can 74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2" name="Can 74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28" name="Group 727"/>
                <p:cNvGrpSpPr/>
                <p:nvPr/>
              </p:nvGrpSpPr>
              <p:grpSpPr>
                <a:xfrm>
                  <a:off x="2242440" y="3555192"/>
                  <a:ext cx="47162" cy="972036"/>
                  <a:chOff x="2242440" y="3555192"/>
                  <a:chExt cx="47162" cy="972036"/>
                </a:xfrm>
              </p:grpSpPr>
              <p:sp>
                <p:nvSpPr>
                  <p:cNvPr id="738" name="Can 73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9" name="Can 73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29" name="Group 728"/>
                <p:cNvGrpSpPr/>
                <p:nvPr/>
              </p:nvGrpSpPr>
              <p:grpSpPr>
                <a:xfrm>
                  <a:off x="2335615" y="3530955"/>
                  <a:ext cx="115585" cy="1195811"/>
                  <a:chOff x="4926085" y="3900930"/>
                  <a:chExt cx="115585" cy="1195811"/>
                </a:xfrm>
              </p:grpSpPr>
              <p:sp>
                <p:nvSpPr>
                  <p:cNvPr id="730" name="Can 729"/>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31" name="Group 730"/>
                  <p:cNvGrpSpPr/>
                  <p:nvPr/>
                </p:nvGrpSpPr>
                <p:grpSpPr>
                  <a:xfrm flipH="1">
                    <a:off x="4995951" y="3900930"/>
                    <a:ext cx="45719" cy="1195811"/>
                    <a:chOff x="6510414" y="2852057"/>
                    <a:chExt cx="65315" cy="2035629"/>
                  </a:xfrm>
                </p:grpSpPr>
                <p:sp>
                  <p:nvSpPr>
                    <p:cNvPr id="735" name="Can 73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6" name="Can 73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7" name="Can 73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32" name="Group 731"/>
                  <p:cNvGrpSpPr/>
                  <p:nvPr/>
                </p:nvGrpSpPr>
                <p:grpSpPr>
                  <a:xfrm>
                    <a:off x="4941929" y="3923828"/>
                    <a:ext cx="47162" cy="972036"/>
                    <a:chOff x="2242440" y="3555192"/>
                    <a:chExt cx="47162" cy="972036"/>
                  </a:xfrm>
                </p:grpSpPr>
                <p:sp>
                  <p:nvSpPr>
                    <p:cNvPr id="733" name="Can 73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4" name="Can 73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708" name="Group 707"/>
              <p:cNvGrpSpPr/>
              <p:nvPr/>
            </p:nvGrpSpPr>
            <p:grpSpPr>
              <a:xfrm>
                <a:off x="3832148" y="4540956"/>
                <a:ext cx="214721" cy="1204288"/>
                <a:chOff x="2236479" y="3522478"/>
                <a:chExt cx="214721" cy="1204288"/>
              </a:xfrm>
            </p:grpSpPr>
            <p:sp>
              <p:nvSpPr>
                <p:cNvPr id="709" name="Can 708"/>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10" name="Group 709"/>
                <p:cNvGrpSpPr/>
                <p:nvPr/>
              </p:nvGrpSpPr>
              <p:grpSpPr>
                <a:xfrm flipH="1">
                  <a:off x="2298386" y="3522478"/>
                  <a:ext cx="45719" cy="1195811"/>
                  <a:chOff x="6510414" y="2852057"/>
                  <a:chExt cx="65315" cy="2035629"/>
                </a:xfrm>
              </p:grpSpPr>
              <p:sp>
                <p:nvSpPr>
                  <p:cNvPr id="723" name="Can 72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4" name="Can 72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5" name="Can 72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11" name="Group 710"/>
                <p:cNvGrpSpPr/>
                <p:nvPr/>
              </p:nvGrpSpPr>
              <p:grpSpPr>
                <a:xfrm>
                  <a:off x="2242440" y="3555192"/>
                  <a:ext cx="47162" cy="972036"/>
                  <a:chOff x="2242440" y="3555192"/>
                  <a:chExt cx="47162" cy="972036"/>
                </a:xfrm>
              </p:grpSpPr>
              <p:sp>
                <p:nvSpPr>
                  <p:cNvPr id="721" name="Can 72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2" name="Can 72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12" name="Group 711"/>
                <p:cNvGrpSpPr/>
                <p:nvPr/>
              </p:nvGrpSpPr>
              <p:grpSpPr>
                <a:xfrm>
                  <a:off x="2335615" y="3530955"/>
                  <a:ext cx="115585" cy="1195811"/>
                  <a:chOff x="4926085" y="3900930"/>
                  <a:chExt cx="115585" cy="1195811"/>
                </a:xfrm>
              </p:grpSpPr>
              <p:sp>
                <p:nvSpPr>
                  <p:cNvPr id="713" name="Can 712"/>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14" name="Group 713"/>
                  <p:cNvGrpSpPr/>
                  <p:nvPr/>
                </p:nvGrpSpPr>
                <p:grpSpPr>
                  <a:xfrm flipH="1">
                    <a:off x="4995951" y="3900930"/>
                    <a:ext cx="45719" cy="1195811"/>
                    <a:chOff x="6510414" y="2852057"/>
                    <a:chExt cx="65315" cy="2035629"/>
                  </a:xfrm>
                </p:grpSpPr>
                <p:sp>
                  <p:nvSpPr>
                    <p:cNvPr id="718" name="Can 71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9" name="Can 71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0" name="Can 71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15" name="Group 714"/>
                  <p:cNvGrpSpPr/>
                  <p:nvPr/>
                </p:nvGrpSpPr>
                <p:grpSpPr>
                  <a:xfrm>
                    <a:off x="4941929" y="3923828"/>
                    <a:ext cx="47162" cy="972036"/>
                    <a:chOff x="2242440" y="3555192"/>
                    <a:chExt cx="47162" cy="972036"/>
                  </a:xfrm>
                </p:grpSpPr>
                <p:sp>
                  <p:nvSpPr>
                    <p:cNvPr id="716" name="Can 715"/>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7" name="Can 716"/>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777" name="Group 776"/>
            <p:cNvGrpSpPr/>
            <p:nvPr/>
          </p:nvGrpSpPr>
          <p:grpSpPr>
            <a:xfrm flipH="1">
              <a:off x="1503816" y="4563455"/>
              <a:ext cx="107253" cy="350444"/>
              <a:chOff x="3832148" y="4504113"/>
              <a:chExt cx="398279" cy="1292233"/>
            </a:xfrm>
          </p:grpSpPr>
          <p:grpSp>
            <p:nvGrpSpPr>
              <p:cNvPr id="778" name="Group 777"/>
              <p:cNvGrpSpPr/>
              <p:nvPr/>
            </p:nvGrpSpPr>
            <p:grpSpPr>
              <a:xfrm>
                <a:off x="3855019" y="4504113"/>
                <a:ext cx="214721" cy="1204288"/>
                <a:chOff x="2236479" y="3522478"/>
                <a:chExt cx="214721" cy="1204288"/>
              </a:xfrm>
            </p:grpSpPr>
            <p:sp>
              <p:nvSpPr>
                <p:cNvPr id="833" name="Can 832"/>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34" name="Group 833"/>
                <p:cNvGrpSpPr/>
                <p:nvPr/>
              </p:nvGrpSpPr>
              <p:grpSpPr>
                <a:xfrm flipH="1">
                  <a:off x="2298386" y="3522478"/>
                  <a:ext cx="45719" cy="1195811"/>
                  <a:chOff x="6510414" y="2852057"/>
                  <a:chExt cx="65315" cy="2035629"/>
                </a:xfrm>
              </p:grpSpPr>
              <p:sp>
                <p:nvSpPr>
                  <p:cNvPr id="847" name="Can 84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8" name="Can 84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9" name="Can 84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35" name="Group 834"/>
                <p:cNvGrpSpPr/>
                <p:nvPr/>
              </p:nvGrpSpPr>
              <p:grpSpPr>
                <a:xfrm>
                  <a:off x="2242440" y="3555192"/>
                  <a:ext cx="47162" cy="972036"/>
                  <a:chOff x="2242440" y="3555192"/>
                  <a:chExt cx="47162" cy="972036"/>
                </a:xfrm>
              </p:grpSpPr>
              <p:sp>
                <p:nvSpPr>
                  <p:cNvPr id="845" name="Can 84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6" name="Can 84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36" name="Group 835"/>
                <p:cNvGrpSpPr/>
                <p:nvPr/>
              </p:nvGrpSpPr>
              <p:grpSpPr>
                <a:xfrm>
                  <a:off x="2335615" y="3530955"/>
                  <a:ext cx="115585" cy="1195811"/>
                  <a:chOff x="4926085" y="3900930"/>
                  <a:chExt cx="115585" cy="1195811"/>
                </a:xfrm>
              </p:grpSpPr>
              <p:sp>
                <p:nvSpPr>
                  <p:cNvPr id="837" name="Can 836"/>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38" name="Group 837"/>
                  <p:cNvGrpSpPr/>
                  <p:nvPr/>
                </p:nvGrpSpPr>
                <p:grpSpPr>
                  <a:xfrm flipH="1">
                    <a:off x="4995951" y="3900930"/>
                    <a:ext cx="45719" cy="1195811"/>
                    <a:chOff x="6510414" y="2852057"/>
                    <a:chExt cx="65315" cy="2035629"/>
                  </a:xfrm>
                </p:grpSpPr>
                <p:sp>
                  <p:nvSpPr>
                    <p:cNvPr id="842" name="Can 84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3" name="Can 84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4" name="Can 84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39" name="Group 838"/>
                  <p:cNvGrpSpPr/>
                  <p:nvPr/>
                </p:nvGrpSpPr>
                <p:grpSpPr>
                  <a:xfrm>
                    <a:off x="4941929" y="3923828"/>
                    <a:ext cx="47162" cy="972036"/>
                    <a:chOff x="2242440" y="3555192"/>
                    <a:chExt cx="47162" cy="972036"/>
                  </a:xfrm>
                </p:grpSpPr>
                <p:sp>
                  <p:nvSpPr>
                    <p:cNvPr id="840" name="Can 83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1" name="Can 84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779" name="Group 778"/>
              <p:cNvGrpSpPr/>
              <p:nvPr/>
            </p:nvGrpSpPr>
            <p:grpSpPr>
              <a:xfrm>
                <a:off x="4015706" y="4549433"/>
                <a:ext cx="214721" cy="1204288"/>
                <a:chOff x="2236479" y="3522478"/>
                <a:chExt cx="214721" cy="1204288"/>
              </a:xfrm>
            </p:grpSpPr>
            <p:sp>
              <p:nvSpPr>
                <p:cNvPr id="816" name="Can 815"/>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17" name="Group 816"/>
                <p:cNvGrpSpPr/>
                <p:nvPr/>
              </p:nvGrpSpPr>
              <p:grpSpPr>
                <a:xfrm flipH="1">
                  <a:off x="2298386" y="3522478"/>
                  <a:ext cx="45719" cy="1195811"/>
                  <a:chOff x="6510414" y="2852057"/>
                  <a:chExt cx="65315" cy="2035629"/>
                </a:xfrm>
              </p:grpSpPr>
              <p:sp>
                <p:nvSpPr>
                  <p:cNvPr id="830" name="Can 82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1" name="Can 83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2" name="Can 83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18" name="Group 817"/>
                <p:cNvGrpSpPr/>
                <p:nvPr/>
              </p:nvGrpSpPr>
              <p:grpSpPr>
                <a:xfrm>
                  <a:off x="2242440" y="3555192"/>
                  <a:ext cx="47162" cy="972036"/>
                  <a:chOff x="2242440" y="3555192"/>
                  <a:chExt cx="47162" cy="972036"/>
                </a:xfrm>
              </p:grpSpPr>
              <p:sp>
                <p:nvSpPr>
                  <p:cNvPr id="828" name="Can 82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9" name="Can 82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19" name="Group 818"/>
                <p:cNvGrpSpPr/>
                <p:nvPr/>
              </p:nvGrpSpPr>
              <p:grpSpPr>
                <a:xfrm>
                  <a:off x="2335615" y="3530955"/>
                  <a:ext cx="115585" cy="1195811"/>
                  <a:chOff x="4926085" y="3900930"/>
                  <a:chExt cx="115585" cy="1195811"/>
                </a:xfrm>
              </p:grpSpPr>
              <p:sp>
                <p:nvSpPr>
                  <p:cNvPr id="820" name="Can 819"/>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21" name="Group 820"/>
                  <p:cNvGrpSpPr/>
                  <p:nvPr/>
                </p:nvGrpSpPr>
                <p:grpSpPr>
                  <a:xfrm flipH="1">
                    <a:off x="4995951" y="3900930"/>
                    <a:ext cx="45719" cy="1195811"/>
                    <a:chOff x="6510414" y="2852057"/>
                    <a:chExt cx="65315" cy="2035629"/>
                  </a:xfrm>
                </p:grpSpPr>
                <p:sp>
                  <p:nvSpPr>
                    <p:cNvPr id="825" name="Can 82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6" name="Can 82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7" name="Can 82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22" name="Group 821"/>
                  <p:cNvGrpSpPr/>
                  <p:nvPr/>
                </p:nvGrpSpPr>
                <p:grpSpPr>
                  <a:xfrm>
                    <a:off x="4941929" y="3923828"/>
                    <a:ext cx="47162" cy="972036"/>
                    <a:chOff x="2242440" y="3555192"/>
                    <a:chExt cx="47162" cy="972036"/>
                  </a:xfrm>
                </p:grpSpPr>
                <p:sp>
                  <p:nvSpPr>
                    <p:cNvPr id="823" name="Can 82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4" name="Can 82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780" name="Group 779"/>
              <p:cNvGrpSpPr/>
              <p:nvPr/>
            </p:nvGrpSpPr>
            <p:grpSpPr>
              <a:xfrm>
                <a:off x="3978697" y="4592058"/>
                <a:ext cx="214721" cy="1204288"/>
                <a:chOff x="2236479" y="3522478"/>
                <a:chExt cx="214721" cy="1204288"/>
              </a:xfrm>
            </p:grpSpPr>
            <p:sp>
              <p:nvSpPr>
                <p:cNvPr id="799" name="Can 798"/>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00" name="Group 799"/>
                <p:cNvGrpSpPr/>
                <p:nvPr/>
              </p:nvGrpSpPr>
              <p:grpSpPr>
                <a:xfrm flipH="1">
                  <a:off x="2298386" y="3522478"/>
                  <a:ext cx="45719" cy="1195811"/>
                  <a:chOff x="6510414" y="2852057"/>
                  <a:chExt cx="65315" cy="2035629"/>
                </a:xfrm>
              </p:grpSpPr>
              <p:sp>
                <p:nvSpPr>
                  <p:cNvPr id="813" name="Can 81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4" name="Can 81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5" name="Can 81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01" name="Group 800"/>
                <p:cNvGrpSpPr/>
                <p:nvPr/>
              </p:nvGrpSpPr>
              <p:grpSpPr>
                <a:xfrm>
                  <a:off x="2242440" y="3555192"/>
                  <a:ext cx="47162" cy="972036"/>
                  <a:chOff x="2242440" y="3555192"/>
                  <a:chExt cx="47162" cy="972036"/>
                </a:xfrm>
              </p:grpSpPr>
              <p:sp>
                <p:nvSpPr>
                  <p:cNvPr id="811" name="Can 81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2" name="Can 81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02" name="Group 801"/>
                <p:cNvGrpSpPr/>
                <p:nvPr/>
              </p:nvGrpSpPr>
              <p:grpSpPr>
                <a:xfrm>
                  <a:off x="2335615" y="3530955"/>
                  <a:ext cx="115585" cy="1195811"/>
                  <a:chOff x="4926085" y="3900930"/>
                  <a:chExt cx="115585" cy="1195811"/>
                </a:xfrm>
              </p:grpSpPr>
              <p:sp>
                <p:nvSpPr>
                  <p:cNvPr id="803" name="Can 802"/>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04" name="Group 803"/>
                  <p:cNvGrpSpPr/>
                  <p:nvPr/>
                </p:nvGrpSpPr>
                <p:grpSpPr>
                  <a:xfrm flipH="1">
                    <a:off x="4995951" y="3900930"/>
                    <a:ext cx="45719" cy="1195811"/>
                    <a:chOff x="6510414" y="2852057"/>
                    <a:chExt cx="65315" cy="2035629"/>
                  </a:xfrm>
                </p:grpSpPr>
                <p:sp>
                  <p:nvSpPr>
                    <p:cNvPr id="808" name="Can 80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9" name="Can 80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0" name="Can 80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05" name="Group 804"/>
                  <p:cNvGrpSpPr/>
                  <p:nvPr/>
                </p:nvGrpSpPr>
                <p:grpSpPr>
                  <a:xfrm>
                    <a:off x="4941929" y="3923828"/>
                    <a:ext cx="47162" cy="972036"/>
                    <a:chOff x="2242440" y="3555192"/>
                    <a:chExt cx="47162" cy="972036"/>
                  </a:xfrm>
                </p:grpSpPr>
                <p:sp>
                  <p:nvSpPr>
                    <p:cNvPr id="806" name="Can 805"/>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7" name="Can 806"/>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781" name="Group 780"/>
              <p:cNvGrpSpPr/>
              <p:nvPr/>
            </p:nvGrpSpPr>
            <p:grpSpPr>
              <a:xfrm>
                <a:off x="3832148" y="4540956"/>
                <a:ext cx="214721" cy="1204288"/>
                <a:chOff x="2236479" y="3522478"/>
                <a:chExt cx="214721" cy="1204288"/>
              </a:xfrm>
            </p:grpSpPr>
            <p:sp>
              <p:nvSpPr>
                <p:cNvPr id="782" name="Can 781"/>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83" name="Group 782"/>
                <p:cNvGrpSpPr/>
                <p:nvPr/>
              </p:nvGrpSpPr>
              <p:grpSpPr>
                <a:xfrm flipH="1">
                  <a:off x="2298386" y="3522478"/>
                  <a:ext cx="45719" cy="1195811"/>
                  <a:chOff x="6510414" y="2852057"/>
                  <a:chExt cx="65315" cy="2035629"/>
                </a:xfrm>
              </p:grpSpPr>
              <p:sp>
                <p:nvSpPr>
                  <p:cNvPr id="796" name="Can 79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7" name="Can 79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8" name="Can 79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84" name="Group 783"/>
                <p:cNvGrpSpPr/>
                <p:nvPr/>
              </p:nvGrpSpPr>
              <p:grpSpPr>
                <a:xfrm>
                  <a:off x="2242440" y="3555192"/>
                  <a:ext cx="47162" cy="972036"/>
                  <a:chOff x="2242440" y="3555192"/>
                  <a:chExt cx="47162" cy="972036"/>
                </a:xfrm>
              </p:grpSpPr>
              <p:sp>
                <p:nvSpPr>
                  <p:cNvPr id="794" name="Can 79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5" name="Can 79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85" name="Group 784"/>
                <p:cNvGrpSpPr/>
                <p:nvPr/>
              </p:nvGrpSpPr>
              <p:grpSpPr>
                <a:xfrm>
                  <a:off x="2335615" y="3530955"/>
                  <a:ext cx="115585" cy="1195811"/>
                  <a:chOff x="4926085" y="3900930"/>
                  <a:chExt cx="115585" cy="1195811"/>
                </a:xfrm>
              </p:grpSpPr>
              <p:sp>
                <p:nvSpPr>
                  <p:cNvPr id="786" name="Can 785"/>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87" name="Group 786"/>
                  <p:cNvGrpSpPr/>
                  <p:nvPr/>
                </p:nvGrpSpPr>
                <p:grpSpPr>
                  <a:xfrm flipH="1">
                    <a:off x="4995951" y="3900930"/>
                    <a:ext cx="45719" cy="1195811"/>
                    <a:chOff x="6510414" y="2852057"/>
                    <a:chExt cx="65315" cy="2035629"/>
                  </a:xfrm>
                </p:grpSpPr>
                <p:sp>
                  <p:nvSpPr>
                    <p:cNvPr id="791" name="Can 79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2" name="Can 79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3" name="Can 79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788" name="Group 787"/>
                  <p:cNvGrpSpPr/>
                  <p:nvPr/>
                </p:nvGrpSpPr>
                <p:grpSpPr>
                  <a:xfrm>
                    <a:off x="4941929" y="3923828"/>
                    <a:ext cx="47162" cy="972036"/>
                    <a:chOff x="2242440" y="3555192"/>
                    <a:chExt cx="47162" cy="972036"/>
                  </a:xfrm>
                </p:grpSpPr>
                <p:sp>
                  <p:nvSpPr>
                    <p:cNvPr id="789" name="Can 78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0" name="Can 78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850" name="Group 849"/>
            <p:cNvGrpSpPr/>
            <p:nvPr/>
          </p:nvGrpSpPr>
          <p:grpSpPr>
            <a:xfrm flipH="1">
              <a:off x="1795185" y="4413296"/>
              <a:ext cx="107253" cy="350444"/>
              <a:chOff x="3832148" y="4504113"/>
              <a:chExt cx="398279" cy="1292233"/>
            </a:xfrm>
          </p:grpSpPr>
          <p:grpSp>
            <p:nvGrpSpPr>
              <p:cNvPr id="851" name="Group 850"/>
              <p:cNvGrpSpPr/>
              <p:nvPr/>
            </p:nvGrpSpPr>
            <p:grpSpPr>
              <a:xfrm>
                <a:off x="3855019" y="4504113"/>
                <a:ext cx="214721" cy="1204288"/>
                <a:chOff x="2236479" y="3522478"/>
                <a:chExt cx="214721" cy="1204288"/>
              </a:xfrm>
            </p:grpSpPr>
            <p:sp>
              <p:nvSpPr>
                <p:cNvPr id="906" name="Can 905"/>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07" name="Group 906"/>
                <p:cNvGrpSpPr/>
                <p:nvPr/>
              </p:nvGrpSpPr>
              <p:grpSpPr>
                <a:xfrm flipH="1">
                  <a:off x="2298386" y="3522478"/>
                  <a:ext cx="45719" cy="1195811"/>
                  <a:chOff x="6510414" y="2852057"/>
                  <a:chExt cx="65315" cy="2035629"/>
                </a:xfrm>
              </p:grpSpPr>
              <p:sp>
                <p:nvSpPr>
                  <p:cNvPr id="920" name="Can 91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1" name="Can 92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2" name="Can 92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08" name="Group 907"/>
                <p:cNvGrpSpPr/>
                <p:nvPr/>
              </p:nvGrpSpPr>
              <p:grpSpPr>
                <a:xfrm>
                  <a:off x="2242440" y="3555192"/>
                  <a:ext cx="47162" cy="972036"/>
                  <a:chOff x="2242440" y="3555192"/>
                  <a:chExt cx="47162" cy="972036"/>
                </a:xfrm>
              </p:grpSpPr>
              <p:sp>
                <p:nvSpPr>
                  <p:cNvPr id="918" name="Can 91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9" name="Can 91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09" name="Group 908"/>
                <p:cNvGrpSpPr/>
                <p:nvPr/>
              </p:nvGrpSpPr>
              <p:grpSpPr>
                <a:xfrm>
                  <a:off x="2335615" y="3530955"/>
                  <a:ext cx="115585" cy="1195811"/>
                  <a:chOff x="4926085" y="3900930"/>
                  <a:chExt cx="115585" cy="1195811"/>
                </a:xfrm>
              </p:grpSpPr>
              <p:sp>
                <p:nvSpPr>
                  <p:cNvPr id="910" name="Can 909"/>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11" name="Group 910"/>
                  <p:cNvGrpSpPr/>
                  <p:nvPr/>
                </p:nvGrpSpPr>
                <p:grpSpPr>
                  <a:xfrm flipH="1">
                    <a:off x="4995951" y="3900930"/>
                    <a:ext cx="45719" cy="1195811"/>
                    <a:chOff x="6510414" y="2852057"/>
                    <a:chExt cx="65315" cy="2035629"/>
                  </a:xfrm>
                </p:grpSpPr>
                <p:sp>
                  <p:nvSpPr>
                    <p:cNvPr id="915" name="Can 91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6" name="Can 91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7" name="Can 91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12" name="Group 911"/>
                  <p:cNvGrpSpPr/>
                  <p:nvPr/>
                </p:nvGrpSpPr>
                <p:grpSpPr>
                  <a:xfrm>
                    <a:off x="4941929" y="3923828"/>
                    <a:ext cx="47162" cy="972036"/>
                    <a:chOff x="2242440" y="3555192"/>
                    <a:chExt cx="47162" cy="972036"/>
                  </a:xfrm>
                </p:grpSpPr>
                <p:sp>
                  <p:nvSpPr>
                    <p:cNvPr id="913" name="Can 91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4" name="Can 91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852" name="Group 851"/>
              <p:cNvGrpSpPr/>
              <p:nvPr/>
            </p:nvGrpSpPr>
            <p:grpSpPr>
              <a:xfrm>
                <a:off x="4015706" y="4549433"/>
                <a:ext cx="214721" cy="1204288"/>
                <a:chOff x="2236479" y="3522478"/>
                <a:chExt cx="214721" cy="1204288"/>
              </a:xfrm>
            </p:grpSpPr>
            <p:sp>
              <p:nvSpPr>
                <p:cNvPr id="889" name="Can 888"/>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90" name="Group 889"/>
                <p:cNvGrpSpPr/>
                <p:nvPr/>
              </p:nvGrpSpPr>
              <p:grpSpPr>
                <a:xfrm flipH="1">
                  <a:off x="2298386" y="3522478"/>
                  <a:ext cx="45719" cy="1195811"/>
                  <a:chOff x="6510414" y="2852057"/>
                  <a:chExt cx="65315" cy="2035629"/>
                </a:xfrm>
              </p:grpSpPr>
              <p:sp>
                <p:nvSpPr>
                  <p:cNvPr id="903" name="Can 90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4" name="Can 90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5" name="Can 90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91" name="Group 890"/>
                <p:cNvGrpSpPr/>
                <p:nvPr/>
              </p:nvGrpSpPr>
              <p:grpSpPr>
                <a:xfrm>
                  <a:off x="2242440" y="3555192"/>
                  <a:ext cx="47162" cy="972036"/>
                  <a:chOff x="2242440" y="3555192"/>
                  <a:chExt cx="47162" cy="972036"/>
                </a:xfrm>
              </p:grpSpPr>
              <p:sp>
                <p:nvSpPr>
                  <p:cNvPr id="901" name="Can 90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2" name="Can 90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92" name="Group 891"/>
                <p:cNvGrpSpPr/>
                <p:nvPr/>
              </p:nvGrpSpPr>
              <p:grpSpPr>
                <a:xfrm>
                  <a:off x="2335615" y="3530955"/>
                  <a:ext cx="115585" cy="1195811"/>
                  <a:chOff x="4926085" y="3900930"/>
                  <a:chExt cx="115585" cy="1195811"/>
                </a:xfrm>
              </p:grpSpPr>
              <p:sp>
                <p:nvSpPr>
                  <p:cNvPr id="893" name="Can 892"/>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94" name="Group 893"/>
                  <p:cNvGrpSpPr/>
                  <p:nvPr/>
                </p:nvGrpSpPr>
                <p:grpSpPr>
                  <a:xfrm flipH="1">
                    <a:off x="4995951" y="3900930"/>
                    <a:ext cx="45719" cy="1195811"/>
                    <a:chOff x="6510414" y="2852057"/>
                    <a:chExt cx="65315" cy="2035629"/>
                  </a:xfrm>
                </p:grpSpPr>
                <p:sp>
                  <p:nvSpPr>
                    <p:cNvPr id="898" name="Can 89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9" name="Can 89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0" name="Can 89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95" name="Group 894"/>
                  <p:cNvGrpSpPr/>
                  <p:nvPr/>
                </p:nvGrpSpPr>
                <p:grpSpPr>
                  <a:xfrm>
                    <a:off x="4941929" y="3923828"/>
                    <a:ext cx="47162" cy="972036"/>
                    <a:chOff x="2242440" y="3555192"/>
                    <a:chExt cx="47162" cy="972036"/>
                  </a:xfrm>
                </p:grpSpPr>
                <p:sp>
                  <p:nvSpPr>
                    <p:cNvPr id="896" name="Can 895"/>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7" name="Can 896"/>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853" name="Group 852"/>
              <p:cNvGrpSpPr/>
              <p:nvPr/>
            </p:nvGrpSpPr>
            <p:grpSpPr>
              <a:xfrm>
                <a:off x="3978697" y="4592058"/>
                <a:ext cx="214721" cy="1204288"/>
                <a:chOff x="2236479" y="3522478"/>
                <a:chExt cx="214721" cy="1204288"/>
              </a:xfrm>
            </p:grpSpPr>
            <p:sp>
              <p:nvSpPr>
                <p:cNvPr id="872" name="Can 871"/>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73" name="Group 872"/>
                <p:cNvGrpSpPr/>
                <p:nvPr/>
              </p:nvGrpSpPr>
              <p:grpSpPr>
                <a:xfrm flipH="1">
                  <a:off x="2298386" y="3522478"/>
                  <a:ext cx="45719" cy="1195811"/>
                  <a:chOff x="6510414" y="2852057"/>
                  <a:chExt cx="65315" cy="2035629"/>
                </a:xfrm>
              </p:grpSpPr>
              <p:sp>
                <p:nvSpPr>
                  <p:cNvPr id="886" name="Can 88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7" name="Can 88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8" name="Can 88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74" name="Group 873"/>
                <p:cNvGrpSpPr/>
                <p:nvPr/>
              </p:nvGrpSpPr>
              <p:grpSpPr>
                <a:xfrm>
                  <a:off x="2242440" y="3555192"/>
                  <a:ext cx="47162" cy="972036"/>
                  <a:chOff x="2242440" y="3555192"/>
                  <a:chExt cx="47162" cy="972036"/>
                </a:xfrm>
              </p:grpSpPr>
              <p:sp>
                <p:nvSpPr>
                  <p:cNvPr id="884" name="Can 88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5" name="Can 88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75" name="Group 874"/>
                <p:cNvGrpSpPr/>
                <p:nvPr/>
              </p:nvGrpSpPr>
              <p:grpSpPr>
                <a:xfrm>
                  <a:off x="2335615" y="3530955"/>
                  <a:ext cx="115585" cy="1195811"/>
                  <a:chOff x="4926085" y="3900930"/>
                  <a:chExt cx="115585" cy="1195811"/>
                </a:xfrm>
              </p:grpSpPr>
              <p:sp>
                <p:nvSpPr>
                  <p:cNvPr id="876" name="Can 875"/>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77" name="Group 876"/>
                  <p:cNvGrpSpPr/>
                  <p:nvPr/>
                </p:nvGrpSpPr>
                <p:grpSpPr>
                  <a:xfrm flipH="1">
                    <a:off x="4995951" y="3900930"/>
                    <a:ext cx="45719" cy="1195811"/>
                    <a:chOff x="6510414" y="2852057"/>
                    <a:chExt cx="65315" cy="2035629"/>
                  </a:xfrm>
                </p:grpSpPr>
                <p:sp>
                  <p:nvSpPr>
                    <p:cNvPr id="881" name="Can 88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2" name="Can 88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3" name="Can 88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78" name="Group 877"/>
                  <p:cNvGrpSpPr/>
                  <p:nvPr/>
                </p:nvGrpSpPr>
                <p:grpSpPr>
                  <a:xfrm>
                    <a:off x="4941929" y="3923828"/>
                    <a:ext cx="47162" cy="972036"/>
                    <a:chOff x="2242440" y="3555192"/>
                    <a:chExt cx="47162" cy="972036"/>
                  </a:xfrm>
                </p:grpSpPr>
                <p:sp>
                  <p:nvSpPr>
                    <p:cNvPr id="879" name="Can 87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0" name="Can 87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854" name="Group 853"/>
              <p:cNvGrpSpPr/>
              <p:nvPr/>
            </p:nvGrpSpPr>
            <p:grpSpPr>
              <a:xfrm>
                <a:off x="3832148" y="4540956"/>
                <a:ext cx="214721" cy="1204288"/>
                <a:chOff x="2236479" y="3522478"/>
                <a:chExt cx="214721" cy="1204288"/>
              </a:xfrm>
            </p:grpSpPr>
            <p:sp>
              <p:nvSpPr>
                <p:cNvPr id="855" name="Can 854"/>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56" name="Group 855"/>
                <p:cNvGrpSpPr/>
                <p:nvPr/>
              </p:nvGrpSpPr>
              <p:grpSpPr>
                <a:xfrm flipH="1">
                  <a:off x="2298386" y="3522478"/>
                  <a:ext cx="45719" cy="1195811"/>
                  <a:chOff x="6510414" y="2852057"/>
                  <a:chExt cx="65315" cy="2035629"/>
                </a:xfrm>
              </p:grpSpPr>
              <p:sp>
                <p:nvSpPr>
                  <p:cNvPr id="869" name="Can 86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0" name="Can 86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1" name="Can 87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57" name="Group 856"/>
                <p:cNvGrpSpPr/>
                <p:nvPr/>
              </p:nvGrpSpPr>
              <p:grpSpPr>
                <a:xfrm>
                  <a:off x="2242440" y="3555192"/>
                  <a:ext cx="47162" cy="972036"/>
                  <a:chOff x="2242440" y="3555192"/>
                  <a:chExt cx="47162" cy="972036"/>
                </a:xfrm>
              </p:grpSpPr>
              <p:sp>
                <p:nvSpPr>
                  <p:cNvPr id="867" name="Can 86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8" name="Can 86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58" name="Group 857"/>
                <p:cNvGrpSpPr/>
                <p:nvPr/>
              </p:nvGrpSpPr>
              <p:grpSpPr>
                <a:xfrm>
                  <a:off x="2335615" y="3530955"/>
                  <a:ext cx="115585" cy="1195811"/>
                  <a:chOff x="4926085" y="3900930"/>
                  <a:chExt cx="115585" cy="1195811"/>
                </a:xfrm>
              </p:grpSpPr>
              <p:sp>
                <p:nvSpPr>
                  <p:cNvPr id="859" name="Can 858"/>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60" name="Group 859"/>
                  <p:cNvGrpSpPr/>
                  <p:nvPr/>
                </p:nvGrpSpPr>
                <p:grpSpPr>
                  <a:xfrm flipH="1">
                    <a:off x="4995951" y="3900930"/>
                    <a:ext cx="45719" cy="1195811"/>
                    <a:chOff x="6510414" y="2852057"/>
                    <a:chExt cx="65315" cy="2035629"/>
                  </a:xfrm>
                </p:grpSpPr>
                <p:sp>
                  <p:nvSpPr>
                    <p:cNvPr id="864" name="Can 86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5" name="Can 86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6" name="Can 86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861" name="Group 860"/>
                  <p:cNvGrpSpPr/>
                  <p:nvPr/>
                </p:nvGrpSpPr>
                <p:grpSpPr>
                  <a:xfrm>
                    <a:off x="4941929" y="3923828"/>
                    <a:ext cx="47162" cy="972036"/>
                    <a:chOff x="2242440" y="3555192"/>
                    <a:chExt cx="47162" cy="972036"/>
                  </a:xfrm>
                </p:grpSpPr>
                <p:sp>
                  <p:nvSpPr>
                    <p:cNvPr id="862" name="Can 86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3" name="Can 86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923" name="Group 922"/>
            <p:cNvGrpSpPr/>
            <p:nvPr/>
          </p:nvGrpSpPr>
          <p:grpSpPr>
            <a:xfrm flipH="1">
              <a:off x="1645704" y="4693243"/>
              <a:ext cx="107253" cy="350444"/>
              <a:chOff x="3832148" y="4504113"/>
              <a:chExt cx="398279" cy="1292233"/>
            </a:xfrm>
          </p:grpSpPr>
          <p:grpSp>
            <p:nvGrpSpPr>
              <p:cNvPr id="924" name="Group 923"/>
              <p:cNvGrpSpPr/>
              <p:nvPr/>
            </p:nvGrpSpPr>
            <p:grpSpPr>
              <a:xfrm>
                <a:off x="3855019" y="4504113"/>
                <a:ext cx="214721" cy="1204288"/>
                <a:chOff x="2236479" y="3522478"/>
                <a:chExt cx="214721" cy="1204288"/>
              </a:xfrm>
            </p:grpSpPr>
            <p:sp>
              <p:nvSpPr>
                <p:cNvPr id="979" name="Can 978"/>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80" name="Group 979"/>
                <p:cNvGrpSpPr/>
                <p:nvPr/>
              </p:nvGrpSpPr>
              <p:grpSpPr>
                <a:xfrm flipH="1">
                  <a:off x="2298386" y="3522478"/>
                  <a:ext cx="45719" cy="1195811"/>
                  <a:chOff x="6510414" y="2852057"/>
                  <a:chExt cx="65315" cy="2035629"/>
                </a:xfrm>
              </p:grpSpPr>
              <p:sp>
                <p:nvSpPr>
                  <p:cNvPr id="993" name="Can 992"/>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4" name="Can 993"/>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5" name="Can 994"/>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81" name="Group 980"/>
                <p:cNvGrpSpPr/>
                <p:nvPr/>
              </p:nvGrpSpPr>
              <p:grpSpPr>
                <a:xfrm>
                  <a:off x="2242440" y="3555192"/>
                  <a:ext cx="47162" cy="972036"/>
                  <a:chOff x="2242440" y="3555192"/>
                  <a:chExt cx="47162" cy="972036"/>
                </a:xfrm>
              </p:grpSpPr>
              <p:sp>
                <p:nvSpPr>
                  <p:cNvPr id="991" name="Can 990"/>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2" name="Can 991"/>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82" name="Group 981"/>
                <p:cNvGrpSpPr/>
                <p:nvPr/>
              </p:nvGrpSpPr>
              <p:grpSpPr>
                <a:xfrm>
                  <a:off x="2335615" y="3530955"/>
                  <a:ext cx="115585" cy="1195811"/>
                  <a:chOff x="4926085" y="3900930"/>
                  <a:chExt cx="115585" cy="1195811"/>
                </a:xfrm>
              </p:grpSpPr>
              <p:sp>
                <p:nvSpPr>
                  <p:cNvPr id="983" name="Can 982"/>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84" name="Group 983"/>
                  <p:cNvGrpSpPr/>
                  <p:nvPr/>
                </p:nvGrpSpPr>
                <p:grpSpPr>
                  <a:xfrm flipH="1">
                    <a:off x="4995951" y="3900930"/>
                    <a:ext cx="45719" cy="1195811"/>
                    <a:chOff x="6510414" y="2852057"/>
                    <a:chExt cx="65315" cy="2035629"/>
                  </a:xfrm>
                </p:grpSpPr>
                <p:sp>
                  <p:nvSpPr>
                    <p:cNvPr id="988" name="Can 987"/>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9" name="Can 988"/>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0" name="Can 989"/>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85" name="Group 984"/>
                  <p:cNvGrpSpPr/>
                  <p:nvPr/>
                </p:nvGrpSpPr>
                <p:grpSpPr>
                  <a:xfrm>
                    <a:off x="4941929" y="3923828"/>
                    <a:ext cx="47162" cy="972036"/>
                    <a:chOff x="2242440" y="3555192"/>
                    <a:chExt cx="47162" cy="972036"/>
                  </a:xfrm>
                </p:grpSpPr>
                <p:sp>
                  <p:nvSpPr>
                    <p:cNvPr id="986" name="Can 985"/>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7" name="Can 986"/>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925" name="Group 924"/>
              <p:cNvGrpSpPr/>
              <p:nvPr/>
            </p:nvGrpSpPr>
            <p:grpSpPr>
              <a:xfrm>
                <a:off x="4015706" y="4549433"/>
                <a:ext cx="214721" cy="1204288"/>
                <a:chOff x="2236479" y="3522478"/>
                <a:chExt cx="214721" cy="1204288"/>
              </a:xfrm>
            </p:grpSpPr>
            <p:sp>
              <p:nvSpPr>
                <p:cNvPr id="962" name="Can 961"/>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63" name="Group 962"/>
                <p:cNvGrpSpPr/>
                <p:nvPr/>
              </p:nvGrpSpPr>
              <p:grpSpPr>
                <a:xfrm flipH="1">
                  <a:off x="2298386" y="3522478"/>
                  <a:ext cx="45719" cy="1195811"/>
                  <a:chOff x="6510414" y="2852057"/>
                  <a:chExt cx="65315" cy="2035629"/>
                </a:xfrm>
              </p:grpSpPr>
              <p:sp>
                <p:nvSpPr>
                  <p:cNvPr id="976" name="Can 97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7" name="Can 97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8" name="Can 97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64" name="Group 963"/>
                <p:cNvGrpSpPr/>
                <p:nvPr/>
              </p:nvGrpSpPr>
              <p:grpSpPr>
                <a:xfrm>
                  <a:off x="2242440" y="3555192"/>
                  <a:ext cx="47162" cy="972036"/>
                  <a:chOff x="2242440" y="3555192"/>
                  <a:chExt cx="47162" cy="972036"/>
                </a:xfrm>
              </p:grpSpPr>
              <p:sp>
                <p:nvSpPr>
                  <p:cNvPr id="974" name="Can 97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5" name="Can 97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65" name="Group 964"/>
                <p:cNvGrpSpPr/>
                <p:nvPr/>
              </p:nvGrpSpPr>
              <p:grpSpPr>
                <a:xfrm>
                  <a:off x="2335615" y="3530955"/>
                  <a:ext cx="115585" cy="1195811"/>
                  <a:chOff x="4926085" y="3900930"/>
                  <a:chExt cx="115585" cy="1195811"/>
                </a:xfrm>
              </p:grpSpPr>
              <p:sp>
                <p:nvSpPr>
                  <p:cNvPr id="966" name="Can 965"/>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67" name="Group 966"/>
                  <p:cNvGrpSpPr/>
                  <p:nvPr/>
                </p:nvGrpSpPr>
                <p:grpSpPr>
                  <a:xfrm flipH="1">
                    <a:off x="4995951" y="3900930"/>
                    <a:ext cx="45719" cy="1195811"/>
                    <a:chOff x="6510414" y="2852057"/>
                    <a:chExt cx="65315" cy="2035629"/>
                  </a:xfrm>
                </p:grpSpPr>
                <p:sp>
                  <p:nvSpPr>
                    <p:cNvPr id="971" name="Can 97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2" name="Can 97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3" name="Can 97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68" name="Group 967"/>
                  <p:cNvGrpSpPr/>
                  <p:nvPr/>
                </p:nvGrpSpPr>
                <p:grpSpPr>
                  <a:xfrm>
                    <a:off x="4941929" y="3923828"/>
                    <a:ext cx="47162" cy="972036"/>
                    <a:chOff x="2242440" y="3555192"/>
                    <a:chExt cx="47162" cy="972036"/>
                  </a:xfrm>
                </p:grpSpPr>
                <p:sp>
                  <p:nvSpPr>
                    <p:cNvPr id="969" name="Can 96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0" name="Can 96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926" name="Group 925"/>
              <p:cNvGrpSpPr/>
              <p:nvPr/>
            </p:nvGrpSpPr>
            <p:grpSpPr>
              <a:xfrm>
                <a:off x="3978697" y="4592058"/>
                <a:ext cx="214721" cy="1204288"/>
                <a:chOff x="2236479" y="3522478"/>
                <a:chExt cx="214721" cy="1204288"/>
              </a:xfrm>
            </p:grpSpPr>
            <p:sp>
              <p:nvSpPr>
                <p:cNvPr id="945" name="Can 944"/>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46" name="Group 945"/>
                <p:cNvGrpSpPr/>
                <p:nvPr/>
              </p:nvGrpSpPr>
              <p:grpSpPr>
                <a:xfrm flipH="1">
                  <a:off x="2298386" y="3522478"/>
                  <a:ext cx="45719" cy="1195811"/>
                  <a:chOff x="6510414" y="2852057"/>
                  <a:chExt cx="65315" cy="2035629"/>
                </a:xfrm>
              </p:grpSpPr>
              <p:sp>
                <p:nvSpPr>
                  <p:cNvPr id="959" name="Can 95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0" name="Can 95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1" name="Can 96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47" name="Group 946"/>
                <p:cNvGrpSpPr/>
                <p:nvPr/>
              </p:nvGrpSpPr>
              <p:grpSpPr>
                <a:xfrm>
                  <a:off x="2242440" y="3555192"/>
                  <a:ext cx="47162" cy="972036"/>
                  <a:chOff x="2242440" y="3555192"/>
                  <a:chExt cx="47162" cy="972036"/>
                </a:xfrm>
              </p:grpSpPr>
              <p:sp>
                <p:nvSpPr>
                  <p:cNvPr id="957" name="Can 95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8" name="Can 95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48" name="Group 947"/>
                <p:cNvGrpSpPr/>
                <p:nvPr/>
              </p:nvGrpSpPr>
              <p:grpSpPr>
                <a:xfrm>
                  <a:off x="2335615" y="3530955"/>
                  <a:ext cx="115585" cy="1195811"/>
                  <a:chOff x="4926085" y="3900930"/>
                  <a:chExt cx="115585" cy="1195811"/>
                </a:xfrm>
              </p:grpSpPr>
              <p:sp>
                <p:nvSpPr>
                  <p:cNvPr id="949" name="Can 948"/>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50" name="Group 949"/>
                  <p:cNvGrpSpPr/>
                  <p:nvPr/>
                </p:nvGrpSpPr>
                <p:grpSpPr>
                  <a:xfrm flipH="1">
                    <a:off x="4995951" y="3900930"/>
                    <a:ext cx="45719" cy="1195811"/>
                    <a:chOff x="6510414" y="2852057"/>
                    <a:chExt cx="65315" cy="2035629"/>
                  </a:xfrm>
                </p:grpSpPr>
                <p:sp>
                  <p:nvSpPr>
                    <p:cNvPr id="954" name="Can 95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5" name="Can 95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6" name="Can 95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51" name="Group 950"/>
                  <p:cNvGrpSpPr/>
                  <p:nvPr/>
                </p:nvGrpSpPr>
                <p:grpSpPr>
                  <a:xfrm>
                    <a:off x="4941929" y="3923828"/>
                    <a:ext cx="47162" cy="972036"/>
                    <a:chOff x="2242440" y="3555192"/>
                    <a:chExt cx="47162" cy="972036"/>
                  </a:xfrm>
                </p:grpSpPr>
                <p:sp>
                  <p:nvSpPr>
                    <p:cNvPr id="952" name="Can 95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3" name="Can 95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927" name="Group 926"/>
              <p:cNvGrpSpPr/>
              <p:nvPr/>
            </p:nvGrpSpPr>
            <p:grpSpPr>
              <a:xfrm>
                <a:off x="3832148" y="4540956"/>
                <a:ext cx="214721" cy="1204288"/>
                <a:chOff x="2236479" y="3522478"/>
                <a:chExt cx="214721" cy="1204288"/>
              </a:xfrm>
            </p:grpSpPr>
            <p:sp>
              <p:nvSpPr>
                <p:cNvPr id="928" name="Can 927"/>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29" name="Group 928"/>
                <p:cNvGrpSpPr/>
                <p:nvPr/>
              </p:nvGrpSpPr>
              <p:grpSpPr>
                <a:xfrm flipH="1">
                  <a:off x="2298386" y="3522478"/>
                  <a:ext cx="45719" cy="1195811"/>
                  <a:chOff x="6510414" y="2852057"/>
                  <a:chExt cx="65315" cy="2035629"/>
                </a:xfrm>
              </p:grpSpPr>
              <p:sp>
                <p:nvSpPr>
                  <p:cNvPr id="942" name="Can 94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3" name="Can 94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4" name="Can 94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30" name="Group 929"/>
                <p:cNvGrpSpPr/>
                <p:nvPr/>
              </p:nvGrpSpPr>
              <p:grpSpPr>
                <a:xfrm>
                  <a:off x="2242440" y="3555192"/>
                  <a:ext cx="47162" cy="972036"/>
                  <a:chOff x="2242440" y="3555192"/>
                  <a:chExt cx="47162" cy="972036"/>
                </a:xfrm>
              </p:grpSpPr>
              <p:sp>
                <p:nvSpPr>
                  <p:cNvPr id="940" name="Can 93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1" name="Can 94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31" name="Group 930"/>
                <p:cNvGrpSpPr/>
                <p:nvPr/>
              </p:nvGrpSpPr>
              <p:grpSpPr>
                <a:xfrm>
                  <a:off x="2335615" y="3530955"/>
                  <a:ext cx="115585" cy="1195811"/>
                  <a:chOff x="4926085" y="3900930"/>
                  <a:chExt cx="115585" cy="1195811"/>
                </a:xfrm>
              </p:grpSpPr>
              <p:sp>
                <p:nvSpPr>
                  <p:cNvPr id="932" name="Can 931"/>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33" name="Group 932"/>
                  <p:cNvGrpSpPr/>
                  <p:nvPr/>
                </p:nvGrpSpPr>
                <p:grpSpPr>
                  <a:xfrm flipH="1">
                    <a:off x="4995951" y="3900930"/>
                    <a:ext cx="45719" cy="1195811"/>
                    <a:chOff x="6510414" y="2852057"/>
                    <a:chExt cx="65315" cy="2035629"/>
                  </a:xfrm>
                </p:grpSpPr>
                <p:sp>
                  <p:nvSpPr>
                    <p:cNvPr id="937" name="Can 93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8" name="Can 93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9" name="Can 93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934" name="Group 933"/>
                  <p:cNvGrpSpPr/>
                  <p:nvPr/>
                </p:nvGrpSpPr>
                <p:grpSpPr>
                  <a:xfrm>
                    <a:off x="4941929" y="3923828"/>
                    <a:ext cx="47162" cy="972036"/>
                    <a:chOff x="2242440" y="3555192"/>
                    <a:chExt cx="47162" cy="972036"/>
                  </a:xfrm>
                </p:grpSpPr>
                <p:sp>
                  <p:nvSpPr>
                    <p:cNvPr id="935" name="Can 93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6" name="Can 93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996" name="Group 995"/>
            <p:cNvGrpSpPr/>
            <p:nvPr/>
          </p:nvGrpSpPr>
          <p:grpSpPr>
            <a:xfrm flipH="1">
              <a:off x="2041748" y="4381918"/>
              <a:ext cx="107253" cy="350444"/>
              <a:chOff x="3832148" y="4504113"/>
              <a:chExt cx="398279" cy="1292233"/>
            </a:xfrm>
          </p:grpSpPr>
          <p:grpSp>
            <p:nvGrpSpPr>
              <p:cNvPr id="997" name="Group 996"/>
              <p:cNvGrpSpPr/>
              <p:nvPr/>
            </p:nvGrpSpPr>
            <p:grpSpPr>
              <a:xfrm>
                <a:off x="3855019" y="4504113"/>
                <a:ext cx="214721" cy="1204288"/>
                <a:chOff x="2236479" y="3522478"/>
                <a:chExt cx="214721" cy="1204288"/>
              </a:xfrm>
            </p:grpSpPr>
            <p:sp>
              <p:nvSpPr>
                <p:cNvPr id="1052" name="Can 1051"/>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53" name="Group 1052"/>
                <p:cNvGrpSpPr/>
                <p:nvPr/>
              </p:nvGrpSpPr>
              <p:grpSpPr>
                <a:xfrm flipH="1">
                  <a:off x="2298386" y="3522478"/>
                  <a:ext cx="45719" cy="1195811"/>
                  <a:chOff x="6510414" y="2852057"/>
                  <a:chExt cx="65315" cy="2035629"/>
                </a:xfrm>
              </p:grpSpPr>
              <p:sp>
                <p:nvSpPr>
                  <p:cNvPr id="1066" name="Can 1065"/>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7" name="Can 1066"/>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8" name="Can 1067"/>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054" name="Group 1053"/>
                <p:cNvGrpSpPr/>
                <p:nvPr/>
              </p:nvGrpSpPr>
              <p:grpSpPr>
                <a:xfrm>
                  <a:off x="2242440" y="3555192"/>
                  <a:ext cx="47162" cy="972036"/>
                  <a:chOff x="2242440" y="3555192"/>
                  <a:chExt cx="47162" cy="972036"/>
                </a:xfrm>
              </p:grpSpPr>
              <p:sp>
                <p:nvSpPr>
                  <p:cNvPr id="1064" name="Can 1063"/>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5" name="Can 1064"/>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55" name="Group 1054"/>
                <p:cNvGrpSpPr/>
                <p:nvPr/>
              </p:nvGrpSpPr>
              <p:grpSpPr>
                <a:xfrm>
                  <a:off x="2335615" y="3530955"/>
                  <a:ext cx="115585" cy="1195811"/>
                  <a:chOff x="4926085" y="3900930"/>
                  <a:chExt cx="115585" cy="1195811"/>
                </a:xfrm>
              </p:grpSpPr>
              <p:sp>
                <p:nvSpPr>
                  <p:cNvPr id="1056" name="Can 1055"/>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57" name="Group 1056"/>
                  <p:cNvGrpSpPr/>
                  <p:nvPr/>
                </p:nvGrpSpPr>
                <p:grpSpPr>
                  <a:xfrm flipH="1">
                    <a:off x="4995951" y="3900930"/>
                    <a:ext cx="45719" cy="1195811"/>
                    <a:chOff x="6510414" y="2852057"/>
                    <a:chExt cx="65315" cy="2035629"/>
                  </a:xfrm>
                </p:grpSpPr>
                <p:sp>
                  <p:nvSpPr>
                    <p:cNvPr id="1061" name="Can 1060"/>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2" name="Can 1061"/>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3" name="Can 1062"/>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058" name="Group 1057"/>
                  <p:cNvGrpSpPr/>
                  <p:nvPr/>
                </p:nvGrpSpPr>
                <p:grpSpPr>
                  <a:xfrm>
                    <a:off x="4941929" y="3923828"/>
                    <a:ext cx="47162" cy="972036"/>
                    <a:chOff x="2242440" y="3555192"/>
                    <a:chExt cx="47162" cy="972036"/>
                  </a:xfrm>
                </p:grpSpPr>
                <p:sp>
                  <p:nvSpPr>
                    <p:cNvPr id="1059" name="Can 1058"/>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0" name="Can 1059"/>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998" name="Group 997"/>
              <p:cNvGrpSpPr/>
              <p:nvPr/>
            </p:nvGrpSpPr>
            <p:grpSpPr>
              <a:xfrm>
                <a:off x="4015706" y="4549433"/>
                <a:ext cx="214721" cy="1204288"/>
                <a:chOff x="2236479" y="3522478"/>
                <a:chExt cx="214721" cy="1204288"/>
              </a:xfrm>
            </p:grpSpPr>
            <p:sp>
              <p:nvSpPr>
                <p:cNvPr id="1035" name="Can 1034"/>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36" name="Group 1035"/>
                <p:cNvGrpSpPr/>
                <p:nvPr/>
              </p:nvGrpSpPr>
              <p:grpSpPr>
                <a:xfrm flipH="1">
                  <a:off x="2298386" y="3522478"/>
                  <a:ext cx="45719" cy="1195811"/>
                  <a:chOff x="6510414" y="2852057"/>
                  <a:chExt cx="65315" cy="2035629"/>
                </a:xfrm>
              </p:grpSpPr>
              <p:sp>
                <p:nvSpPr>
                  <p:cNvPr id="1049" name="Can 1048"/>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0" name="Can 1049"/>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1" name="Can 1050"/>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037" name="Group 1036"/>
                <p:cNvGrpSpPr/>
                <p:nvPr/>
              </p:nvGrpSpPr>
              <p:grpSpPr>
                <a:xfrm>
                  <a:off x="2242440" y="3555192"/>
                  <a:ext cx="47162" cy="972036"/>
                  <a:chOff x="2242440" y="3555192"/>
                  <a:chExt cx="47162" cy="972036"/>
                </a:xfrm>
              </p:grpSpPr>
              <p:sp>
                <p:nvSpPr>
                  <p:cNvPr id="1047" name="Can 1046"/>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8" name="Can 1047"/>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38" name="Group 1037"/>
                <p:cNvGrpSpPr/>
                <p:nvPr/>
              </p:nvGrpSpPr>
              <p:grpSpPr>
                <a:xfrm>
                  <a:off x="2335615" y="3530955"/>
                  <a:ext cx="115585" cy="1195811"/>
                  <a:chOff x="4926085" y="3900930"/>
                  <a:chExt cx="115585" cy="1195811"/>
                </a:xfrm>
              </p:grpSpPr>
              <p:sp>
                <p:nvSpPr>
                  <p:cNvPr id="1039" name="Can 1038"/>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40" name="Group 1039"/>
                  <p:cNvGrpSpPr/>
                  <p:nvPr/>
                </p:nvGrpSpPr>
                <p:grpSpPr>
                  <a:xfrm flipH="1">
                    <a:off x="4995951" y="3900930"/>
                    <a:ext cx="45719" cy="1195811"/>
                    <a:chOff x="6510414" y="2852057"/>
                    <a:chExt cx="65315" cy="2035629"/>
                  </a:xfrm>
                </p:grpSpPr>
                <p:sp>
                  <p:nvSpPr>
                    <p:cNvPr id="1044" name="Can 1043"/>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5" name="Can 1044"/>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6" name="Can 1045"/>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041" name="Group 1040"/>
                  <p:cNvGrpSpPr/>
                  <p:nvPr/>
                </p:nvGrpSpPr>
                <p:grpSpPr>
                  <a:xfrm>
                    <a:off x="4941929" y="3923828"/>
                    <a:ext cx="47162" cy="972036"/>
                    <a:chOff x="2242440" y="3555192"/>
                    <a:chExt cx="47162" cy="972036"/>
                  </a:xfrm>
                </p:grpSpPr>
                <p:sp>
                  <p:nvSpPr>
                    <p:cNvPr id="1042" name="Can 1041"/>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3" name="Can 1042"/>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999" name="Group 998"/>
              <p:cNvGrpSpPr/>
              <p:nvPr/>
            </p:nvGrpSpPr>
            <p:grpSpPr>
              <a:xfrm>
                <a:off x="3978697" y="4592058"/>
                <a:ext cx="214721" cy="1204288"/>
                <a:chOff x="2236479" y="3522478"/>
                <a:chExt cx="214721" cy="1204288"/>
              </a:xfrm>
            </p:grpSpPr>
            <p:sp>
              <p:nvSpPr>
                <p:cNvPr id="1018" name="Can 1017"/>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19" name="Group 1018"/>
                <p:cNvGrpSpPr/>
                <p:nvPr/>
              </p:nvGrpSpPr>
              <p:grpSpPr>
                <a:xfrm flipH="1">
                  <a:off x="2298386" y="3522478"/>
                  <a:ext cx="45719" cy="1195811"/>
                  <a:chOff x="6510414" y="2852057"/>
                  <a:chExt cx="65315" cy="2035629"/>
                </a:xfrm>
              </p:grpSpPr>
              <p:sp>
                <p:nvSpPr>
                  <p:cNvPr id="1032" name="Can 1031"/>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3" name="Can 1032"/>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4" name="Can 1033"/>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020" name="Group 1019"/>
                <p:cNvGrpSpPr/>
                <p:nvPr/>
              </p:nvGrpSpPr>
              <p:grpSpPr>
                <a:xfrm>
                  <a:off x="2242440" y="3555192"/>
                  <a:ext cx="47162" cy="972036"/>
                  <a:chOff x="2242440" y="3555192"/>
                  <a:chExt cx="47162" cy="972036"/>
                </a:xfrm>
              </p:grpSpPr>
              <p:sp>
                <p:nvSpPr>
                  <p:cNvPr id="1030" name="Can 1029"/>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1" name="Can 1030"/>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21" name="Group 1020"/>
                <p:cNvGrpSpPr/>
                <p:nvPr/>
              </p:nvGrpSpPr>
              <p:grpSpPr>
                <a:xfrm>
                  <a:off x="2335615" y="3530955"/>
                  <a:ext cx="115585" cy="1195811"/>
                  <a:chOff x="4926085" y="3900930"/>
                  <a:chExt cx="115585" cy="1195811"/>
                </a:xfrm>
              </p:grpSpPr>
              <p:sp>
                <p:nvSpPr>
                  <p:cNvPr id="1022" name="Can 1021"/>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23" name="Group 1022"/>
                  <p:cNvGrpSpPr/>
                  <p:nvPr/>
                </p:nvGrpSpPr>
                <p:grpSpPr>
                  <a:xfrm flipH="1">
                    <a:off x="4995951" y="3900930"/>
                    <a:ext cx="45719" cy="1195811"/>
                    <a:chOff x="6510414" y="2852057"/>
                    <a:chExt cx="65315" cy="2035629"/>
                  </a:xfrm>
                </p:grpSpPr>
                <p:sp>
                  <p:nvSpPr>
                    <p:cNvPr id="1027" name="Can 1026"/>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8" name="Can 1027"/>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9" name="Can 1028"/>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024" name="Group 1023"/>
                  <p:cNvGrpSpPr/>
                  <p:nvPr/>
                </p:nvGrpSpPr>
                <p:grpSpPr>
                  <a:xfrm>
                    <a:off x="4941929" y="3923828"/>
                    <a:ext cx="47162" cy="972036"/>
                    <a:chOff x="2242440" y="3555192"/>
                    <a:chExt cx="47162" cy="972036"/>
                  </a:xfrm>
                </p:grpSpPr>
                <p:sp>
                  <p:nvSpPr>
                    <p:cNvPr id="1025" name="Can 1024"/>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6" name="Can 1025"/>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000" name="Group 999"/>
              <p:cNvGrpSpPr/>
              <p:nvPr/>
            </p:nvGrpSpPr>
            <p:grpSpPr>
              <a:xfrm>
                <a:off x="3832148" y="4540956"/>
                <a:ext cx="214721" cy="1204288"/>
                <a:chOff x="2236479" y="3522478"/>
                <a:chExt cx="214721" cy="1204288"/>
              </a:xfrm>
            </p:grpSpPr>
            <p:sp>
              <p:nvSpPr>
                <p:cNvPr id="1001" name="Can 1000"/>
                <p:cNvSpPr/>
                <p:nvPr/>
              </p:nvSpPr>
              <p:spPr>
                <a:xfrm flipH="1">
                  <a:off x="2236479" y="4521802"/>
                  <a:ext cx="64021"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02" name="Group 1001"/>
                <p:cNvGrpSpPr/>
                <p:nvPr/>
              </p:nvGrpSpPr>
              <p:grpSpPr>
                <a:xfrm flipH="1">
                  <a:off x="2298386" y="3522478"/>
                  <a:ext cx="45719" cy="1195811"/>
                  <a:chOff x="6510414" y="2852057"/>
                  <a:chExt cx="65315" cy="2035629"/>
                </a:xfrm>
              </p:grpSpPr>
              <p:sp>
                <p:nvSpPr>
                  <p:cNvPr id="1015" name="Can 1014"/>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6" name="Can 1015"/>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7" name="Can 1016"/>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003" name="Group 1002"/>
                <p:cNvGrpSpPr/>
                <p:nvPr/>
              </p:nvGrpSpPr>
              <p:grpSpPr>
                <a:xfrm>
                  <a:off x="2242440" y="3555192"/>
                  <a:ext cx="47162" cy="972036"/>
                  <a:chOff x="2242440" y="3555192"/>
                  <a:chExt cx="47162" cy="972036"/>
                </a:xfrm>
              </p:grpSpPr>
              <p:sp>
                <p:nvSpPr>
                  <p:cNvPr id="1013" name="Can 1012"/>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4" name="Can 1013"/>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04" name="Group 1003"/>
                <p:cNvGrpSpPr/>
                <p:nvPr/>
              </p:nvGrpSpPr>
              <p:grpSpPr>
                <a:xfrm>
                  <a:off x="2335615" y="3530955"/>
                  <a:ext cx="115585" cy="1195811"/>
                  <a:chOff x="4926085" y="3900930"/>
                  <a:chExt cx="115585" cy="1195811"/>
                </a:xfrm>
              </p:grpSpPr>
              <p:sp>
                <p:nvSpPr>
                  <p:cNvPr id="1005" name="Can 1004"/>
                  <p:cNvSpPr/>
                  <p:nvPr/>
                </p:nvSpPr>
                <p:spPr>
                  <a:xfrm flipH="1">
                    <a:off x="4926085" y="4888571"/>
                    <a:ext cx="90468" cy="199918"/>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06" name="Group 1005"/>
                  <p:cNvGrpSpPr/>
                  <p:nvPr/>
                </p:nvGrpSpPr>
                <p:grpSpPr>
                  <a:xfrm flipH="1">
                    <a:off x="4995951" y="3900930"/>
                    <a:ext cx="45719" cy="1195811"/>
                    <a:chOff x="6510414" y="2852057"/>
                    <a:chExt cx="65315" cy="2035629"/>
                  </a:xfrm>
                </p:grpSpPr>
                <p:sp>
                  <p:nvSpPr>
                    <p:cNvPr id="1010" name="Can 1009"/>
                    <p:cNvSpPr/>
                    <p:nvPr/>
                  </p:nvSpPr>
                  <p:spPr>
                    <a:xfrm>
                      <a:off x="6510414" y="4539343"/>
                      <a:ext cx="65315" cy="348343"/>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1" name="Can 1010"/>
                    <p:cNvSpPr/>
                    <p:nvPr/>
                  </p:nvSpPr>
                  <p:spPr>
                    <a:xfrm>
                      <a:off x="6510414" y="3200400"/>
                      <a:ext cx="60325" cy="1338943"/>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2" name="Can 1011"/>
                    <p:cNvSpPr/>
                    <p:nvPr/>
                  </p:nvSpPr>
                  <p:spPr>
                    <a:xfrm>
                      <a:off x="6510414" y="2852057"/>
                      <a:ext cx="65315" cy="348343"/>
                    </a:xfrm>
                    <a:prstGeom prst="ca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2">
                            <a:lumMod val="40000"/>
                            <a:lumOff val="60000"/>
                          </a:schemeClr>
                        </a:solidFill>
                      </a:endParaRPr>
                    </a:p>
                  </p:txBody>
                </p:sp>
              </p:grpSp>
              <p:grpSp>
                <p:nvGrpSpPr>
                  <p:cNvPr id="1007" name="Group 1006"/>
                  <p:cNvGrpSpPr/>
                  <p:nvPr/>
                </p:nvGrpSpPr>
                <p:grpSpPr>
                  <a:xfrm>
                    <a:off x="4941929" y="3923828"/>
                    <a:ext cx="47162" cy="972036"/>
                    <a:chOff x="2242440" y="3555192"/>
                    <a:chExt cx="47162" cy="972036"/>
                  </a:xfrm>
                </p:grpSpPr>
                <p:sp>
                  <p:nvSpPr>
                    <p:cNvPr id="1008" name="Can 1007"/>
                    <p:cNvSpPr/>
                    <p:nvPr/>
                  </p:nvSpPr>
                  <p:spPr>
                    <a:xfrm flipH="1">
                      <a:off x="2247376" y="3740679"/>
                      <a:ext cx="42226" cy="786549"/>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9" name="Can 1008"/>
                    <p:cNvSpPr/>
                    <p:nvPr/>
                  </p:nvSpPr>
                  <p:spPr>
                    <a:xfrm flipH="1">
                      <a:off x="2242440" y="3555192"/>
                      <a:ext cx="45719" cy="204631"/>
                    </a:xfrm>
                    <a:prstGeom prst="can">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069" name="Rectangle 1068"/>
            <p:cNvSpPr/>
            <p:nvPr/>
          </p:nvSpPr>
          <p:spPr>
            <a:xfrm>
              <a:off x="3423151" y="3575327"/>
              <a:ext cx="871746" cy="25708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0" name="Oval 1069"/>
            <p:cNvSpPr/>
            <p:nvPr/>
          </p:nvSpPr>
          <p:spPr>
            <a:xfrm>
              <a:off x="3528824" y="3676497"/>
              <a:ext cx="171691" cy="204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1" name="Oval 1070"/>
            <p:cNvSpPr/>
            <p:nvPr/>
          </p:nvSpPr>
          <p:spPr>
            <a:xfrm>
              <a:off x="3547884" y="5589613"/>
              <a:ext cx="171691" cy="20479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2" name="Oval 1071"/>
            <p:cNvSpPr/>
            <p:nvPr/>
          </p:nvSpPr>
          <p:spPr>
            <a:xfrm>
              <a:off x="3533712" y="4351377"/>
              <a:ext cx="171691" cy="204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3" name="Oval 1072"/>
            <p:cNvSpPr/>
            <p:nvPr/>
          </p:nvSpPr>
          <p:spPr>
            <a:xfrm>
              <a:off x="3966733" y="3729113"/>
              <a:ext cx="171691" cy="20479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4" name="Oval 1073"/>
            <p:cNvSpPr/>
            <p:nvPr/>
          </p:nvSpPr>
          <p:spPr>
            <a:xfrm>
              <a:off x="3973597" y="4390790"/>
              <a:ext cx="171691" cy="204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5" name="Oval 1074"/>
            <p:cNvSpPr/>
            <p:nvPr/>
          </p:nvSpPr>
          <p:spPr>
            <a:xfrm>
              <a:off x="3966733" y="4750999"/>
              <a:ext cx="171691" cy="204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6" name="Oval 1075"/>
            <p:cNvSpPr/>
            <p:nvPr/>
          </p:nvSpPr>
          <p:spPr>
            <a:xfrm>
              <a:off x="3638569" y="4662354"/>
              <a:ext cx="171691" cy="20479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7" name="Oval 1076"/>
            <p:cNvSpPr/>
            <p:nvPr/>
          </p:nvSpPr>
          <p:spPr>
            <a:xfrm>
              <a:off x="4052578" y="5104114"/>
              <a:ext cx="171691" cy="20479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8" name="Oval 1077"/>
            <p:cNvSpPr/>
            <p:nvPr/>
          </p:nvSpPr>
          <p:spPr>
            <a:xfrm>
              <a:off x="3986024" y="4133697"/>
              <a:ext cx="171691" cy="20479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9" name="Oval 1078"/>
            <p:cNvSpPr/>
            <p:nvPr/>
          </p:nvSpPr>
          <p:spPr>
            <a:xfrm>
              <a:off x="3684022" y="5033070"/>
              <a:ext cx="171691" cy="20479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0" name="Oval 1079"/>
            <p:cNvSpPr/>
            <p:nvPr/>
          </p:nvSpPr>
          <p:spPr>
            <a:xfrm>
              <a:off x="3638569" y="3970707"/>
              <a:ext cx="171691" cy="20479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92D050"/>
                </a:solidFill>
              </a:endParaRPr>
            </a:p>
          </p:txBody>
        </p:sp>
        <p:sp>
          <p:nvSpPr>
            <p:cNvPr id="1081" name="Oval 1080"/>
            <p:cNvSpPr/>
            <p:nvPr/>
          </p:nvSpPr>
          <p:spPr>
            <a:xfrm>
              <a:off x="3983894" y="5698607"/>
              <a:ext cx="171691" cy="20479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2" name="Oval 1081"/>
            <p:cNvSpPr/>
            <p:nvPr/>
          </p:nvSpPr>
          <p:spPr>
            <a:xfrm>
              <a:off x="3835544" y="5403786"/>
              <a:ext cx="171691" cy="20479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83" name="Picture 1082"/>
            <p:cNvPicPr>
              <a:picLocks noChangeAspect="1"/>
            </p:cNvPicPr>
            <p:nvPr/>
          </p:nvPicPr>
          <p:blipFill rotWithShape="1">
            <a:blip r:embed="rId2"/>
            <a:srcRect l="20650" t="18809" r="18835" b="5635"/>
            <a:stretch/>
          </p:blipFill>
          <p:spPr>
            <a:xfrm rot="5400000">
              <a:off x="3876602" y="4147301"/>
              <a:ext cx="2654626" cy="1490945"/>
            </a:xfrm>
            <a:prstGeom prst="rect">
              <a:avLst/>
            </a:prstGeom>
          </p:spPr>
        </p:pic>
      </p:grpSp>
      <p:grpSp>
        <p:nvGrpSpPr>
          <p:cNvPr id="1097" name="Group 1096"/>
          <p:cNvGrpSpPr/>
          <p:nvPr/>
        </p:nvGrpSpPr>
        <p:grpSpPr>
          <a:xfrm>
            <a:off x="1424638" y="3614622"/>
            <a:ext cx="7640768" cy="1384995"/>
            <a:chOff x="1899517" y="3676497"/>
            <a:chExt cx="10187690" cy="1846660"/>
          </a:xfrm>
        </p:grpSpPr>
        <p:sp>
          <p:nvSpPr>
            <p:cNvPr id="1085" name="TextBox 1084"/>
            <p:cNvSpPr txBox="1"/>
            <p:nvPr/>
          </p:nvSpPr>
          <p:spPr>
            <a:xfrm>
              <a:off x="6655443" y="3676497"/>
              <a:ext cx="3842794" cy="1846660"/>
            </a:xfrm>
            <a:prstGeom prst="rect">
              <a:avLst/>
            </a:prstGeom>
            <a:noFill/>
          </p:spPr>
          <p:txBody>
            <a:bodyPr wrap="square" rtlCol="0">
              <a:spAutoFit/>
            </a:bodyPr>
            <a:lstStyle/>
            <a:p>
              <a:r>
                <a:rPr lang="en-US" sz="1050" dirty="0"/>
                <a:t>@Seqname:Flowcell:Lane:X1:Y1</a:t>
              </a:r>
            </a:p>
            <a:p>
              <a:r>
                <a:rPr lang="en-US" sz="1050" dirty="0"/>
                <a:t>TATGAC</a:t>
              </a:r>
            </a:p>
            <a:p>
              <a:r>
                <a:rPr lang="en-US" sz="1050" dirty="0"/>
                <a:t>+Seqname:Flowcell:Lane:X1:Y1</a:t>
              </a:r>
            </a:p>
            <a:p>
              <a:r>
                <a:rPr lang="en-US" sz="1050" dirty="0"/>
                <a:t>H?B&amp;4.</a:t>
              </a:r>
            </a:p>
            <a:p>
              <a:r>
                <a:rPr lang="en-US" sz="1050" dirty="0"/>
                <a:t>@Seqname:Flowcell:Lane:X2:Y2</a:t>
              </a:r>
            </a:p>
            <a:p>
              <a:r>
                <a:rPr lang="en-US" sz="1050" dirty="0"/>
                <a:t>AAAGGG</a:t>
              </a:r>
            </a:p>
            <a:p>
              <a:r>
                <a:rPr lang="en-US" sz="1050" dirty="0"/>
                <a:t>+Seqname:Flowcell:Lane:X2:Y2</a:t>
              </a:r>
              <a:endParaRPr lang="en-US" sz="1050" dirty="0"/>
            </a:p>
            <a:p>
              <a:r>
                <a:rPr lang="en-US" sz="1050" dirty="0"/>
                <a:t>HH??AB</a:t>
              </a:r>
              <a:endParaRPr lang="en-US" sz="1050" dirty="0"/>
            </a:p>
          </p:txBody>
        </p:sp>
        <p:sp>
          <p:nvSpPr>
            <p:cNvPr id="1087" name="Left Brace 1086"/>
            <p:cNvSpPr/>
            <p:nvPr/>
          </p:nvSpPr>
          <p:spPr>
            <a:xfrm>
              <a:off x="6284002" y="3827689"/>
              <a:ext cx="371442" cy="6734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88" name="Left Brace 1087"/>
            <p:cNvSpPr/>
            <p:nvPr/>
          </p:nvSpPr>
          <p:spPr>
            <a:xfrm>
              <a:off x="6284000" y="4638650"/>
              <a:ext cx="371442" cy="6734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89" name="Oval 1088"/>
            <p:cNvSpPr/>
            <p:nvPr/>
          </p:nvSpPr>
          <p:spPr>
            <a:xfrm>
              <a:off x="2464749" y="3970708"/>
              <a:ext cx="373018" cy="55202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0" name="Oval 1089"/>
            <p:cNvSpPr/>
            <p:nvPr/>
          </p:nvSpPr>
          <p:spPr>
            <a:xfrm>
              <a:off x="1899517" y="4286431"/>
              <a:ext cx="373018" cy="55202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92" name="Straight Arrow Connector 1091"/>
            <p:cNvCxnSpPr>
              <a:stCxn id="1089" idx="6"/>
            </p:cNvCxnSpPr>
            <p:nvPr/>
          </p:nvCxnSpPr>
          <p:spPr>
            <a:xfrm flipV="1">
              <a:off x="2837767" y="4175504"/>
              <a:ext cx="3446233" cy="7121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093" name="Straight Arrow Connector 1092"/>
            <p:cNvCxnSpPr>
              <a:stCxn id="1090" idx="5"/>
              <a:endCxn id="1088" idx="1"/>
            </p:cNvCxnSpPr>
            <p:nvPr/>
          </p:nvCxnSpPr>
          <p:spPr>
            <a:xfrm>
              <a:off x="2217908" y="4757611"/>
              <a:ext cx="4066092" cy="2177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096" name="TextBox 1095"/>
            <p:cNvSpPr txBox="1"/>
            <p:nvPr/>
          </p:nvSpPr>
          <p:spPr>
            <a:xfrm flipH="1">
              <a:off x="9350306" y="4291378"/>
              <a:ext cx="2736901" cy="553997"/>
            </a:xfrm>
            <a:prstGeom prst="rect">
              <a:avLst/>
            </a:prstGeom>
            <a:noFill/>
          </p:spPr>
          <p:txBody>
            <a:bodyPr wrap="square" rtlCol="0">
              <a:spAutoFit/>
            </a:bodyPr>
            <a:lstStyle/>
            <a:p>
              <a:r>
                <a:rPr lang="en-US" sz="1050" dirty="0" err="1">
                  <a:solidFill>
                    <a:schemeClr val="accent2"/>
                  </a:solidFill>
                </a:rPr>
                <a:t>Fastq</a:t>
              </a:r>
              <a:r>
                <a:rPr lang="en-US" sz="1050" dirty="0">
                  <a:solidFill>
                    <a:schemeClr val="accent2"/>
                  </a:solidFill>
                </a:rPr>
                <a:t> format (.</a:t>
              </a:r>
              <a:r>
                <a:rPr lang="en-US" sz="1050" dirty="0" err="1">
                  <a:solidFill>
                    <a:schemeClr val="accent2"/>
                  </a:solidFill>
                </a:rPr>
                <a:t>fq</a:t>
              </a:r>
              <a:r>
                <a:rPr lang="en-US" sz="1050" dirty="0">
                  <a:solidFill>
                    <a:schemeClr val="accent2"/>
                  </a:solidFill>
                </a:rPr>
                <a:t> or .</a:t>
              </a:r>
              <a:r>
                <a:rPr lang="en-US" sz="1050" dirty="0" err="1">
                  <a:solidFill>
                    <a:schemeClr val="accent2"/>
                  </a:solidFill>
                </a:rPr>
                <a:t>fastq</a:t>
              </a:r>
              <a:r>
                <a:rPr lang="en-US" sz="1050" dirty="0">
                  <a:solidFill>
                    <a:schemeClr val="accent2"/>
                  </a:solidFill>
                </a:rPr>
                <a:t>):</a:t>
              </a:r>
            </a:p>
            <a:p>
              <a:r>
                <a:rPr lang="en-US" sz="1050" dirty="0">
                  <a:solidFill>
                    <a:schemeClr val="accent2"/>
                  </a:solidFill>
                </a:rPr>
                <a:t>A </a:t>
              </a:r>
              <a:r>
                <a:rPr lang="en-US" sz="1050" u="sng" dirty="0">
                  <a:solidFill>
                    <a:schemeClr val="accent2"/>
                  </a:solidFill>
                </a:rPr>
                <a:t>text</a:t>
              </a:r>
              <a:r>
                <a:rPr lang="en-US" sz="1050" dirty="0">
                  <a:solidFill>
                    <a:schemeClr val="accent2"/>
                  </a:solidFill>
                </a:rPr>
                <a:t> file with 4 lines per sequence</a:t>
              </a:r>
            </a:p>
          </p:txBody>
        </p:sp>
      </p:grpSp>
    </p:spTree>
    <p:extLst>
      <p:ext uri="{BB962C8B-B14F-4D97-AF65-F5344CB8AC3E}">
        <p14:creationId xmlns:p14="http://schemas.microsoft.com/office/powerpoint/2010/main" val="65796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18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40" y="273985"/>
            <a:ext cx="7886700" cy="697566"/>
          </a:xfrm>
        </p:spPr>
        <p:txBody>
          <a:bodyPr/>
          <a:lstStyle/>
          <a:p>
            <a:pPr algn="ctr"/>
            <a:r>
              <a:rPr lang="en-US" dirty="0" smtClean="0"/>
              <a:t>Data Processing Pipeline</a:t>
            </a:r>
            <a:endParaRPr lang="en-US" dirty="0"/>
          </a:p>
        </p:txBody>
      </p:sp>
      <p:sp>
        <p:nvSpPr>
          <p:cNvPr id="4" name="TextBox 3"/>
          <p:cNvSpPr txBox="1"/>
          <p:nvPr/>
        </p:nvSpPr>
        <p:spPr>
          <a:xfrm>
            <a:off x="447097" y="1671036"/>
            <a:ext cx="1598873" cy="400110"/>
          </a:xfrm>
          <a:prstGeom prst="rect">
            <a:avLst/>
          </a:prstGeom>
          <a:noFill/>
        </p:spPr>
        <p:txBody>
          <a:bodyPr wrap="square" rtlCol="0">
            <a:spAutoFit/>
          </a:bodyPr>
          <a:lstStyle/>
          <a:p>
            <a:r>
              <a:rPr lang="en-US" sz="2000" dirty="0" err="1" smtClean="0">
                <a:solidFill>
                  <a:schemeClr val="accent2"/>
                </a:solidFill>
              </a:rPr>
              <a:t>RawData.fq</a:t>
            </a:r>
            <a:endParaRPr lang="en-US" sz="2000" dirty="0">
              <a:solidFill>
                <a:schemeClr val="accent2"/>
              </a:solidFill>
            </a:endParaRPr>
          </a:p>
        </p:txBody>
      </p:sp>
      <p:sp>
        <p:nvSpPr>
          <p:cNvPr id="20" name="TextBox 19"/>
          <p:cNvSpPr txBox="1"/>
          <p:nvPr/>
        </p:nvSpPr>
        <p:spPr>
          <a:xfrm>
            <a:off x="761940" y="2142635"/>
            <a:ext cx="710964" cy="300082"/>
          </a:xfrm>
          <a:prstGeom prst="rect">
            <a:avLst/>
          </a:prstGeom>
          <a:solidFill>
            <a:schemeClr val="accent6">
              <a:lumMod val="75000"/>
            </a:schemeClr>
          </a:solidFill>
        </p:spPr>
        <p:txBody>
          <a:bodyPr wrap="none" rtlCol="0">
            <a:spAutoFit/>
          </a:bodyPr>
          <a:lstStyle/>
          <a:p>
            <a:r>
              <a:rPr lang="en-US" sz="1350" dirty="0">
                <a:solidFill>
                  <a:schemeClr val="bg1"/>
                </a:solidFill>
              </a:rPr>
              <a:t>FASTQ</a:t>
            </a:r>
            <a:endParaRPr lang="en-US" sz="1350" dirty="0">
              <a:solidFill>
                <a:schemeClr val="bg1"/>
              </a:solidFill>
            </a:endParaRPr>
          </a:p>
        </p:txBody>
      </p:sp>
      <p:grpSp>
        <p:nvGrpSpPr>
          <p:cNvPr id="24" name="Group 23"/>
          <p:cNvGrpSpPr/>
          <p:nvPr/>
        </p:nvGrpSpPr>
        <p:grpSpPr>
          <a:xfrm>
            <a:off x="2045969" y="1384971"/>
            <a:ext cx="3154428" cy="1970806"/>
            <a:chOff x="2045969" y="1384971"/>
            <a:chExt cx="3154428" cy="1970806"/>
          </a:xfrm>
        </p:grpSpPr>
        <p:sp>
          <p:nvSpPr>
            <p:cNvPr id="8" name="TextBox 7"/>
            <p:cNvSpPr txBox="1"/>
            <p:nvPr/>
          </p:nvSpPr>
          <p:spPr>
            <a:xfrm>
              <a:off x="3504595" y="1384971"/>
              <a:ext cx="1695802" cy="1200329"/>
            </a:xfrm>
            <a:prstGeom prst="rect">
              <a:avLst/>
            </a:prstGeom>
            <a:noFill/>
          </p:spPr>
          <p:txBody>
            <a:bodyPr wrap="square" rtlCol="0">
              <a:spAutoFit/>
            </a:bodyPr>
            <a:lstStyle/>
            <a:p>
              <a:pPr algn="ctr"/>
              <a:r>
                <a:rPr lang="en-US" dirty="0">
                  <a:solidFill>
                    <a:schemeClr val="accent1"/>
                  </a:solidFill>
                </a:rPr>
                <a:t>Quality Check</a:t>
              </a:r>
            </a:p>
            <a:p>
              <a:pPr algn="ctr"/>
              <a:r>
                <a:rPr lang="en-US" dirty="0">
                  <a:solidFill>
                    <a:schemeClr val="accent1"/>
                  </a:solidFill>
                </a:rPr>
                <a:t>Trimming</a:t>
              </a:r>
            </a:p>
            <a:p>
              <a:pPr algn="ctr"/>
              <a:r>
                <a:rPr lang="en-US" dirty="0">
                  <a:solidFill>
                    <a:schemeClr val="accent1"/>
                  </a:solidFill>
                </a:rPr>
                <a:t>Remove leftover adapters</a:t>
              </a:r>
              <a:endParaRPr lang="en-US" dirty="0">
                <a:solidFill>
                  <a:schemeClr val="accent1"/>
                </a:solidFill>
              </a:endParaRPr>
            </a:p>
          </p:txBody>
        </p:sp>
        <p:sp>
          <p:nvSpPr>
            <p:cNvPr id="12" name="Right Arrow 11"/>
            <p:cNvSpPr/>
            <p:nvPr/>
          </p:nvSpPr>
          <p:spPr>
            <a:xfrm>
              <a:off x="2045969" y="1740774"/>
              <a:ext cx="1458625" cy="330372"/>
            </a:xfrm>
            <a:prstGeom prst="rightArrow">
              <a:avLst>
                <a:gd name="adj1" fmla="val 50000"/>
                <a:gd name="adj2" fmla="val 10185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p:cNvSpPr txBox="1"/>
            <p:nvPr/>
          </p:nvSpPr>
          <p:spPr>
            <a:xfrm>
              <a:off x="2283331" y="2292676"/>
              <a:ext cx="913694" cy="408623"/>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hlinkClick r:id="rId2"/>
                </a:rPr>
                <a:t>FastQC</a:t>
              </a:r>
              <a:endParaRPr lang="en-US" dirty="0"/>
            </a:p>
          </p:txBody>
        </p:sp>
        <p:sp>
          <p:nvSpPr>
            <p:cNvPr id="11" name="TextBox 10"/>
            <p:cNvSpPr txBox="1"/>
            <p:nvPr/>
          </p:nvSpPr>
          <p:spPr>
            <a:xfrm>
              <a:off x="2057820" y="2947154"/>
              <a:ext cx="1434921" cy="408623"/>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hlinkClick r:id="rId3"/>
                </a:rPr>
                <a:t>Trimmomatic</a:t>
              </a:r>
              <a:endParaRPr lang="en-US" dirty="0"/>
            </a:p>
          </p:txBody>
        </p:sp>
      </p:grpSp>
      <p:grpSp>
        <p:nvGrpSpPr>
          <p:cNvPr id="25" name="Group 24"/>
          <p:cNvGrpSpPr/>
          <p:nvPr/>
        </p:nvGrpSpPr>
        <p:grpSpPr>
          <a:xfrm>
            <a:off x="5273173" y="1668707"/>
            <a:ext cx="3401707" cy="769352"/>
            <a:chOff x="5273173" y="1668707"/>
            <a:chExt cx="3401707" cy="769352"/>
          </a:xfrm>
        </p:grpSpPr>
        <p:sp>
          <p:nvSpPr>
            <p:cNvPr id="5" name="TextBox 4"/>
            <p:cNvSpPr txBox="1"/>
            <p:nvPr/>
          </p:nvSpPr>
          <p:spPr>
            <a:xfrm>
              <a:off x="6489846" y="1668707"/>
              <a:ext cx="2185034" cy="400110"/>
            </a:xfrm>
            <a:prstGeom prst="rect">
              <a:avLst/>
            </a:prstGeom>
            <a:noFill/>
          </p:spPr>
          <p:txBody>
            <a:bodyPr wrap="square" rtlCol="0">
              <a:spAutoFit/>
            </a:bodyPr>
            <a:lstStyle/>
            <a:p>
              <a:r>
                <a:rPr lang="en-US" sz="2000" smtClean="0">
                  <a:solidFill>
                    <a:schemeClr val="accent2"/>
                  </a:solidFill>
                </a:rPr>
                <a:t>CleanData.fq</a:t>
              </a:r>
              <a:endParaRPr lang="en-US" sz="2000" dirty="0">
                <a:solidFill>
                  <a:schemeClr val="accent2"/>
                </a:solidFill>
              </a:endParaRPr>
            </a:p>
          </p:txBody>
        </p:sp>
        <p:sp>
          <p:nvSpPr>
            <p:cNvPr id="21" name="TextBox 20"/>
            <p:cNvSpPr txBox="1"/>
            <p:nvPr/>
          </p:nvSpPr>
          <p:spPr>
            <a:xfrm>
              <a:off x="6980130" y="2137977"/>
              <a:ext cx="710964" cy="300082"/>
            </a:xfrm>
            <a:prstGeom prst="rect">
              <a:avLst/>
            </a:prstGeom>
            <a:solidFill>
              <a:schemeClr val="accent6">
                <a:lumMod val="75000"/>
              </a:schemeClr>
            </a:solidFill>
          </p:spPr>
          <p:txBody>
            <a:bodyPr wrap="none" rtlCol="0">
              <a:spAutoFit/>
            </a:bodyPr>
            <a:lstStyle/>
            <a:p>
              <a:r>
                <a:rPr lang="en-US" sz="1350" dirty="0">
                  <a:solidFill>
                    <a:schemeClr val="bg1"/>
                  </a:solidFill>
                </a:rPr>
                <a:t>FASTQ</a:t>
              </a:r>
              <a:endParaRPr lang="en-US" sz="1350" dirty="0">
                <a:solidFill>
                  <a:schemeClr val="bg1"/>
                </a:solidFill>
              </a:endParaRPr>
            </a:p>
          </p:txBody>
        </p:sp>
        <p:sp>
          <p:nvSpPr>
            <p:cNvPr id="33" name="Right Arrow 32"/>
            <p:cNvSpPr/>
            <p:nvPr/>
          </p:nvSpPr>
          <p:spPr>
            <a:xfrm>
              <a:off x="5273173" y="1703576"/>
              <a:ext cx="907981" cy="330372"/>
            </a:xfrm>
            <a:prstGeom prst="rightArrow">
              <a:avLst>
                <a:gd name="adj1" fmla="val 50000"/>
                <a:gd name="adj2" fmla="val 10185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 name="Group 38"/>
          <p:cNvGrpSpPr/>
          <p:nvPr/>
        </p:nvGrpSpPr>
        <p:grpSpPr>
          <a:xfrm>
            <a:off x="6026202" y="2460772"/>
            <a:ext cx="2895804" cy="2115895"/>
            <a:chOff x="6026202" y="2460772"/>
            <a:chExt cx="2895804" cy="2115895"/>
          </a:xfrm>
        </p:grpSpPr>
        <p:sp>
          <p:nvSpPr>
            <p:cNvPr id="9" name="TextBox 8"/>
            <p:cNvSpPr txBox="1"/>
            <p:nvPr/>
          </p:nvSpPr>
          <p:spPr>
            <a:xfrm>
              <a:off x="6409995" y="4207335"/>
              <a:ext cx="2083860" cy="369332"/>
            </a:xfrm>
            <a:prstGeom prst="rect">
              <a:avLst/>
            </a:prstGeom>
            <a:noFill/>
          </p:spPr>
          <p:txBody>
            <a:bodyPr wrap="square" rtlCol="0">
              <a:spAutoFit/>
            </a:bodyPr>
            <a:lstStyle/>
            <a:p>
              <a:r>
                <a:rPr lang="en-US" dirty="0">
                  <a:solidFill>
                    <a:schemeClr val="accent1"/>
                  </a:solidFill>
                </a:rPr>
                <a:t>Map to </a:t>
              </a:r>
              <a:r>
                <a:rPr lang="en-US" dirty="0" smtClean="0">
                  <a:solidFill>
                    <a:schemeClr val="accent1"/>
                  </a:solidFill>
                </a:rPr>
                <a:t>a Reference</a:t>
              </a:r>
              <a:endParaRPr lang="en-US" dirty="0">
                <a:solidFill>
                  <a:schemeClr val="accent1"/>
                </a:solidFill>
              </a:endParaRPr>
            </a:p>
          </p:txBody>
        </p:sp>
        <p:sp>
          <p:nvSpPr>
            <p:cNvPr id="29" name="TextBox 28"/>
            <p:cNvSpPr txBox="1"/>
            <p:nvPr/>
          </p:nvSpPr>
          <p:spPr>
            <a:xfrm>
              <a:off x="8041726" y="2460772"/>
              <a:ext cx="707919" cy="408623"/>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hlinkClick r:id="rId4"/>
                </a:rPr>
                <a:t>BWA</a:t>
              </a:r>
              <a:endParaRPr lang="en-US" dirty="0"/>
            </a:p>
          </p:txBody>
        </p:sp>
        <p:sp>
          <p:nvSpPr>
            <p:cNvPr id="34" name="TextBox 33"/>
            <p:cNvSpPr txBox="1"/>
            <p:nvPr/>
          </p:nvSpPr>
          <p:spPr>
            <a:xfrm>
              <a:off x="7965755" y="3001071"/>
              <a:ext cx="956251" cy="408623"/>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hlinkClick r:id="rId5"/>
                </a:rPr>
                <a:t>Bowtie2</a:t>
              </a:r>
              <a:endParaRPr lang="en-US" dirty="0"/>
            </a:p>
          </p:txBody>
        </p:sp>
        <p:sp>
          <p:nvSpPr>
            <p:cNvPr id="35" name="TextBox 34"/>
            <p:cNvSpPr txBox="1"/>
            <p:nvPr/>
          </p:nvSpPr>
          <p:spPr>
            <a:xfrm>
              <a:off x="8082400" y="3494441"/>
              <a:ext cx="722959" cy="374571"/>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err="1" smtClean="0">
                  <a:hlinkClick r:id="rId6"/>
                </a:rPr>
                <a:t>Gmap</a:t>
              </a:r>
              <a:endParaRPr lang="en-US" sz="1600" dirty="0"/>
            </a:p>
          </p:txBody>
        </p:sp>
        <p:sp>
          <p:nvSpPr>
            <p:cNvPr id="36" name="TextBox 35"/>
            <p:cNvSpPr txBox="1"/>
            <p:nvPr/>
          </p:nvSpPr>
          <p:spPr>
            <a:xfrm>
              <a:off x="6026202" y="3178879"/>
              <a:ext cx="679266" cy="374571"/>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hlinkClick r:id="rId7"/>
                </a:rPr>
                <a:t>soap2</a:t>
              </a:r>
              <a:endParaRPr lang="en-US" sz="1600" dirty="0"/>
            </a:p>
          </p:txBody>
        </p:sp>
        <p:sp>
          <p:nvSpPr>
            <p:cNvPr id="37" name="TextBox 36"/>
            <p:cNvSpPr txBox="1"/>
            <p:nvPr/>
          </p:nvSpPr>
          <p:spPr>
            <a:xfrm>
              <a:off x="6275874" y="2697181"/>
              <a:ext cx="707245" cy="338554"/>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hlinkClick r:id="rId8"/>
                </a:rPr>
                <a:t>NAST</a:t>
              </a:r>
              <a:endParaRPr lang="en-US" sz="1600" dirty="0"/>
            </a:p>
          </p:txBody>
        </p:sp>
        <p:sp>
          <p:nvSpPr>
            <p:cNvPr id="38" name="Right Arrow 37"/>
            <p:cNvSpPr/>
            <p:nvPr/>
          </p:nvSpPr>
          <p:spPr>
            <a:xfrm rot="5400000">
              <a:off x="6523131" y="3229671"/>
              <a:ext cx="1624961" cy="330372"/>
            </a:xfrm>
            <a:prstGeom prst="rightArrow">
              <a:avLst>
                <a:gd name="adj1" fmla="val 50000"/>
                <a:gd name="adj2" fmla="val 10185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2" name="Group 41"/>
          <p:cNvGrpSpPr/>
          <p:nvPr/>
        </p:nvGrpSpPr>
        <p:grpSpPr>
          <a:xfrm>
            <a:off x="6389195" y="4545661"/>
            <a:ext cx="2125459" cy="1956047"/>
            <a:chOff x="6389195" y="4545661"/>
            <a:chExt cx="2125459" cy="1956047"/>
          </a:xfrm>
        </p:grpSpPr>
        <p:sp>
          <p:nvSpPr>
            <p:cNvPr id="6" name="TextBox 5"/>
            <p:cNvSpPr txBox="1"/>
            <p:nvPr/>
          </p:nvSpPr>
          <p:spPr>
            <a:xfrm>
              <a:off x="6389195" y="5399355"/>
              <a:ext cx="2125459" cy="369332"/>
            </a:xfrm>
            <a:prstGeom prst="rect">
              <a:avLst/>
            </a:prstGeom>
            <a:noFill/>
          </p:spPr>
          <p:txBody>
            <a:bodyPr wrap="square" rtlCol="0">
              <a:spAutoFit/>
            </a:bodyPr>
            <a:lstStyle/>
            <a:p>
              <a:r>
                <a:rPr lang="en-US" smtClean="0">
                  <a:solidFill>
                    <a:schemeClr val="accent2"/>
                  </a:solidFill>
                </a:rPr>
                <a:t>AlignedReads.sam</a:t>
              </a:r>
              <a:endParaRPr lang="en-US" dirty="0">
                <a:solidFill>
                  <a:schemeClr val="accent2"/>
                </a:solidFill>
              </a:endParaRPr>
            </a:p>
          </p:txBody>
        </p:sp>
        <p:sp>
          <p:nvSpPr>
            <p:cNvPr id="22" name="TextBox 21"/>
            <p:cNvSpPr txBox="1"/>
            <p:nvPr/>
          </p:nvSpPr>
          <p:spPr>
            <a:xfrm>
              <a:off x="6846727" y="5798888"/>
              <a:ext cx="977768" cy="300082"/>
            </a:xfrm>
            <a:prstGeom prst="rect">
              <a:avLst/>
            </a:prstGeom>
            <a:solidFill>
              <a:schemeClr val="accent6">
                <a:lumMod val="75000"/>
              </a:schemeClr>
            </a:solidFill>
          </p:spPr>
          <p:txBody>
            <a:bodyPr wrap="none" rtlCol="0">
              <a:spAutoFit/>
            </a:bodyPr>
            <a:lstStyle/>
            <a:p>
              <a:r>
                <a:rPr lang="en-US" sz="1350">
                  <a:solidFill>
                    <a:schemeClr val="bg1"/>
                  </a:solidFill>
                </a:rPr>
                <a:t>SAM/BAM</a:t>
              </a:r>
              <a:endParaRPr lang="en-US" sz="1350" dirty="0">
                <a:solidFill>
                  <a:schemeClr val="bg1"/>
                </a:solidFill>
              </a:endParaRPr>
            </a:p>
          </p:txBody>
        </p:sp>
        <p:sp>
          <p:nvSpPr>
            <p:cNvPr id="40" name="Right Arrow 39"/>
            <p:cNvSpPr/>
            <p:nvPr/>
          </p:nvSpPr>
          <p:spPr>
            <a:xfrm rot="5400000">
              <a:off x="6881621" y="4834466"/>
              <a:ext cx="907981" cy="330372"/>
            </a:xfrm>
            <a:prstGeom prst="rightArrow">
              <a:avLst>
                <a:gd name="adj1" fmla="val 50000"/>
                <a:gd name="adj2" fmla="val 10185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p:cNvSpPr txBox="1"/>
            <p:nvPr/>
          </p:nvSpPr>
          <p:spPr>
            <a:xfrm>
              <a:off x="6751957" y="6201626"/>
              <a:ext cx="1167307" cy="300082"/>
            </a:xfrm>
            <a:prstGeom prst="rect">
              <a:avLst/>
            </a:prstGeom>
            <a:solidFill>
              <a:schemeClr val="accent6">
                <a:lumMod val="60000"/>
                <a:lumOff val="40000"/>
              </a:schemeClr>
            </a:solidFill>
          </p:spPr>
          <p:txBody>
            <a:bodyPr wrap="none" rtlCol="0">
              <a:spAutoFit/>
            </a:bodyPr>
            <a:lstStyle/>
            <a:p>
              <a:r>
                <a:rPr lang="en-US" sz="1350" dirty="0" smtClean="0">
                  <a:solidFill>
                    <a:schemeClr val="bg1"/>
                  </a:solidFill>
                </a:rPr>
                <a:t>.</a:t>
              </a:r>
              <a:r>
                <a:rPr lang="en-US" sz="1350" dirty="0" err="1" smtClean="0">
                  <a:solidFill>
                    <a:schemeClr val="bg1"/>
                  </a:solidFill>
                </a:rPr>
                <a:t>msa</a:t>
              </a:r>
              <a:r>
                <a:rPr lang="en-US" sz="1350" dirty="0" smtClean="0">
                  <a:solidFill>
                    <a:schemeClr val="bg1"/>
                  </a:solidFill>
                </a:rPr>
                <a:t>, .bed, .</a:t>
              </a:r>
              <a:r>
                <a:rPr lang="en-US" sz="1350" dirty="0" err="1" smtClean="0">
                  <a:solidFill>
                    <a:schemeClr val="bg1"/>
                  </a:solidFill>
                </a:rPr>
                <a:t>psl</a:t>
              </a:r>
              <a:endParaRPr lang="en-US" sz="1350" dirty="0">
                <a:solidFill>
                  <a:schemeClr val="bg1"/>
                </a:solidFill>
              </a:endParaRPr>
            </a:p>
          </p:txBody>
        </p:sp>
      </p:grpSp>
      <p:grpSp>
        <p:nvGrpSpPr>
          <p:cNvPr id="52" name="Group 51"/>
          <p:cNvGrpSpPr/>
          <p:nvPr/>
        </p:nvGrpSpPr>
        <p:grpSpPr>
          <a:xfrm>
            <a:off x="447097" y="4630088"/>
            <a:ext cx="5864489" cy="2057505"/>
            <a:chOff x="447097" y="4630088"/>
            <a:chExt cx="5864489" cy="2057505"/>
          </a:xfrm>
        </p:grpSpPr>
        <p:sp>
          <p:nvSpPr>
            <p:cNvPr id="10" name="TextBox 9"/>
            <p:cNvSpPr txBox="1"/>
            <p:nvPr/>
          </p:nvSpPr>
          <p:spPr>
            <a:xfrm>
              <a:off x="1927319" y="5210265"/>
              <a:ext cx="3476286" cy="1477328"/>
            </a:xfrm>
            <a:prstGeom prst="rect">
              <a:avLst/>
            </a:prstGeom>
            <a:noFill/>
          </p:spPr>
          <p:txBody>
            <a:bodyPr wrap="square" rtlCol="0">
              <a:spAutoFit/>
            </a:bodyPr>
            <a:lstStyle/>
            <a:p>
              <a:pPr algn="ctr"/>
              <a:r>
                <a:rPr lang="en-US" dirty="0" smtClean="0">
                  <a:solidFill>
                    <a:schemeClr val="accent1"/>
                  </a:solidFill>
                </a:rPr>
                <a:t>Find Variant Sites b/t individual aligned files:</a:t>
              </a:r>
            </a:p>
            <a:p>
              <a:pPr algn="ctr"/>
              <a:r>
                <a:rPr lang="en-US" dirty="0" smtClean="0">
                  <a:solidFill>
                    <a:schemeClr val="accent1"/>
                  </a:solidFill>
                </a:rPr>
                <a:t>Single Nucleotide Polymorphism (SNPs)</a:t>
              </a:r>
            </a:p>
            <a:p>
              <a:pPr algn="ctr"/>
              <a:r>
                <a:rPr lang="en-US" dirty="0" smtClean="0">
                  <a:solidFill>
                    <a:schemeClr val="accent1"/>
                  </a:solidFill>
                </a:rPr>
                <a:t>Insertion/Deletions (</a:t>
              </a:r>
              <a:r>
                <a:rPr lang="en-US" dirty="0" err="1" smtClean="0">
                  <a:solidFill>
                    <a:schemeClr val="accent1"/>
                  </a:solidFill>
                </a:rPr>
                <a:t>InDels</a:t>
              </a:r>
              <a:r>
                <a:rPr lang="en-US" dirty="0" smtClean="0">
                  <a:solidFill>
                    <a:schemeClr val="accent1"/>
                  </a:solidFill>
                </a:rPr>
                <a:t>)</a:t>
              </a:r>
              <a:endParaRPr lang="en-US" dirty="0">
                <a:solidFill>
                  <a:schemeClr val="accent1"/>
                </a:solidFill>
              </a:endParaRPr>
            </a:p>
          </p:txBody>
        </p:sp>
        <p:sp>
          <p:nvSpPr>
            <p:cNvPr id="23" name="TextBox 22"/>
            <p:cNvSpPr txBox="1"/>
            <p:nvPr/>
          </p:nvSpPr>
          <p:spPr>
            <a:xfrm>
              <a:off x="447097" y="5718096"/>
              <a:ext cx="855704" cy="461665"/>
            </a:xfrm>
            <a:prstGeom prst="rect">
              <a:avLst/>
            </a:prstGeom>
            <a:solidFill>
              <a:schemeClr val="accent6">
                <a:lumMod val="75000"/>
              </a:schemeClr>
            </a:solidFill>
          </p:spPr>
          <p:txBody>
            <a:bodyPr wrap="square" rtlCol="0">
              <a:spAutoFit/>
            </a:bodyPr>
            <a:lstStyle/>
            <a:p>
              <a:pPr algn="ctr"/>
              <a:r>
                <a:rPr lang="en-US" sz="2400" dirty="0">
                  <a:solidFill>
                    <a:schemeClr val="bg1"/>
                  </a:solidFill>
                </a:rPr>
                <a:t>VCF</a:t>
              </a:r>
              <a:endParaRPr lang="en-US" sz="2400" dirty="0">
                <a:solidFill>
                  <a:schemeClr val="bg1"/>
                </a:solidFill>
              </a:endParaRPr>
            </a:p>
          </p:txBody>
        </p:sp>
        <p:sp>
          <p:nvSpPr>
            <p:cNvPr id="43" name="Right Arrow 42"/>
            <p:cNvSpPr/>
            <p:nvPr/>
          </p:nvSpPr>
          <p:spPr>
            <a:xfrm rot="10800000">
              <a:off x="5403605" y="5768687"/>
              <a:ext cx="907981" cy="330372"/>
            </a:xfrm>
            <a:prstGeom prst="rightArrow">
              <a:avLst>
                <a:gd name="adj1" fmla="val 50000"/>
                <a:gd name="adj2" fmla="val 10185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ight Arrow 43"/>
            <p:cNvSpPr/>
            <p:nvPr/>
          </p:nvSpPr>
          <p:spPr>
            <a:xfrm rot="10800000">
              <a:off x="1365888" y="5768687"/>
              <a:ext cx="587722" cy="330372"/>
            </a:xfrm>
            <a:prstGeom prst="rightArrow">
              <a:avLst>
                <a:gd name="adj1" fmla="val 50000"/>
                <a:gd name="adj2" fmla="val 10185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1302801" y="4630088"/>
              <a:ext cx="858948" cy="408623"/>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hlinkClick r:id="rId9"/>
                </a:rPr>
                <a:t>GATK</a:t>
              </a:r>
              <a:endParaRPr lang="en-US" dirty="0"/>
            </a:p>
          </p:txBody>
        </p:sp>
        <p:sp>
          <p:nvSpPr>
            <p:cNvPr id="49" name="TextBox 48"/>
            <p:cNvSpPr txBox="1"/>
            <p:nvPr/>
          </p:nvSpPr>
          <p:spPr>
            <a:xfrm>
              <a:off x="2230669" y="4630088"/>
              <a:ext cx="1852117" cy="408623"/>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hlinkClick r:id="rId10"/>
                </a:rPr>
                <a:t>Samtools</a:t>
              </a:r>
              <a:r>
                <a:rPr lang="en-US" dirty="0" smtClean="0">
                  <a:hlinkClick r:id="rId10"/>
                </a:rPr>
                <a:t> </a:t>
              </a:r>
              <a:r>
                <a:rPr lang="en-US" dirty="0" err="1" smtClean="0">
                  <a:hlinkClick r:id="rId10"/>
                </a:rPr>
                <a:t>varFilter</a:t>
              </a:r>
              <a:endParaRPr lang="en-US" dirty="0"/>
            </a:p>
          </p:txBody>
        </p:sp>
        <p:sp>
          <p:nvSpPr>
            <p:cNvPr id="50" name="TextBox 49"/>
            <p:cNvSpPr txBox="1"/>
            <p:nvPr/>
          </p:nvSpPr>
          <p:spPr>
            <a:xfrm>
              <a:off x="4170584" y="4630088"/>
              <a:ext cx="1069411" cy="408623"/>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hlinkClick r:id="rId11"/>
                </a:rPr>
                <a:t>freeBayes</a:t>
              </a:r>
              <a:endParaRPr lang="en-US" dirty="0"/>
            </a:p>
          </p:txBody>
        </p:sp>
      </p:grpSp>
    </p:spTree>
    <p:extLst>
      <p:ext uri="{BB962C8B-B14F-4D97-AF65-F5344CB8AC3E}">
        <p14:creationId xmlns:p14="http://schemas.microsoft.com/office/powerpoint/2010/main" val="156033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91" y="251645"/>
            <a:ext cx="7543800" cy="575020"/>
          </a:xfrm>
        </p:spPr>
        <p:txBody>
          <a:bodyPr anchor="ctr">
            <a:normAutofit fontScale="90000"/>
          </a:bodyPr>
          <a:lstStyle/>
          <a:p>
            <a:pPr algn="ctr"/>
            <a:r>
              <a:rPr lang="en-US" smtClean="0"/>
              <a:t>SNP Calling</a:t>
            </a:r>
            <a:endParaRPr lang="en-US" dirty="0"/>
          </a:p>
        </p:txBody>
      </p:sp>
      <p:sp>
        <p:nvSpPr>
          <p:cNvPr id="4" name="TextBox 3"/>
          <p:cNvSpPr txBox="1"/>
          <p:nvPr/>
        </p:nvSpPr>
        <p:spPr>
          <a:xfrm>
            <a:off x="223969" y="1256699"/>
            <a:ext cx="1020309" cy="523220"/>
          </a:xfrm>
          <a:prstGeom prst="rect">
            <a:avLst/>
          </a:prstGeom>
          <a:noFill/>
        </p:spPr>
        <p:txBody>
          <a:bodyPr wrap="square" rtlCol="0">
            <a:spAutoFit/>
          </a:bodyPr>
          <a:lstStyle/>
          <a:p>
            <a:r>
              <a:rPr lang="en-US" sz="1400" dirty="0">
                <a:solidFill>
                  <a:schemeClr val="accent2"/>
                </a:solidFill>
              </a:rPr>
              <a:t>Reference Genome:</a:t>
            </a:r>
            <a:endParaRPr lang="en-US" sz="1400" dirty="0">
              <a:solidFill>
                <a:schemeClr val="accent2"/>
              </a:solidFill>
            </a:endParaRPr>
          </a:p>
        </p:txBody>
      </p:sp>
      <p:cxnSp>
        <p:nvCxnSpPr>
          <p:cNvPr id="5" name="Straight Connector 4"/>
          <p:cNvCxnSpPr/>
          <p:nvPr/>
        </p:nvCxnSpPr>
        <p:spPr>
          <a:xfrm>
            <a:off x="950137" y="1507892"/>
            <a:ext cx="745525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3986" y="2063511"/>
            <a:ext cx="1055034" cy="523220"/>
          </a:xfrm>
          <a:prstGeom prst="rect">
            <a:avLst/>
          </a:prstGeom>
          <a:noFill/>
        </p:spPr>
        <p:txBody>
          <a:bodyPr wrap="square" rtlCol="0">
            <a:spAutoFit/>
          </a:bodyPr>
          <a:lstStyle/>
          <a:p>
            <a:r>
              <a:rPr lang="en-US" sz="1400" dirty="0">
                <a:solidFill>
                  <a:schemeClr val="accent2"/>
                </a:solidFill>
              </a:rPr>
              <a:t>Map. </a:t>
            </a:r>
            <a:r>
              <a:rPr lang="en-US" sz="1400" dirty="0" err="1">
                <a:solidFill>
                  <a:schemeClr val="accent2"/>
                </a:solidFill>
              </a:rPr>
              <a:t>Rds</a:t>
            </a:r>
            <a:endParaRPr lang="en-US" sz="1400" dirty="0">
              <a:solidFill>
                <a:schemeClr val="accent2"/>
              </a:solidFill>
            </a:endParaRPr>
          </a:p>
          <a:p>
            <a:r>
              <a:rPr lang="en-US" sz="1400" dirty="0">
                <a:solidFill>
                  <a:schemeClr val="accent2"/>
                </a:solidFill>
              </a:rPr>
              <a:t>Sample 1:</a:t>
            </a:r>
            <a:endParaRPr lang="en-US" sz="1400" dirty="0">
              <a:solidFill>
                <a:schemeClr val="accent2"/>
              </a:solidFill>
            </a:endParaRPr>
          </a:p>
        </p:txBody>
      </p:sp>
      <p:sp>
        <p:nvSpPr>
          <p:cNvPr id="7" name="TextBox 6"/>
          <p:cNvSpPr txBox="1"/>
          <p:nvPr/>
        </p:nvSpPr>
        <p:spPr>
          <a:xfrm>
            <a:off x="213986" y="2810505"/>
            <a:ext cx="980231" cy="523220"/>
          </a:xfrm>
          <a:prstGeom prst="rect">
            <a:avLst/>
          </a:prstGeom>
          <a:noFill/>
        </p:spPr>
        <p:txBody>
          <a:bodyPr wrap="square" rtlCol="0">
            <a:spAutoFit/>
          </a:bodyPr>
          <a:lstStyle/>
          <a:p>
            <a:r>
              <a:rPr lang="en-US" sz="1400" dirty="0">
                <a:solidFill>
                  <a:schemeClr val="accent2"/>
                </a:solidFill>
              </a:rPr>
              <a:t>Map. </a:t>
            </a:r>
            <a:r>
              <a:rPr lang="en-US" sz="1400" dirty="0" err="1">
                <a:solidFill>
                  <a:schemeClr val="accent2"/>
                </a:solidFill>
              </a:rPr>
              <a:t>Rds</a:t>
            </a:r>
            <a:endParaRPr lang="en-US" sz="1400" dirty="0">
              <a:solidFill>
                <a:schemeClr val="accent2"/>
              </a:solidFill>
            </a:endParaRPr>
          </a:p>
          <a:p>
            <a:r>
              <a:rPr lang="en-US" sz="1400" dirty="0">
                <a:solidFill>
                  <a:schemeClr val="accent2"/>
                </a:solidFill>
              </a:rPr>
              <a:t>Sample 2:</a:t>
            </a:r>
            <a:endParaRPr lang="en-US" sz="1400" dirty="0">
              <a:solidFill>
                <a:schemeClr val="accent2"/>
              </a:solidFill>
            </a:endParaRPr>
          </a:p>
        </p:txBody>
      </p:sp>
      <p:cxnSp>
        <p:nvCxnSpPr>
          <p:cNvPr id="8" name="Straight Connector 7"/>
          <p:cNvCxnSpPr/>
          <p:nvPr/>
        </p:nvCxnSpPr>
        <p:spPr>
          <a:xfrm>
            <a:off x="1173384" y="2189402"/>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19515" y="2275394"/>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24360" y="2357234"/>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09755" y="2277470"/>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2084" y="2394852"/>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66160" y="2189402"/>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428764" y="2275394"/>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04841" y="2357234"/>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14041" y="2190030"/>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228391" y="2115803"/>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43114" y="2182796"/>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19141" y="2471534"/>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70522" y="2471534"/>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34632" y="2353521"/>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48982" y="2275394"/>
            <a:ext cx="1028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73384" y="2957815"/>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38106" y="3071678"/>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59134" y="3169053"/>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59234" y="3088221"/>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506643" y="2957815"/>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59234" y="3290969"/>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519191" y="2943974"/>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943114" y="3071678"/>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33541" y="3184149"/>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54620" y="2983039"/>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242122" y="3290969"/>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228391" y="2983039"/>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599017" y="3091742"/>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971814" y="3290969"/>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338060" y="3184149"/>
            <a:ext cx="1028700"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108614" y="4010582"/>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59234" y="4021627"/>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687734" y="4096574"/>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44985" y="4098650"/>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137314" y="4216032"/>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01390" y="4010582"/>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363994" y="4096574"/>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940071" y="4178414"/>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649271" y="4011210"/>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163621" y="3936983"/>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878344" y="4003976"/>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054371" y="4292714"/>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805752" y="4292714"/>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69862" y="4174701"/>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84212" y="4096574"/>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030744" y="4156376"/>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183144" y="4308776"/>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406975" y="4308776"/>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716434" y="3929029"/>
            <a:ext cx="102870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21270" y="3742366"/>
            <a:ext cx="980231" cy="523220"/>
          </a:xfrm>
          <a:prstGeom prst="rect">
            <a:avLst/>
          </a:prstGeom>
          <a:noFill/>
        </p:spPr>
        <p:txBody>
          <a:bodyPr wrap="square" rtlCol="0">
            <a:spAutoFit/>
          </a:bodyPr>
          <a:lstStyle/>
          <a:p>
            <a:r>
              <a:rPr lang="en-US" sz="1400" dirty="0">
                <a:solidFill>
                  <a:schemeClr val="accent2"/>
                </a:solidFill>
              </a:rPr>
              <a:t>Map. </a:t>
            </a:r>
            <a:r>
              <a:rPr lang="en-US" sz="1400" dirty="0" err="1">
                <a:solidFill>
                  <a:schemeClr val="accent2"/>
                </a:solidFill>
              </a:rPr>
              <a:t>Rds</a:t>
            </a:r>
            <a:endParaRPr lang="en-US" sz="1400" dirty="0">
              <a:solidFill>
                <a:schemeClr val="accent2"/>
              </a:solidFill>
            </a:endParaRPr>
          </a:p>
          <a:p>
            <a:r>
              <a:rPr lang="en-US" sz="1400" dirty="0">
                <a:solidFill>
                  <a:schemeClr val="accent2"/>
                </a:solidFill>
              </a:rPr>
              <a:t>Sample </a:t>
            </a:r>
            <a:r>
              <a:rPr lang="en-US" sz="1400" dirty="0" smtClean="0">
                <a:solidFill>
                  <a:schemeClr val="accent2"/>
                </a:solidFill>
              </a:rPr>
              <a:t>3:</a:t>
            </a:r>
            <a:endParaRPr lang="en-US" sz="1400" dirty="0">
              <a:solidFill>
                <a:schemeClr val="accent2"/>
              </a:solidFill>
            </a:endParaRPr>
          </a:p>
        </p:txBody>
      </p:sp>
      <p:grpSp>
        <p:nvGrpSpPr>
          <p:cNvPr id="44" name="Group 43"/>
          <p:cNvGrpSpPr/>
          <p:nvPr/>
        </p:nvGrpSpPr>
        <p:grpSpPr>
          <a:xfrm>
            <a:off x="1280450" y="848480"/>
            <a:ext cx="598604" cy="3175028"/>
            <a:chOff x="1280450" y="848480"/>
            <a:chExt cx="598604" cy="3175028"/>
          </a:xfrm>
        </p:grpSpPr>
        <p:cxnSp>
          <p:nvCxnSpPr>
            <p:cNvPr id="38" name="Straight Arrow Connector 37"/>
            <p:cNvCxnSpPr/>
            <p:nvPr/>
          </p:nvCxnSpPr>
          <p:spPr>
            <a:xfrm>
              <a:off x="1554480" y="1520190"/>
              <a:ext cx="0" cy="2503318"/>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80450" y="848480"/>
              <a:ext cx="598604" cy="584775"/>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smtClean="0"/>
                <a:t>SNP 1</a:t>
              </a:r>
              <a:endParaRPr lang="en-US" sz="1600" dirty="0"/>
            </a:p>
          </p:txBody>
        </p:sp>
      </p:grpSp>
      <p:grpSp>
        <p:nvGrpSpPr>
          <p:cNvPr id="105" name="Group 104"/>
          <p:cNvGrpSpPr/>
          <p:nvPr/>
        </p:nvGrpSpPr>
        <p:grpSpPr>
          <a:xfrm>
            <a:off x="4111183" y="857705"/>
            <a:ext cx="598604" cy="2433264"/>
            <a:chOff x="1280450" y="848480"/>
            <a:chExt cx="598604" cy="2324793"/>
          </a:xfrm>
        </p:grpSpPr>
        <p:cxnSp>
          <p:nvCxnSpPr>
            <p:cNvPr id="106" name="Straight Arrow Connector 105"/>
            <p:cNvCxnSpPr/>
            <p:nvPr/>
          </p:nvCxnSpPr>
          <p:spPr>
            <a:xfrm flipH="1">
              <a:off x="1528003" y="1520190"/>
              <a:ext cx="0" cy="1653083"/>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280450" y="848480"/>
              <a:ext cx="598604" cy="558707"/>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smtClean="0"/>
                <a:t>SNP </a:t>
              </a:r>
            </a:p>
            <a:p>
              <a:pPr algn="ctr"/>
              <a:r>
                <a:rPr lang="en-US" sz="1600" dirty="0" smtClean="0"/>
                <a:t>3</a:t>
              </a:r>
              <a:endParaRPr lang="en-US" sz="1600" dirty="0"/>
            </a:p>
          </p:txBody>
        </p:sp>
      </p:grpSp>
      <p:grpSp>
        <p:nvGrpSpPr>
          <p:cNvPr id="108" name="Group 107"/>
          <p:cNvGrpSpPr/>
          <p:nvPr/>
        </p:nvGrpSpPr>
        <p:grpSpPr>
          <a:xfrm>
            <a:off x="5842322" y="857705"/>
            <a:ext cx="598604" cy="3435009"/>
            <a:chOff x="1651708" y="834152"/>
            <a:chExt cx="598604" cy="3432571"/>
          </a:xfrm>
        </p:grpSpPr>
        <p:cxnSp>
          <p:nvCxnSpPr>
            <p:cNvPr id="109" name="Straight Arrow Connector 108"/>
            <p:cNvCxnSpPr/>
            <p:nvPr/>
          </p:nvCxnSpPr>
          <p:spPr>
            <a:xfrm>
              <a:off x="1952650" y="1543666"/>
              <a:ext cx="0" cy="2723057"/>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651708" y="834152"/>
              <a:ext cx="598604" cy="584360"/>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smtClean="0"/>
                <a:t>SNP </a:t>
              </a:r>
            </a:p>
            <a:p>
              <a:pPr algn="ctr"/>
              <a:r>
                <a:rPr lang="en-US" sz="1600" dirty="0" smtClean="0"/>
                <a:t>4</a:t>
              </a:r>
              <a:endParaRPr lang="en-US" sz="1600" dirty="0"/>
            </a:p>
          </p:txBody>
        </p:sp>
      </p:grpSp>
      <p:graphicFrame>
        <p:nvGraphicFramePr>
          <p:cNvPr id="51" name="Table 50"/>
          <p:cNvGraphicFramePr>
            <a:graphicFrameLocks noGrp="1"/>
          </p:cNvGraphicFramePr>
          <p:nvPr>
            <p:extLst>
              <p:ext uri="{D42A27DB-BD31-4B8C-83A1-F6EECF244321}">
                <p14:modId xmlns:p14="http://schemas.microsoft.com/office/powerpoint/2010/main" val="1196830841"/>
              </p:ext>
            </p:extLst>
          </p:nvPr>
        </p:nvGraphicFramePr>
        <p:xfrm>
          <a:off x="1538710" y="4549140"/>
          <a:ext cx="6096000" cy="2219960"/>
        </p:xfrm>
        <a:graphic>
          <a:graphicData uri="http://schemas.openxmlformats.org/drawingml/2006/table">
            <a:tbl>
              <a:tblPr firstRow="1" bandRow="1">
                <a:tableStyleId>{616DA210-FB5B-4158-B5E0-FEB733F419BA}</a:tableStyleId>
              </a:tblPr>
              <a:tblGrid>
                <a:gridCol w="1524000"/>
                <a:gridCol w="1524000"/>
                <a:gridCol w="1524000"/>
                <a:gridCol w="1524000"/>
              </a:tblGrid>
              <a:tr h="258810">
                <a:tc>
                  <a:txBody>
                    <a:bodyPr/>
                    <a:lstStyle/>
                    <a:p>
                      <a:r>
                        <a:rPr lang="en-US" dirty="0" smtClean="0"/>
                        <a:t>SNP Position</a:t>
                      </a:r>
                      <a:endParaRPr lang="en-US" dirty="0"/>
                    </a:p>
                  </a:txBody>
                  <a:tcPr/>
                </a:tc>
                <a:tc>
                  <a:txBody>
                    <a:bodyPr/>
                    <a:lstStyle/>
                    <a:p>
                      <a:r>
                        <a:rPr lang="en-US" dirty="0" smtClean="0"/>
                        <a:t>Sample 1</a:t>
                      </a:r>
                      <a:endParaRPr lang="en-US" dirty="0"/>
                    </a:p>
                  </a:txBody>
                  <a:tcPr/>
                </a:tc>
                <a:tc>
                  <a:txBody>
                    <a:bodyPr/>
                    <a:lstStyle/>
                    <a:p>
                      <a:r>
                        <a:rPr lang="en-US" dirty="0" smtClean="0"/>
                        <a:t>Sample 2</a:t>
                      </a:r>
                      <a:endParaRPr lang="en-US" dirty="0"/>
                    </a:p>
                  </a:txBody>
                  <a:tcPr/>
                </a:tc>
                <a:tc>
                  <a:txBody>
                    <a:bodyPr/>
                    <a:lstStyle/>
                    <a:p>
                      <a:r>
                        <a:rPr lang="en-US" dirty="0" smtClean="0"/>
                        <a:t>Sample 3</a:t>
                      </a:r>
                      <a:endParaRPr lang="en-US" dirty="0"/>
                    </a:p>
                  </a:txBody>
                  <a:tcPr/>
                </a:tc>
              </a:tr>
              <a:tr h="370840">
                <a:tc>
                  <a:txBody>
                    <a:bodyPr/>
                    <a:lstStyle/>
                    <a:p>
                      <a:r>
                        <a:rPr lang="en-US" dirty="0" smtClean="0"/>
                        <a:t>1</a:t>
                      </a:r>
                      <a:endParaRPr lang="en-US" dirty="0"/>
                    </a:p>
                  </a:txBody>
                  <a:tcPr/>
                </a:tc>
                <a:tc>
                  <a:txBody>
                    <a:bodyPr/>
                    <a:lstStyle/>
                    <a:p>
                      <a:r>
                        <a:rPr lang="en-US" dirty="0" smtClean="0"/>
                        <a:t>0/0 </a:t>
                      </a:r>
                      <a:endParaRPr lang="en-US" dirty="0"/>
                    </a:p>
                  </a:txBody>
                  <a:tcPr/>
                </a:tc>
                <a:tc>
                  <a:txBody>
                    <a:bodyPr/>
                    <a:lstStyle/>
                    <a:p>
                      <a:r>
                        <a:rPr lang="en-US" dirty="0" smtClean="0"/>
                        <a:t>0/0</a:t>
                      </a:r>
                      <a:endParaRPr lang="en-US" dirty="0"/>
                    </a:p>
                  </a:txBody>
                  <a:tcPr/>
                </a:tc>
                <a:tc>
                  <a:txBody>
                    <a:bodyPr/>
                    <a:lstStyle/>
                    <a:p>
                      <a:r>
                        <a:rPr lang="en-US" dirty="0" smtClean="0"/>
                        <a:t>1/1</a:t>
                      </a:r>
                      <a:endParaRPr lang="en-US" dirty="0"/>
                    </a:p>
                  </a:txBody>
                  <a:tcPr/>
                </a:tc>
              </a:tr>
              <a:tr h="370840">
                <a:tc>
                  <a:txBody>
                    <a:bodyPr/>
                    <a:lstStyle/>
                    <a:p>
                      <a:r>
                        <a:rPr lang="en-US" dirty="0" smtClean="0"/>
                        <a:t>2</a:t>
                      </a:r>
                    </a:p>
                  </a:txBody>
                  <a:tcPr/>
                </a:tc>
                <a:tc>
                  <a:txBody>
                    <a:bodyPr/>
                    <a:lstStyle/>
                    <a:p>
                      <a:r>
                        <a:rPr lang="en-US" dirty="0" smtClean="0"/>
                        <a:t>1/1</a:t>
                      </a:r>
                      <a:endParaRPr lang="en-US" dirty="0"/>
                    </a:p>
                  </a:txBody>
                  <a:tcPr/>
                </a:tc>
                <a:tc>
                  <a:txBody>
                    <a:bodyPr/>
                    <a:lstStyle/>
                    <a:p>
                      <a:r>
                        <a:rPr lang="en-US" dirty="0" smtClean="0"/>
                        <a:t>0/1</a:t>
                      </a:r>
                      <a:endParaRPr lang="en-US" dirty="0"/>
                    </a:p>
                  </a:txBody>
                  <a:tcPr/>
                </a:tc>
                <a:tc>
                  <a:txBody>
                    <a:bodyPr/>
                    <a:lstStyle/>
                    <a:p>
                      <a:r>
                        <a:rPr lang="en-US" dirty="0" smtClean="0"/>
                        <a:t>0/0</a:t>
                      </a:r>
                      <a:endParaRPr lang="en-US" dirty="0"/>
                    </a:p>
                  </a:txBody>
                  <a:tcPr/>
                </a:tc>
              </a:tr>
              <a:tr h="370840">
                <a:tc>
                  <a:txBody>
                    <a:bodyPr/>
                    <a:lstStyle/>
                    <a:p>
                      <a:r>
                        <a:rPr lang="en-US" dirty="0" smtClean="0"/>
                        <a:t>3</a:t>
                      </a:r>
                      <a:endParaRPr lang="en-US" dirty="0"/>
                    </a:p>
                  </a:txBody>
                  <a:tcPr/>
                </a:tc>
                <a:tc>
                  <a:txBody>
                    <a:bodyPr/>
                    <a:lstStyle/>
                    <a:p>
                      <a:r>
                        <a:rPr lang="en-US" dirty="0" smtClean="0"/>
                        <a:t>0/0</a:t>
                      </a:r>
                      <a:endParaRPr lang="en-US" dirty="0"/>
                    </a:p>
                  </a:txBody>
                  <a:tcPr/>
                </a:tc>
                <a:tc>
                  <a:txBody>
                    <a:bodyPr/>
                    <a:lstStyle/>
                    <a:p>
                      <a:r>
                        <a:rPr lang="en-US" dirty="0" smtClean="0"/>
                        <a:t>0/1</a:t>
                      </a:r>
                      <a:endParaRPr lang="en-US" dirty="0"/>
                    </a:p>
                  </a:txBody>
                  <a:tcPr/>
                </a:tc>
                <a:tc>
                  <a:txBody>
                    <a:bodyPr/>
                    <a:lstStyle/>
                    <a:p>
                      <a:r>
                        <a:rPr lang="en-US" dirty="0" smtClean="0"/>
                        <a:t>0/0</a:t>
                      </a:r>
                      <a:endParaRPr lang="en-US" dirty="0"/>
                    </a:p>
                  </a:txBody>
                  <a:tcPr/>
                </a:tc>
              </a:tr>
              <a:tr h="370840">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0/0</a:t>
                      </a:r>
                      <a:endParaRPr lang="en-US" dirty="0"/>
                    </a:p>
                  </a:txBody>
                  <a:tcPr/>
                </a:tc>
                <a:tc>
                  <a:txBody>
                    <a:bodyPr/>
                    <a:lstStyle/>
                    <a:p>
                      <a:r>
                        <a:rPr lang="en-US" dirty="0" smtClean="0"/>
                        <a:t>1/1</a:t>
                      </a:r>
                      <a:endParaRPr lang="en-US" dirty="0"/>
                    </a:p>
                  </a:txBody>
                  <a:tcPr/>
                </a:tc>
              </a:tr>
              <a:tr h="370840">
                <a:tc>
                  <a:txBody>
                    <a:bodyPr/>
                    <a:lstStyle/>
                    <a:p>
                      <a:r>
                        <a:rPr lang="en-US" dirty="0" smtClean="0"/>
                        <a:t>5</a:t>
                      </a:r>
                      <a:endParaRPr lang="en-US" dirty="0"/>
                    </a:p>
                  </a:txBody>
                  <a:tcPr/>
                </a:tc>
                <a:tc>
                  <a:txBody>
                    <a:bodyPr/>
                    <a:lstStyle/>
                    <a:p>
                      <a:r>
                        <a:rPr lang="en-US" dirty="0" smtClean="0"/>
                        <a:t>1/1</a:t>
                      </a:r>
                      <a:endParaRPr lang="en-US" dirty="0"/>
                    </a:p>
                  </a:txBody>
                  <a:tcPr/>
                </a:tc>
                <a:tc>
                  <a:txBody>
                    <a:bodyPr/>
                    <a:lstStyle/>
                    <a:p>
                      <a:r>
                        <a:rPr lang="en-US" dirty="0" smtClean="0"/>
                        <a:t>1/1</a:t>
                      </a:r>
                      <a:endParaRPr lang="en-US" dirty="0"/>
                    </a:p>
                  </a:txBody>
                  <a:tcPr/>
                </a:tc>
                <a:tc>
                  <a:txBody>
                    <a:bodyPr/>
                    <a:lstStyle/>
                    <a:p>
                      <a:r>
                        <a:rPr lang="en-US" dirty="0" smtClean="0"/>
                        <a:t>0/0</a:t>
                      </a:r>
                      <a:endParaRPr lang="en-US" dirty="0"/>
                    </a:p>
                  </a:txBody>
                  <a:tcPr/>
                </a:tc>
              </a:tr>
            </a:tbl>
          </a:graphicData>
        </a:graphic>
      </p:graphicFrame>
      <p:grpSp>
        <p:nvGrpSpPr>
          <p:cNvPr id="116" name="Group 115"/>
          <p:cNvGrpSpPr/>
          <p:nvPr/>
        </p:nvGrpSpPr>
        <p:grpSpPr>
          <a:xfrm>
            <a:off x="2381347" y="842609"/>
            <a:ext cx="598604" cy="2326444"/>
            <a:chOff x="2381347" y="842609"/>
            <a:chExt cx="598604" cy="2326444"/>
          </a:xfrm>
        </p:grpSpPr>
        <p:grpSp>
          <p:nvGrpSpPr>
            <p:cNvPr id="102" name="Group 101"/>
            <p:cNvGrpSpPr/>
            <p:nvPr/>
          </p:nvGrpSpPr>
          <p:grpSpPr>
            <a:xfrm>
              <a:off x="2381347" y="842609"/>
              <a:ext cx="598604" cy="2326444"/>
              <a:chOff x="1280450" y="848480"/>
              <a:chExt cx="598604" cy="2324793"/>
            </a:xfrm>
          </p:grpSpPr>
          <p:cxnSp>
            <p:nvCxnSpPr>
              <p:cNvPr id="103" name="Straight Arrow Connector 102"/>
              <p:cNvCxnSpPr/>
              <p:nvPr/>
            </p:nvCxnSpPr>
            <p:spPr>
              <a:xfrm flipH="1">
                <a:off x="1528003" y="1520190"/>
                <a:ext cx="0" cy="1653083"/>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280450" y="848480"/>
                <a:ext cx="598604" cy="584360"/>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smtClean="0"/>
                  <a:t>SNP </a:t>
                </a:r>
              </a:p>
              <a:p>
                <a:pPr algn="ctr"/>
                <a:r>
                  <a:rPr lang="en-US" sz="1600" dirty="0"/>
                  <a:t>2</a:t>
                </a:r>
              </a:p>
            </p:txBody>
          </p:sp>
        </p:grpSp>
        <p:cxnSp>
          <p:nvCxnSpPr>
            <p:cNvPr id="114" name="Straight Arrow Connector 113"/>
            <p:cNvCxnSpPr/>
            <p:nvPr/>
          </p:nvCxnSpPr>
          <p:spPr>
            <a:xfrm>
              <a:off x="2628900" y="1560756"/>
              <a:ext cx="0" cy="865106"/>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7378669" y="845564"/>
            <a:ext cx="598604" cy="2137475"/>
            <a:chOff x="7378669" y="845564"/>
            <a:chExt cx="598604" cy="2137475"/>
          </a:xfrm>
        </p:grpSpPr>
        <p:grpSp>
          <p:nvGrpSpPr>
            <p:cNvPr id="111" name="Group 110"/>
            <p:cNvGrpSpPr/>
            <p:nvPr/>
          </p:nvGrpSpPr>
          <p:grpSpPr>
            <a:xfrm>
              <a:off x="7378669" y="845564"/>
              <a:ext cx="598604" cy="1270239"/>
              <a:chOff x="1280450" y="848480"/>
              <a:chExt cx="598604" cy="1269338"/>
            </a:xfrm>
          </p:grpSpPr>
          <p:cxnSp>
            <p:nvCxnSpPr>
              <p:cNvPr id="112" name="Straight Arrow Connector 111"/>
              <p:cNvCxnSpPr/>
              <p:nvPr/>
            </p:nvCxnSpPr>
            <p:spPr>
              <a:xfrm>
                <a:off x="1528003" y="1520190"/>
                <a:ext cx="1495" cy="597628"/>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1280450" y="848480"/>
                <a:ext cx="598604" cy="584360"/>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smtClean="0"/>
                  <a:t>SNP </a:t>
                </a:r>
              </a:p>
              <a:p>
                <a:pPr algn="ctr"/>
                <a:r>
                  <a:rPr lang="en-US" sz="1600" dirty="0" smtClean="0"/>
                  <a:t>5</a:t>
                </a:r>
                <a:endParaRPr lang="en-US" sz="1600" dirty="0"/>
              </a:p>
            </p:txBody>
          </p:sp>
        </p:grpSp>
        <p:cxnSp>
          <p:nvCxnSpPr>
            <p:cNvPr id="115" name="Straight Arrow Connector 114"/>
            <p:cNvCxnSpPr/>
            <p:nvPr/>
          </p:nvCxnSpPr>
          <p:spPr>
            <a:xfrm>
              <a:off x="7626222" y="1529746"/>
              <a:ext cx="0" cy="1453293"/>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605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193"/>
            <a:ext cx="8229600" cy="1143000"/>
          </a:xfrm>
        </p:spPr>
        <p:txBody>
          <a:bodyPr/>
          <a:lstStyle/>
          <a:p>
            <a:pPr algn="ctr"/>
            <a:r>
              <a:rPr lang="en-US" dirty="0" smtClean="0"/>
              <a:t>VCF Files</a:t>
            </a:r>
            <a:endParaRPr lang="en-US" dirty="0"/>
          </a:p>
        </p:txBody>
      </p:sp>
      <p:sp>
        <p:nvSpPr>
          <p:cNvPr id="3" name="Content Placeholder 2"/>
          <p:cNvSpPr>
            <a:spLocks noGrp="1"/>
          </p:cNvSpPr>
          <p:nvPr>
            <p:ph idx="1"/>
          </p:nvPr>
        </p:nvSpPr>
        <p:spPr>
          <a:xfrm>
            <a:off x="457200" y="1055866"/>
            <a:ext cx="8229600" cy="590054"/>
          </a:xfrm>
        </p:spPr>
        <p:txBody>
          <a:bodyPr/>
          <a:lstStyle/>
          <a:p>
            <a:r>
              <a:rPr lang="en-US" dirty="0" smtClean="0"/>
              <a:t>At its core, a VCF file is just a tab-delimited text file</a:t>
            </a:r>
            <a:endParaRPr lang="en-US" dirty="0"/>
          </a:p>
        </p:txBody>
      </p:sp>
      <p:sp>
        <p:nvSpPr>
          <p:cNvPr id="4" name="Rectangle 3"/>
          <p:cNvSpPr/>
          <p:nvPr/>
        </p:nvSpPr>
        <p:spPr>
          <a:xfrm>
            <a:off x="0" y="1645920"/>
            <a:ext cx="9144000" cy="1446550"/>
          </a:xfrm>
          <a:prstGeom prst="rect">
            <a:avLst/>
          </a:prstGeom>
        </p:spPr>
        <p:txBody>
          <a:bodyPr wrap="square">
            <a:spAutoFit/>
          </a:bodyPr>
          <a:lstStyle/>
          <a:p>
            <a:r>
              <a:rPr lang="en-US" sz="1100" dirty="0" smtClean="0"/>
              <a:t>##</a:t>
            </a:r>
            <a:r>
              <a:rPr lang="en-US" sz="1100" dirty="0" err="1" smtClean="0"/>
              <a:t>fileformat</a:t>
            </a:r>
            <a:r>
              <a:rPr lang="en-US" sz="1100" dirty="0" smtClean="0"/>
              <a:t>=VCFv4.2</a:t>
            </a:r>
          </a:p>
          <a:p>
            <a:r>
              <a:rPr lang="en-US" sz="1100" dirty="0" smtClean="0"/>
              <a:t>##FORMAT=&lt;ID=</a:t>
            </a:r>
            <a:r>
              <a:rPr lang="en-US" sz="1100" dirty="0" err="1" smtClean="0"/>
              <a:t>GT,Number</a:t>
            </a:r>
            <a:r>
              <a:rPr lang="en-US" sz="1100" dirty="0" smtClean="0"/>
              <a:t>=1,Type=</a:t>
            </a:r>
            <a:r>
              <a:rPr lang="en-US" sz="1100" dirty="0" err="1" smtClean="0"/>
              <a:t>Integer,Description</a:t>
            </a:r>
            <a:r>
              <a:rPr lang="en-US" sz="1100" dirty="0" smtClean="0"/>
              <a:t>="Genotype"&gt;</a:t>
            </a:r>
          </a:p>
          <a:p>
            <a:r>
              <a:rPr lang="en-US" sz="1100" dirty="0" smtClean="0"/>
              <a:t>##FORMAT=&lt;ID=</a:t>
            </a:r>
            <a:r>
              <a:rPr lang="en-US" sz="1100" dirty="0" err="1" smtClean="0"/>
              <a:t>GP,Number</a:t>
            </a:r>
            <a:r>
              <a:rPr lang="en-US" sz="1100" dirty="0" smtClean="0"/>
              <a:t>=</a:t>
            </a:r>
            <a:r>
              <a:rPr lang="en-US" sz="1100" dirty="0" err="1" smtClean="0"/>
              <a:t>G,Type</a:t>
            </a:r>
            <a:r>
              <a:rPr lang="en-US" sz="1100" dirty="0" smtClean="0"/>
              <a:t>=</a:t>
            </a:r>
            <a:r>
              <a:rPr lang="en-US" sz="1100" dirty="0" err="1" smtClean="0"/>
              <a:t>Float,Description</a:t>
            </a:r>
            <a:r>
              <a:rPr lang="en-US" sz="1100" dirty="0" smtClean="0"/>
              <a:t>="Genotype Probabilities"&gt;</a:t>
            </a:r>
          </a:p>
          <a:p>
            <a:r>
              <a:rPr lang="en-US" sz="1100" dirty="0" smtClean="0"/>
              <a:t>##FORMAT=&lt;ID=</a:t>
            </a:r>
            <a:r>
              <a:rPr lang="en-US" sz="1100" dirty="0" err="1" smtClean="0"/>
              <a:t>PL,Number</a:t>
            </a:r>
            <a:r>
              <a:rPr lang="en-US" sz="1100" dirty="0" smtClean="0"/>
              <a:t>=</a:t>
            </a:r>
            <a:r>
              <a:rPr lang="en-US" sz="1100" dirty="0" err="1" smtClean="0"/>
              <a:t>G,Type</a:t>
            </a:r>
            <a:r>
              <a:rPr lang="en-US" sz="1100" dirty="0" smtClean="0"/>
              <a:t>=</a:t>
            </a:r>
            <a:r>
              <a:rPr lang="en-US" sz="1100" dirty="0" err="1" smtClean="0"/>
              <a:t>Float,Description</a:t>
            </a:r>
            <a:r>
              <a:rPr lang="en-US" sz="1100" dirty="0" smtClean="0"/>
              <a:t>="</a:t>
            </a:r>
            <a:r>
              <a:rPr lang="en-US" sz="1100" dirty="0" err="1" smtClean="0"/>
              <a:t>Phred</a:t>
            </a:r>
            <a:r>
              <a:rPr lang="en-US" sz="1100" dirty="0" smtClean="0"/>
              <a:t>-scaled Genotype Likelihoods"&gt;</a:t>
            </a:r>
          </a:p>
          <a:p>
            <a:r>
              <a:rPr lang="en-US" sz="1100" dirty="0" smtClean="0"/>
              <a:t>#</a:t>
            </a:r>
            <a:r>
              <a:rPr lang="en-US" sz="1100" dirty="0" smtClean="0"/>
              <a:t>CHROM      POS</a:t>
            </a:r>
            <a:r>
              <a:rPr lang="en-US" sz="1100" dirty="0"/>
              <a:t> </a:t>
            </a:r>
            <a:r>
              <a:rPr lang="en-US" sz="1100" dirty="0" smtClean="0"/>
              <a:t>          </a:t>
            </a:r>
            <a:r>
              <a:rPr lang="en-US" sz="1100" dirty="0" smtClean="0"/>
              <a:t>ID</a:t>
            </a:r>
            <a:r>
              <a:rPr lang="en-US" sz="1100" dirty="0" smtClean="0"/>
              <a:t>	</a:t>
            </a:r>
            <a:r>
              <a:rPr lang="en-US" sz="1100" dirty="0" smtClean="0"/>
              <a:t>        REF</a:t>
            </a:r>
            <a:r>
              <a:rPr lang="en-US" sz="1100" dirty="0" smtClean="0"/>
              <a:t>	ALT	</a:t>
            </a:r>
            <a:r>
              <a:rPr lang="en-US" sz="1100" dirty="0" smtClean="0"/>
              <a:t>QUAL       FILTER</a:t>
            </a:r>
            <a:r>
              <a:rPr lang="en-US" sz="1100" dirty="0"/>
              <a:t> </a:t>
            </a:r>
            <a:r>
              <a:rPr lang="en-US" sz="1100" dirty="0" smtClean="0"/>
              <a:t>      </a:t>
            </a:r>
            <a:r>
              <a:rPr lang="en-US" sz="1100" dirty="0" smtClean="0"/>
              <a:t>INFO</a:t>
            </a:r>
            <a:r>
              <a:rPr lang="en-US" sz="1100" dirty="0" smtClean="0"/>
              <a:t>	FORMAT	SAMP001	SAMP002</a:t>
            </a:r>
          </a:p>
          <a:p>
            <a:r>
              <a:rPr lang="en-US" sz="1100" dirty="0" smtClean="0"/>
              <a:t>20                   1291018</a:t>
            </a:r>
            <a:r>
              <a:rPr lang="en-US" sz="1100" dirty="0"/>
              <a:t> </a:t>
            </a:r>
            <a:r>
              <a:rPr lang="en-US" sz="1100" dirty="0" smtClean="0"/>
              <a:t>    </a:t>
            </a:r>
            <a:r>
              <a:rPr lang="en-US" sz="1100" dirty="0" smtClean="0"/>
              <a:t>rs11449</a:t>
            </a:r>
            <a:r>
              <a:rPr lang="en-US" sz="1100" dirty="0"/>
              <a:t> </a:t>
            </a:r>
            <a:r>
              <a:rPr lang="en-US" sz="1100" dirty="0" smtClean="0"/>
              <a:t>         </a:t>
            </a:r>
            <a:r>
              <a:rPr lang="en-US" sz="1100" dirty="0" smtClean="0"/>
              <a:t>G</a:t>
            </a:r>
            <a:r>
              <a:rPr lang="en-US" sz="1100" dirty="0" smtClean="0"/>
              <a:t>	</a:t>
            </a:r>
            <a:r>
              <a:rPr lang="en-US" sz="1100" dirty="0" smtClean="0"/>
              <a:t>  A</a:t>
            </a:r>
            <a:r>
              <a:rPr lang="en-US" sz="1100" dirty="0" smtClean="0"/>
              <a:t>	</a:t>
            </a:r>
            <a:r>
              <a:rPr lang="en-US" sz="1100" dirty="0" smtClean="0"/>
              <a:t>20                PASS             .</a:t>
            </a:r>
            <a:r>
              <a:rPr lang="en-US" sz="1100" dirty="0" smtClean="0"/>
              <a:t>	     </a:t>
            </a:r>
            <a:r>
              <a:rPr lang="en-US" sz="1100" dirty="0" smtClean="0"/>
              <a:t>GT</a:t>
            </a:r>
            <a:r>
              <a:rPr lang="en-US" sz="1100" dirty="0" smtClean="0"/>
              <a:t>	   </a:t>
            </a:r>
            <a:r>
              <a:rPr lang="en-US" sz="1100" dirty="0" smtClean="0"/>
              <a:t> 0/0</a:t>
            </a:r>
            <a:r>
              <a:rPr lang="en-US" sz="1100" dirty="0"/>
              <a:t> </a:t>
            </a:r>
            <a:r>
              <a:rPr lang="en-US" sz="1100" dirty="0" smtClean="0"/>
              <a:t>                    </a:t>
            </a:r>
            <a:r>
              <a:rPr lang="en-US" sz="1100" dirty="0" smtClean="0"/>
              <a:t>0/1</a:t>
            </a:r>
            <a:endParaRPr lang="en-US" sz="1100" dirty="0" smtClean="0"/>
          </a:p>
          <a:p>
            <a:r>
              <a:rPr lang="en-US" sz="1100" dirty="0" smtClean="0"/>
              <a:t>20                   2300608    </a:t>
            </a:r>
            <a:r>
              <a:rPr lang="en-US" sz="1100" dirty="0" smtClean="0"/>
              <a:t>rs84825    </a:t>
            </a:r>
            <a:r>
              <a:rPr lang="en-US" sz="1100" dirty="0" smtClean="0"/>
              <a:t>       C</a:t>
            </a:r>
            <a:r>
              <a:rPr lang="en-US" sz="1100" dirty="0" smtClean="0"/>
              <a:t>	</a:t>
            </a:r>
            <a:r>
              <a:rPr lang="en-US" sz="1100" dirty="0" smtClean="0"/>
              <a:t>  T</a:t>
            </a:r>
            <a:r>
              <a:rPr lang="en-US" sz="1100" dirty="0" smtClean="0"/>
              <a:t>	</a:t>
            </a:r>
            <a:r>
              <a:rPr lang="en-US" sz="1100" dirty="0" smtClean="0"/>
              <a:t>30                PASS             .</a:t>
            </a:r>
            <a:r>
              <a:rPr lang="en-US" sz="1100" dirty="0" smtClean="0"/>
              <a:t>	     </a:t>
            </a:r>
            <a:r>
              <a:rPr lang="en-US" sz="1100" dirty="0" smtClean="0"/>
              <a:t>GT:GP</a:t>
            </a:r>
            <a:r>
              <a:rPr lang="en-US" sz="1100" dirty="0" smtClean="0"/>
              <a:t>	</a:t>
            </a:r>
            <a:r>
              <a:rPr lang="en-US" sz="1100" dirty="0" smtClean="0"/>
              <a:t>    0/1</a:t>
            </a:r>
            <a:r>
              <a:rPr lang="en-US" sz="1100" dirty="0" smtClean="0"/>
              <a:t>:.       </a:t>
            </a:r>
            <a:r>
              <a:rPr lang="en-US" sz="1100" dirty="0" smtClean="0"/>
              <a:t>            0/1:0.03,0.97,0</a:t>
            </a:r>
            <a:endParaRPr lang="en-US" sz="1100" dirty="0" smtClean="0"/>
          </a:p>
          <a:p>
            <a:r>
              <a:rPr lang="en-US" sz="1100" dirty="0" smtClean="0"/>
              <a:t>20                   2301308    </a:t>
            </a:r>
            <a:r>
              <a:rPr lang="en-US" sz="1100" dirty="0" smtClean="0"/>
              <a:t>rs84823     </a:t>
            </a:r>
            <a:r>
              <a:rPr lang="en-US" sz="1100" dirty="0" smtClean="0"/>
              <a:t>      T</a:t>
            </a:r>
            <a:r>
              <a:rPr lang="en-US" sz="1100" dirty="0" smtClean="0"/>
              <a:t>	</a:t>
            </a:r>
            <a:r>
              <a:rPr lang="en-US" sz="1100" dirty="0" smtClean="0"/>
              <a:t>  G</a:t>
            </a:r>
            <a:r>
              <a:rPr lang="en-US" sz="1100" dirty="0" smtClean="0"/>
              <a:t>	</a:t>
            </a:r>
            <a:r>
              <a:rPr lang="en-US" sz="1100" dirty="0" smtClean="0"/>
              <a:t>30                PASS             .</a:t>
            </a:r>
            <a:r>
              <a:rPr lang="en-US" sz="1100" dirty="0" smtClean="0"/>
              <a:t>	     </a:t>
            </a:r>
            <a:r>
              <a:rPr lang="en-US" sz="1100" dirty="0" smtClean="0"/>
              <a:t>GT:PL</a:t>
            </a:r>
            <a:r>
              <a:rPr lang="en-US" sz="1100" dirty="0" smtClean="0"/>
              <a:t>	</a:t>
            </a:r>
            <a:r>
              <a:rPr lang="en-US" sz="1100" dirty="0" smtClean="0"/>
              <a:t>    1/1:26,3,0</a:t>
            </a:r>
            <a:r>
              <a:rPr lang="en-US" sz="1100" dirty="0" smtClean="0"/>
              <a:t>	    </a:t>
            </a:r>
            <a:r>
              <a:rPr lang="en-US" sz="1100" dirty="0" smtClean="0"/>
              <a:t>1/1:10,5,0</a:t>
            </a:r>
            <a:endParaRPr lang="en-US" sz="1100" dirty="0"/>
          </a:p>
        </p:txBody>
      </p:sp>
      <p:sp>
        <p:nvSpPr>
          <p:cNvPr id="5" name="TextBox 4"/>
          <p:cNvSpPr txBox="1"/>
          <p:nvPr/>
        </p:nvSpPr>
        <p:spPr>
          <a:xfrm>
            <a:off x="148449" y="4425527"/>
            <a:ext cx="8692470" cy="1200329"/>
          </a:xfrm>
          <a:prstGeom prst="rect">
            <a:avLst/>
          </a:prstGeom>
          <a:solidFill>
            <a:schemeClr val="accent4">
              <a:alpha val="40000"/>
            </a:schemeClr>
          </a:solidFill>
        </p:spPr>
        <p:txBody>
          <a:bodyPr wrap="square" rtlCol="0">
            <a:spAutoFit/>
          </a:bodyPr>
          <a:lstStyle/>
          <a:p>
            <a:r>
              <a:rPr lang="en-US" dirty="0" smtClean="0"/>
              <a:t># </a:t>
            </a:r>
            <a:r>
              <a:rPr lang="en-US" dirty="0" smtClean="0"/>
              <a:t>Denotes the </a:t>
            </a:r>
            <a:r>
              <a:rPr lang="en-US" u="sng" dirty="0" smtClean="0"/>
              <a:t>Header</a:t>
            </a:r>
            <a:r>
              <a:rPr lang="en-US" dirty="0" smtClean="0"/>
              <a:t> line.  </a:t>
            </a:r>
            <a:r>
              <a:rPr lang="en-US" dirty="0" smtClean="0"/>
              <a:t>The first NINE columns should always be the same for every VCF (unless you have a really old version).  Then,  </a:t>
            </a:r>
            <a:r>
              <a:rPr lang="en-US" dirty="0"/>
              <a:t>t</a:t>
            </a:r>
            <a:r>
              <a:rPr lang="en-US" dirty="0" smtClean="0"/>
              <a:t>here </a:t>
            </a:r>
            <a:r>
              <a:rPr lang="en-US" dirty="0" smtClean="0"/>
              <a:t>will </a:t>
            </a:r>
            <a:r>
              <a:rPr lang="en-US" dirty="0" smtClean="0"/>
              <a:t>be </a:t>
            </a:r>
            <a:r>
              <a:rPr lang="en-US" dirty="0" smtClean="0"/>
              <a:t>one</a:t>
            </a:r>
            <a:r>
              <a:rPr lang="en-US" dirty="0" smtClean="0"/>
              <a:t> </a:t>
            </a:r>
            <a:r>
              <a:rPr lang="en-US" dirty="0" smtClean="0"/>
              <a:t>column for every individual in your </a:t>
            </a:r>
            <a:r>
              <a:rPr lang="en-US" dirty="0" smtClean="0"/>
              <a:t>sample (i.e. these </a:t>
            </a:r>
            <a:r>
              <a:rPr lang="en-US" dirty="0" smtClean="0"/>
              <a:t>columns will change for each data </a:t>
            </a:r>
            <a:r>
              <a:rPr lang="en-US" dirty="0" smtClean="0"/>
              <a:t>set).  The names for these columns are usually taken from your input file names.</a:t>
            </a:r>
            <a:endParaRPr lang="en-US" dirty="0"/>
          </a:p>
        </p:txBody>
      </p:sp>
      <p:sp>
        <p:nvSpPr>
          <p:cNvPr id="6" name="TextBox 5"/>
          <p:cNvSpPr txBox="1"/>
          <p:nvPr/>
        </p:nvSpPr>
        <p:spPr>
          <a:xfrm>
            <a:off x="148449" y="3502197"/>
            <a:ext cx="8692470" cy="923330"/>
          </a:xfrm>
          <a:prstGeom prst="rect">
            <a:avLst/>
          </a:prstGeom>
          <a:solidFill>
            <a:schemeClr val="accent1">
              <a:alpha val="40000"/>
            </a:schemeClr>
          </a:solidFill>
        </p:spPr>
        <p:txBody>
          <a:bodyPr wrap="square" rtlCol="0">
            <a:spAutoFit/>
          </a:bodyPr>
          <a:lstStyle/>
          <a:p>
            <a:r>
              <a:rPr lang="en-US" dirty="0" smtClean="0"/>
              <a:t>## Denotes a </a:t>
            </a:r>
            <a:r>
              <a:rPr lang="en-US" u="sng" dirty="0" smtClean="0"/>
              <a:t>Meta-information</a:t>
            </a:r>
            <a:r>
              <a:rPr lang="en-US" dirty="0" smtClean="0"/>
              <a:t> Line.  These lines can </a:t>
            </a:r>
            <a:r>
              <a:rPr lang="en-US" dirty="0" smtClean="0"/>
              <a:t>define the </a:t>
            </a:r>
            <a:r>
              <a:rPr lang="en-US" dirty="0" smtClean="0"/>
              <a:t>FILTER, INFO, and FORMAT terms, depending on what program created the </a:t>
            </a:r>
            <a:r>
              <a:rPr lang="en-US" dirty="0" err="1" smtClean="0"/>
              <a:t>vcf</a:t>
            </a:r>
            <a:r>
              <a:rPr lang="en-US" dirty="0" smtClean="0"/>
              <a:t> file (so not all </a:t>
            </a:r>
            <a:r>
              <a:rPr lang="en-US" dirty="0" err="1" smtClean="0"/>
              <a:t>vcf</a:t>
            </a:r>
            <a:r>
              <a:rPr lang="en-US" dirty="0" smtClean="0"/>
              <a:t> files are </a:t>
            </a:r>
            <a:r>
              <a:rPr lang="en-US" dirty="0" smtClean="0"/>
              <a:t>exactly the </a:t>
            </a:r>
            <a:r>
              <a:rPr lang="en-US" dirty="0" smtClean="0"/>
              <a:t>same</a:t>
            </a:r>
            <a:r>
              <a:rPr lang="en-US" dirty="0" smtClean="0"/>
              <a:t>!).  The first line will always specify which VCF version a file is.</a:t>
            </a:r>
            <a:endParaRPr lang="en-US" dirty="0" smtClean="0"/>
          </a:p>
        </p:txBody>
      </p:sp>
      <p:sp>
        <p:nvSpPr>
          <p:cNvPr id="7" name="Rectangle 6"/>
          <p:cNvSpPr/>
          <p:nvPr/>
        </p:nvSpPr>
        <p:spPr>
          <a:xfrm>
            <a:off x="0" y="1645920"/>
            <a:ext cx="6332220" cy="723275"/>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2369195"/>
            <a:ext cx="8572500" cy="179695"/>
          </a:xfrm>
          <a:prstGeom prst="rect">
            <a:avLst/>
          </a:prstGeom>
          <a:solidFill>
            <a:schemeClr val="accent4">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548890"/>
            <a:ext cx="8572500" cy="543580"/>
          </a:xfrm>
          <a:prstGeom prst="rect">
            <a:avLst/>
          </a:prstGeom>
          <a:solidFill>
            <a:schemeClr val="bg2">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43061" y="5625856"/>
            <a:ext cx="8697858" cy="646331"/>
          </a:xfrm>
          <a:prstGeom prst="rect">
            <a:avLst/>
          </a:prstGeom>
          <a:solidFill>
            <a:schemeClr val="bg2"/>
          </a:solidFill>
        </p:spPr>
        <p:txBody>
          <a:bodyPr wrap="square" rtlCol="0">
            <a:spAutoFit/>
          </a:bodyPr>
          <a:lstStyle/>
          <a:p>
            <a:r>
              <a:rPr lang="en-US" dirty="0" smtClean="0"/>
              <a:t>The remaining rows have the information about each SNP position, with 1 row per VARIANT site (i.e. sites with data, but no observed differences, are NOT in the VCF file by default!)</a:t>
            </a:r>
            <a:endParaRPr lang="en-US" dirty="0"/>
          </a:p>
        </p:txBody>
      </p:sp>
    </p:spTree>
    <p:extLst>
      <p:ext uri="{BB962C8B-B14F-4D97-AF65-F5344CB8AC3E}">
        <p14:creationId xmlns:p14="http://schemas.microsoft.com/office/powerpoint/2010/main" val="186826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8" grpId="1"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193"/>
            <a:ext cx="8229600" cy="1143000"/>
          </a:xfrm>
        </p:spPr>
        <p:txBody>
          <a:bodyPr/>
          <a:lstStyle/>
          <a:p>
            <a:pPr algn="ctr"/>
            <a:r>
              <a:rPr lang="en-US" dirty="0" smtClean="0"/>
              <a:t>VCF Files</a:t>
            </a:r>
            <a:endParaRPr lang="en-US" dirty="0"/>
          </a:p>
        </p:txBody>
      </p:sp>
      <p:sp>
        <p:nvSpPr>
          <p:cNvPr id="4" name="Rectangle 3"/>
          <p:cNvSpPr/>
          <p:nvPr/>
        </p:nvSpPr>
        <p:spPr>
          <a:xfrm>
            <a:off x="0" y="902970"/>
            <a:ext cx="9144000" cy="1446550"/>
          </a:xfrm>
          <a:prstGeom prst="rect">
            <a:avLst/>
          </a:prstGeom>
        </p:spPr>
        <p:txBody>
          <a:bodyPr wrap="square">
            <a:spAutoFit/>
          </a:bodyPr>
          <a:lstStyle/>
          <a:p>
            <a:r>
              <a:rPr lang="en-US" sz="1100" dirty="0" smtClean="0"/>
              <a:t>##</a:t>
            </a:r>
            <a:r>
              <a:rPr lang="en-US" sz="1100" dirty="0" err="1" smtClean="0"/>
              <a:t>fileformat</a:t>
            </a:r>
            <a:r>
              <a:rPr lang="en-US" sz="1100" dirty="0" smtClean="0"/>
              <a:t>=VCFv4.2</a:t>
            </a:r>
          </a:p>
          <a:p>
            <a:r>
              <a:rPr lang="en-US" sz="1100" dirty="0" smtClean="0"/>
              <a:t>##FORMAT=&lt;ID=</a:t>
            </a:r>
            <a:r>
              <a:rPr lang="en-US" sz="1100" dirty="0" err="1" smtClean="0"/>
              <a:t>GT,Number</a:t>
            </a:r>
            <a:r>
              <a:rPr lang="en-US" sz="1100" dirty="0" smtClean="0"/>
              <a:t>=1,Type=</a:t>
            </a:r>
            <a:r>
              <a:rPr lang="en-US" sz="1100" dirty="0" err="1" smtClean="0"/>
              <a:t>Integer,Description</a:t>
            </a:r>
            <a:r>
              <a:rPr lang="en-US" sz="1100" dirty="0" smtClean="0"/>
              <a:t>="Genotype"&gt;</a:t>
            </a:r>
          </a:p>
          <a:p>
            <a:r>
              <a:rPr lang="en-US" sz="1100" dirty="0" smtClean="0"/>
              <a:t>##FORMAT=&lt;ID=</a:t>
            </a:r>
            <a:r>
              <a:rPr lang="en-US" sz="1100" dirty="0" err="1" smtClean="0"/>
              <a:t>GP,Number</a:t>
            </a:r>
            <a:r>
              <a:rPr lang="en-US" sz="1100" dirty="0" smtClean="0"/>
              <a:t>=</a:t>
            </a:r>
            <a:r>
              <a:rPr lang="en-US" sz="1100" dirty="0" err="1" smtClean="0"/>
              <a:t>G,Type</a:t>
            </a:r>
            <a:r>
              <a:rPr lang="en-US" sz="1100" dirty="0" smtClean="0"/>
              <a:t>=</a:t>
            </a:r>
            <a:r>
              <a:rPr lang="en-US" sz="1100" dirty="0" err="1" smtClean="0"/>
              <a:t>Float,Description</a:t>
            </a:r>
            <a:r>
              <a:rPr lang="en-US" sz="1100" dirty="0" smtClean="0"/>
              <a:t>="Genotype Probabilities"&gt;</a:t>
            </a:r>
          </a:p>
          <a:p>
            <a:r>
              <a:rPr lang="en-US" sz="1100" dirty="0" smtClean="0"/>
              <a:t>##FORMAT=&lt;ID=</a:t>
            </a:r>
            <a:r>
              <a:rPr lang="en-US" sz="1100" dirty="0" err="1" smtClean="0"/>
              <a:t>PL,Number</a:t>
            </a:r>
            <a:r>
              <a:rPr lang="en-US" sz="1100" dirty="0" smtClean="0"/>
              <a:t>=</a:t>
            </a:r>
            <a:r>
              <a:rPr lang="en-US" sz="1100" dirty="0" err="1" smtClean="0"/>
              <a:t>G,Type</a:t>
            </a:r>
            <a:r>
              <a:rPr lang="en-US" sz="1100" dirty="0" smtClean="0"/>
              <a:t>=</a:t>
            </a:r>
            <a:r>
              <a:rPr lang="en-US" sz="1100" dirty="0" err="1" smtClean="0"/>
              <a:t>Float,Description</a:t>
            </a:r>
            <a:r>
              <a:rPr lang="en-US" sz="1100" dirty="0" smtClean="0"/>
              <a:t>="</a:t>
            </a:r>
            <a:r>
              <a:rPr lang="en-US" sz="1100" dirty="0" err="1" smtClean="0"/>
              <a:t>Phred</a:t>
            </a:r>
            <a:r>
              <a:rPr lang="en-US" sz="1100" dirty="0" smtClean="0"/>
              <a:t>-scaled Genotype Likelihoods"&gt;</a:t>
            </a:r>
          </a:p>
          <a:p>
            <a:r>
              <a:rPr lang="en-US" sz="1100" dirty="0" smtClean="0"/>
              <a:t>#</a:t>
            </a:r>
            <a:r>
              <a:rPr lang="en-US" sz="1100" dirty="0" smtClean="0"/>
              <a:t>CHROM      POS</a:t>
            </a:r>
            <a:r>
              <a:rPr lang="en-US" sz="1100" dirty="0"/>
              <a:t> </a:t>
            </a:r>
            <a:r>
              <a:rPr lang="en-US" sz="1100" dirty="0" smtClean="0"/>
              <a:t>          </a:t>
            </a:r>
            <a:r>
              <a:rPr lang="en-US" sz="1100" dirty="0" smtClean="0"/>
              <a:t>ID</a:t>
            </a:r>
            <a:r>
              <a:rPr lang="en-US" sz="1100" dirty="0" smtClean="0"/>
              <a:t>	</a:t>
            </a:r>
            <a:r>
              <a:rPr lang="en-US" sz="1100" dirty="0" smtClean="0"/>
              <a:t>        REF</a:t>
            </a:r>
            <a:r>
              <a:rPr lang="en-US" sz="1100" dirty="0" smtClean="0"/>
              <a:t>	ALT	</a:t>
            </a:r>
            <a:r>
              <a:rPr lang="en-US" sz="1100" dirty="0" smtClean="0"/>
              <a:t>QUAL       FILTER</a:t>
            </a:r>
            <a:r>
              <a:rPr lang="en-US" sz="1100" dirty="0"/>
              <a:t> </a:t>
            </a:r>
            <a:r>
              <a:rPr lang="en-US" sz="1100" dirty="0" smtClean="0"/>
              <a:t>      </a:t>
            </a:r>
            <a:r>
              <a:rPr lang="en-US" sz="1100" dirty="0" smtClean="0"/>
              <a:t>INFO</a:t>
            </a:r>
            <a:r>
              <a:rPr lang="en-US" sz="1100" dirty="0" smtClean="0"/>
              <a:t>	FORMAT	SAMP001	SAMP002</a:t>
            </a:r>
          </a:p>
          <a:p>
            <a:r>
              <a:rPr lang="en-US" sz="1100" dirty="0" smtClean="0"/>
              <a:t>20                   1291018</a:t>
            </a:r>
            <a:r>
              <a:rPr lang="en-US" sz="1100" dirty="0"/>
              <a:t> </a:t>
            </a:r>
            <a:r>
              <a:rPr lang="en-US" sz="1100" dirty="0" smtClean="0"/>
              <a:t>    </a:t>
            </a:r>
            <a:r>
              <a:rPr lang="en-US" sz="1100" dirty="0" smtClean="0"/>
              <a:t>rs11449</a:t>
            </a:r>
            <a:r>
              <a:rPr lang="en-US" sz="1100" dirty="0"/>
              <a:t> </a:t>
            </a:r>
            <a:r>
              <a:rPr lang="en-US" sz="1100" dirty="0" smtClean="0"/>
              <a:t>         </a:t>
            </a:r>
            <a:r>
              <a:rPr lang="en-US" sz="1100" dirty="0" smtClean="0"/>
              <a:t>G</a:t>
            </a:r>
            <a:r>
              <a:rPr lang="en-US" sz="1100" dirty="0" smtClean="0"/>
              <a:t>	</a:t>
            </a:r>
            <a:r>
              <a:rPr lang="en-US" sz="1100" dirty="0" smtClean="0"/>
              <a:t>  A</a:t>
            </a:r>
            <a:r>
              <a:rPr lang="en-US" sz="1100" dirty="0" smtClean="0"/>
              <a:t>	</a:t>
            </a:r>
            <a:r>
              <a:rPr lang="en-US" sz="1100" dirty="0" smtClean="0"/>
              <a:t>20                PASS             .</a:t>
            </a:r>
            <a:r>
              <a:rPr lang="en-US" sz="1100" dirty="0" smtClean="0"/>
              <a:t>	     </a:t>
            </a:r>
            <a:r>
              <a:rPr lang="en-US" sz="1100" dirty="0" smtClean="0"/>
              <a:t>GT</a:t>
            </a:r>
            <a:r>
              <a:rPr lang="en-US" sz="1100" dirty="0" smtClean="0"/>
              <a:t>	   </a:t>
            </a:r>
            <a:r>
              <a:rPr lang="en-US" sz="1100" dirty="0" smtClean="0"/>
              <a:t> 0/0</a:t>
            </a:r>
            <a:r>
              <a:rPr lang="en-US" sz="1100" dirty="0"/>
              <a:t> </a:t>
            </a:r>
            <a:r>
              <a:rPr lang="en-US" sz="1100" dirty="0" smtClean="0"/>
              <a:t>                    </a:t>
            </a:r>
            <a:r>
              <a:rPr lang="en-US" sz="1100" dirty="0" smtClean="0"/>
              <a:t>0/1</a:t>
            </a:r>
            <a:endParaRPr lang="en-US" sz="1100" dirty="0" smtClean="0"/>
          </a:p>
          <a:p>
            <a:r>
              <a:rPr lang="en-US" sz="1100" dirty="0" smtClean="0"/>
              <a:t>20                   2300608    </a:t>
            </a:r>
            <a:r>
              <a:rPr lang="en-US" sz="1100" dirty="0" smtClean="0"/>
              <a:t>rs84825    </a:t>
            </a:r>
            <a:r>
              <a:rPr lang="en-US" sz="1100" dirty="0" smtClean="0"/>
              <a:t>       C</a:t>
            </a:r>
            <a:r>
              <a:rPr lang="en-US" sz="1100" dirty="0" smtClean="0"/>
              <a:t>	</a:t>
            </a:r>
            <a:r>
              <a:rPr lang="en-US" sz="1100" dirty="0" smtClean="0"/>
              <a:t>  T</a:t>
            </a:r>
            <a:r>
              <a:rPr lang="en-US" sz="1100" dirty="0" smtClean="0"/>
              <a:t>	</a:t>
            </a:r>
            <a:r>
              <a:rPr lang="en-US" sz="1100" dirty="0" smtClean="0"/>
              <a:t>30                PASS             .</a:t>
            </a:r>
            <a:r>
              <a:rPr lang="en-US" sz="1100" dirty="0" smtClean="0"/>
              <a:t>	     </a:t>
            </a:r>
            <a:r>
              <a:rPr lang="en-US" sz="1100" dirty="0" smtClean="0"/>
              <a:t>GT:GP</a:t>
            </a:r>
            <a:r>
              <a:rPr lang="en-US" sz="1100" dirty="0" smtClean="0"/>
              <a:t>	</a:t>
            </a:r>
            <a:r>
              <a:rPr lang="en-US" sz="1100" dirty="0" smtClean="0"/>
              <a:t>    0/1</a:t>
            </a:r>
            <a:r>
              <a:rPr lang="en-US" sz="1100" dirty="0" smtClean="0"/>
              <a:t>:.       </a:t>
            </a:r>
            <a:r>
              <a:rPr lang="en-US" sz="1100" dirty="0" smtClean="0"/>
              <a:t>            0/1:0.03,0.97,0</a:t>
            </a:r>
            <a:endParaRPr lang="en-US" sz="1100" dirty="0" smtClean="0"/>
          </a:p>
          <a:p>
            <a:r>
              <a:rPr lang="en-US" sz="1100" dirty="0" smtClean="0"/>
              <a:t>20                   2301308    </a:t>
            </a:r>
            <a:r>
              <a:rPr lang="en-US" sz="1100" dirty="0" smtClean="0"/>
              <a:t>rs84823     </a:t>
            </a:r>
            <a:r>
              <a:rPr lang="en-US" sz="1100" dirty="0" smtClean="0"/>
              <a:t>      T</a:t>
            </a:r>
            <a:r>
              <a:rPr lang="en-US" sz="1100" dirty="0" smtClean="0"/>
              <a:t>	</a:t>
            </a:r>
            <a:r>
              <a:rPr lang="en-US" sz="1100" dirty="0" smtClean="0"/>
              <a:t>  G</a:t>
            </a:r>
            <a:r>
              <a:rPr lang="en-US" sz="1100" dirty="0" smtClean="0"/>
              <a:t>	</a:t>
            </a:r>
            <a:r>
              <a:rPr lang="en-US" sz="1100" dirty="0" smtClean="0"/>
              <a:t>30                PASS             .</a:t>
            </a:r>
            <a:r>
              <a:rPr lang="en-US" sz="1100" dirty="0" smtClean="0"/>
              <a:t>	     </a:t>
            </a:r>
            <a:r>
              <a:rPr lang="en-US" sz="1100" dirty="0" smtClean="0"/>
              <a:t>GT:PL</a:t>
            </a:r>
            <a:r>
              <a:rPr lang="en-US" sz="1100" dirty="0" smtClean="0"/>
              <a:t>	</a:t>
            </a:r>
            <a:r>
              <a:rPr lang="en-US" sz="1100" dirty="0" smtClean="0"/>
              <a:t>    1/1:26,3,0</a:t>
            </a:r>
            <a:r>
              <a:rPr lang="en-US" sz="1100" dirty="0" smtClean="0"/>
              <a:t>	    </a:t>
            </a:r>
            <a:r>
              <a:rPr lang="en-US" sz="1100" dirty="0" smtClean="0"/>
              <a:t>1/1:10,5,0</a:t>
            </a:r>
            <a:endParaRPr lang="en-US" sz="1100" dirty="0"/>
          </a:p>
        </p:txBody>
      </p:sp>
      <p:sp>
        <p:nvSpPr>
          <p:cNvPr id="12" name="Rectangle 11"/>
          <p:cNvSpPr/>
          <p:nvPr/>
        </p:nvSpPr>
        <p:spPr>
          <a:xfrm>
            <a:off x="0" y="1588770"/>
            <a:ext cx="857250" cy="760750"/>
          </a:xfrm>
          <a:prstGeom prst="rect">
            <a:avLst/>
          </a:prstGeom>
          <a:solidFill>
            <a:schemeClr val="bg1">
              <a:lumMod val="8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7160" y="2414974"/>
            <a:ext cx="8423910" cy="584775"/>
          </a:xfrm>
          <a:prstGeom prst="rect">
            <a:avLst/>
          </a:prstGeom>
          <a:solidFill>
            <a:schemeClr val="bg2"/>
          </a:solidFill>
        </p:spPr>
        <p:txBody>
          <a:bodyPr wrap="square" rtlCol="0">
            <a:spAutoFit/>
          </a:bodyPr>
          <a:lstStyle/>
          <a:p>
            <a:r>
              <a:rPr lang="en-US" sz="1600" dirty="0" smtClean="0"/>
              <a:t>CHROM: The chromosome (or scaffold) where the SNP is located.  Comes from the names within your .</a:t>
            </a:r>
            <a:r>
              <a:rPr lang="en-US" sz="1600" dirty="0" err="1" smtClean="0"/>
              <a:t>fasta</a:t>
            </a:r>
            <a:r>
              <a:rPr lang="en-US" sz="1600" dirty="0"/>
              <a:t> </a:t>
            </a:r>
            <a:r>
              <a:rPr lang="en-US" sz="1600" dirty="0" smtClean="0"/>
              <a:t>reference genome file</a:t>
            </a:r>
            <a:endParaRPr lang="en-US" sz="1600" dirty="0"/>
          </a:p>
        </p:txBody>
      </p:sp>
      <p:sp>
        <p:nvSpPr>
          <p:cNvPr id="14" name="Rectangle 13"/>
          <p:cNvSpPr/>
          <p:nvPr/>
        </p:nvSpPr>
        <p:spPr>
          <a:xfrm>
            <a:off x="857250" y="1588770"/>
            <a:ext cx="605790" cy="760750"/>
          </a:xfrm>
          <a:prstGeom prst="rect">
            <a:avLst/>
          </a:prstGeom>
          <a:solidFill>
            <a:schemeClr val="accent1">
              <a:lumMod val="20000"/>
              <a:lumOff val="80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7160" y="2999749"/>
            <a:ext cx="8423910" cy="338554"/>
          </a:xfrm>
          <a:prstGeom prst="rect">
            <a:avLst/>
          </a:prstGeom>
          <a:solidFill>
            <a:schemeClr val="accent1">
              <a:lumMod val="20000"/>
              <a:lumOff val="80000"/>
            </a:schemeClr>
          </a:solidFill>
        </p:spPr>
        <p:txBody>
          <a:bodyPr wrap="square" rtlCol="0">
            <a:spAutoFit/>
          </a:bodyPr>
          <a:lstStyle/>
          <a:p>
            <a:r>
              <a:rPr lang="en-US" sz="1600" dirty="0" smtClean="0"/>
              <a:t>POS: The position within the chromosome of the SNP (positions start at 1).</a:t>
            </a:r>
            <a:endParaRPr lang="en-US" sz="1600" dirty="0"/>
          </a:p>
        </p:txBody>
      </p:sp>
      <p:sp>
        <p:nvSpPr>
          <p:cNvPr id="18" name="Rectangle 17"/>
          <p:cNvSpPr/>
          <p:nvPr/>
        </p:nvSpPr>
        <p:spPr>
          <a:xfrm>
            <a:off x="1463040" y="1588770"/>
            <a:ext cx="605790" cy="760750"/>
          </a:xfrm>
          <a:prstGeom prst="rect">
            <a:avLst/>
          </a:prstGeom>
          <a:solidFill>
            <a:schemeClr val="accent2">
              <a:lumMod val="60000"/>
              <a:lumOff val="40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7160" y="3338303"/>
            <a:ext cx="8423910" cy="338554"/>
          </a:xfrm>
          <a:prstGeom prst="rect">
            <a:avLst/>
          </a:prstGeom>
          <a:solidFill>
            <a:schemeClr val="accent2">
              <a:lumMod val="60000"/>
              <a:lumOff val="40000"/>
            </a:schemeClr>
          </a:solidFill>
        </p:spPr>
        <p:txBody>
          <a:bodyPr wrap="square" rtlCol="0">
            <a:spAutoFit/>
          </a:bodyPr>
          <a:lstStyle/>
          <a:p>
            <a:r>
              <a:rPr lang="en-US" sz="1600" dirty="0" smtClean="0"/>
              <a:t>ID: A database ID for each SNP (if there is one).  Often this may be blank: “.”</a:t>
            </a:r>
            <a:endParaRPr lang="en-US" sz="1600" dirty="0"/>
          </a:p>
        </p:txBody>
      </p:sp>
      <p:sp>
        <p:nvSpPr>
          <p:cNvPr id="20" name="Rectangle 19"/>
          <p:cNvSpPr/>
          <p:nvPr/>
        </p:nvSpPr>
        <p:spPr>
          <a:xfrm>
            <a:off x="2068830" y="1588770"/>
            <a:ext cx="605790" cy="760750"/>
          </a:xfrm>
          <a:prstGeom prst="rect">
            <a:avLst/>
          </a:prstGeom>
          <a:solidFill>
            <a:schemeClr val="accent3">
              <a:lumMod val="60000"/>
              <a:lumOff val="40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7160" y="3676857"/>
            <a:ext cx="8423910" cy="584775"/>
          </a:xfrm>
          <a:prstGeom prst="rect">
            <a:avLst/>
          </a:prstGeom>
          <a:solidFill>
            <a:schemeClr val="accent3">
              <a:lumMod val="60000"/>
              <a:lumOff val="40000"/>
            </a:schemeClr>
          </a:solidFill>
        </p:spPr>
        <p:txBody>
          <a:bodyPr wrap="square" rtlCol="0">
            <a:spAutoFit/>
          </a:bodyPr>
          <a:lstStyle/>
          <a:p>
            <a:r>
              <a:rPr lang="en-US" sz="1600" dirty="0" smtClean="0"/>
              <a:t>REF: The allele for the Reference Genome at the SNP position.  If the position has an </a:t>
            </a:r>
            <a:r>
              <a:rPr lang="en-US" sz="1600" dirty="0" err="1" smtClean="0"/>
              <a:t>InDel</a:t>
            </a:r>
            <a:r>
              <a:rPr lang="en-US" sz="1600" dirty="0" smtClean="0"/>
              <a:t> mutation, the REF may be a string instead of a single letter.</a:t>
            </a:r>
            <a:endParaRPr lang="en-US" sz="1600" dirty="0"/>
          </a:p>
        </p:txBody>
      </p:sp>
      <p:sp>
        <p:nvSpPr>
          <p:cNvPr id="22" name="Rectangle 21"/>
          <p:cNvSpPr/>
          <p:nvPr/>
        </p:nvSpPr>
        <p:spPr>
          <a:xfrm>
            <a:off x="2674620" y="1588770"/>
            <a:ext cx="605790" cy="760750"/>
          </a:xfrm>
          <a:prstGeom prst="rect">
            <a:avLst/>
          </a:prstGeom>
          <a:solidFill>
            <a:schemeClr val="accent4">
              <a:lumMod val="60000"/>
              <a:lumOff val="40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37160" y="4261632"/>
            <a:ext cx="8423910" cy="584775"/>
          </a:xfrm>
          <a:prstGeom prst="rect">
            <a:avLst/>
          </a:prstGeom>
          <a:solidFill>
            <a:schemeClr val="accent4">
              <a:lumMod val="60000"/>
              <a:lumOff val="40000"/>
            </a:schemeClr>
          </a:solidFill>
        </p:spPr>
        <p:txBody>
          <a:bodyPr wrap="square" rtlCol="0">
            <a:spAutoFit/>
          </a:bodyPr>
          <a:lstStyle/>
          <a:p>
            <a:r>
              <a:rPr lang="en-US" sz="1600" dirty="0" smtClean="0"/>
              <a:t>ALT: The allele for alternate/SNP allele found at the position.  If there are more than 2 alleles at a site, ALT will have a comma delimited list of all possible alleles.</a:t>
            </a:r>
            <a:endParaRPr lang="en-US" sz="1600" dirty="0"/>
          </a:p>
        </p:txBody>
      </p:sp>
      <p:sp>
        <p:nvSpPr>
          <p:cNvPr id="24" name="Rectangle 23"/>
          <p:cNvSpPr/>
          <p:nvPr/>
        </p:nvSpPr>
        <p:spPr>
          <a:xfrm>
            <a:off x="3280410" y="1588770"/>
            <a:ext cx="1085850" cy="760750"/>
          </a:xfrm>
          <a:prstGeom prst="rect">
            <a:avLst/>
          </a:prstGeom>
          <a:solidFill>
            <a:schemeClr val="accent5">
              <a:lumMod val="60000"/>
              <a:lumOff val="40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54305" y="4846407"/>
            <a:ext cx="8423910" cy="584775"/>
          </a:xfrm>
          <a:prstGeom prst="rect">
            <a:avLst/>
          </a:prstGeom>
          <a:solidFill>
            <a:schemeClr val="accent5">
              <a:lumMod val="60000"/>
              <a:lumOff val="40000"/>
            </a:schemeClr>
          </a:solidFill>
        </p:spPr>
        <p:txBody>
          <a:bodyPr wrap="square" rtlCol="0">
            <a:spAutoFit/>
          </a:bodyPr>
          <a:lstStyle/>
          <a:p>
            <a:r>
              <a:rPr lang="en-US" sz="1600" dirty="0" smtClean="0"/>
              <a:t>QUAL: The quality or likelihood score given to the site by the program used to call variants.  Often a </a:t>
            </a:r>
            <a:r>
              <a:rPr lang="en-US" sz="1600" dirty="0" err="1" smtClean="0"/>
              <a:t>phred</a:t>
            </a:r>
            <a:r>
              <a:rPr lang="en-US" sz="1600" dirty="0" smtClean="0"/>
              <a:t>-scaled score, but sometimes a </a:t>
            </a:r>
            <a:r>
              <a:rPr lang="mr-IN" sz="1600" dirty="0" smtClean="0"/>
              <a:t>–</a:t>
            </a:r>
            <a:r>
              <a:rPr lang="en-US" sz="1600" dirty="0" smtClean="0"/>
              <a:t>ln(likelihood) or other score in a very different range.</a:t>
            </a:r>
            <a:endParaRPr lang="en-US" sz="1600" dirty="0"/>
          </a:p>
        </p:txBody>
      </p:sp>
      <p:sp>
        <p:nvSpPr>
          <p:cNvPr id="28" name="Rectangle 27"/>
          <p:cNvSpPr/>
          <p:nvPr/>
        </p:nvSpPr>
        <p:spPr>
          <a:xfrm>
            <a:off x="4366260" y="1590640"/>
            <a:ext cx="605790" cy="760750"/>
          </a:xfrm>
          <a:prstGeom prst="rect">
            <a:avLst/>
          </a:prstGeom>
          <a:solidFill>
            <a:schemeClr val="accent6">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54305" y="5431182"/>
            <a:ext cx="8423910" cy="584775"/>
          </a:xfrm>
          <a:prstGeom prst="rect">
            <a:avLst/>
          </a:prstGeom>
          <a:solidFill>
            <a:schemeClr val="accent6"/>
          </a:solidFill>
        </p:spPr>
        <p:txBody>
          <a:bodyPr wrap="square" rtlCol="0">
            <a:spAutoFit/>
          </a:bodyPr>
          <a:lstStyle/>
          <a:p>
            <a:r>
              <a:rPr lang="en-US" sz="1600" dirty="0" smtClean="0"/>
              <a:t>FILTER: If you run a filter on the </a:t>
            </a:r>
            <a:r>
              <a:rPr lang="en-US" sz="1600" dirty="0" err="1" smtClean="0"/>
              <a:t>vcf</a:t>
            </a:r>
            <a:r>
              <a:rPr lang="en-US" sz="1600" dirty="0" smtClean="0"/>
              <a:t> after calling the SNPs, this will say whether each SNP passed or failed (rather than deleting SNPs that fail the filter).</a:t>
            </a:r>
            <a:endParaRPr lang="en-US" sz="1600" dirty="0"/>
          </a:p>
        </p:txBody>
      </p:sp>
      <p:sp>
        <p:nvSpPr>
          <p:cNvPr id="32" name="Rectangle 31"/>
          <p:cNvSpPr/>
          <p:nvPr/>
        </p:nvSpPr>
        <p:spPr>
          <a:xfrm>
            <a:off x="4977765" y="1588770"/>
            <a:ext cx="600075" cy="760750"/>
          </a:xfrm>
          <a:prstGeom prst="rect">
            <a:avLst/>
          </a:prstGeom>
          <a:solidFill>
            <a:schemeClr val="accent3">
              <a:lumMod val="7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54305" y="6015957"/>
            <a:ext cx="8423910" cy="584775"/>
          </a:xfrm>
          <a:prstGeom prst="rect">
            <a:avLst/>
          </a:prstGeom>
          <a:solidFill>
            <a:schemeClr val="accent3">
              <a:lumMod val="75000"/>
            </a:schemeClr>
          </a:solidFill>
        </p:spPr>
        <p:txBody>
          <a:bodyPr wrap="square" rtlCol="0">
            <a:spAutoFit/>
          </a:bodyPr>
          <a:lstStyle/>
          <a:p>
            <a:r>
              <a:rPr lang="en-US" sz="1600" dirty="0" smtClean="0"/>
              <a:t>INFO: Often this field is blank (“.”), unless you have run some additional analysis, such as annotation prediction.</a:t>
            </a:r>
            <a:endParaRPr lang="en-US" sz="1600" dirty="0"/>
          </a:p>
        </p:txBody>
      </p:sp>
    </p:spTree>
    <p:extLst>
      <p:ext uri="{BB962C8B-B14F-4D97-AF65-F5344CB8AC3E}">
        <p14:creationId xmlns:p14="http://schemas.microsoft.com/office/powerpoint/2010/main" val="122778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7" grpId="0" animBg="1"/>
      <p:bldP spid="28" grpId="0" animBg="1"/>
      <p:bldP spid="31" grpId="0" animBg="1"/>
      <p:bldP spid="32" grpId="0" animBg="1"/>
      <p:bldP spid="34" grpId="0" animBg="1"/>
    </p:bldLst>
  </p:timing>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TotalTime>
  <Words>1564</Words>
  <Application>Microsoft Macintosh PowerPoint</Application>
  <PresentationFormat>On-screen Show (4:3)</PresentationFormat>
  <Paragraphs>291</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Garamond</vt:lpstr>
      <vt:lpstr>Mangal</vt:lpstr>
      <vt:lpstr>Times New Roman</vt:lpstr>
      <vt:lpstr>Arial</vt:lpstr>
      <vt:lpstr>Office Theme</vt:lpstr>
      <vt:lpstr>The Variant Call Format</vt:lpstr>
      <vt:lpstr>Outline of Today’s Class</vt:lpstr>
      <vt:lpstr>Constructing an Illumina Library</vt:lpstr>
      <vt:lpstr>Sequencing-By-Synthesis</vt:lpstr>
      <vt:lpstr>Illumina Output: Fastq Format</vt:lpstr>
      <vt:lpstr>Data Processing Pipeline</vt:lpstr>
      <vt:lpstr>SNP Calling</vt:lpstr>
      <vt:lpstr>VCF Files</vt:lpstr>
      <vt:lpstr>VCF Files</vt:lpstr>
      <vt:lpstr>VCF Files</vt:lpstr>
      <vt:lpstr>VCF Files and R</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A Cooper</dc:creator>
  <cp:lastModifiedBy>Elizabeth A Cooper</cp:lastModifiedBy>
  <cp:revision>21</cp:revision>
  <dcterms:created xsi:type="dcterms:W3CDTF">2017-09-03T19:49:20Z</dcterms:created>
  <dcterms:modified xsi:type="dcterms:W3CDTF">2017-09-03T22:41:54Z</dcterms:modified>
</cp:coreProperties>
</file>