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61" r:id="rId4"/>
    <p:sldId id="267" r:id="rId5"/>
    <p:sldId id="262" r:id="rId6"/>
    <p:sldId id="263" r:id="rId7"/>
    <p:sldId id="275" r:id="rId8"/>
    <p:sldId id="264" r:id="rId9"/>
    <p:sldId id="268" r:id="rId10"/>
    <p:sldId id="269" r:id="rId11"/>
    <p:sldId id="270" r:id="rId12"/>
    <p:sldId id="271" r:id="rId13"/>
    <p:sldId id="272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4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48B01-B736-A347-9A20-3BD6F16FD1C5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4F972-5627-1A4D-BC49-0769B0F2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3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testing the immediately preceding generation-not looking at historic evidence of selection</a:t>
            </a:r>
            <a:r>
              <a:rPr lang="en-US" baseline="0" dirty="0" smtClean="0"/>
              <a:t> like the better tests we will look at later.</a:t>
            </a:r>
          </a:p>
          <a:p>
            <a:r>
              <a:rPr lang="en-US" baseline="0" dirty="0" smtClean="0"/>
              <a:t>Also only looking at a single site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F972-5627-1A4D-BC49-0769B0F238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very large SNP data</a:t>
            </a:r>
            <a:r>
              <a:rPr lang="en-US" baseline="0" dirty="0" smtClean="0"/>
              <a:t> sets that are generated in Next-Gen sequencing, HWE has actually regained some utility.  With 100K SNPs, it is reasonable to expect MOST of them to be in HWE within a population!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F972-5627-1A4D-BC49-0769B0F238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4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use</a:t>
            </a:r>
            <a:r>
              <a:rPr lang="en-US" baseline="0" dirty="0" smtClean="0"/>
              <a:t> chi-square with observed and expected values, but Fisher’s works with large and small samples, so I typically use it</a:t>
            </a:r>
          </a:p>
          <a:p>
            <a:r>
              <a:rPr lang="en-US" baseline="0" dirty="0" smtClean="0"/>
              <a:t>Trade off: Fisher’s is difficult/impossible to compute by hand, but R has a built in function</a:t>
            </a:r>
          </a:p>
          <a:p>
            <a:r>
              <a:rPr lang="en-US" baseline="0" dirty="0" smtClean="0"/>
              <a:t>Refer to R intro docs </a:t>
            </a:r>
            <a:r>
              <a:rPr lang="en-US" baseline="0" smtClean="0"/>
              <a:t>to remember how to create a matrix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06CB6-6B82-AD4E-8D64-8073BBA4AD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6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F972-5627-1A4D-BC49-0769B0F238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Take an opportunity</a:t>
            </a:r>
            <a:r>
              <a:rPr lang="en-US" baseline="0" dirty="0" smtClean="0"/>
              <a:t> here to look at the helpful commands file and the new functions in “</a:t>
            </a:r>
            <a:r>
              <a:rPr lang="en-US" baseline="0" dirty="0" err="1" smtClean="0"/>
              <a:t>LC_functions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People should still save their code on their own (</a:t>
            </a:r>
            <a:r>
              <a:rPr lang="en-US" baseline="0" smtClean="0"/>
              <a:t>don’t completely rely on me)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F972-5627-1A4D-BC49-0769B0F238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7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0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9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6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2A2C-EC42-5A4B-B10E-3E3FFF4810E9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96C8-A393-8E42-834C-A9DEB1C8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emson.instructure.com/courses/34867/pages/week-2-solutions" TargetMode="External"/><Relationship Id="rId3" Type="http://schemas.openxmlformats.org/officeDocument/2006/relationships/hyperlink" Target="https://clemson.instructure.com/courses/34867/pages/r-func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Genomics 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3: </a:t>
            </a:r>
            <a:r>
              <a:rPr lang="en-US" dirty="0" smtClean="0"/>
              <a:t>Hardy-Weinberg </a:t>
            </a:r>
            <a:r>
              <a:rPr lang="en-US" dirty="0" smtClean="0"/>
              <a:t>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5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Next-Gen Pipelines: Where can Problems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Incorrect Read Mapping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86576" y="2341756"/>
            <a:ext cx="7782062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4386146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07238" y="4887951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25758" y="4129668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54712" y="4642624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93581" y="4386146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09112" y="4479073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45507" y="5014331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02712" y="3876907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75502" y="4419601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95848" y="4490224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3.33333E-6 L 0.01805 -0.27314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0162 L 0.09497 -0.34305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62 L -0.19809 -0.20532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7 L -0.02292 -0.27245 " pathEditMode="relative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-3.33333E-6 L 0.1592 -0.27199 " pathEditMode="relative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047 L -0.57899 -0.13935 " pathEditMode="relative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162 L 0.0809 -0.25741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162 L -0.30712 -0.28889 " pathEditMode="relative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486 L -0.0868 -0.20972 " pathEditMode="relative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62 L -0.18091 -0.18194 " pathEditMode="relative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Next-Gen Pipelines: Where can Problems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Incorrect Read Mapping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86576" y="2341756"/>
            <a:ext cx="7782062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2166" y="2698595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1424" y="2769219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2166" y="2903033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61424" y="3014546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1424" y="2512741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767034" y="2512741"/>
            <a:ext cx="747131" cy="702528"/>
            <a:chOff x="5767034" y="2512741"/>
            <a:chExt cx="747131" cy="70252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841375" y="2698595"/>
              <a:ext cx="672790" cy="0"/>
            </a:xfrm>
            <a:prstGeom prst="line">
              <a:avLst/>
            </a:prstGeom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67034" y="2958788"/>
              <a:ext cx="672790" cy="0"/>
            </a:xfrm>
            <a:prstGeom prst="line">
              <a:avLst/>
            </a:prstGeom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841375" y="2512741"/>
              <a:ext cx="672790" cy="0"/>
            </a:xfrm>
            <a:prstGeom prst="line">
              <a:avLst/>
            </a:prstGeom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74468" y="3215269"/>
              <a:ext cx="672790" cy="0"/>
            </a:xfrm>
            <a:prstGeom prst="line">
              <a:avLst/>
            </a:prstGeom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602166" y="2501590"/>
            <a:ext cx="67279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Pentagon 5"/>
          <p:cNvSpPr/>
          <p:nvPr/>
        </p:nvSpPr>
        <p:spPr>
          <a:xfrm>
            <a:off x="457200" y="2267415"/>
            <a:ext cx="3453161" cy="156117"/>
          </a:xfrm>
          <a:prstGeom prst="homePlate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entagon 25"/>
          <p:cNvSpPr/>
          <p:nvPr/>
        </p:nvSpPr>
        <p:spPr>
          <a:xfrm>
            <a:off x="5118035" y="2271132"/>
            <a:ext cx="3453161" cy="156117"/>
          </a:xfrm>
          <a:prstGeom prst="homePlate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6576" y="4601737"/>
            <a:ext cx="818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Result: Paralogous/Duplicated Loci Can Lead to Excess Polymorphism and excess heterozygosity in a </a:t>
            </a:r>
            <a:r>
              <a:rPr lang="en-US" sz="2000" smtClean="0"/>
              <a:t>particular region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86576" y="5457306"/>
            <a:ext cx="818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Stringent mapping thresholds, and filtering SNPs based on mapping quality can help with this, but is not always perfect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65 0.00579 L -0.56997 0.138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24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Next-Gen Pipelines: Where can Problems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Low Coverage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7560" y="2413619"/>
            <a:ext cx="558800" cy="254000"/>
            <a:chOff x="5103038" y="4917440"/>
            <a:chExt cx="558800" cy="2540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103038" y="4917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103038" y="497840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103038" y="504952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03038" y="511048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103038" y="5171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813899" y="2413619"/>
            <a:ext cx="565367" cy="60960"/>
            <a:chOff x="8323760" y="4917440"/>
            <a:chExt cx="565367" cy="6096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8323760" y="4917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330327" y="497840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Straight Connector 147"/>
          <p:cNvCxnSpPr/>
          <p:nvPr/>
        </p:nvCxnSpPr>
        <p:spPr>
          <a:xfrm>
            <a:off x="588348" y="2312019"/>
            <a:ext cx="7782062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2047240" y="2418699"/>
            <a:ext cx="558800" cy="254000"/>
            <a:chOff x="5103038" y="4917440"/>
            <a:chExt cx="558800" cy="254000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5103038" y="4917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103038" y="497840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103038" y="504952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103038" y="511048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103038" y="5171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2047240" y="2745128"/>
            <a:ext cx="558800" cy="254000"/>
            <a:chOff x="5103038" y="4917440"/>
            <a:chExt cx="558800" cy="254000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5103038" y="4917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5103038" y="497840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103038" y="504952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103038" y="511048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103038" y="5171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702949" y="2418699"/>
            <a:ext cx="558800" cy="254000"/>
            <a:chOff x="5103038" y="4917440"/>
            <a:chExt cx="558800" cy="254000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5103038" y="4917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103038" y="497840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103038" y="504952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03038" y="511048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103038" y="5171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96382" y="2733342"/>
            <a:ext cx="565367" cy="60960"/>
            <a:chOff x="8323760" y="4917440"/>
            <a:chExt cx="565367" cy="60960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8323760" y="4917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8330327" y="497840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Straight Connector 175"/>
          <p:cNvCxnSpPr/>
          <p:nvPr/>
        </p:nvCxnSpPr>
        <p:spPr>
          <a:xfrm>
            <a:off x="7237329" y="2413619"/>
            <a:ext cx="5588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12098" y="2378059"/>
            <a:ext cx="74342" cy="71120"/>
          </a:xfrm>
          <a:prstGeom prst="ellipse">
            <a:avLst/>
          </a:prstGeom>
          <a:solidFill>
            <a:schemeClr val="accent5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915816" y="2567629"/>
            <a:ext cx="74342" cy="71120"/>
          </a:xfrm>
          <a:prstGeom prst="ellipse">
            <a:avLst/>
          </a:prstGeom>
          <a:solidFill>
            <a:schemeClr val="accent5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2362998" y="2385679"/>
            <a:ext cx="74342" cy="71120"/>
          </a:xfrm>
          <a:prstGeom prst="ellipse">
            <a:avLst/>
          </a:prstGeom>
          <a:solidFill>
            <a:schemeClr val="accent5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2362998" y="2714649"/>
            <a:ext cx="74342" cy="71120"/>
          </a:xfrm>
          <a:prstGeom prst="ellipse">
            <a:avLst/>
          </a:prstGeom>
          <a:solidFill>
            <a:schemeClr val="accent5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2362998" y="2780688"/>
            <a:ext cx="74342" cy="71120"/>
          </a:xfrm>
          <a:prstGeom prst="ellipse">
            <a:avLst/>
          </a:prstGeom>
          <a:solidFill>
            <a:schemeClr val="accent5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2362998" y="2650493"/>
            <a:ext cx="74342" cy="71120"/>
          </a:xfrm>
          <a:prstGeom prst="ellipse">
            <a:avLst/>
          </a:prstGeom>
          <a:solidFill>
            <a:schemeClr val="accent5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362998" y="2518414"/>
            <a:ext cx="74342" cy="71120"/>
          </a:xfrm>
          <a:prstGeom prst="ellipse">
            <a:avLst/>
          </a:prstGeom>
          <a:solidFill>
            <a:schemeClr val="accent5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958052" y="2565179"/>
            <a:ext cx="74342" cy="71120"/>
          </a:xfrm>
          <a:prstGeom prst="ellipse">
            <a:avLst/>
          </a:prstGeom>
          <a:solidFill>
            <a:schemeClr val="accent5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958052" y="2457578"/>
            <a:ext cx="74342" cy="71120"/>
          </a:xfrm>
          <a:prstGeom prst="ellipse">
            <a:avLst/>
          </a:prstGeom>
          <a:solidFill>
            <a:schemeClr val="accent5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5958052" y="2376704"/>
            <a:ext cx="74342" cy="71120"/>
          </a:xfrm>
          <a:prstGeom prst="ellipse">
            <a:avLst/>
          </a:prstGeom>
          <a:solidFill>
            <a:schemeClr val="accent5"/>
          </a:solidFill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4214878" y="2376704"/>
            <a:ext cx="74342" cy="71120"/>
          </a:xfrm>
          <a:prstGeom prst="ellipse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7385527" y="2380424"/>
            <a:ext cx="74342" cy="71120"/>
          </a:xfrm>
          <a:prstGeom prst="ellipse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457200" y="3832127"/>
            <a:ext cx="81846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Result: Without enough coverage to detect both alleles, heterozygotes will be missed (bias towards excess homozygosity).</a:t>
            </a:r>
          </a:p>
          <a:p>
            <a:endParaRPr lang="en-US" sz="2000" dirty="0"/>
          </a:p>
          <a:p>
            <a:r>
              <a:rPr lang="en-US" sz="2000" dirty="0" smtClean="0"/>
              <a:t>Standard threshold for SNP callers: alternate allele must be in at least 20% of reads to be kept, so 5X is MINIMUM to call </a:t>
            </a:r>
            <a:r>
              <a:rPr lang="en-US" sz="2000" dirty="0" err="1" smtClean="0"/>
              <a:t>hets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4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Next-Gen Pipelines: Where can Problems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Too much missing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7560" y="2413619"/>
            <a:ext cx="558800" cy="254000"/>
            <a:chOff x="5103038" y="4917440"/>
            <a:chExt cx="558800" cy="2540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103038" y="4917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103038" y="497840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103038" y="504952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03038" y="511048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103038" y="5171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Straight Connector 147"/>
          <p:cNvCxnSpPr/>
          <p:nvPr/>
        </p:nvCxnSpPr>
        <p:spPr>
          <a:xfrm>
            <a:off x="588348" y="2312019"/>
            <a:ext cx="7782062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2047240" y="2418699"/>
            <a:ext cx="558800" cy="254000"/>
            <a:chOff x="5103038" y="4917440"/>
            <a:chExt cx="558800" cy="254000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5103038" y="4917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5103038" y="497840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103038" y="504952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5103038" y="511048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103038" y="5171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2047240" y="2745128"/>
            <a:ext cx="558800" cy="254000"/>
            <a:chOff x="5103038" y="4917440"/>
            <a:chExt cx="558800" cy="254000"/>
          </a:xfrm>
        </p:grpSpPr>
        <p:cxnSp>
          <p:nvCxnSpPr>
            <p:cNvPr id="156" name="Straight Connector 155"/>
            <p:cNvCxnSpPr/>
            <p:nvPr/>
          </p:nvCxnSpPr>
          <p:spPr>
            <a:xfrm>
              <a:off x="5103038" y="4917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5103038" y="497840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103038" y="504952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103038" y="511048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103038" y="5171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702949" y="2418699"/>
            <a:ext cx="558800" cy="254000"/>
            <a:chOff x="5103038" y="4917440"/>
            <a:chExt cx="558800" cy="254000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5103038" y="4917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103038" y="497840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103038" y="504952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103038" y="511048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5103038" y="5171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96382" y="2733342"/>
            <a:ext cx="565367" cy="60960"/>
            <a:chOff x="8323760" y="4917440"/>
            <a:chExt cx="565367" cy="60960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8323760" y="491744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8330327" y="4978400"/>
              <a:ext cx="558800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/>
          <p:cNvSpPr txBox="1"/>
          <p:nvPr/>
        </p:nvSpPr>
        <p:spPr>
          <a:xfrm>
            <a:off x="457200" y="5586831"/>
            <a:ext cx="818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Result: Too many missing individuals could skew the frequencies of observed genotypes at a particular site.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7204" y="3373739"/>
            <a:ext cx="561340" cy="355600"/>
            <a:chOff x="387629" y="3566852"/>
            <a:chExt cx="561340" cy="355600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390169" y="356685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87629" y="362781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90169" y="368877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90169" y="374973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90169" y="381069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90169" y="387165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90169" y="392245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59151" y="4005157"/>
            <a:ext cx="558800" cy="314960"/>
            <a:chOff x="1032789" y="3566852"/>
            <a:chExt cx="558800" cy="314960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1032789" y="3566852"/>
              <a:ext cx="55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1032789" y="3627812"/>
              <a:ext cx="55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032789" y="3688772"/>
              <a:ext cx="55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032789" y="3759892"/>
              <a:ext cx="55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032789" y="3820852"/>
              <a:ext cx="55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032789" y="3881812"/>
              <a:ext cx="55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036223" y="3373739"/>
            <a:ext cx="559981" cy="355600"/>
            <a:chOff x="3293567" y="3566852"/>
            <a:chExt cx="559981" cy="355600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3294748" y="356685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294748" y="362781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294748" y="368877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294748" y="374973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294748" y="381069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294748" y="387165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93567" y="392245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702949" y="3373504"/>
            <a:ext cx="579121" cy="335280"/>
            <a:chOff x="6497816" y="3566852"/>
            <a:chExt cx="579121" cy="33528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497816" y="356685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504383" y="363797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514543" y="369893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518137" y="375989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18137" y="383101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518137" y="3902132"/>
              <a:ext cx="558800" cy="0"/>
            </a:xfrm>
            <a:prstGeom prst="line">
              <a:avLst/>
            </a:prstGeom>
            <a:ln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719676" y="4005157"/>
            <a:ext cx="570447" cy="254000"/>
            <a:chOff x="7173456" y="3566852"/>
            <a:chExt cx="570447" cy="254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7173456" y="3566852"/>
              <a:ext cx="55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185103" y="3627812"/>
              <a:ext cx="55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185103" y="3698932"/>
              <a:ext cx="55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173456" y="3759892"/>
              <a:ext cx="55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173456" y="3820852"/>
              <a:ext cx="558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7204" y="4561553"/>
            <a:ext cx="563627" cy="436880"/>
            <a:chOff x="7829029" y="3566852"/>
            <a:chExt cx="563627" cy="43688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829029" y="3566852"/>
              <a:ext cx="55880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829029" y="3627812"/>
              <a:ext cx="55880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833856" y="3698932"/>
              <a:ext cx="55880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829029" y="3759892"/>
              <a:ext cx="55880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829029" y="3820852"/>
              <a:ext cx="55880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29029" y="3881812"/>
              <a:ext cx="55880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829029" y="3942772"/>
              <a:ext cx="55880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29029" y="4003732"/>
              <a:ext cx="55880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527824" y="3196683"/>
            <a:ext cx="79248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27824" y="3881766"/>
            <a:ext cx="79248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609600" y="4441902"/>
            <a:ext cx="79248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587110" y="5118234"/>
            <a:ext cx="79248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1"/>
            <a:ext cx="5699116" cy="759599"/>
          </a:xfrm>
        </p:spPr>
        <p:txBody>
          <a:bodyPr>
            <a:normAutofit fontScale="90000"/>
          </a:bodyPr>
          <a:lstStyle/>
          <a:p>
            <a:r>
              <a:rPr lang="en-US" smtClean="0"/>
              <a:t>Handling Outlier Loci</a:t>
            </a:r>
            <a:endParaRPr lang="en-US" dirty="0"/>
          </a:p>
        </p:txBody>
      </p:sp>
      <p:sp>
        <p:nvSpPr>
          <p:cNvPr id="29" name="Terminator 28"/>
          <p:cNvSpPr/>
          <p:nvPr/>
        </p:nvSpPr>
        <p:spPr>
          <a:xfrm>
            <a:off x="288758" y="974558"/>
            <a:ext cx="1742173" cy="625642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If you find sites that significantly deviate from HWE...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Decision 29"/>
          <p:cNvSpPr/>
          <p:nvPr/>
        </p:nvSpPr>
        <p:spPr>
          <a:xfrm>
            <a:off x="2978263" y="839804"/>
            <a:ext cx="1781178" cy="895149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Is the H</a:t>
            </a:r>
            <a:r>
              <a:rPr lang="en-US" sz="1100" baseline="-25000" dirty="0" smtClean="0">
                <a:solidFill>
                  <a:schemeClr val="accent1">
                    <a:lumMod val="50000"/>
                  </a:schemeClr>
                </a:solidFill>
              </a:rPr>
              <a:t>obs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 too...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2030931" y="1287379"/>
            <a:ext cx="94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59441" y="1287378"/>
            <a:ext cx="150660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ecision 35"/>
          <p:cNvSpPr/>
          <p:nvPr/>
        </p:nvSpPr>
        <p:spPr>
          <a:xfrm>
            <a:off x="6290906" y="839804"/>
            <a:ext cx="1781178" cy="895149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Are the outlier sites clustered in one region?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Delay 36"/>
          <p:cNvSpPr/>
          <p:nvPr/>
        </p:nvSpPr>
        <p:spPr>
          <a:xfrm>
            <a:off x="7420825" y="2030263"/>
            <a:ext cx="1106905" cy="606391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2">
                    <a:lumMod val="50000"/>
                  </a:schemeClr>
                </a:solidFill>
              </a:rPr>
              <a:t>This could be a paralog.</a:t>
            </a:r>
            <a:endParaRPr lang="en-US" sz="1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9" name="Elbow Connector 38"/>
          <p:cNvCxnSpPr>
            <a:stCxn id="36" idx="3"/>
            <a:endCxn id="37" idx="0"/>
          </p:cNvCxnSpPr>
          <p:nvPr/>
        </p:nvCxnSpPr>
        <p:spPr>
          <a:xfrm flipH="1">
            <a:off x="7974278" y="1287379"/>
            <a:ext cx="97806" cy="742884"/>
          </a:xfrm>
          <a:prstGeom prst="bentConnector4">
            <a:avLst>
              <a:gd name="adj1" fmla="val -233728"/>
              <a:gd name="adj2" fmla="val 80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01262" y="1450822"/>
            <a:ext cx="42030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Yes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41" name="Process 40"/>
          <p:cNvSpPr/>
          <p:nvPr/>
        </p:nvSpPr>
        <p:spPr>
          <a:xfrm>
            <a:off x="7416012" y="3052075"/>
            <a:ext cx="1260909" cy="606391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Manually BLAST some reads to ref. 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2" name="Elbow Connector 41"/>
          <p:cNvCxnSpPr>
            <a:stCxn id="37" idx="2"/>
            <a:endCxn id="41" idx="0"/>
          </p:cNvCxnSpPr>
          <p:nvPr/>
        </p:nvCxnSpPr>
        <p:spPr>
          <a:xfrm rot="16200000" flipH="1">
            <a:off x="7802662" y="2808269"/>
            <a:ext cx="415421" cy="721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ecision 44"/>
          <p:cNvSpPr/>
          <p:nvPr/>
        </p:nvSpPr>
        <p:spPr>
          <a:xfrm>
            <a:off x="7155877" y="3976297"/>
            <a:ext cx="1781178" cy="895149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Does BLAST return multiple hits?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6" name="Elbow Connector 45"/>
          <p:cNvCxnSpPr>
            <a:stCxn id="41" idx="2"/>
            <a:endCxn id="45" idx="0"/>
          </p:cNvCxnSpPr>
          <p:nvPr/>
        </p:nvCxnSpPr>
        <p:spPr>
          <a:xfrm rot="5400000">
            <a:off x="7887552" y="3817381"/>
            <a:ext cx="3178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rminator 56"/>
          <p:cNvSpPr/>
          <p:nvPr/>
        </p:nvSpPr>
        <p:spPr>
          <a:xfrm>
            <a:off x="6729981" y="5832307"/>
            <a:ext cx="1742173" cy="625642"/>
          </a:xfrm>
          <a:prstGeom prst="flowChartTerminator">
            <a:avLst/>
          </a:prstGeom>
          <a:solidFill>
            <a:srgbClr val="FF8AD8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Probably paralogous.  Remove from data set.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58" name="Elbow Connector 57"/>
          <p:cNvCxnSpPr>
            <a:stCxn id="45" idx="2"/>
            <a:endCxn id="57" idx="0"/>
          </p:cNvCxnSpPr>
          <p:nvPr/>
        </p:nvCxnSpPr>
        <p:spPr>
          <a:xfrm rot="5400000">
            <a:off x="7343337" y="5129177"/>
            <a:ext cx="960861" cy="44539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36312" y="4998109"/>
            <a:ext cx="42030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Yes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63" name="Decision 62"/>
          <p:cNvSpPr/>
          <p:nvPr/>
        </p:nvSpPr>
        <p:spPr>
          <a:xfrm>
            <a:off x="4522906" y="3976295"/>
            <a:ext cx="1781178" cy="895149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Is the read depth too high?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4" name="Elbow Connector 63"/>
          <p:cNvCxnSpPr>
            <a:stCxn id="45" idx="1"/>
            <a:endCxn id="63" idx="3"/>
          </p:cNvCxnSpPr>
          <p:nvPr/>
        </p:nvCxnSpPr>
        <p:spPr>
          <a:xfrm rot="10800000">
            <a:off x="6304085" y="4423870"/>
            <a:ext cx="851793" cy="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11590" y="4293065"/>
            <a:ext cx="3706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70" name="Elbow Connector 69"/>
          <p:cNvCxnSpPr>
            <a:stCxn id="63" idx="2"/>
            <a:endCxn id="57" idx="1"/>
          </p:cNvCxnSpPr>
          <p:nvPr/>
        </p:nvCxnSpPr>
        <p:spPr>
          <a:xfrm rot="16200000" flipH="1">
            <a:off x="5434896" y="4850043"/>
            <a:ext cx="1273684" cy="131648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03341" y="5056160"/>
            <a:ext cx="42030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Yes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74" name="Terminator 73"/>
          <p:cNvSpPr/>
          <p:nvPr/>
        </p:nvSpPr>
        <p:spPr>
          <a:xfrm>
            <a:off x="3257647" y="5832307"/>
            <a:ext cx="1742173" cy="625642"/>
          </a:xfrm>
          <a:prstGeom prst="flowChartTerminator">
            <a:avLst/>
          </a:prstGeom>
          <a:solidFill>
            <a:schemeClr val="accent6">
              <a:lumMod val="40000"/>
              <a:lumOff val="60000"/>
              <a:alpha val="23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</a:rPr>
              <a:t>Might be a real pattern of selection.  Keep or discard based on downstream analyses.</a:t>
            </a: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5" name="Elbow Connector 74"/>
          <p:cNvCxnSpPr>
            <a:stCxn id="63" idx="1"/>
            <a:endCxn id="99" idx="3"/>
          </p:cNvCxnSpPr>
          <p:nvPr/>
        </p:nvCxnSpPr>
        <p:spPr>
          <a:xfrm rot="10800000" flipV="1">
            <a:off x="3303636" y="4423869"/>
            <a:ext cx="1219270" cy="3264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28734" y="4123814"/>
            <a:ext cx="3706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>
            <a:stCxn id="36" idx="2"/>
            <a:endCxn id="63" idx="0"/>
          </p:cNvCxnSpPr>
          <p:nvPr/>
        </p:nvCxnSpPr>
        <p:spPr>
          <a:xfrm rot="5400000">
            <a:off x="5176824" y="1971624"/>
            <a:ext cx="2241342" cy="176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18777" y="2733299"/>
            <a:ext cx="3706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3" name="Decision 82"/>
          <p:cNvSpPr/>
          <p:nvPr/>
        </p:nvSpPr>
        <p:spPr>
          <a:xfrm>
            <a:off x="2977295" y="2319881"/>
            <a:ext cx="1781178" cy="895149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Is the read depth too low (&lt;5X)?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6" name="Elbow Connector 85"/>
          <p:cNvCxnSpPr>
            <a:stCxn id="30" idx="2"/>
            <a:endCxn id="83" idx="0"/>
          </p:cNvCxnSpPr>
          <p:nvPr/>
        </p:nvCxnSpPr>
        <p:spPr>
          <a:xfrm rot="5400000">
            <a:off x="3575904" y="2026933"/>
            <a:ext cx="584928" cy="968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Up Arrow Callout 90"/>
          <p:cNvSpPr/>
          <p:nvPr/>
        </p:nvSpPr>
        <p:spPr>
          <a:xfrm>
            <a:off x="5094613" y="1008437"/>
            <a:ext cx="637763" cy="442385"/>
          </a:xfrm>
          <a:prstGeom prst="upArrowCallou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High?</a:t>
            </a:r>
            <a:endParaRPr lang="en-US" sz="1100" dirty="0"/>
          </a:p>
        </p:txBody>
      </p:sp>
      <p:sp>
        <p:nvSpPr>
          <p:cNvPr id="92" name="Down Arrow Callout 91"/>
          <p:cNvSpPr/>
          <p:nvPr/>
        </p:nvSpPr>
        <p:spPr>
          <a:xfrm>
            <a:off x="3549002" y="1788855"/>
            <a:ext cx="637763" cy="39790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Low?</a:t>
            </a:r>
            <a:endParaRPr lang="en-US" sz="1100" dirty="0"/>
          </a:p>
        </p:txBody>
      </p:sp>
      <p:sp>
        <p:nvSpPr>
          <p:cNvPr id="97" name="Terminator 96"/>
          <p:cNvSpPr/>
          <p:nvPr/>
        </p:nvSpPr>
        <p:spPr>
          <a:xfrm>
            <a:off x="407618" y="5832308"/>
            <a:ext cx="1742173" cy="625642"/>
          </a:xfrm>
          <a:prstGeom prst="flowChartTerminator">
            <a:avLst/>
          </a:prstGeom>
          <a:solidFill>
            <a:srgbClr val="FF8AD8">
              <a:alpha val="8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Filter data more stringently and remove sites.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99" name="Decision 98"/>
          <p:cNvSpPr/>
          <p:nvPr/>
        </p:nvSpPr>
        <p:spPr>
          <a:xfrm>
            <a:off x="1522458" y="4302750"/>
            <a:ext cx="1781178" cy="895149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Are there a lot of missing samples?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1" name="Elbow Connector 100"/>
          <p:cNvCxnSpPr>
            <a:stCxn id="99" idx="2"/>
            <a:endCxn id="74" idx="0"/>
          </p:cNvCxnSpPr>
          <p:nvPr/>
        </p:nvCxnSpPr>
        <p:spPr>
          <a:xfrm rot="16200000" flipH="1">
            <a:off x="2953686" y="4657259"/>
            <a:ext cx="634408" cy="17156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42098" y="5398453"/>
            <a:ext cx="3706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06" name="Elbow Connector 105"/>
          <p:cNvCxnSpPr>
            <a:stCxn id="99" idx="1"/>
            <a:endCxn id="97" idx="0"/>
          </p:cNvCxnSpPr>
          <p:nvPr/>
        </p:nvCxnSpPr>
        <p:spPr>
          <a:xfrm rot="10800000" flipV="1">
            <a:off x="1278706" y="4750324"/>
            <a:ext cx="243753" cy="108198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Process 122"/>
          <p:cNvSpPr/>
          <p:nvPr/>
        </p:nvSpPr>
        <p:spPr>
          <a:xfrm>
            <a:off x="315857" y="1932967"/>
            <a:ext cx="1427680" cy="606391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Run </a:t>
            </a:r>
            <a:r>
              <a:rPr lang="en-US" sz="1000" dirty="0" err="1" smtClean="0">
                <a:solidFill>
                  <a:schemeClr val="accent4">
                    <a:lumMod val="50000"/>
                  </a:schemeClr>
                </a:solidFill>
              </a:rPr>
              <a:t>samtools</a:t>
            </a:r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4">
                    <a:lumMod val="50000"/>
                  </a:schemeClr>
                </a:solidFill>
              </a:rPr>
              <a:t>rmdup</a:t>
            </a:r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</a:rPr>
              <a:t>, then re-test SNPs</a:t>
            </a:r>
            <a:endParaRPr lang="en-US" sz="1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9" name="Decision 138"/>
          <p:cNvSpPr/>
          <p:nvPr/>
        </p:nvSpPr>
        <p:spPr>
          <a:xfrm>
            <a:off x="543939" y="3183813"/>
            <a:ext cx="1781178" cy="895149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Did you check for PCR duplicates?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0" name="Elbow Connector 139"/>
          <p:cNvCxnSpPr>
            <a:stCxn id="83" idx="2"/>
            <a:endCxn id="139" idx="3"/>
          </p:cNvCxnSpPr>
          <p:nvPr/>
        </p:nvCxnSpPr>
        <p:spPr>
          <a:xfrm rot="5400000">
            <a:off x="2888322" y="2651826"/>
            <a:ext cx="416358" cy="15427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39" idx="1"/>
            <a:endCxn id="123" idx="2"/>
          </p:cNvCxnSpPr>
          <p:nvPr/>
        </p:nvCxnSpPr>
        <p:spPr>
          <a:xfrm rot="10800000" flipH="1">
            <a:off x="543939" y="2539358"/>
            <a:ext cx="485758" cy="1092030"/>
          </a:xfrm>
          <a:prstGeom prst="bentConnector4">
            <a:avLst>
              <a:gd name="adj1" fmla="val -47060"/>
              <a:gd name="adj2" fmla="val 704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57509" y="3080275"/>
            <a:ext cx="3706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82" name="Elbow Connector 181"/>
          <p:cNvCxnSpPr>
            <a:stCxn id="123" idx="0"/>
            <a:endCxn id="29" idx="2"/>
          </p:cNvCxnSpPr>
          <p:nvPr/>
        </p:nvCxnSpPr>
        <p:spPr>
          <a:xfrm rot="5400000" flipH="1" flipV="1">
            <a:off x="928388" y="1701510"/>
            <a:ext cx="332767" cy="130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83" idx="1"/>
            <a:endCxn id="97" idx="1"/>
          </p:cNvCxnSpPr>
          <p:nvPr/>
        </p:nvCxnSpPr>
        <p:spPr>
          <a:xfrm rot="10800000" flipV="1">
            <a:off x="407619" y="2767455"/>
            <a:ext cx="2569677" cy="3377673"/>
          </a:xfrm>
          <a:prstGeom prst="bentConnector3">
            <a:avLst>
              <a:gd name="adj1" fmla="val 10889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2330321" y="2605477"/>
            <a:ext cx="42030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Yes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270307" y="3495167"/>
            <a:ext cx="3706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210" name="Elbow Connector 209"/>
          <p:cNvCxnSpPr>
            <a:stCxn id="139" idx="2"/>
            <a:endCxn id="99" idx="0"/>
          </p:cNvCxnSpPr>
          <p:nvPr/>
        </p:nvCxnSpPr>
        <p:spPr>
          <a:xfrm rot="16200000" flipH="1">
            <a:off x="1811893" y="3701596"/>
            <a:ext cx="223788" cy="97851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713633" y="4068916"/>
            <a:ext cx="42030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Yes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068550" y="5056160"/>
            <a:ext cx="42030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Yes</a:t>
            </a:r>
            <a:endParaRPr 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972"/>
            <a:ext cx="8229600" cy="663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Calculate the OBSERVED and EXPECTED counts of each Genotype (AA, Aa, aa) at every site.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Uses Fisher’s Exact test to see which sites deviate significantly from HWE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Look at outlier sites and try to see what might cause deviation.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90919" y="931957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Week 3 Sample VCF: ~1,000 SNP sites and ~100 individuals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0632"/>
            <a:ext cx="5678905" cy="6460957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y.data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= read in the sample VCF file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my.results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= Set up empty table to hold results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Get the table of Genotype Counts and save in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my.results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Add 3 new empty columns to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my.results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: N, p, q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Use the Genotype Counts to calculate N, p, q: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N = AA + Aa + aa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p = [2(AA) + Aa]/2N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q = 1 </a:t>
            </a:r>
            <a:r>
              <a:rPr lang="mr-IN" sz="12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p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Make a new column in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my.results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to hold P-values</a:t>
            </a:r>
          </a:p>
          <a:p>
            <a:pPr marL="0" indent="0">
              <a:buNone/>
            </a:pP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Run Fisher’s Exact Test on EACH site to get the p-value: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in 1:nrow(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my.data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)) {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x = get matrix of counts for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my.data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,]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test =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fisher.test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my.results$Pvalue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test$p.value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Count sites with significant deviation from HWE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Look at read depth for sites where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obs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(Aa) is too low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Look at positions for sites where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obs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(Aa) is too high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336632" y="1863818"/>
            <a:ext cx="433136" cy="795161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336632" y="417097"/>
            <a:ext cx="433136" cy="950494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336632" y="3797971"/>
            <a:ext cx="433136" cy="581524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336632" y="4957011"/>
            <a:ext cx="433136" cy="946485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9768" y="630734"/>
            <a:ext cx="198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We did this </a:t>
            </a:r>
            <a:r>
              <a:rPr lang="en-US" sz="1400" smtClean="0">
                <a:solidFill>
                  <a:schemeClr val="accent5"/>
                </a:solidFill>
              </a:rPr>
              <a:t>last week, so we can re-use code!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9768" y="1922123"/>
            <a:ext cx="198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Just use basic math functions for this part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69768" y="3797971"/>
            <a:ext cx="198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Code to get x is given w/ the exercise details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9768" y="5060921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P</a:t>
            </a:r>
            <a:r>
              <a:rPr lang="en-US" sz="1400" dirty="0" smtClean="0">
                <a:solidFill>
                  <a:schemeClr val="accent2"/>
                </a:solidFill>
              </a:rPr>
              <a:t>ractice </a:t>
            </a:r>
            <a:r>
              <a:rPr lang="en-US" sz="1400" smtClean="0">
                <a:solidFill>
                  <a:schemeClr val="accent2"/>
                </a:solidFill>
              </a:rPr>
              <a:t>using </a:t>
            </a:r>
            <a:r>
              <a:rPr lang="en-US" sz="140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subset </a:t>
            </a:r>
            <a:r>
              <a:rPr lang="en-US" sz="1400" smtClean="0">
                <a:solidFill>
                  <a:schemeClr val="accent2"/>
                </a:solidFill>
              </a:rPr>
              <a:t>and </a:t>
            </a:r>
            <a:r>
              <a:rPr lang="en-US" sz="140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which</a:t>
            </a:r>
            <a:r>
              <a:rPr lang="en-US" sz="1400" smtClean="0">
                <a:solidFill>
                  <a:schemeClr val="accent2"/>
                </a:solidFill>
              </a:rPr>
              <a:t>; </a:t>
            </a:r>
            <a:r>
              <a:rPr lang="en-US" sz="1400" dirty="0" smtClean="0">
                <a:solidFill>
                  <a:schemeClr val="accent2"/>
                </a:solidFill>
              </a:rPr>
              <a:t>otherwise code is given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5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Variant Call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VCF files are a standard file type produced by Next-Gen pipelines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1 row per Variant/SNP locus</a:t>
            </a:r>
          </a:p>
          <a:p>
            <a:r>
              <a:rPr lang="en-US" dirty="0" smtClean="0">
                <a:solidFill>
                  <a:srgbClr val="942093"/>
                </a:solidFill>
              </a:rPr>
              <a:t>1 column per Individual/Sample (after 9 columns of other info.)</a:t>
            </a:r>
            <a:endParaRPr lang="en-US" dirty="0">
              <a:solidFill>
                <a:srgbClr val="9420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808" y="4716379"/>
            <a:ext cx="82589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for Week 2 exercises can be found at: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clemson.instructure.com/courses/34867/pages/week-2-solutions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(self-contained R code and/or step-by-step explanations)</a:t>
            </a:r>
          </a:p>
          <a:p>
            <a:endParaRPr lang="en-US" dirty="0"/>
          </a:p>
          <a:p>
            <a:r>
              <a:rPr lang="en-US" dirty="0" smtClean="0"/>
              <a:t>Source code with useful R functions can be found thru this page: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clemson.instructure.com/courses/34867/pages/r-functions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Hardy</a:t>
            </a:r>
            <a:r>
              <a:rPr lang="mr-IN" dirty="0" smtClean="0"/>
              <a:t>–</a:t>
            </a:r>
            <a:r>
              <a:rPr lang="en-US" dirty="0" smtClean="0"/>
              <a:t>Weinberg Equilibrium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𝐹𝑟𝑒𝑞𝑢𝑒𝑛𝑐𝑦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𝑜𝑓</m:t>
                      </m:r>
                      <m:r>
                        <a:rPr lang="en-US" b="0" i="1" smtClean="0">
                          <a:latin typeface="Cambria Math" charset="0"/>
                        </a:rPr>
                        <m:t> “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</a:rPr>
                        <m:t>” </m:t>
                      </m:r>
                      <m:r>
                        <a:rPr lang="en-US" b="0" i="1" smtClean="0">
                          <a:latin typeface="Cambria Math" charset="0"/>
                        </a:rPr>
                        <m:t>𝑎𝑙𝑙𝑒𝑙𝑒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𝐹𝑟𝑒𝑞𝑢𝑒𝑛𝑐𝑦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𝑜𝑓</m:t>
                      </m:r>
                      <m:r>
                        <a:rPr lang="en-US" b="0" i="1" smtClean="0">
                          <a:latin typeface="Cambria Math" charset="0"/>
                        </a:rPr>
                        <m:t> “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” </m:t>
                      </m:r>
                      <m:r>
                        <a:rPr lang="en-US" b="0" i="1" smtClean="0">
                          <a:latin typeface="Cambria Math" charset="0"/>
                        </a:rPr>
                        <m:t>𝑎𝑙𝑙𝑒𝑙𝑒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=1−</m:t>
                      </m:r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𝑥𝑃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𝑥𝑃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=2</m:t>
                      </m:r>
                      <m:r>
                        <a:rPr lang="en-US" b="0" i="1" smtClean="0">
                          <a:latin typeface="Cambria Math" charset="0"/>
                        </a:rPr>
                        <m:t>𝑝𝑞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𝑥𝑃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5166732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At </a:t>
            </a:r>
            <a:r>
              <a:rPr lang="en-US" sz="2000" u="sng" dirty="0" smtClean="0">
                <a:solidFill>
                  <a:srgbClr val="00B050"/>
                </a:solidFill>
              </a:rPr>
              <a:t>equilibrium</a:t>
            </a:r>
            <a:r>
              <a:rPr lang="en-US" sz="2000" dirty="0" smtClean="0">
                <a:solidFill>
                  <a:srgbClr val="00B050"/>
                </a:solidFill>
              </a:rPr>
              <a:t>, allele frequencies will NOT change over time, and genotype frequencies can be predicted by allele frequencies following Mendel’s law of segregation.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1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“Equilibrium”?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 selection.</a:t>
            </a:r>
          </a:p>
          <a:p>
            <a:r>
              <a:rPr lang="en-US" sz="2400" dirty="0" smtClean="0"/>
              <a:t>No mutation (refers to repeated mutations at the same site).</a:t>
            </a:r>
          </a:p>
          <a:p>
            <a:r>
              <a:rPr lang="en-US" sz="2400" dirty="0" smtClean="0"/>
              <a:t>No migration.</a:t>
            </a:r>
          </a:p>
          <a:p>
            <a:r>
              <a:rPr lang="en-US" sz="2400" dirty="0" smtClean="0"/>
              <a:t>No genetic drift (loss of alleles or genotypes in a finite population due to random chance).</a:t>
            </a:r>
          </a:p>
          <a:p>
            <a:r>
              <a:rPr lang="en-US" sz="2400" dirty="0" smtClean="0"/>
              <a:t>Random mating (No </a:t>
            </a:r>
            <a:r>
              <a:rPr lang="en-US" sz="2400" dirty="0" err="1" smtClean="0"/>
              <a:t>selfing</a:t>
            </a:r>
            <a:r>
              <a:rPr lang="en-US" sz="2400" dirty="0" smtClean="0"/>
              <a:t>, no population structure</a:t>
            </a:r>
            <a:r>
              <a:rPr lang="en-US" sz="2400" dirty="0" smtClean="0"/>
              <a:t>).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Basically, EQUILIBRIUM = NO EVOLUTION.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863" y="5607503"/>
            <a:ext cx="798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So, a site that “fails” the HWE test might be said to show evidence for some kind of evolutionary process.  But is this really a useful test?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1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HWE as a Diagnostic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the Hardy-Weinberg equation to calculate EXPECTED genotype </a:t>
            </a:r>
            <a:r>
              <a:rPr lang="en-US" dirty="0" smtClean="0"/>
              <a:t>counts</a:t>
            </a:r>
            <a:endParaRPr lang="en-US" dirty="0" smtClean="0"/>
          </a:p>
          <a:p>
            <a:r>
              <a:rPr lang="en-US" dirty="0" smtClean="0"/>
              <a:t>Test the deviation of OBSERVED </a:t>
            </a:r>
            <a:r>
              <a:rPr lang="en-US" dirty="0" smtClean="0"/>
              <a:t>genotypes from </a:t>
            </a:r>
            <a:r>
              <a:rPr lang="en-US" dirty="0" smtClean="0"/>
              <a:t>the EXPECTED value</a:t>
            </a:r>
            <a:r>
              <a:rPr lang="en-US" baseline="30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Deviations from HWE can be indicative of possible errors during sequencing, alignment, or SNP calling</a:t>
            </a:r>
            <a:r>
              <a:rPr 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**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are familiar with the Chi-squared test in statistics, then this should ring a bell.  Fisher’s Exact test is very similar to Chi-square tests.</a:t>
            </a:r>
          </a:p>
          <a:p>
            <a:pPr marL="0" indent="0">
              <a:buNone/>
            </a:pPr>
            <a:endParaRPr lang="en-US" sz="2200" baseline="30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200" baseline="30000" dirty="0" smtClean="0">
                <a:solidFill>
                  <a:schemeClr val="accent5">
                    <a:lumMod val="75000"/>
                  </a:schemeClr>
                </a:solidFill>
              </a:rPr>
              <a:t>**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</a:rPr>
              <a:t> They can be real biological phenomena as well, but systematic deviations in a genome-wide data set is usually indicative of a problem</a:t>
            </a:r>
            <a:endParaRPr lang="en-US" sz="2200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4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1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HWE as a Diagnostic Tool: </a:t>
            </a:r>
            <a:br>
              <a:rPr lang="en-US" dirty="0" smtClean="0"/>
            </a:br>
            <a:r>
              <a:rPr lang="en-US" sz="3100" dirty="0" smtClean="0"/>
              <a:t>What about Samples that Violate Assumptions?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556" y="1258230"/>
                <a:ext cx="8229600" cy="509053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i.e. Controlled Crosses, </a:t>
                </a:r>
                <a:r>
                  <a:rPr lang="en-US" dirty="0" err="1" smtClean="0"/>
                  <a:t>Selfing</a:t>
                </a:r>
                <a:r>
                  <a:rPr lang="en-US" dirty="0" smtClean="0"/>
                  <a:t> species, or </a:t>
                </a:r>
                <a:r>
                  <a:rPr lang="en-US" dirty="0" err="1" smtClean="0"/>
                  <a:t>Polyploids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We can still use the same </a:t>
                </a:r>
                <a:r>
                  <a:rPr lang="en-US" u="sng" dirty="0" smtClean="0"/>
                  <a:t>framework</a:t>
                </a:r>
                <a:r>
                  <a:rPr lang="en-US" dirty="0" smtClean="0"/>
                  <a:t> for testing (Observed vs. Expected) even if the “Expected” calculation is a bit different!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Crosses: You should be able to predict exactly what your genotype frequencies should be, based on what generation you sequence and your crossing design</a:t>
                </a:r>
              </a:p>
              <a:p>
                <a:endParaRPr lang="en-US" dirty="0" smtClean="0"/>
              </a:p>
              <a:p>
                <a:r>
                  <a:rPr lang="en-US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Selfers</a:t>
                </a:r>
                <a:r>
                  <a:rPr lang="en-US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: Many </a:t>
                </a:r>
                <a:r>
                  <a:rPr lang="en-US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selfing</a:t>
                </a:r>
                <a:r>
                  <a:rPr lang="en-US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species have known/estimated outcrossing rates, so you can predict expected heterozygosity at the </a:t>
                </a:r>
                <a:r>
                  <a:rPr lang="en-US" u="sng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individual </a:t>
                </a:r>
                <a:r>
                  <a:rPr lang="en-US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level.</a:t>
                </a:r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942093"/>
                    </a:solidFill>
                  </a:rPr>
                  <a:t>Polyploids: The HWE equation can be generalized to any ploidy level, and the expectations will still hold: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942093"/>
                          </a:solidFill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𝑝𝑞</m:t>
                          </m:r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942093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rgbClr val="942093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942093"/>
                    </a:solidFill>
                  </a:rPr>
                  <a:t>	This can be more generally given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942093"/>
                              </a:solidFill>
                              <a:latin typeface="Cambria Math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rgbClr val="942093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942093"/>
                    </a:solidFill>
                  </a:rPr>
                  <a:t>	Where </a:t>
                </a:r>
                <a:r>
                  <a:rPr lang="en-US" i="1" dirty="0" smtClean="0">
                    <a:solidFill>
                      <a:srgbClr val="942093"/>
                    </a:solidFill>
                  </a:rPr>
                  <a:t>c </a:t>
                </a:r>
                <a:r>
                  <a:rPr lang="en-US" dirty="0" smtClean="0">
                    <a:solidFill>
                      <a:srgbClr val="942093"/>
                    </a:solidFill>
                  </a:rPr>
                  <a:t>indicates the ploidy level.</a:t>
                </a:r>
                <a:endParaRPr lang="en-US" i="1" dirty="0">
                  <a:solidFill>
                    <a:srgbClr val="94209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556" y="1258230"/>
                <a:ext cx="8229600" cy="5090531"/>
              </a:xfrm>
              <a:blipFill rotWithShape="0">
                <a:blip r:embed="rId2"/>
                <a:stretch>
                  <a:fillRect l="-667" t="-1557" b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61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9" y="73812"/>
            <a:ext cx="8472361" cy="994337"/>
          </a:xfrm>
        </p:spPr>
        <p:txBody>
          <a:bodyPr>
            <a:normAutofit/>
          </a:bodyPr>
          <a:lstStyle/>
          <a:p>
            <a:r>
              <a:rPr lang="en-US" dirty="0" smtClean="0"/>
              <a:t>Significance of HWE Deviation: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772" y="1145894"/>
            <a:ext cx="8669099" cy="4351338"/>
          </a:xfrm>
        </p:spPr>
        <p:txBody>
          <a:bodyPr/>
          <a:lstStyle/>
          <a:p>
            <a:r>
              <a:rPr lang="en-US" sz="2400" dirty="0" smtClean="0"/>
              <a:t>Fisher’s Exact Test</a:t>
            </a:r>
          </a:p>
          <a:p>
            <a:pPr lvl="1"/>
            <a:r>
              <a:rPr lang="en-US" sz="1800" dirty="0" smtClean="0"/>
              <a:t>Similar in set-up to Chi-squared Test (2x2 contingency table), BUT underlying math is different</a:t>
            </a:r>
          </a:p>
          <a:p>
            <a:pPr lvl="1"/>
            <a:r>
              <a:rPr lang="en-US" sz="1800" dirty="0" smtClean="0"/>
              <a:t>Fisher’s test is more robust when sample sizes are small or unbalanced</a:t>
            </a:r>
          </a:p>
          <a:p>
            <a:pPr lvl="1"/>
            <a:r>
              <a:rPr lang="en-US" sz="1800" dirty="0" smtClean="0"/>
              <a:t>Not the only test for HWE: also can use G-Test, or HWE Exact Test (NOT the same as Fisher’s exact!)</a:t>
            </a:r>
          </a:p>
          <a:p>
            <a:r>
              <a:rPr lang="en-US" sz="2400" dirty="0" smtClean="0"/>
              <a:t>In R, there is a built-in function for Fisher’s </a:t>
            </a:r>
            <a:r>
              <a:rPr lang="en-US" sz="2400" dirty="0" smtClean="0"/>
              <a:t>Exact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452" y="4372813"/>
            <a:ext cx="381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fisher.test</a:t>
            </a:r>
            <a:r>
              <a:rPr lang="en-US" sz="2000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matrix</a:t>
            </a:r>
            <a:r>
              <a:rPr lang="en-US" sz="2000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000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3841" y="3926791"/>
            <a:ext cx="474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Gabriola" charset="0"/>
                <a:ea typeface="Gabriola" charset="0"/>
                <a:cs typeface="Gabriola" charset="0"/>
              </a:rPr>
              <a:t>The </a:t>
            </a:r>
            <a:r>
              <a:rPr lang="en-US" sz="2000" dirty="0" smtClean="0">
                <a:solidFill>
                  <a:srgbClr val="C00000"/>
                </a:solidFill>
                <a:latin typeface="Gabriola" charset="0"/>
                <a:ea typeface="Gabriola" charset="0"/>
                <a:cs typeface="Gabriola" charset="0"/>
              </a:rPr>
              <a:t>matrix</a:t>
            </a:r>
            <a:r>
              <a:rPr lang="en-US" sz="2000" dirty="0" smtClean="0">
                <a:latin typeface="Gabriola" charset="0"/>
                <a:ea typeface="Gabriola" charset="0"/>
                <a:cs typeface="Gabriola" charset="0"/>
              </a:rPr>
              <a:t> object that R requires holds the 2x2 table to test.  For HWE, your table should be set up like this:</a:t>
            </a:r>
            <a:endParaRPr lang="en-US" sz="2000" dirty="0">
              <a:latin typeface="Gabriola" charset="0"/>
              <a:ea typeface="Gabriola" charset="0"/>
              <a:cs typeface="Gabriola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19350" y="4749083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2</a:t>
                      </a:r>
                      <a:endParaRPr lang="en-US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</a:t>
                      </a:r>
                      <a:r>
                        <a:rPr lang="en-US" sz="1600" baseline="-25000" dirty="0" smtClean="0"/>
                        <a:t>2</a:t>
                      </a:r>
                      <a:endParaRPr lang="en-US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</a:t>
                      </a:r>
                      <a:r>
                        <a:rPr lang="en-US" sz="1600" baseline="-25000" dirty="0" smtClean="0"/>
                        <a:t>1</a:t>
                      </a:r>
                      <a:endParaRPr lang="en-US" sz="16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#AA genotypes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(1/2) #Aa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</a:t>
                      </a:r>
                      <a:r>
                        <a:rPr lang="en-US" sz="1600" baseline="-25000" dirty="0" smtClean="0"/>
                        <a:t>1</a:t>
                      </a:r>
                      <a:endParaRPr lang="en-US" sz="16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(1/2) #Aa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 aa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945" y="6173834"/>
            <a:ext cx="874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Tip: you can extract just the p-value from the results like </a:t>
            </a:r>
            <a:r>
              <a:rPr lang="en-US" sz="1400" err="1" smtClean="0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400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fisher.test</a:t>
            </a:r>
            <a:r>
              <a:rPr lang="en-US" sz="1400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matrix</a:t>
            </a:r>
            <a:r>
              <a:rPr lang="en-US" sz="1400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)$</a:t>
            </a:r>
            <a:r>
              <a:rPr lang="en-US" sz="1400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p.value</a:t>
            </a:r>
            <a:endParaRPr lang="en-US" sz="1400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Next-Gen Pipelines: Where can Problems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Sample contamination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8724" y="2262051"/>
            <a:ext cx="7655549" cy="370520"/>
            <a:chOff x="328724" y="2262051"/>
            <a:chExt cx="7655549" cy="370520"/>
          </a:xfrm>
        </p:grpSpPr>
        <p:grpSp>
          <p:nvGrpSpPr>
            <p:cNvPr id="13" name="Group 12"/>
            <p:cNvGrpSpPr/>
            <p:nvPr/>
          </p:nvGrpSpPr>
          <p:grpSpPr>
            <a:xfrm>
              <a:off x="1040779" y="2262051"/>
              <a:ext cx="6943494" cy="292003"/>
              <a:chOff x="1040779" y="2262051"/>
              <a:chExt cx="6943494" cy="292003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040780" y="2341755"/>
                <a:ext cx="6943493" cy="2973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1040779" y="2524317"/>
                <a:ext cx="6943493" cy="2973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360449" y="2262051"/>
                <a:ext cx="1" cy="1858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895171" y="2262051"/>
                <a:ext cx="1" cy="1858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328724" y="2263239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Ind</a:t>
              </a:r>
              <a:r>
                <a:rPr lang="en-US" dirty="0" smtClean="0"/>
                <a:t> 1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5820" y="2893649"/>
            <a:ext cx="7658452" cy="369332"/>
            <a:chOff x="325820" y="2893649"/>
            <a:chExt cx="7658452" cy="369332"/>
          </a:xfrm>
        </p:grpSpPr>
        <p:grpSp>
          <p:nvGrpSpPr>
            <p:cNvPr id="14" name="Group 13"/>
            <p:cNvGrpSpPr/>
            <p:nvPr/>
          </p:nvGrpSpPr>
          <p:grpSpPr>
            <a:xfrm>
              <a:off x="1040778" y="2897457"/>
              <a:ext cx="6943494" cy="292003"/>
              <a:chOff x="1040779" y="2262051"/>
              <a:chExt cx="6943494" cy="292003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1040780" y="2341755"/>
                <a:ext cx="6943493" cy="29737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040779" y="2524317"/>
                <a:ext cx="6943493" cy="29737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747024" y="2262051"/>
                <a:ext cx="1" cy="1858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017943" y="2262051"/>
                <a:ext cx="1" cy="1858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25820" y="2893649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Ind</a:t>
              </a:r>
              <a:r>
                <a:rPr lang="en-US" dirty="0" smtClean="0"/>
                <a:t> 2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248937" y="2148468"/>
            <a:ext cx="208156" cy="12117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91093" y="2148468"/>
            <a:ext cx="208156" cy="12117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13864" y="2148468"/>
            <a:ext cx="208156" cy="12117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37370" y="2148468"/>
            <a:ext cx="208156" cy="12117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7874" y="3977268"/>
            <a:ext cx="688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Result: Excess heterozygosity at the Individual level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646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Next-Gen Pipelines: Where can Problems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Incorrect Read Mapping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294966" y="2918182"/>
            <a:ext cx="731520" cy="1865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05598" y="2918182"/>
            <a:ext cx="73152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683089" y="2918183"/>
            <a:ext cx="731520" cy="2787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367028" y="2918183"/>
            <a:ext cx="731520" cy="1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563446" y="2918183"/>
            <a:ext cx="731520" cy="3689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98548" y="2918183"/>
            <a:ext cx="73152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026486" y="2918182"/>
            <a:ext cx="73152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1569" y="2918183"/>
            <a:ext cx="73152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830068" y="2918183"/>
            <a:ext cx="73152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37118" y="2918182"/>
            <a:ext cx="731520" cy="0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2 -2.96296E-6 L -0.05781 0.2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 -4.44444E-6 L 0.01059 0.286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143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0.00244 0.175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87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2.96296E-6 L -0.02847 0.2497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124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 -2.96296E-6 L 0.05573 0.21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107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023 L 0.05365 0.223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111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-0.00023 L 0.01424 0.303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15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96296E-6 L -0.01528 0.1379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" y="689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2.96296E-6 L -0.01718 0.2182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1090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2.96296E-6 L 0.00521 0.226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1166</Words>
  <Application>Microsoft Macintosh PowerPoint</Application>
  <PresentationFormat>On-screen Show (4:3)</PresentationFormat>
  <Paragraphs>167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Book Antiqua</vt:lpstr>
      <vt:lpstr>Calibri</vt:lpstr>
      <vt:lpstr>Cambria Math</vt:lpstr>
      <vt:lpstr>Courier New</vt:lpstr>
      <vt:lpstr>Gabriola</vt:lpstr>
      <vt:lpstr>Arial</vt:lpstr>
      <vt:lpstr>Office Theme</vt:lpstr>
      <vt:lpstr>Computational Genomics WS</vt:lpstr>
      <vt:lpstr>Review: Variant Call Format</vt:lpstr>
      <vt:lpstr>Hardy–Weinberg Equilibrium</vt:lpstr>
      <vt:lpstr>What is “Equilibrium”?</vt:lpstr>
      <vt:lpstr>HWE as a Diagnostic Tool</vt:lpstr>
      <vt:lpstr>HWE as a Diagnostic Tool:  What about Samples that Violate Assumptions?</vt:lpstr>
      <vt:lpstr>Significance of HWE Deviation:</vt:lpstr>
      <vt:lpstr>Next-Gen Pipelines: Where can Problems Occur?</vt:lpstr>
      <vt:lpstr>Next-Gen Pipelines: Where can Problems Occur?</vt:lpstr>
      <vt:lpstr>Next-Gen Pipelines: Where can Problems Occur?</vt:lpstr>
      <vt:lpstr>Next-Gen Pipelines: Where can Problems Occur?</vt:lpstr>
      <vt:lpstr>Next-Gen Pipelines: Where can Problems Occur?</vt:lpstr>
      <vt:lpstr>Next-Gen Pipelines: Where can Problems Occur?</vt:lpstr>
      <vt:lpstr>Handling Outlier Loci</vt:lpstr>
      <vt:lpstr>Exercises</vt:lpstr>
      <vt:lpstr>PowerPoint Presentation</vt:lpstr>
    </vt:vector>
  </TitlesOfParts>
  <Company>University Of Miami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 WS</dc:title>
  <dc:creator>Liz Cooper</dc:creator>
  <cp:lastModifiedBy>Elizabeth A Cooper</cp:lastModifiedBy>
  <cp:revision>43</cp:revision>
  <dcterms:created xsi:type="dcterms:W3CDTF">2017-01-22T23:36:23Z</dcterms:created>
  <dcterms:modified xsi:type="dcterms:W3CDTF">2017-09-11T20:18:40Z</dcterms:modified>
</cp:coreProperties>
</file>