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279" r:id="rId4"/>
    <p:sldId id="280" r:id="rId5"/>
    <p:sldId id="281" r:id="rId6"/>
    <p:sldId id="282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7" r:id="rId21"/>
    <p:sldId id="283" r:id="rId22"/>
    <p:sldId id="284" r:id="rId23"/>
    <p:sldId id="278" r:id="rId24"/>
    <p:sldId id="272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4"/>
    <p:restoredTop sz="94444"/>
  </p:normalViewPr>
  <p:slideViewPr>
    <p:cSldViewPr snapToGrid="0" snapToObjects="1">
      <p:cViewPr varScale="1">
        <p:scale>
          <a:sx n="105" d="100"/>
          <a:sy n="105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AC4D-C2E3-4A4A-AEA4-5CB1BE796ACD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2D081-89AA-484D-8E11-71CBCE24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i.e., selection,</a:t>
            </a:r>
            <a:r>
              <a:rPr lang="en-US" baseline="0" dirty="0" smtClean="0"/>
              <a:t> or a shift to a new niche, is probably only involving a few loci, and not the entire genome (as long as you haven’t allowed time for a lot of other differences to accumulate)</a:t>
            </a:r>
          </a:p>
          <a:p>
            <a:r>
              <a:rPr lang="en-US" baseline="0" dirty="0" smtClean="0"/>
              <a:t>Whereas drift and random mutation should be acting all across the genome indiscriminately </a:t>
            </a:r>
          </a:p>
          <a:p>
            <a:r>
              <a:rPr lang="en-US" baseline="0" dirty="0" smtClean="0"/>
              <a:t>Migration is hypothetically acting at a genome-wide scale too, but this is more complex to look at</a:t>
            </a:r>
          </a:p>
          <a:p>
            <a:r>
              <a:rPr lang="en-US" baseline="0" dirty="0" smtClean="0"/>
              <a:t>So, I will see different things by looking at the genome-wide averages versus looking at a single site or a single gene; we will get an idea of this with the plots we do in the exercise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notes from Ch. 5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differentiated the</a:t>
            </a:r>
            <a:r>
              <a:rPr lang="en-US" baseline="0" dirty="0" smtClean="0"/>
              <a:t> populations are, the more extreme this effect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Wright = one</a:t>
            </a:r>
            <a:r>
              <a:rPr lang="en-US" baseline="0" dirty="0" smtClean="0"/>
              <a:t> of the fathers of population genetics (along with Fisher and Haldane); key figure in the modern synthesis</a:t>
            </a:r>
          </a:p>
          <a:p>
            <a:r>
              <a:rPr lang="en-US" baseline="0" dirty="0" smtClean="0"/>
              <a:t>Came up with several F-statistics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define “heterozygosity”?</a:t>
            </a:r>
          </a:p>
          <a:p>
            <a:r>
              <a:rPr lang="en-US" dirty="0" smtClean="0"/>
              <a:t>Wright’s definition (with expected het., back to </a:t>
            </a:r>
            <a:r>
              <a:rPr lang="en-US" dirty="0" err="1" smtClean="0"/>
              <a:t>Wahlund</a:t>
            </a:r>
            <a:r>
              <a:rPr lang="en-US" dirty="0" smtClean="0"/>
              <a:t> effect)</a:t>
            </a:r>
          </a:p>
          <a:p>
            <a:r>
              <a:rPr lang="en-US" dirty="0" smtClean="0"/>
              <a:t>Hs is a weighted average (you</a:t>
            </a:r>
            <a:r>
              <a:rPr lang="en-US" baseline="0" dirty="0" smtClean="0"/>
              <a:t> won’t necessarily always see it formulated this way; sometimes it is just a regular average; i.e. in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All equations also in exercise handout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differences, interpretations should</a:t>
            </a:r>
            <a:r>
              <a:rPr lang="en-US" baseline="0" dirty="0" smtClean="0"/>
              <a:t> be the same</a:t>
            </a:r>
          </a:p>
          <a:p>
            <a:r>
              <a:rPr lang="en-US" baseline="0" dirty="0" smtClean="0"/>
              <a:t>Cited paper does a nice job of giving an overview of how different estimators relate to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STRUCTURE: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3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taken from 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scottstevens</a:t>
            </a:r>
            <a:r>
              <a:rPr lang="en-US" dirty="0" smtClean="0"/>
              <a:t>/</a:t>
            </a:r>
            <a:r>
              <a:rPr lang="en-US" dirty="0" err="1" smtClean="0"/>
              <a:t>ap</a:t>
            </a:r>
            <a:r>
              <a:rPr lang="en-US" dirty="0" smtClean="0"/>
              <a:t>-biology-</a:t>
            </a:r>
            <a:r>
              <a:rPr lang="en-US" dirty="0" err="1" smtClean="0"/>
              <a:t>charles</a:t>
            </a:r>
            <a:r>
              <a:rPr lang="en-US" dirty="0" smtClean="0"/>
              <a:t>-</a:t>
            </a:r>
            <a:r>
              <a:rPr lang="en-US" dirty="0" err="1" smtClean="0"/>
              <a:t>darwin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taken from 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scottstevens</a:t>
            </a:r>
            <a:r>
              <a:rPr lang="en-US" dirty="0" smtClean="0"/>
              <a:t>/</a:t>
            </a:r>
            <a:r>
              <a:rPr lang="en-US" dirty="0" err="1" smtClean="0"/>
              <a:t>ap</a:t>
            </a:r>
            <a:r>
              <a:rPr lang="en-US" dirty="0" smtClean="0"/>
              <a:t>-biology-</a:t>
            </a:r>
            <a:r>
              <a:rPr lang="en-US" dirty="0" err="1" smtClean="0"/>
              <a:t>charles</a:t>
            </a:r>
            <a:r>
              <a:rPr lang="en-US" dirty="0" smtClean="0"/>
              <a:t>-</a:t>
            </a:r>
            <a:r>
              <a:rPr lang="en-US" smtClean="0"/>
              <a:t>darwin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file details should be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Trickiest part</a:t>
            </a:r>
            <a:r>
              <a:rPr lang="en-US" smtClean="0"/>
              <a:t>:</a:t>
            </a:r>
            <a:r>
              <a:rPr lang="en-US" baseline="0" smtClean="0"/>
              <a:t> calculating Pi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remember that drift isn’t necessarily predictable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imagine 2 populations start with the exact same levels of variation,</a:t>
            </a:r>
          </a:p>
          <a:p>
            <a:r>
              <a:rPr lang="en-US" dirty="0" smtClean="0"/>
              <a:t>But then they</a:t>
            </a:r>
            <a:r>
              <a:rPr lang="en-US" baseline="0" dirty="0" smtClean="0"/>
              <a:t> experience different environments (i.e. different selective pressures)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Selection will drive fixation of alleles advantageous in each environment, which driver</a:t>
            </a:r>
            <a:r>
              <a:rPr lang="en-US" baseline="0" dirty="0" smtClean="0"/>
              <a:t> differentiation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Occupying a</a:t>
            </a:r>
            <a:r>
              <a:rPr lang="en-US" baseline="0" dirty="0" smtClean="0"/>
              <a:t> new niche (i.e. there doesn’t necessarily have to be physical separation to drive differentiation)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are not randomly mating, eventually they will also accumulate</a:t>
            </a:r>
            <a:r>
              <a:rPr lang="en-US" baseline="0" dirty="0" smtClean="0"/>
              <a:t> mutations at other sites, and can become different enough to be different species</a:t>
            </a:r>
          </a:p>
          <a:p>
            <a:r>
              <a:rPr lang="en-US" baseline="0" dirty="0" smtClean="0"/>
              <a:t>i.e. differentiation that is initiated/driven by a selective process can lead to more differentiation through non-selective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Lastly, another process that is important when thinking</a:t>
            </a:r>
            <a:r>
              <a:rPr lang="en-US" baseline="0" dirty="0" smtClean="0"/>
              <a:t> about differentiation is Migration, which decreases/counteracts it (i.e. lowers </a:t>
            </a:r>
            <a:r>
              <a:rPr lang="en-US" baseline="0" dirty="0" err="1" smtClean="0"/>
              <a:t>Fst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Mathematical relationship with migration (Nm is number of migrants) is another reason to potentially be interested in calculating </a:t>
            </a:r>
            <a:r>
              <a:rPr lang="en-US" baseline="0" dirty="0" err="1" smtClean="0"/>
              <a:t>Fst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i.e., selection,</a:t>
            </a:r>
            <a:r>
              <a:rPr lang="en-US" baseline="0" dirty="0" smtClean="0"/>
              <a:t> or a shift to a new niche, is probably only involving a few loci, and not the entire genome (as long as you haven’t allowed time for a lot of other differences to accumulate)</a:t>
            </a:r>
          </a:p>
          <a:p>
            <a:r>
              <a:rPr lang="en-US" baseline="0" dirty="0" smtClean="0"/>
              <a:t>Whereas drift and random mutation should be </a:t>
            </a:r>
            <a:r>
              <a:rPr lang="en-US" baseline="0" dirty="0" err="1" smtClean="0"/>
              <a:t>actiing</a:t>
            </a:r>
            <a:r>
              <a:rPr lang="en-US" baseline="0" dirty="0" smtClean="0"/>
              <a:t> all across the genome </a:t>
            </a:r>
            <a:r>
              <a:rPr lang="en-US" baseline="0" dirty="0" err="1" smtClean="0"/>
              <a:t>indiscriminantly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Migration is hypothetically acting at a genome-wide scale too, but this is more complex to look 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2D081-89AA-484D-8E11-71CBCE24B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4F58-F499-FC4B-9403-549CA520DD6F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1F7B-0439-424D-9ECA-99CE231E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632" y="1122363"/>
            <a:ext cx="8722894" cy="154864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Computational Genomics WS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McDonald-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Kreitman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Changes in Protein Coding Sequence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11-14-2017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9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Natural</a:t>
            </a:r>
            <a:r>
              <a:rPr lang="en-US" dirty="0" smtClean="0"/>
              <a:t>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8804"/>
            <a:ext cx="7886700" cy="16181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</a:t>
            </a:r>
            <a:r>
              <a:rPr lang="en-US" dirty="0" smtClean="0"/>
              <a:t>exual selection: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In animals: new color mutation + different preferences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In plants: new color mutation + different pollinators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Any other type of mutation that lets an individual occupy a new niche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11641" y="3296652"/>
            <a:ext cx="3284622" cy="3043990"/>
            <a:chOff x="1010653" y="3429000"/>
            <a:chExt cx="2731168" cy="2538663"/>
          </a:xfrm>
        </p:grpSpPr>
        <p:sp>
          <p:nvSpPr>
            <p:cNvPr id="28" name="Oval 2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7021"/>
            <a:ext cx="7886700" cy="12113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Eventually, non-random mating leads to an accumulation of differences at </a:t>
            </a:r>
            <a:r>
              <a:rPr lang="en-US" smtClean="0"/>
              <a:t>other sites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11641" y="3296652"/>
            <a:ext cx="3284622" cy="3043990"/>
            <a:chOff x="1010653" y="3429000"/>
            <a:chExt cx="2731168" cy="2538663"/>
          </a:xfrm>
        </p:grpSpPr>
        <p:sp>
          <p:nvSpPr>
            <p:cNvPr id="28" name="Oval 2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>
            <a:stCxn id="28" idx="3"/>
          </p:cNvCxnSpPr>
          <p:nvPr/>
        </p:nvCxnSpPr>
        <p:spPr>
          <a:xfrm flipV="1">
            <a:off x="3392663" y="3862137"/>
            <a:ext cx="2418590" cy="2032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62" y="6403139"/>
            <a:ext cx="464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Sympatric speciation can occur </a:t>
            </a:r>
            <a:r>
              <a:rPr lang="en-US" smtClean="0"/>
              <a:t>this way.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61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Migration will decrease Differentiation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0653" y="3429000"/>
            <a:ext cx="2731168" cy="2538663"/>
            <a:chOff x="1010653" y="3429000"/>
            <a:chExt cx="2731168" cy="2538663"/>
          </a:xfrm>
        </p:grpSpPr>
        <p:sp>
          <p:nvSpPr>
            <p:cNvPr id="4" name="Oval 3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69830" y="3428999"/>
            <a:ext cx="2731168" cy="2538663"/>
            <a:chOff x="1010653" y="3429000"/>
            <a:chExt cx="2731168" cy="2538663"/>
          </a:xfrm>
        </p:grpSpPr>
        <p:sp>
          <p:nvSpPr>
            <p:cNvPr id="28" name="Oval 2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2538662" y="4126832"/>
            <a:ext cx="252664" cy="2767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68855" y="4963025"/>
            <a:ext cx="252664" cy="2767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030960" y="4415590"/>
            <a:ext cx="252664" cy="2767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56764" y="4946984"/>
            <a:ext cx="252664" cy="2767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840831" y="3822031"/>
            <a:ext cx="252664" cy="2767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34" idx="1"/>
          </p:cNvCxnSpPr>
          <p:nvPr/>
        </p:nvCxnSpPr>
        <p:spPr>
          <a:xfrm rot="16200000" flipV="1">
            <a:off x="4276471" y="3030714"/>
            <a:ext cx="364374" cy="24984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70800" y="3984457"/>
            <a:ext cx="252664" cy="2767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91556" y="5747083"/>
                <a:ext cx="1534203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𝑆𝑇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56" y="5747083"/>
                <a:ext cx="1534203" cy="567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22055" cy="3239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Migration, Selection, Mutation, and Drift are NOT mutually exclusive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Typically, a combination of some or all of these forces is occurring in natural populations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At the Gene scale, you could not distinguish them, but at the Genome-wide scale, you may be able to: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33926" y="6316579"/>
            <a:ext cx="7676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1239253" y="6196262"/>
            <a:ext cx="565484" cy="252663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2173706" y="6196262"/>
            <a:ext cx="565484" cy="252663"/>
          </a:xfrm>
          <a:prstGeom prst="homePlat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4008019" y="6196262"/>
            <a:ext cx="565484" cy="2526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 rot="10800000">
            <a:off x="4736431" y="6196262"/>
            <a:ext cx="565484" cy="252663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entagon 47"/>
          <p:cNvSpPr/>
          <p:nvPr/>
        </p:nvSpPr>
        <p:spPr>
          <a:xfrm>
            <a:off x="6288001" y="6196262"/>
            <a:ext cx="565484" cy="252663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48"/>
          <p:cNvSpPr/>
          <p:nvPr/>
        </p:nvSpPr>
        <p:spPr>
          <a:xfrm rot="10800000">
            <a:off x="7746333" y="6196262"/>
            <a:ext cx="565484" cy="2526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01979" y="5324193"/>
            <a:ext cx="1756610" cy="1425522"/>
            <a:chOff x="3801979" y="5324193"/>
            <a:chExt cx="1756610" cy="1425522"/>
          </a:xfrm>
        </p:grpSpPr>
        <p:sp>
          <p:nvSpPr>
            <p:cNvPr id="19" name="Rectangle 18"/>
            <p:cNvSpPr/>
            <p:nvPr/>
          </p:nvSpPr>
          <p:spPr>
            <a:xfrm>
              <a:off x="3801979" y="5859378"/>
              <a:ext cx="1756610" cy="8903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8337" y="5324193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05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22055" cy="3239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Migration, Selection, Mutation, and Drift are NOT mutually exclusive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Typically, a combination of some or all of these forces is occurring in natural populations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At the Gene scale, you could not distinguish them, but at the Genome-wide scale, you may be able to: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33926" y="6316579"/>
            <a:ext cx="7676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1239253" y="6196262"/>
            <a:ext cx="565484" cy="252663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2173706" y="6196262"/>
            <a:ext cx="565484" cy="252663"/>
          </a:xfrm>
          <a:prstGeom prst="homePlat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4008019" y="6196262"/>
            <a:ext cx="565484" cy="2526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 rot="10800000">
            <a:off x="4736431" y="6196262"/>
            <a:ext cx="565484" cy="252663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entagon 47"/>
          <p:cNvSpPr/>
          <p:nvPr/>
        </p:nvSpPr>
        <p:spPr>
          <a:xfrm>
            <a:off x="6288001" y="6196262"/>
            <a:ext cx="565484" cy="252663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48"/>
          <p:cNvSpPr/>
          <p:nvPr/>
        </p:nvSpPr>
        <p:spPr>
          <a:xfrm rot="10800000">
            <a:off x="7746333" y="6196262"/>
            <a:ext cx="565484" cy="2526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28650" y="5324193"/>
            <a:ext cx="7781424" cy="1425522"/>
            <a:chOff x="3801979" y="5324193"/>
            <a:chExt cx="1756610" cy="1425522"/>
          </a:xfrm>
        </p:grpSpPr>
        <p:sp>
          <p:nvSpPr>
            <p:cNvPr id="19" name="Rectangle 18"/>
            <p:cNvSpPr/>
            <p:nvPr/>
          </p:nvSpPr>
          <p:spPr>
            <a:xfrm>
              <a:off x="3801979" y="5859378"/>
              <a:ext cx="1756610" cy="89033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9326" y="5324193"/>
              <a:ext cx="49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 Neutral Forces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7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35" y="56211"/>
            <a:ext cx="8532069" cy="9373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</a:t>
            </a:r>
            <a:r>
              <a:rPr lang="en-US" sz="4000" baseline="-25000" dirty="0" smtClean="0"/>
              <a:t>ST</a:t>
            </a:r>
            <a:r>
              <a:rPr lang="en-US" sz="4000" dirty="0" smtClean="0"/>
              <a:t>: </a:t>
            </a:r>
            <a:r>
              <a:rPr lang="en-US" sz="4000" smtClean="0"/>
              <a:t>Measuring Pop </a:t>
            </a:r>
            <a:r>
              <a:rPr lang="en-US" sz="4000" dirty="0" smtClean="0"/>
              <a:t>Differentiation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988" y="954441"/>
            <a:ext cx="8022055" cy="6974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Wahlund</a:t>
            </a:r>
            <a:r>
              <a:rPr lang="en-US" dirty="0" smtClean="0"/>
              <a:t> Effect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" y="1726598"/>
            <a:ext cx="4783713" cy="47837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256765" y="1794403"/>
            <a:ext cx="7137225" cy="4017913"/>
            <a:chOff x="1544441" y="2033566"/>
            <a:chExt cx="7137225" cy="4017913"/>
          </a:xfrm>
        </p:grpSpPr>
        <p:grpSp>
          <p:nvGrpSpPr>
            <p:cNvPr id="5" name="Group 4"/>
            <p:cNvGrpSpPr/>
            <p:nvPr/>
          </p:nvGrpSpPr>
          <p:grpSpPr>
            <a:xfrm>
              <a:off x="5691714" y="2033566"/>
              <a:ext cx="1500196" cy="1411893"/>
              <a:chOff x="1010653" y="3429000"/>
              <a:chExt cx="2731168" cy="253866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10653" y="3429000"/>
                <a:ext cx="2731168" cy="25386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40831" y="3821029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8662" y="4124827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072443" y="4489784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70862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64994" y="3707732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11707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66789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033964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183734" y="4932947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76764" y="5470358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390928" y="2246311"/>
              <a:ext cx="1290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= 0.1</a:t>
              </a:r>
            </a:p>
            <a:p>
              <a:r>
                <a:rPr lang="en-US" dirty="0" smtClean="0"/>
                <a:t>2pq = 0.18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44441" y="4849342"/>
              <a:ext cx="0" cy="120213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361130" y="2538268"/>
            <a:ext cx="6317667" cy="3316467"/>
            <a:chOff x="2361130" y="2538268"/>
            <a:chExt cx="6317667" cy="3316467"/>
          </a:xfrm>
        </p:grpSpPr>
        <p:grpSp>
          <p:nvGrpSpPr>
            <p:cNvPr id="17" name="Group 16"/>
            <p:cNvGrpSpPr/>
            <p:nvPr/>
          </p:nvGrpSpPr>
          <p:grpSpPr>
            <a:xfrm>
              <a:off x="5770658" y="3746523"/>
              <a:ext cx="1500196" cy="1411893"/>
              <a:chOff x="991949" y="3429000"/>
              <a:chExt cx="2731167" cy="253866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991949" y="3429000"/>
                <a:ext cx="2731167" cy="25386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40831" y="3821029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38662" y="4124827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072443" y="4489784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70862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64994" y="3707732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11707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66789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33964" y="4421605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83734" y="4932947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76764" y="5470358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388059" y="4025079"/>
              <a:ext cx="1290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/>
                <a:t>2</a:t>
              </a:r>
              <a:r>
                <a:rPr lang="en-US" dirty="0" smtClean="0"/>
                <a:t> = 0.4</a:t>
              </a:r>
            </a:p>
            <a:p>
              <a:r>
                <a:rPr lang="en-US" dirty="0" smtClean="0"/>
                <a:t>2pq = 0.48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361130" y="2538268"/>
              <a:ext cx="1926" cy="331646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773217" y="3287730"/>
            <a:ext cx="6329744" cy="2973670"/>
            <a:chOff x="1773217" y="3287730"/>
            <a:chExt cx="6329744" cy="297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551959" y="5494715"/>
                  <a:ext cx="1551002" cy="766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dirty="0" smtClean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den>
                      </m:f>
                    </m:oMath>
                  </a14:m>
                  <a:r>
                    <a:rPr lang="en-US" dirty="0" smtClean="0"/>
                    <a:t> = 0.25</a:t>
                  </a:r>
                </a:p>
                <a:p>
                  <a:r>
                    <a:rPr lang="en-US" dirty="0" smtClean="0"/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𝑝𝑞</m:t>
                          </m:r>
                        </m:e>
                      </m:acc>
                    </m:oMath>
                  </a14:m>
                  <a:r>
                    <a:rPr lang="en-US" dirty="0" smtClean="0"/>
                    <a:t> = 0.375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959" y="5494715"/>
                  <a:ext cx="1551002" cy="7666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5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1773217" y="3287730"/>
              <a:ext cx="643" cy="252465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718" y="2538268"/>
            <a:ext cx="3863632" cy="4231419"/>
            <a:chOff x="7718" y="2538268"/>
            <a:chExt cx="3863632" cy="4231419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256765" y="2538268"/>
              <a:ext cx="1104365" cy="2071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ultiply 48"/>
            <p:cNvSpPr/>
            <p:nvPr/>
          </p:nvSpPr>
          <p:spPr>
            <a:xfrm>
              <a:off x="1627097" y="3427117"/>
              <a:ext cx="312437" cy="3672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718" y="6400355"/>
                  <a:ext cx="3863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𝑏𝑠𝑒𝑟𝑣𝑒𝑑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𝐻𝑒𝑡𝑒𝑟𝑜𝑧𝑦𝑔𝑜𝑠𝑖𝑡𝑦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𝑤𝑖𝑙𝑙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𝑏𝑒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𝑙𝑜𝑤𝑒𝑟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𝑡h𝑎𝑛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𝐸𝑥𝑝𝑒𝑐𝑡𝑒𝑑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𝑖𝑓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𝑡h𝑒𝑟𝑒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𝑖𝑠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𝑃𝑜𝑝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.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𝐷𝑖𝑓𝑓𝑒𝑟𝑒𝑛𝑡𝑖𝑎𝑡𝑖𝑜𝑛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" y="6400355"/>
                  <a:ext cx="38636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3443" r="-135647" b="-1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51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35" y="56211"/>
            <a:ext cx="8532069" cy="9373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</a:t>
            </a:r>
            <a:r>
              <a:rPr lang="en-US" sz="4000" baseline="-25000" dirty="0" smtClean="0"/>
              <a:t>ST</a:t>
            </a:r>
            <a:r>
              <a:rPr lang="en-US" sz="4000" dirty="0" smtClean="0"/>
              <a:t>: </a:t>
            </a:r>
            <a:r>
              <a:rPr lang="en-US" sz="4000" smtClean="0"/>
              <a:t>Measuring Pop </a:t>
            </a:r>
            <a:r>
              <a:rPr lang="en-US" sz="4000" dirty="0" smtClean="0"/>
              <a:t>Differentiation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988" y="954441"/>
            <a:ext cx="8022055" cy="6974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Wahlund</a:t>
            </a:r>
            <a:r>
              <a:rPr lang="en-US" dirty="0" smtClean="0"/>
              <a:t> Effect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" y="1726598"/>
            <a:ext cx="4783713" cy="47837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256765" y="1794403"/>
            <a:ext cx="7137225" cy="4017913"/>
            <a:chOff x="1544441" y="2033566"/>
            <a:chExt cx="7137225" cy="4017913"/>
          </a:xfrm>
        </p:grpSpPr>
        <p:grpSp>
          <p:nvGrpSpPr>
            <p:cNvPr id="5" name="Group 4"/>
            <p:cNvGrpSpPr/>
            <p:nvPr/>
          </p:nvGrpSpPr>
          <p:grpSpPr>
            <a:xfrm>
              <a:off x="5691714" y="2033566"/>
              <a:ext cx="1500196" cy="1411893"/>
              <a:chOff x="1010653" y="3429000"/>
              <a:chExt cx="2731168" cy="253866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10653" y="3429000"/>
                <a:ext cx="2731168" cy="25386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40831" y="3821029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8662" y="4124827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072443" y="4489784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70862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64994" y="3707732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11707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66789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033964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183734" y="4932947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76764" y="5470358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390928" y="2246311"/>
              <a:ext cx="1290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= 0.1</a:t>
              </a:r>
            </a:p>
            <a:p>
              <a:r>
                <a:rPr lang="en-US" dirty="0" smtClean="0"/>
                <a:t>2pq = 0.18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44441" y="4849342"/>
              <a:ext cx="0" cy="120213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791164" y="3575407"/>
            <a:ext cx="4887633" cy="2208463"/>
            <a:chOff x="3791164" y="3575407"/>
            <a:chExt cx="4887633" cy="2208463"/>
          </a:xfrm>
        </p:grpSpPr>
        <p:grpSp>
          <p:nvGrpSpPr>
            <p:cNvPr id="17" name="Group 16"/>
            <p:cNvGrpSpPr/>
            <p:nvPr/>
          </p:nvGrpSpPr>
          <p:grpSpPr>
            <a:xfrm>
              <a:off x="5770658" y="3746523"/>
              <a:ext cx="1500196" cy="1411893"/>
              <a:chOff x="991949" y="3429000"/>
              <a:chExt cx="2731167" cy="253866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991949" y="3429000"/>
                <a:ext cx="2731167" cy="25386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40831" y="3821029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38662" y="4124827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072443" y="4489784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70862" y="4963026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664994" y="3707732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11707" y="4421605"/>
                <a:ext cx="252664" cy="2767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66789" y="4963026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33964" y="4421605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83734" y="4932947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76764" y="5470358"/>
                <a:ext cx="252664" cy="27672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388059" y="4025079"/>
              <a:ext cx="12907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/>
                <a:t>2</a:t>
              </a:r>
              <a:r>
                <a:rPr lang="en-US" dirty="0" smtClean="0"/>
                <a:t> = 0.8</a:t>
              </a:r>
            </a:p>
            <a:p>
              <a:r>
                <a:rPr lang="en-US" dirty="0" smtClean="0"/>
                <a:t>2pq = 0.32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91164" y="3575407"/>
              <a:ext cx="0" cy="22084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503324" y="2500349"/>
            <a:ext cx="5544173" cy="3757139"/>
            <a:chOff x="2503324" y="2500349"/>
            <a:chExt cx="5544173" cy="3757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551959" y="5494715"/>
                  <a:ext cx="1495538" cy="762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dirty="0" smtClean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20</m:t>
                          </m:r>
                        </m:den>
                      </m:f>
                    </m:oMath>
                  </a14:m>
                  <a:r>
                    <a:rPr lang="en-US" dirty="0" smtClean="0"/>
                    <a:t> = 0.45</a:t>
                  </a:r>
                </a:p>
                <a:p>
                  <a:r>
                    <a:rPr lang="en-US" dirty="0" smtClean="0"/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𝑝𝑞</m:t>
                          </m:r>
                        </m:e>
                      </m:acc>
                    </m:oMath>
                  </a14:m>
                  <a:r>
                    <a:rPr lang="en-US" dirty="0" smtClean="0"/>
                    <a:t> = 0.495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959" y="5494715"/>
                  <a:ext cx="1495538" cy="7627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73" r="-28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>
              <a:off x="2503324" y="2500349"/>
              <a:ext cx="3570" cy="3312031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256765" y="3575407"/>
            <a:ext cx="2534399" cy="1034773"/>
            <a:chOff x="1256765" y="3575407"/>
            <a:chExt cx="2534399" cy="103477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256765" y="3575407"/>
              <a:ext cx="2534399" cy="1034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ultiply 48"/>
            <p:cNvSpPr/>
            <p:nvPr/>
          </p:nvSpPr>
          <p:spPr>
            <a:xfrm>
              <a:off x="2347105" y="3920182"/>
              <a:ext cx="312437" cy="3672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503323" y="2500349"/>
            <a:ext cx="0" cy="1478144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1" y="80890"/>
            <a:ext cx="6490555" cy="1325563"/>
          </a:xfrm>
        </p:spPr>
        <p:txBody>
          <a:bodyPr/>
          <a:lstStyle/>
          <a:p>
            <a:r>
              <a:rPr lang="en-US" dirty="0" smtClean="0"/>
              <a:t>Estimating F</a:t>
            </a:r>
            <a:r>
              <a:rPr lang="en-US" baseline="-25000" dirty="0" smtClean="0"/>
              <a:t>ST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6272" y="1960455"/>
                <a:ext cx="1552074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2" y="1960455"/>
                <a:ext cx="1552074" cy="1002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328" y="154799"/>
            <a:ext cx="1476625" cy="1805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328" y="1960455"/>
            <a:ext cx="147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Sewall Wright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6183" y="1233630"/>
            <a:ext cx="35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Wright’s Fixation Index (F</a:t>
            </a:r>
            <a:r>
              <a:rPr lang="en-US" baseline="-25000" dirty="0" smtClean="0"/>
              <a:t>ST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7311" y="2030249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T</a:t>
            </a:r>
            <a:r>
              <a:rPr lang="en-US" dirty="0" smtClean="0"/>
              <a:t> : Total Heterozygosity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S</a:t>
            </a:r>
            <a:r>
              <a:rPr lang="en-US" dirty="0" smtClean="0"/>
              <a:t> : Average Subpopulation Heterozygosity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772" y="3139508"/>
            <a:ext cx="7885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 other words:</a:t>
            </a:r>
            <a:endParaRPr lang="en-US" dirty="0" smtClean="0"/>
          </a:p>
          <a:p>
            <a:r>
              <a:rPr lang="en-US" dirty="0" smtClean="0"/>
              <a:t>What proportion of the variation observed among the individuals can be explained by differences between the groups?</a:t>
            </a:r>
          </a:p>
          <a:p>
            <a:endParaRPr lang="en-US" dirty="0"/>
          </a:p>
          <a:p>
            <a:r>
              <a:rPr lang="en-US" dirty="0" smtClean="0"/>
              <a:t>If F</a:t>
            </a:r>
            <a:r>
              <a:rPr lang="en-US" baseline="-25000" dirty="0" smtClean="0"/>
              <a:t>ST</a:t>
            </a:r>
            <a:r>
              <a:rPr lang="en-US" dirty="0" smtClean="0"/>
              <a:t> = 1; All of the variation comes from differences between groups (i.e., individuals within each group are identical, but the groups are completely different.)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F</a:t>
            </a:r>
            <a:r>
              <a:rPr lang="en-US" baseline="-25000" dirty="0" smtClean="0"/>
              <a:t>ST</a:t>
            </a:r>
            <a:r>
              <a:rPr lang="en-US" dirty="0" smtClean="0"/>
              <a:t> = 0; Individuals vary just as much within a group as they do between groups (i.e., the groups are identical)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12965" y="4901821"/>
            <a:ext cx="710945" cy="676472"/>
            <a:chOff x="1010653" y="3429000"/>
            <a:chExt cx="2731168" cy="2538663"/>
          </a:xfrm>
        </p:grpSpPr>
        <p:sp>
          <p:nvSpPr>
            <p:cNvPr id="12" name="Oval 11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92548" y="4900363"/>
            <a:ext cx="710945" cy="676472"/>
            <a:chOff x="1010653" y="3429000"/>
            <a:chExt cx="2731168" cy="2538663"/>
          </a:xfrm>
        </p:grpSpPr>
        <p:sp>
          <p:nvSpPr>
            <p:cNvPr id="24" name="Oval 23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77596" y="5986279"/>
            <a:ext cx="710945" cy="676472"/>
            <a:chOff x="1010653" y="3429000"/>
            <a:chExt cx="2731168" cy="2538663"/>
          </a:xfrm>
        </p:grpSpPr>
        <p:sp>
          <p:nvSpPr>
            <p:cNvPr id="36" name="Oval 35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4933" y="5985040"/>
            <a:ext cx="710945" cy="676472"/>
            <a:chOff x="1010653" y="3429000"/>
            <a:chExt cx="2731168" cy="2538663"/>
          </a:xfrm>
        </p:grpSpPr>
        <p:sp>
          <p:nvSpPr>
            <p:cNvPr id="48" name="Oval 4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43" y="77449"/>
            <a:ext cx="7886700" cy="1325563"/>
          </a:xfrm>
        </p:spPr>
        <p:txBody>
          <a:bodyPr/>
          <a:lstStyle/>
          <a:p>
            <a:r>
              <a:rPr lang="en-US" dirty="0" smtClean="0"/>
              <a:t>Estimating F</a:t>
            </a:r>
            <a:r>
              <a:rPr lang="en-US" baseline="-25000" dirty="0" smtClean="0"/>
              <a:t>ST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360" y="1403012"/>
                <a:ext cx="1552074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0" y="1403012"/>
                <a:ext cx="1552074" cy="1002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84295" y="1403012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T</a:t>
            </a:r>
            <a:r>
              <a:rPr lang="en-US" dirty="0" smtClean="0"/>
              <a:t> : Total Heterozygosity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S</a:t>
            </a:r>
            <a:r>
              <a:rPr lang="en-US" dirty="0" smtClean="0"/>
              <a:t> : Average Subpopulation Heterozygosity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360" y="2728575"/>
            <a:ext cx="792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Wright’s original formulation (1951), Heterozygosity is defined as the Expected Heterozygosity (based on </a:t>
            </a:r>
            <a:r>
              <a:rPr lang="en-US" smtClean="0"/>
              <a:t>HWE equation).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360" y="3731094"/>
                <a:ext cx="1038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0" y="3731094"/>
                <a:ext cx="10386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47" t="-28889" r="-2294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6894" y="3667826"/>
                <a:ext cx="4824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 = frequency of allele “A” in the total sample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4" y="3667826"/>
                <a:ext cx="482465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41" t="-28889" r="-227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06894" y="4008093"/>
                <a:ext cx="800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 smtClean="0"/>
                  <a:t> = 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94" y="4008093"/>
                <a:ext cx="8000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924" t="-28261" r="-4503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5360" y="5127654"/>
                <a:ext cx="1942455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0" y="5127654"/>
                <a:ext cx="1942455" cy="572593"/>
              </a:xfrm>
              <a:prstGeom prst="rect">
                <a:avLst/>
              </a:prstGeom>
              <a:blipFill rotWithShape="0"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06939" y="4758338"/>
            <a:ext cx="35859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= the number </a:t>
            </a:r>
            <a:r>
              <a:rPr lang="en-US" smtClean="0"/>
              <a:t>of subpopulations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6939" y="5146249"/>
            <a:ext cx="46599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the </a:t>
            </a:r>
            <a:r>
              <a:rPr lang="en-US" u="sng" dirty="0" smtClean="0"/>
              <a:t>relative</a:t>
            </a:r>
            <a:r>
              <a:rPr lang="en-US" dirty="0"/>
              <a:t> </a:t>
            </a:r>
            <a:r>
              <a:rPr lang="en-US" dirty="0" smtClean="0"/>
              <a:t>size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subpopulation</a:t>
            </a:r>
          </a:p>
          <a:p>
            <a:r>
              <a:rPr lang="en-US" dirty="0" smtClean="0"/>
              <a:t>  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/N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06939" y="5700247"/>
            <a:ext cx="5079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the frequency of allele “A” 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subpop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938" y="6131666"/>
            <a:ext cx="965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q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1 -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43" y="77449"/>
            <a:ext cx="7886700" cy="1093805"/>
          </a:xfrm>
        </p:spPr>
        <p:txBody>
          <a:bodyPr/>
          <a:lstStyle/>
          <a:p>
            <a:r>
              <a:rPr lang="en-US" dirty="0" smtClean="0"/>
              <a:t>Estimating F</a:t>
            </a:r>
            <a:r>
              <a:rPr lang="en-US" baseline="-25000" dirty="0" smtClean="0"/>
              <a:t>ST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835" y="1273996"/>
            <a:ext cx="8034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Alternative Equations: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e.g. Weir and </a:t>
            </a:r>
            <a:r>
              <a:rPr lang="en-US" sz="2400" dirty="0" err="1" smtClean="0"/>
              <a:t>Cockerham’s</a:t>
            </a:r>
            <a:endParaRPr lang="en-US" sz="2400" dirty="0" smtClean="0"/>
          </a:p>
          <a:p>
            <a:r>
              <a:rPr lang="en-US" sz="2400" dirty="0"/>
              <a:t>		</a:t>
            </a:r>
            <a:r>
              <a:rPr lang="en-US" sz="2400" dirty="0" err="1" smtClean="0"/>
              <a:t>Nei’s</a:t>
            </a:r>
            <a:r>
              <a:rPr lang="en-US" sz="2400" dirty="0" smtClean="0"/>
              <a:t> G</a:t>
            </a:r>
            <a:r>
              <a:rPr lang="en-US" sz="2400" baseline="-25000" dirty="0" smtClean="0"/>
              <a:t>ST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dirty="0" smtClean="0"/>
              <a:t>- Different methods for calculating “heterozygosity” when 	considering multiple sites together (i.e. estimating F</a:t>
            </a:r>
            <a:r>
              <a:rPr lang="en-US" baseline="-25000" dirty="0" smtClean="0"/>
              <a:t>ST</a:t>
            </a:r>
            <a:r>
              <a:rPr lang="en-US" dirty="0" smtClean="0"/>
              <a:t> for a gene 	or gene region instead of at a single SNP site)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Corrections for sampling bias or population size differences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0513" y="1643328"/>
            <a:ext cx="339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𝛳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031" y="5671335"/>
            <a:ext cx="790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also: Bhatia et al. (2013). Estimating and interpreting F</a:t>
            </a:r>
            <a:r>
              <a:rPr lang="en-US" baseline="-25000" dirty="0" smtClean="0"/>
              <a:t>ST</a:t>
            </a:r>
            <a:r>
              <a:rPr lang="en-US" dirty="0" smtClean="0"/>
              <a:t>: The impact of rare variants.  </a:t>
            </a:r>
            <a:r>
              <a:rPr lang="en-US" i="1" dirty="0" smtClean="0"/>
              <a:t>Genome Research </a:t>
            </a:r>
            <a:r>
              <a:rPr lang="en-US" b="1" dirty="0" smtClean="0"/>
              <a:t>23:</a:t>
            </a:r>
            <a:r>
              <a:rPr lang="en-US" dirty="0" smtClean="0"/>
              <a:t>1514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86" y="1280160"/>
            <a:ext cx="7886700" cy="49306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Review of Tajima’s D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Skews in the Allele Frequency Spectrum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Solutions to Last Week’s Exercises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McDonald-</a:t>
            </a:r>
            <a:r>
              <a:rPr lang="en-US" b="1" dirty="0" err="1" smtClean="0">
                <a:solidFill>
                  <a:srgbClr val="7030A0"/>
                </a:solidFill>
              </a:rPr>
              <a:t>Kreitman</a:t>
            </a:r>
            <a:r>
              <a:rPr lang="en-US" b="1" dirty="0" smtClean="0">
                <a:solidFill>
                  <a:srgbClr val="7030A0"/>
                </a:solidFill>
              </a:rPr>
              <a:t> Test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Related Tests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HKA test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Ka</a:t>
            </a:r>
            <a:r>
              <a:rPr lang="en-US" dirty="0" smtClean="0">
                <a:solidFill>
                  <a:srgbClr val="0070C0"/>
                </a:solidFill>
              </a:rPr>
              <a:t>/Ks Ratio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 Exercise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Using R package </a:t>
            </a:r>
            <a:r>
              <a:rPr lang="en-US" dirty="0" err="1" smtClean="0">
                <a:solidFill>
                  <a:srgbClr val="0070C0"/>
                </a:solidFill>
              </a:rPr>
              <a:t>VariantAnnotation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Testing for Selection w/ MK 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408" y="195072"/>
            <a:ext cx="7784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Outline for Today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81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0020" y="163946"/>
            <a:ext cx="7886700" cy="1093805"/>
          </a:xfrm>
        </p:spPr>
        <p:txBody>
          <a:bodyPr/>
          <a:lstStyle/>
          <a:p>
            <a:pPr algn="ctr"/>
            <a:r>
              <a:rPr lang="en-US" dirty="0" smtClean="0"/>
              <a:t>Cryptic Population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020" y="1226130"/>
            <a:ext cx="8034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Observe the </a:t>
            </a:r>
            <a:r>
              <a:rPr lang="en-US" sz="2000" dirty="0" err="1" smtClean="0"/>
              <a:t>Wahlund</a:t>
            </a:r>
            <a:r>
              <a:rPr lang="en-US" sz="2000" dirty="0" smtClean="0"/>
              <a:t> Effect (low heterozygosity), but you don’t know what the groups are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99004" y="4237061"/>
            <a:ext cx="4525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 </a:t>
            </a:r>
            <a:r>
              <a:rPr lang="en-US" b="1" dirty="0"/>
              <a:t>STRUCTURE </a:t>
            </a:r>
            <a:r>
              <a:rPr lang="en-US" sz="1200" b="1" dirty="0" smtClean="0"/>
              <a:t>(https</a:t>
            </a:r>
            <a:r>
              <a:rPr lang="en-US" sz="1200" b="1" dirty="0"/>
              <a:t>://</a:t>
            </a:r>
            <a:r>
              <a:rPr lang="en-US" sz="1200" b="1" dirty="0" err="1" smtClean="0"/>
              <a:t>web.stanford.edu</a:t>
            </a:r>
            <a:r>
              <a:rPr lang="en-US" sz="1200" b="1" dirty="0" smtClean="0"/>
              <a:t>/group/</a:t>
            </a:r>
            <a:r>
              <a:rPr lang="en-US" sz="1200" b="1" dirty="0" err="1" smtClean="0"/>
              <a:t>pritchardlab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structure.html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032"/>
          <a:stretch/>
        </p:blipFill>
        <p:spPr>
          <a:xfrm>
            <a:off x="680020" y="1988064"/>
            <a:ext cx="3508921" cy="3676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9005" y="2272938"/>
            <a:ext cx="452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Principal Components Analysis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173393" y="6200385"/>
            <a:ext cx="8751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Salmela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 E, 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Lappalainen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 T, 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Fransson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 I, Andersen PM, 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Dahlman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-Wright K, 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Fiebig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 A, et al. (2008) Genome-Wide Analysis of Single Nucleotide Polymorphisms Uncovers Population Structure in Northern Europe. 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PLoS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 ONE 3(10): e3519. https://</a:t>
            </a:r>
            <a:r>
              <a:rPr lang="en-US" sz="1000" dirty="0" err="1">
                <a:solidFill>
                  <a:srgbClr val="333333"/>
                </a:solidFill>
                <a:latin typeface="arial" charset="0"/>
              </a:rPr>
              <a:t>doi.org</a:t>
            </a:r>
            <a:r>
              <a:rPr lang="en-US" sz="1000" dirty="0">
                <a:solidFill>
                  <a:srgbClr val="333333"/>
                </a:solidFill>
                <a:latin typeface="arial" charset="0"/>
              </a:rPr>
              <a:t>/10.1371/journal.pone.0003519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47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03" y="179776"/>
            <a:ext cx="8070507" cy="895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Today’s Data Set: from Darwin’s Finches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0313"/>
          <a:stretch/>
        </p:blipFill>
        <p:spPr>
          <a:xfrm>
            <a:off x="157863" y="1618735"/>
            <a:ext cx="8456341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03" y="179776"/>
            <a:ext cx="8070507" cy="895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Today’s Data Set: from Darwin’s Finches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492" y="6289934"/>
            <a:ext cx="761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VCF file: ~40 total samples; ~1000 SNPs from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chr.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7503" y="2376961"/>
            <a:ext cx="4931892" cy="3645244"/>
            <a:chOff x="727503" y="2631988"/>
            <a:chExt cx="4931892" cy="3645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3076" t="47394" b="1"/>
            <a:stretch/>
          </p:blipFill>
          <p:spPr>
            <a:xfrm>
              <a:off x="727503" y="2631988"/>
              <a:ext cx="4335476" cy="3645244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2125362" y="3676134"/>
              <a:ext cx="2801693" cy="778476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49611" y="5233084"/>
              <a:ext cx="3109784" cy="104414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2979" y="2840849"/>
            <a:ext cx="381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Are these 2 different species?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Or are differences the result of developmental plasticity?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71135" y="1647567"/>
            <a:ext cx="633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 about differentiation </a:t>
            </a:r>
            <a:r>
              <a:rPr lang="en-US" sz="2400" u="sng" dirty="0" smtClean="0"/>
              <a:t>within</a:t>
            </a:r>
            <a:r>
              <a:rPr lang="en-US" sz="2400" dirty="0" smtClean="0"/>
              <a:t> group?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1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22" y="1"/>
            <a:ext cx="7886700" cy="1136822"/>
          </a:xfrm>
        </p:spPr>
        <p:txBody>
          <a:bodyPr/>
          <a:lstStyle/>
          <a:p>
            <a:pPr algn="ctr"/>
            <a:r>
              <a:rPr lang="en-US" dirty="0" smtClean="0"/>
              <a:t>In-Class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9" y="1291368"/>
            <a:ext cx="7886700" cy="49861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Calculate F</a:t>
            </a:r>
            <a:r>
              <a:rPr lang="en-US" b="1" baseline="-25000" dirty="0" smtClean="0"/>
              <a:t>ST</a:t>
            </a:r>
            <a:r>
              <a:rPr lang="en-US" b="1" dirty="0" smtClean="0"/>
              <a:t> at every site (row) in a VCF file using Wright’s estimator (equations given)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the distribution of all F</a:t>
            </a:r>
            <a:r>
              <a:rPr lang="en-US" baseline="-25000" dirty="0" smtClean="0"/>
              <a:t>ST</a:t>
            </a:r>
            <a:r>
              <a:rPr lang="en-US" dirty="0" smtClean="0"/>
              <a:t> values to get a sense of how overall differentiated the 2 groups are (histogram function is given)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F</a:t>
            </a:r>
            <a:r>
              <a:rPr lang="en-US" baseline="-25000" dirty="0" smtClean="0"/>
              <a:t>ST</a:t>
            </a:r>
            <a:r>
              <a:rPr lang="en-US" dirty="0" smtClean="0"/>
              <a:t> along the chromosome to find sites that might be under selection (plotting function is given)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Bonus: Run PCA and plot to see Pop. Structure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703" y="271849"/>
            <a:ext cx="5436973" cy="6363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03" y="271849"/>
            <a:ext cx="5376386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Read in the VCF file</a:t>
            </a:r>
          </a:p>
          <a:p>
            <a:pPr marL="342900" indent="-342900">
              <a:buAutoNum type="arabicPeriod"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up empty Results Table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3.  Get Expected Heterozygosity for </a:t>
            </a:r>
            <a:r>
              <a:rPr lang="en-US" sz="1600" u="sng" dirty="0" smtClean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	</a:t>
            </a:r>
            <a:r>
              <a:rPr lang="en-US" sz="1600" u="sng" dirty="0" smtClean="0">
                <a:latin typeface="Courier" charset="0"/>
                <a:ea typeface="Courier" charset="0"/>
                <a:cs typeface="Courier" charset="0"/>
              </a:rPr>
              <a:t>Samples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(H</a:t>
            </a:r>
            <a:r>
              <a:rPr lang="en-US" sz="1600" baseline="-25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4.  Figure out how to extract only columns 	relating to each sub-pop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5.  Get Expected Heterozygosity for Sub-	Population 1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6.  Get Expected Heterozygosity for Sub-	Population 2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7.  Calculate H</a:t>
            </a:r>
            <a:r>
              <a:rPr lang="en-US" sz="1600" baseline="-25000" dirty="0" smtClean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(weighted mean of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1600" baseline="-25000" dirty="0" err="1" smtClean="0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for 	the 2 sub-pops)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AutoNum type="arabicPeriod" startAt="8"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Calculate F</a:t>
            </a:r>
            <a:r>
              <a:rPr lang="en-US" sz="1600" baseline="-25000" dirty="0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(all you need for this is  	H</a:t>
            </a:r>
            <a:r>
              <a:rPr lang="en-US" sz="1600" baseline="-25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and H</a:t>
            </a:r>
            <a:r>
              <a:rPr lang="en-US" sz="1600" baseline="-25000" dirty="0" smtClean="0">
                <a:latin typeface="Courier" charset="0"/>
                <a:ea typeface="Courier" charset="0"/>
                <a:cs typeface="Courier" charset="0"/>
              </a:rPr>
              <a:t>S</a:t>
            </a:r>
          </a:p>
          <a:p>
            <a:pPr marL="342900" indent="-342900">
              <a:buAutoNum type="arabicPeriod" startAt="8"/>
            </a:pPr>
            <a:endParaRPr lang="en-US" sz="1600" baseline="-250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AutoNum type="arabicPeriod" startAt="8"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Create Plots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943600" y="271849"/>
            <a:ext cx="383059" cy="1519881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36724" y="889686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Same as last week!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5955956" y="1933832"/>
            <a:ext cx="383059" cy="562233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95915" y="1753283"/>
            <a:ext cx="226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Sample name patterns given for each sub-pop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5943599" y="2676613"/>
            <a:ext cx="383059" cy="1302263"/>
          </a:xfrm>
          <a:prstGeom prst="righ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46488" y="2853548"/>
            <a:ext cx="231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Once you get the right subset, you can follow the same steps as for #3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5960264" y="4159425"/>
            <a:ext cx="383059" cy="119105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46488" y="4431785"/>
            <a:ext cx="226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R’s math functions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5947907" y="5531026"/>
            <a:ext cx="383059" cy="414171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46488" y="553858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Instructions given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Review: Tajima’s 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1780333"/>
                <a:ext cx="3482748" cy="113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𝑣𝑎𝑟𝑖𝑎𝑛𝑐𝑒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80333"/>
                <a:ext cx="3482748" cy="1136145"/>
              </a:xfrm>
              <a:prstGeom prst="rect">
                <a:avLst/>
              </a:prstGeom>
              <a:blipFill rotWithShape="0">
                <a:blip r:embed="rId2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83686" y="1690689"/>
                <a:ext cx="49316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𝐴𝑣𝑒𝑟𝑎𝑔𝑒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𝐷𝑖𝑓𝑓𝑒𝑟𝑒𝑛𝑐𝑒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𝑠𝑒𝑞𝑢𝑒𝑛𝑐𝑒𝑠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86" y="1690689"/>
                <a:ext cx="4931664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71429" b="-9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48784" y="2616620"/>
                <a:ext cx="2417713" cy="599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𝑆𝑁𝑃𝑠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84" y="2616620"/>
                <a:ext cx="2417713" cy="5997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59896" y="3675344"/>
            <a:ext cx="2851271" cy="1061725"/>
            <a:chOff x="4094997" y="1492623"/>
            <a:chExt cx="4789985" cy="1795885"/>
          </a:xfrm>
        </p:grpSpPr>
        <p:grpSp>
          <p:nvGrpSpPr>
            <p:cNvPr id="9" name="Group 8"/>
            <p:cNvGrpSpPr/>
            <p:nvPr/>
          </p:nvGrpSpPr>
          <p:grpSpPr>
            <a:xfrm>
              <a:off x="4094997" y="1492623"/>
              <a:ext cx="2869268" cy="1795885"/>
              <a:chOff x="812869" y="2084294"/>
              <a:chExt cx="7391296" cy="4095707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812869" y="3018431"/>
                <a:ext cx="564999" cy="3148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/>
              </p:cNvSpPr>
              <p:nvPr/>
            </p:nvSpPr>
            <p:spPr>
              <a:xfrm>
                <a:off x="1383547" y="2084294"/>
                <a:ext cx="548640" cy="408226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30670" y="3423354"/>
                <a:ext cx="54864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979310" y="2508954"/>
                <a:ext cx="548640" cy="3657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3884289" y="3880554"/>
                <a:ext cx="548640" cy="228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4444442" y="3894001"/>
                <a:ext cx="54864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5499006" y="4337754"/>
                <a:ext cx="5486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/>
              </p:cNvSpPr>
              <p:nvPr/>
            </p:nvSpPr>
            <p:spPr>
              <a:xfrm>
                <a:off x="6061684" y="5252154"/>
                <a:ext cx="548640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/>
              </p:cNvSpPr>
              <p:nvPr/>
            </p:nvSpPr>
            <p:spPr>
              <a:xfrm>
                <a:off x="7017887" y="4792135"/>
                <a:ext cx="5486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/>
              </p:cNvSpPr>
              <p:nvPr/>
            </p:nvSpPr>
            <p:spPr>
              <a:xfrm>
                <a:off x="7479530" y="5958895"/>
                <a:ext cx="724635" cy="2048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flipH="1">
              <a:off x="7008548" y="2874536"/>
              <a:ext cx="1876434" cy="407536"/>
              <a:chOff x="3533626" y="5252151"/>
              <a:chExt cx="4833734" cy="929428"/>
            </a:xfrm>
          </p:grpSpPr>
          <p:sp>
            <p:nvSpPr>
              <p:cNvPr id="11" name="Rectangle 10"/>
              <p:cNvSpPr>
                <a:spLocks/>
              </p:cNvSpPr>
              <p:nvPr/>
            </p:nvSpPr>
            <p:spPr>
              <a:xfrm>
                <a:off x="3533626" y="6031430"/>
                <a:ext cx="548639" cy="135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4912235" y="6031430"/>
                <a:ext cx="559672" cy="135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6407821" y="5697409"/>
                <a:ext cx="561687" cy="4691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5817003" y="6031430"/>
                <a:ext cx="590821" cy="150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7886001" y="5252151"/>
                <a:ext cx="481359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314604" y="6031434"/>
                <a:ext cx="526242" cy="1351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203874" y="3675344"/>
            <a:ext cx="2745310" cy="1061725"/>
            <a:chOff x="4094997" y="1469189"/>
            <a:chExt cx="4789985" cy="1819319"/>
          </a:xfrm>
        </p:grpSpPr>
        <p:grpSp>
          <p:nvGrpSpPr>
            <p:cNvPr id="28" name="Group 27"/>
            <p:cNvGrpSpPr/>
            <p:nvPr/>
          </p:nvGrpSpPr>
          <p:grpSpPr>
            <a:xfrm>
              <a:off x="4094997" y="1469189"/>
              <a:ext cx="2893074" cy="1819319"/>
              <a:chOff x="812869" y="2030851"/>
              <a:chExt cx="7452622" cy="4149150"/>
            </a:xfrm>
          </p:grpSpPr>
          <p:sp>
            <p:nvSpPr>
              <p:cNvPr id="36" name="Rectangle 35"/>
              <p:cNvSpPr>
                <a:spLocks/>
              </p:cNvSpPr>
              <p:nvPr/>
            </p:nvSpPr>
            <p:spPr>
              <a:xfrm>
                <a:off x="812869" y="3018431"/>
                <a:ext cx="564999" cy="3148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>
                <a:spLocks/>
              </p:cNvSpPr>
              <p:nvPr/>
            </p:nvSpPr>
            <p:spPr>
              <a:xfrm>
                <a:off x="1383543" y="4472447"/>
                <a:ext cx="587664" cy="16941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30670" y="3423354"/>
                <a:ext cx="548640" cy="2743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/>
              </p:cNvSpPr>
              <p:nvPr/>
            </p:nvSpPr>
            <p:spPr>
              <a:xfrm>
                <a:off x="2979304" y="3626677"/>
                <a:ext cx="618095" cy="253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>
                <a:spLocks/>
              </p:cNvSpPr>
              <p:nvPr/>
            </p:nvSpPr>
            <p:spPr>
              <a:xfrm>
                <a:off x="3884289" y="3880554"/>
                <a:ext cx="548640" cy="228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>
                <a:spLocks/>
              </p:cNvSpPr>
              <p:nvPr/>
            </p:nvSpPr>
            <p:spPr>
              <a:xfrm>
                <a:off x="4444436" y="2621441"/>
                <a:ext cx="596440" cy="35585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>
                <a:spLocks/>
              </p:cNvSpPr>
              <p:nvPr/>
            </p:nvSpPr>
            <p:spPr>
              <a:xfrm>
                <a:off x="5499006" y="4337754"/>
                <a:ext cx="5486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>
                <a:spLocks/>
              </p:cNvSpPr>
              <p:nvPr/>
            </p:nvSpPr>
            <p:spPr>
              <a:xfrm>
                <a:off x="6061679" y="2030851"/>
                <a:ext cx="608904" cy="41357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>
                <a:spLocks/>
              </p:cNvSpPr>
              <p:nvPr/>
            </p:nvSpPr>
            <p:spPr>
              <a:xfrm>
                <a:off x="7017887" y="4792135"/>
                <a:ext cx="5486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>
                <a:spLocks/>
              </p:cNvSpPr>
              <p:nvPr/>
            </p:nvSpPr>
            <p:spPr>
              <a:xfrm flipV="1">
                <a:off x="7594833" y="3152625"/>
                <a:ext cx="670658" cy="30273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H="1">
              <a:off x="7008548" y="2580315"/>
              <a:ext cx="1876434" cy="701756"/>
              <a:chOff x="3533626" y="4581151"/>
              <a:chExt cx="4833734" cy="1600428"/>
            </a:xfrm>
          </p:grpSpPr>
          <p:sp>
            <p:nvSpPr>
              <p:cNvPr id="30" name="Rectangle 29"/>
              <p:cNvSpPr>
                <a:spLocks/>
              </p:cNvSpPr>
              <p:nvPr/>
            </p:nvSpPr>
            <p:spPr>
              <a:xfrm>
                <a:off x="3533626" y="6031430"/>
                <a:ext cx="548639" cy="1351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/>
              </p:cNvSpPr>
              <p:nvPr/>
            </p:nvSpPr>
            <p:spPr>
              <a:xfrm>
                <a:off x="4912235" y="6031430"/>
                <a:ext cx="559672" cy="1351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/>
              </p:cNvSpPr>
              <p:nvPr/>
            </p:nvSpPr>
            <p:spPr>
              <a:xfrm>
                <a:off x="6407821" y="5697409"/>
                <a:ext cx="561687" cy="46914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>
                <a:off x="5817003" y="6031430"/>
                <a:ext cx="590821" cy="150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>
                <a:off x="7886001" y="5252151"/>
                <a:ext cx="481359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/>
              </p:cNvSpPr>
              <p:nvPr/>
            </p:nvSpPr>
            <p:spPr>
              <a:xfrm>
                <a:off x="7198381" y="4581151"/>
                <a:ext cx="642464" cy="15854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259896" y="4910035"/>
                <a:ext cx="2305118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     Tajima’s D &lt; 0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Directional Selection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(Negative or Positive)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Population Growth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96" y="4910035"/>
                <a:ext cx="2305118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6349" r="-582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339847" y="4910035"/>
                <a:ext cx="237084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&lt;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Tajima’s D &gt; 0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Balancing Selection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Genetic Drift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Population Bottleneck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47" y="4910035"/>
                <a:ext cx="2370842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6170" t="-28070" r="-56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 for Last Week’s Exercise: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2" y="1748028"/>
            <a:ext cx="70358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2272" y="1865376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Gene appears to be under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</a:t>
            </a:r>
            <a:r>
              <a:rPr lang="en-US" sz="1200" dirty="0" smtClean="0">
                <a:solidFill>
                  <a:srgbClr val="0070C0"/>
                </a:solidFill>
              </a:rPr>
              <a:t>irectional (probably positive) selection</a:t>
            </a:r>
          </a:p>
          <a:p>
            <a:r>
              <a:rPr lang="en-US" sz="1200" dirty="0">
                <a:solidFill>
                  <a:srgbClr val="0070C0"/>
                </a:solidFill>
              </a:rPr>
              <a:t>i</a:t>
            </a:r>
            <a:r>
              <a:rPr lang="en-US" sz="1200" dirty="0" smtClean="0">
                <a:solidFill>
                  <a:srgbClr val="0070C0"/>
                </a:solidFill>
              </a:rPr>
              <a:t>n domesticated sorghum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48" name="Curved Connector 47"/>
          <p:cNvCxnSpPr>
            <a:stCxn id="9" idx="1"/>
          </p:cNvCxnSpPr>
          <p:nvPr/>
        </p:nvCxnSpPr>
        <p:spPr>
          <a:xfrm rot="10800000" flipH="1" flipV="1">
            <a:off x="4462272" y="2188542"/>
            <a:ext cx="219456" cy="725346"/>
          </a:xfrm>
          <a:prstGeom prst="curvedConnector4">
            <a:avLst>
              <a:gd name="adj1" fmla="val -104167"/>
              <a:gd name="adj2" fmla="val 72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/>
          <a:lstStyle/>
          <a:p>
            <a:pPr algn="ctr"/>
            <a:r>
              <a:rPr lang="en-US" dirty="0" smtClean="0"/>
              <a:t>Genetic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545"/>
            <a:ext cx="7886700" cy="4872418"/>
          </a:xfrm>
        </p:spPr>
        <p:txBody>
          <a:bodyPr/>
          <a:lstStyle/>
          <a:p>
            <a:r>
              <a:rPr lang="en-US" dirty="0" smtClean="0"/>
              <a:t>Each new mutation can have a different trajectory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6630" y="3027403"/>
            <a:ext cx="4961831" cy="3382409"/>
            <a:chOff x="506630" y="3027403"/>
            <a:chExt cx="4961831" cy="3382409"/>
          </a:xfrm>
        </p:grpSpPr>
        <p:grpSp>
          <p:nvGrpSpPr>
            <p:cNvPr id="33" name="Group 32"/>
            <p:cNvGrpSpPr/>
            <p:nvPr/>
          </p:nvGrpSpPr>
          <p:grpSpPr>
            <a:xfrm>
              <a:off x="506630" y="3027403"/>
              <a:ext cx="4773835" cy="2748111"/>
              <a:chOff x="506630" y="3027403"/>
              <a:chExt cx="4773835" cy="274811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06630" y="3027403"/>
                <a:ext cx="4773825" cy="2717340"/>
                <a:chOff x="506630" y="3027403"/>
                <a:chExt cx="4773825" cy="271734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885555" y="3175687"/>
                  <a:ext cx="4394900" cy="2435058"/>
                  <a:chOff x="885555" y="3175687"/>
                  <a:chExt cx="4394900" cy="2435058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054444" y="3175687"/>
                    <a:ext cx="4226011" cy="24342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889687" y="3188044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893794" y="367896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885555" y="4152647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885555" y="464691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885557" y="5128836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897912" y="5610745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506630" y="3027403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1.0</a:t>
                  </a:r>
                  <a:endParaRPr lang="en-US" sz="1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23104" y="3501080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0.8</a:t>
                  </a:r>
                  <a:endParaRPr lang="en-US" sz="14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24511" y="3978874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0.6</a:t>
                  </a:r>
                  <a:endParaRPr lang="en-US" sz="14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23104" y="4472436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0.4</a:t>
                  </a:r>
                  <a:endParaRPr lang="en-US" sz="14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3104" y="4966707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0.2</a:t>
                  </a:r>
                  <a:endParaRPr lang="en-US" sz="14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23104" y="5436966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0.0</a:t>
                  </a:r>
                  <a:endParaRPr lang="en-US" sz="1400" dirty="0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1433384" y="5609265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82347" y="5613385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302478" y="5613382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734965" y="5613385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67456" y="5613383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7582" y="5613383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020071" y="5613384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452562" y="5613382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885047" y="5613383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280465" y="5613381"/>
                <a:ext cx="0" cy="1621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289229" y="5685603"/>
              <a:ext cx="4179232" cy="322761"/>
              <a:chOff x="1289229" y="5685603"/>
              <a:chExt cx="4179232" cy="32276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289229" y="570058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88766" y="5692347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10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08701" y="5692347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15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41384" y="569234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73871" y="569234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25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06355" y="5700587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5989" y="569234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35</a:t>
                </a:r>
                <a:endParaRPr lang="en-US" sz="1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48473" y="568962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40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66748" y="5688913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45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85023" y="5685603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50</a:t>
                </a:r>
                <a:endParaRPr lang="en-US" sz="14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247078" y="6102035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 (generations)</a:t>
              </a:r>
              <a:endParaRPr lang="en-US" sz="1400" dirty="0"/>
            </a:p>
          </p:txBody>
        </p:sp>
      </p:grpSp>
      <p:sp>
        <p:nvSpPr>
          <p:cNvPr id="47" name="TextBox 46"/>
          <p:cNvSpPr txBox="1"/>
          <p:nvPr/>
        </p:nvSpPr>
        <p:spPr>
          <a:xfrm rot="16200000">
            <a:off x="-373507" y="423893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Allele Frequency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074242" y="4079924"/>
            <a:ext cx="280715" cy="39251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47443" y="4076507"/>
            <a:ext cx="433308" cy="48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788125" y="3808857"/>
            <a:ext cx="512295" cy="7556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314203" y="3805441"/>
            <a:ext cx="227181" cy="1734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530916" y="3993551"/>
            <a:ext cx="430598" cy="3992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969764" y="4392827"/>
            <a:ext cx="519610" cy="2540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3489374" y="4646919"/>
            <a:ext cx="530697" cy="71642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992137" y="5199257"/>
            <a:ext cx="448055" cy="1558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26236" y="5195840"/>
            <a:ext cx="432231" cy="41342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792239" y="3188044"/>
            <a:ext cx="2731168" cy="2538663"/>
            <a:chOff x="1010653" y="3429000"/>
            <a:chExt cx="2731168" cy="2538663"/>
          </a:xfrm>
        </p:grpSpPr>
        <p:sp>
          <p:nvSpPr>
            <p:cNvPr id="71" name="Oval 70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47"/>
          <p:cNvSpPr/>
          <p:nvPr/>
        </p:nvSpPr>
        <p:spPr>
          <a:xfrm>
            <a:off x="1087395" y="3657600"/>
            <a:ext cx="4188940" cy="1297459"/>
          </a:xfrm>
          <a:custGeom>
            <a:avLst/>
            <a:gdLst>
              <a:gd name="connsiteX0" fmla="*/ 0 w 4188940"/>
              <a:gd name="connsiteY0" fmla="*/ 815546 h 1297459"/>
              <a:gd name="connsiteX1" fmla="*/ 0 w 4188940"/>
              <a:gd name="connsiteY1" fmla="*/ 815546 h 1297459"/>
              <a:gd name="connsiteX2" fmla="*/ 160637 w 4188940"/>
              <a:gd name="connsiteY2" fmla="*/ 1013254 h 1297459"/>
              <a:gd name="connsiteX3" fmla="*/ 210064 w 4188940"/>
              <a:gd name="connsiteY3" fmla="*/ 1050324 h 1297459"/>
              <a:gd name="connsiteX4" fmla="*/ 234778 w 4188940"/>
              <a:gd name="connsiteY4" fmla="*/ 1087395 h 1297459"/>
              <a:gd name="connsiteX5" fmla="*/ 308919 w 4188940"/>
              <a:gd name="connsiteY5" fmla="*/ 1136822 h 1297459"/>
              <a:gd name="connsiteX6" fmla="*/ 383059 w 4188940"/>
              <a:gd name="connsiteY6" fmla="*/ 1235676 h 1297459"/>
              <a:gd name="connsiteX7" fmla="*/ 753762 w 4188940"/>
              <a:gd name="connsiteY7" fmla="*/ 420130 h 1297459"/>
              <a:gd name="connsiteX8" fmla="*/ 1198605 w 4188940"/>
              <a:gd name="connsiteY8" fmla="*/ 1297459 h 1297459"/>
              <a:gd name="connsiteX9" fmla="*/ 1581664 w 4188940"/>
              <a:gd name="connsiteY9" fmla="*/ 852616 h 1297459"/>
              <a:gd name="connsiteX10" fmla="*/ 2001794 w 4188940"/>
              <a:gd name="connsiteY10" fmla="*/ 1210962 h 1297459"/>
              <a:gd name="connsiteX11" fmla="*/ 2471351 w 4188940"/>
              <a:gd name="connsiteY11" fmla="*/ 345989 h 1297459"/>
              <a:gd name="connsiteX12" fmla="*/ 2879124 w 4188940"/>
              <a:gd name="connsiteY12" fmla="*/ 593124 h 1297459"/>
              <a:gd name="connsiteX13" fmla="*/ 3237470 w 4188940"/>
              <a:gd name="connsiteY13" fmla="*/ 259492 h 1297459"/>
              <a:gd name="connsiteX14" fmla="*/ 3645243 w 4188940"/>
              <a:gd name="connsiteY14" fmla="*/ 605481 h 1297459"/>
              <a:gd name="connsiteX15" fmla="*/ 4188940 w 4188940"/>
              <a:gd name="connsiteY15" fmla="*/ 0 h 1297459"/>
              <a:gd name="connsiteX16" fmla="*/ 4188940 w 4188940"/>
              <a:gd name="connsiteY16" fmla="*/ 0 h 129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88940" h="1297459">
                <a:moveTo>
                  <a:pt x="0" y="815546"/>
                </a:moveTo>
                <a:lnTo>
                  <a:pt x="0" y="815546"/>
                </a:lnTo>
                <a:cubicBezTo>
                  <a:pt x="28424" y="852498"/>
                  <a:pt x="103166" y="963993"/>
                  <a:pt x="160637" y="1013254"/>
                </a:cubicBezTo>
                <a:cubicBezTo>
                  <a:pt x="176274" y="1026657"/>
                  <a:pt x="193588" y="1037967"/>
                  <a:pt x="210064" y="1050324"/>
                </a:cubicBezTo>
                <a:cubicBezTo>
                  <a:pt x="218302" y="1062681"/>
                  <a:pt x="223601" y="1077615"/>
                  <a:pt x="234778" y="1087395"/>
                </a:cubicBezTo>
                <a:cubicBezTo>
                  <a:pt x="257131" y="1106954"/>
                  <a:pt x="308919" y="1136822"/>
                  <a:pt x="308919" y="1136822"/>
                </a:cubicBezTo>
                <a:cubicBezTo>
                  <a:pt x="364808" y="1220655"/>
                  <a:pt x="337344" y="1189959"/>
                  <a:pt x="383059" y="1235676"/>
                </a:cubicBezTo>
                <a:lnTo>
                  <a:pt x="753762" y="420130"/>
                </a:lnTo>
                <a:lnTo>
                  <a:pt x="1198605" y="1297459"/>
                </a:lnTo>
                <a:lnTo>
                  <a:pt x="1581664" y="852616"/>
                </a:lnTo>
                <a:lnTo>
                  <a:pt x="2001794" y="1210962"/>
                </a:lnTo>
                <a:lnTo>
                  <a:pt x="2471351" y="345989"/>
                </a:lnTo>
                <a:lnTo>
                  <a:pt x="2879124" y="593124"/>
                </a:lnTo>
                <a:lnTo>
                  <a:pt x="3237470" y="259492"/>
                </a:lnTo>
                <a:lnTo>
                  <a:pt x="3645243" y="605481"/>
                </a:lnTo>
                <a:lnTo>
                  <a:pt x="4188940" y="0"/>
                </a:lnTo>
                <a:lnTo>
                  <a:pt x="4188940" y="0"/>
                </a:ln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/>
          <a:lstStyle/>
          <a:p>
            <a:pPr algn="ctr"/>
            <a:r>
              <a:rPr lang="en-US" dirty="0" smtClean="0"/>
              <a:t>Genetic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545"/>
            <a:ext cx="7886700" cy="4872418"/>
          </a:xfrm>
        </p:spPr>
        <p:txBody>
          <a:bodyPr/>
          <a:lstStyle/>
          <a:p>
            <a:r>
              <a:rPr lang="en-US" dirty="0" smtClean="0"/>
              <a:t>Mutation trajectories proceed independently in non-mating sub-populations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732005" y="2616421"/>
            <a:ext cx="1906020" cy="1717142"/>
            <a:chOff x="1010653" y="3429000"/>
            <a:chExt cx="2731168" cy="2538663"/>
          </a:xfrm>
        </p:grpSpPr>
        <p:sp>
          <p:nvSpPr>
            <p:cNvPr id="71" name="Oval 70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204" y="2600674"/>
            <a:ext cx="3319303" cy="1953607"/>
            <a:chOff x="226014" y="3175687"/>
            <a:chExt cx="5054451" cy="3000865"/>
          </a:xfrm>
        </p:grpSpPr>
        <p:grpSp>
          <p:nvGrpSpPr>
            <p:cNvPr id="46" name="Group 45"/>
            <p:cNvGrpSpPr/>
            <p:nvPr/>
          </p:nvGrpSpPr>
          <p:grpSpPr>
            <a:xfrm>
              <a:off x="885555" y="3175687"/>
              <a:ext cx="4394910" cy="3000865"/>
              <a:chOff x="885555" y="3175687"/>
              <a:chExt cx="4394910" cy="300086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885555" y="3175687"/>
                <a:ext cx="4394910" cy="2599827"/>
                <a:chOff x="885555" y="3175687"/>
                <a:chExt cx="4394910" cy="259982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885555" y="3175687"/>
                  <a:ext cx="4394899" cy="2435058"/>
                  <a:chOff x="885555" y="3175687"/>
                  <a:chExt cx="4394900" cy="2435058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054444" y="3175687"/>
                    <a:ext cx="4226011" cy="24342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889687" y="3188044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893794" y="367896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885555" y="4152647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885555" y="464691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885557" y="5128836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897912" y="5610745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433384" y="560926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882347" y="561338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302478" y="5613382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734965" y="561338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167456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87582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020071" y="5613384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52562" y="5613382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885047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280465" y="5613381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2002465" y="5798341"/>
                <a:ext cx="1987433" cy="378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Time (generations)</a:t>
                </a:r>
                <a:endParaRPr lang="en-US" sz="1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16200000">
              <a:off x="-527667" y="4199502"/>
              <a:ext cx="1894012" cy="386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Allele Frequency</a:t>
              </a:r>
              <a:endParaRPr lang="en-US" sz="105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074242" y="4079924"/>
              <a:ext cx="280715" cy="39251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47443" y="4076507"/>
              <a:ext cx="433308" cy="48317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788125" y="3808857"/>
              <a:ext cx="512295" cy="75569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314203" y="3805441"/>
              <a:ext cx="227181" cy="173433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2530916" y="3993551"/>
              <a:ext cx="430598" cy="39927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969764" y="4392827"/>
              <a:ext cx="519610" cy="25409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489374" y="4646919"/>
              <a:ext cx="530697" cy="716428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992137" y="5199257"/>
              <a:ext cx="448055" cy="15586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26236" y="5195840"/>
              <a:ext cx="432231" cy="41342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1087395" y="3657600"/>
              <a:ext cx="4188940" cy="1297459"/>
            </a:xfrm>
            <a:custGeom>
              <a:avLst/>
              <a:gdLst>
                <a:gd name="connsiteX0" fmla="*/ 0 w 4188940"/>
                <a:gd name="connsiteY0" fmla="*/ 815546 h 1297459"/>
                <a:gd name="connsiteX1" fmla="*/ 0 w 4188940"/>
                <a:gd name="connsiteY1" fmla="*/ 815546 h 1297459"/>
                <a:gd name="connsiteX2" fmla="*/ 160637 w 4188940"/>
                <a:gd name="connsiteY2" fmla="*/ 1013254 h 1297459"/>
                <a:gd name="connsiteX3" fmla="*/ 210064 w 4188940"/>
                <a:gd name="connsiteY3" fmla="*/ 1050324 h 1297459"/>
                <a:gd name="connsiteX4" fmla="*/ 234778 w 4188940"/>
                <a:gd name="connsiteY4" fmla="*/ 1087395 h 1297459"/>
                <a:gd name="connsiteX5" fmla="*/ 308919 w 4188940"/>
                <a:gd name="connsiteY5" fmla="*/ 1136822 h 1297459"/>
                <a:gd name="connsiteX6" fmla="*/ 383059 w 4188940"/>
                <a:gd name="connsiteY6" fmla="*/ 1235676 h 1297459"/>
                <a:gd name="connsiteX7" fmla="*/ 753762 w 4188940"/>
                <a:gd name="connsiteY7" fmla="*/ 420130 h 1297459"/>
                <a:gd name="connsiteX8" fmla="*/ 1198605 w 4188940"/>
                <a:gd name="connsiteY8" fmla="*/ 1297459 h 1297459"/>
                <a:gd name="connsiteX9" fmla="*/ 1581664 w 4188940"/>
                <a:gd name="connsiteY9" fmla="*/ 852616 h 1297459"/>
                <a:gd name="connsiteX10" fmla="*/ 2001794 w 4188940"/>
                <a:gd name="connsiteY10" fmla="*/ 1210962 h 1297459"/>
                <a:gd name="connsiteX11" fmla="*/ 2471351 w 4188940"/>
                <a:gd name="connsiteY11" fmla="*/ 345989 h 1297459"/>
                <a:gd name="connsiteX12" fmla="*/ 2879124 w 4188940"/>
                <a:gd name="connsiteY12" fmla="*/ 593124 h 1297459"/>
                <a:gd name="connsiteX13" fmla="*/ 3237470 w 4188940"/>
                <a:gd name="connsiteY13" fmla="*/ 259492 h 1297459"/>
                <a:gd name="connsiteX14" fmla="*/ 3645243 w 4188940"/>
                <a:gd name="connsiteY14" fmla="*/ 605481 h 1297459"/>
                <a:gd name="connsiteX15" fmla="*/ 4188940 w 4188940"/>
                <a:gd name="connsiteY15" fmla="*/ 0 h 1297459"/>
                <a:gd name="connsiteX16" fmla="*/ 4188940 w 4188940"/>
                <a:gd name="connsiteY16" fmla="*/ 0 h 129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88940" h="1297459">
                  <a:moveTo>
                    <a:pt x="0" y="815546"/>
                  </a:moveTo>
                  <a:lnTo>
                    <a:pt x="0" y="815546"/>
                  </a:lnTo>
                  <a:cubicBezTo>
                    <a:pt x="28424" y="852498"/>
                    <a:pt x="103166" y="963993"/>
                    <a:pt x="160637" y="1013254"/>
                  </a:cubicBezTo>
                  <a:cubicBezTo>
                    <a:pt x="176274" y="1026657"/>
                    <a:pt x="193588" y="1037967"/>
                    <a:pt x="210064" y="1050324"/>
                  </a:cubicBezTo>
                  <a:cubicBezTo>
                    <a:pt x="218302" y="1062681"/>
                    <a:pt x="223601" y="1077615"/>
                    <a:pt x="234778" y="1087395"/>
                  </a:cubicBezTo>
                  <a:cubicBezTo>
                    <a:pt x="257131" y="1106954"/>
                    <a:pt x="308919" y="1136822"/>
                    <a:pt x="308919" y="1136822"/>
                  </a:cubicBezTo>
                  <a:cubicBezTo>
                    <a:pt x="364808" y="1220655"/>
                    <a:pt x="337344" y="1189959"/>
                    <a:pt x="383059" y="1235676"/>
                  </a:cubicBezTo>
                  <a:lnTo>
                    <a:pt x="753762" y="420130"/>
                  </a:lnTo>
                  <a:lnTo>
                    <a:pt x="1198605" y="1297459"/>
                  </a:lnTo>
                  <a:lnTo>
                    <a:pt x="1581664" y="852616"/>
                  </a:lnTo>
                  <a:lnTo>
                    <a:pt x="2001794" y="1210962"/>
                  </a:lnTo>
                  <a:lnTo>
                    <a:pt x="2471351" y="345989"/>
                  </a:lnTo>
                  <a:lnTo>
                    <a:pt x="2879124" y="593124"/>
                  </a:lnTo>
                  <a:lnTo>
                    <a:pt x="3237470" y="259492"/>
                  </a:lnTo>
                  <a:lnTo>
                    <a:pt x="3645243" y="605481"/>
                  </a:lnTo>
                  <a:lnTo>
                    <a:pt x="4188940" y="0"/>
                  </a:lnTo>
                  <a:lnTo>
                    <a:pt x="4188940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8909" y="4735764"/>
            <a:ext cx="3319303" cy="1990677"/>
            <a:chOff x="226014" y="3175687"/>
            <a:chExt cx="5054451" cy="3057807"/>
          </a:xfrm>
        </p:grpSpPr>
        <p:grpSp>
          <p:nvGrpSpPr>
            <p:cNvPr id="69" name="Group 68"/>
            <p:cNvGrpSpPr/>
            <p:nvPr/>
          </p:nvGrpSpPr>
          <p:grpSpPr>
            <a:xfrm>
              <a:off x="885555" y="3175687"/>
              <a:ext cx="4394910" cy="3057807"/>
              <a:chOff x="885555" y="3175687"/>
              <a:chExt cx="4394910" cy="30578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885555" y="3175687"/>
                <a:ext cx="4394910" cy="2599827"/>
                <a:chOff x="885555" y="3175687"/>
                <a:chExt cx="4394910" cy="2599827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885555" y="3175687"/>
                  <a:ext cx="4394899" cy="2435058"/>
                  <a:chOff x="885555" y="3175687"/>
                  <a:chExt cx="4394900" cy="2435058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1054444" y="3175687"/>
                    <a:ext cx="4226011" cy="243428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889687" y="3188044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893794" y="367896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885555" y="4152647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885555" y="4646919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885557" y="5128836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897912" y="5610745"/>
                    <a:ext cx="18535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433384" y="560926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882347" y="561338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302478" y="5613382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734965" y="5613385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167456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587582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020071" y="5613384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452562" y="5613382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885047" y="5613383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280465" y="5613381"/>
                  <a:ext cx="0" cy="162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/>
              <p:cNvSpPr txBox="1"/>
              <p:nvPr/>
            </p:nvSpPr>
            <p:spPr>
              <a:xfrm>
                <a:off x="1889570" y="5855283"/>
                <a:ext cx="1987433" cy="378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Time (generations)</a:t>
                </a:r>
                <a:endParaRPr lang="en-US" sz="10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rot="16200000">
              <a:off x="-527667" y="4199502"/>
              <a:ext cx="1894012" cy="386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Allele Frequency</a:t>
              </a:r>
              <a:endParaRPr lang="en-US" sz="1050" dirty="0"/>
            </a:p>
          </p:txBody>
        </p:sp>
      </p:grpSp>
      <p:sp>
        <p:nvSpPr>
          <p:cNvPr id="6" name="Freeform 5"/>
          <p:cNvSpPr/>
          <p:nvPr/>
        </p:nvSpPr>
        <p:spPr>
          <a:xfrm>
            <a:off x="1062681" y="4744995"/>
            <a:ext cx="2792627" cy="827902"/>
          </a:xfrm>
          <a:custGeom>
            <a:avLst/>
            <a:gdLst>
              <a:gd name="connsiteX0" fmla="*/ 0 w 2792627"/>
              <a:gd name="connsiteY0" fmla="*/ 827902 h 827902"/>
              <a:gd name="connsiteX1" fmla="*/ 0 w 2792627"/>
              <a:gd name="connsiteY1" fmla="*/ 827902 h 827902"/>
              <a:gd name="connsiteX2" fmla="*/ 160638 w 2792627"/>
              <a:gd name="connsiteY2" fmla="*/ 691978 h 827902"/>
              <a:gd name="connsiteX3" fmla="*/ 210065 w 2792627"/>
              <a:gd name="connsiteY3" fmla="*/ 642551 h 827902"/>
              <a:gd name="connsiteX4" fmla="*/ 333633 w 2792627"/>
              <a:gd name="connsiteY4" fmla="*/ 556054 h 827902"/>
              <a:gd name="connsiteX5" fmla="*/ 407773 w 2792627"/>
              <a:gd name="connsiteY5" fmla="*/ 494270 h 827902"/>
              <a:gd name="connsiteX6" fmla="*/ 383060 w 2792627"/>
              <a:gd name="connsiteY6" fmla="*/ 518983 h 827902"/>
              <a:gd name="connsiteX7" fmla="*/ 753762 w 2792627"/>
              <a:gd name="connsiteY7" fmla="*/ 494270 h 827902"/>
              <a:gd name="connsiteX8" fmla="*/ 939114 w 2792627"/>
              <a:gd name="connsiteY8" fmla="*/ 259491 h 827902"/>
              <a:gd name="connsiteX9" fmla="*/ 1223319 w 2792627"/>
              <a:gd name="connsiteY9" fmla="*/ 345989 h 827902"/>
              <a:gd name="connsiteX10" fmla="*/ 1482811 w 2792627"/>
              <a:gd name="connsiteY10" fmla="*/ 0 h 827902"/>
              <a:gd name="connsiteX11" fmla="*/ 2792627 w 2792627"/>
              <a:gd name="connsiteY11" fmla="*/ 0 h 827902"/>
              <a:gd name="connsiteX12" fmla="*/ 2792627 w 2792627"/>
              <a:gd name="connsiteY12" fmla="*/ 0 h 827902"/>
              <a:gd name="connsiteX13" fmla="*/ 2792627 w 2792627"/>
              <a:gd name="connsiteY13" fmla="*/ 0 h 8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2627" h="827902">
                <a:moveTo>
                  <a:pt x="0" y="827902"/>
                </a:moveTo>
                <a:lnTo>
                  <a:pt x="0" y="827902"/>
                </a:lnTo>
                <a:cubicBezTo>
                  <a:pt x="53546" y="782594"/>
                  <a:pt x="111040" y="741576"/>
                  <a:pt x="160638" y="691978"/>
                </a:cubicBezTo>
                <a:cubicBezTo>
                  <a:pt x="177114" y="675502"/>
                  <a:pt x="191871" y="657107"/>
                  <a:pt x="210065" y="642551"/>
                </a:cubicBezTo>
                <a:cubicBezTo>
                  <a:pt x="316369" y="557507"/>
                  <a:pt x="250023" y="627720"/>
                  <a:pt x="333633" y="556054"/>
                </a:cubicBezTo>
                <a:cubicBezTo>
                  <a:pt x="416888" y="484693"/>
                  <a:pt x="325838" y="548893"/>
                  <a:pt x="407773" y="494270"/>
                </a:cubicBezTo>
                <a:lnTo>
                  <a:pt x="383060" y="518983"/>
                </a:lnTo>
                <a:lnTo>
                  <a:pt x="753762" y="494270"/>
                </a:lnTo>
                <a:lnTo>
                  <a:pt x="939114" y="259491"/>
                </a:lnTo>
                <a:lnTo>
                  <a:pt x="1223319" y="345989"/>
                </a:lnTo>
                <a:lnTo>
                  <a:pt x="1482811" y="0"/>
                </a:lnTo>
                <a:lnTo>
                  <a:pt x="2792627" y="0"/>
                </a:lnTo>
                <a:lnTo>
                  <a:pt x="2792627" y="0"/>
                </a:lnTo>
                <a:lnTo>
                  <a:pt x="2792627" y="0"/>
                </a:ln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2681" y="5572897"/>
            <a:ext cx="2780270" cy="778476"/>
          </a:xfrm>
          <a:custGeom>
            <a:avLst/>
            <a:gdLst>
              <a:gd name="connsiteX0" fmla="*/ 0 w 2780270"/>
              <a:gd name="connsiteY0" fmla="*/ 0 h 778476"/>
              <a:gd name="connsiteX1" fmla="*/ 0 w 2780270"/>
              <a:gd name="connsiteY1" fmla="*/ 0 h 778476"/>
              <a:gd name="connsiteX2" fmla="*/ 86497 w 2780270"/>
              <a:gd name="connsiteY2" fmla="*/ 86498 h 778476"/>
              <a:gd name="connsiteX3" fmla="*/ 123568 w 2780270"/>
              <a:gd name="connsiteY3" fmla="*/ 111211 h 778476"/>
              <a:gd name="connsiteX4" fmla="*/ 172995 w 2780270"/>
              <a:gd name="connsiteY4" fmla="*/ 185352 h 778476"/>
              <a:gd name="connsiteX5" fmla="*/ 185351 w 2780270"/>
              <a:gd name="connsiteY5" fmla="*/ 222422 h 778476"/>
              <a:gd name="connsiteX6" fmla="*/ 222422 w 2780270"/>
              <a:gd name="connsiteY6" fmla="*/ 247135 h 778476"/>
              <a:gd name="connsiteX7" fmla="*/ 296562 w 2780270"/>
              <a:gd name="connsiteY7" fmla="*/ 271849 h 778476"/>
              <a:gd name="connsiteX8" fmla="*/ 321276 w 2780270"/>
              <a:gd name="connsiteY8" fmla="*/ 284206 h 778476"/>
              <a:gd name="connsiteX9" fmla="*/ 642551 w 2780270"/>
              <a:gd name="connsiteY9" fmla="*/ 308919 h 778476"/>
              <a:gd name="connsiteX10" fmla="*/ 729049 w 2780270"/>
              <a:gd name="connsiteY10" fmla="*/ 518984 h 778476"/>
              <a:gd name="connsiteX11" fmla="*/ 951470 w 2780270"/>
              <a:gd name="connsiteY11" fmla="*/ 407773 h 778476"/>
              <a:gd name="connsiteX12" fmla="*/ 1087395 w 2780270"/>
              <a:gd name="connsiteY12" fmla="*/ 531341 h 778476"/>
              <a:gd name="connsiteX13" fmla="*/ 1371600 w 2780270"/>
              <a:gd name="connsiteY13" fmla="*/ 259492 h 778476"/>
              <a:gd name="connsiteX14" fmla="*/ 1581665 w 2780270"/>
              <a:gd name="connsiteY14" fmla="*/ 518984 h 778476"/>
              <a:gd name="connsiteX15" fmla="*/ 1705233 w 2780270"/>
              <a:gd name="connsiteY15" fmla="*/ 407773 h 778476"/>
              <a:gd name="connsiteX16" fmla="*/ 2001795 w 2780270"/>
              <a:gd name="connsiteY16" fmla="*/ 679622 h 778476"/>
              <a:gd name="connsiteX17" fmla="*/ 2125362 w 2780270"/>
              <a:gd name="connsiteY17" fmla="*/ 556054 h 778476"/>
              <a:gd name="connsiteX18" fmla="*/ 2335427 w 2780270"/>
              <a:gd name="connsiteY18" fmla="*/ 778476 h 778476"/>
              <a:gd name="connsiteX19" fmla="*/ 2780270 w 2780270"/>
              <a:gd name="connsiteY19" fmla="*/ 766119 h 77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80270" h="778476">
                <a:moveTo>
                  <a:pt x="0" y="0"/>
                </a:moveTo>
                <a:lnTo>
                  <a:pt x="0" y="0"/>
                </a:lnTo>
                <a:cubicBezTo>
                  <a:pt x="28832" y="28833"/>
                  <a:pt x="56189" y="59221"/>
                  <a:pt x="86497" y="86498"/>
                </a:cubicBezTo>
                <a:cubicBezTo>
                  <a:pt x="97536" y="96433"/>
                  <a:pt x="113788" y="100034"/>
                  <a:pt x="123568" y="111211"/>
                </a:cubicBezTo>
                <a:cubicBezTo>
                  <a:pt x="143127" y="133564"/>
                  <a:pt x="172995" y="185352"/>
                  <a:pt x="172995" y="185352"/>
                </a:cubicBezTo>
                <a:cubicBezTo>
                  <a:pt x="177114" y="197709"/>
                  <a:pt x="177214" y="212251"/>
                  <a:pt x="185351" y="222422"/>
                </a:cubicBezTo>
                <a:cubicBezTo>
                  <a:pt x="194628" y="234019"/>
                  <a:pt x="208851" y="241103"/>
                  <a:pt x="222422" y="247135"/>
                </a:cubicBezTo>
                <a:cubicBezTo>
                  <a:pt x="246227" y="257715"/>
                  <a:pt x="271849" y="263611"/>
                  <a:pt x="296562" y="271849"/>
                </a:cubicBezTo>
                <a:cubicBezTo>
                  <a:pt x="305300" y="274762"/>
                  <a:pt x="313038" y="280087"/>
                  <a:pt x="321276" y="284206"/>
                </a:cubicBezTo>
                <a:lnTo>
                  <a:pt x="642551" y="308919"/>
                </a:lnTo>
                <a:lnTo>
                  <a:pt x="729049" y="518984"/>
                </a:lnTo>
                <a:lnTo>
                  <a:pt x="951470" y="407773"/>
                </a:lnTo>
                <a:lnTo>
                  <a:pt x="1087395" y="531341"/>
                </a:lnTo>
                <a:lnTo>
                  <a:pt x="1371600" y="259492"/>
                </a:lnTo>
                <a:lnTo>
                  <a:pt x="1581665" y="518984"/>
                </a:lnTo>
                <a:lnTo>
                  <a:pt x="1705233" y="407773"/>
                </a:lnTo>
                <a:lnTo>
                  <a:pt x="2001795" y="679622"/>
                </a:lnTo>
                <a:lnTo>
                  <a:pt x="2125362" y="556054"/>
                </a:lnTo>
                <a:lnTo>
                  <a:pt x="2335427" y="778476"/>
                </a:lnTo>
                <a:lnTo>
                  <a:pt x="2780270" y="766119"/>
                </a:lnTo>
              </a:path>
            </a:pathLst>
          </a:cu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5794270" y="4634231"/>
            <a:ext cx="1906020" cy="1717142"/>
            <a:chOff x="1010653" y="3429000"/>
            <a:chExt cx="2731168" cy="2538663"/>
          </a:xfrm>
        </p:grpSpPr>
        <p:sp>
          <p:nvSpPr>
            <p:cNvPr id="114" name="Oval 113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8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6" y="2286000"/>
            <a:ext cx="4229100" cy="4572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1300" y="1134388"/>
            <a:ext cx="7886700" cy="1267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Smaller populations have more randomness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0512" y="31130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N=10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40512" y="513536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94" y="305625"/>
            <a:ext cx="7886700" cy="769262"/>
          </a:xfrm>
        </p:spPr>
        <p:txBody>
          <a:bodyPr/>
          <a:lstStyle/>
          <a:p>
            <a:pPr algn="ctr"/>
            <a:r>
              <a:rPr lang="en-US" dirty="0" smtClean="0"/>
              <a:t>Genetic Drift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61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Local Adaption: Different </a:t>
            </a:r>
            <a:r>
              <a:rPr lang="en-US" smtClean="0"/>
              <a:t>selective pressures in different environments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0653" y="3429000"/>
            <a:ext cx="2731168" cy="2538663"/>
            <a:chOff x="1010653" y="3429000"/>
            <a:chExt cx="2731168" cy="2538663"/>
          </a:xfrm>
        </p:grpSpPr>
        <p:sp>
          <p:nvSpPr>
            <p:cNvPr id="4" name="Oval 3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69830" y="3428999"/>
            <a:ext cx="2731168" cy="2538663"/>
            <a:chOff x="1010653" y="3429000"/>
            <a:chExt cx="2731168" cy="2538663"/>
          </a:xfrm>
        </p:grpSpPr>
        <p:sp>
          <p:nvSpPr>
            <p:cNvPr id="28" name="Oval 2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41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Selection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10653" y="3429000"/>
            <a:ext cx="2731168" cy="2538663"/>
            <a:chOff x="1010653" y="3429000"/>
            <a:chExt cx="2731168" cy="2538663"/>
          </a:xfrm>
        </p:grpSpPr>
        <p:sp>
          <p:nvSpPr>
            <p:cNvPr id="4" name="Oval 3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69830" y="3428999"/>
            <a:ext cx="2731168" cy="2538663"/>
            <a:chOff x="1010653" y="3429000"/>
            <a:chExt cx="2731168" cy="2538663"/>
          </a:xfrm>
        </p:grpSpPr>
        <p:sp>
          <p:nvSpPr>
            <p:cNvPr id="28" name="Oval 27"/>
            <p:cNvSpPr/>
            <p:nvPr/>
          </p:nvSpPr>
          <p:spPr>
            <a:xfrm>
              <a:off x="1010653" y="3429000"/>
              <a:ext cx="2731168" cy="253866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40831" y="3821029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8662" y="4124827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72443" y="4489784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70862" y="4963026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4994" y="3707732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411707" y="4421605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66789" y="4963026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33964" y="4421605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83734" y="4932947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76764" y="5470358"/>
              <a:ext cx="252664" cy="27672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628650" y="1609055"/>
            <a:ext cx="7886700" cy="1314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Local Adaption: Different selective pressures in different environments: Different </a:t>
            </a:r>
            <a:r>
              <a:rPr lang="en-US" smtClean="0"/>
              <a:t>alleles driven to fixation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1334</Words>
  <Application>Microsoft Macintosh PowerPoint</Application>
  <PresentationFormat>Letter Paper (8.5x11 in)</PresentationFormat>
  <Paragraphs>246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Century Schoolbook</vt:lpstr>
      <vt:lpstr>Courier</vt:lpstr>
      <vt:lpstr>Mangal</vt:lpstr>
      <vt:lpstr>Arial</vt:lpstr>
      <vt:lpstr>Arial</vt:lpstr>
      <vt:lpstr>Office Theme</vt:lpstr>
      <vt:lpstr>Computational Genomics WS</vt:lpstr>
      <vt:lpstr>PowerPoint Presentation</vt:lpstr>
      <vt:lpstr>Review: Tajima’s D</vt:lpstr>
      <vt:lpstr>Solutions for Last Week’s Exercise:</vt:lpstr>
      <vt:lpstr>Genetic Drift</vt:lpstr>
      <vt:lpstr>Genetic Drift</vt:lpstr>
      <vt:lpstr>Genetic Drift</vt:lpstr>
      <vt:lpstr>Natural Selection</vt:lpstr>
      <vt:lpstr>Natural Selection</vt:lpstr>
      <vt:lpstr>Natural Selection</vt:lpstr>
      <vt:lpstr>Natural Selection</vt:lpstr>
      <vt:lpstr>Population Differentiation</vt:lpstr>
      <vt:lpstr>Population Differentiation</vt:lpstr>
      <vt:lpstr>Population Differentiation</vt:lpstr>
      <vt:lpstr>FST: Measuring Pop Differentiation</vt:lpstr>
      <vt:lpstr>FST: Measuring Pop Differentiation</vt:lpstr>
      <vt:lpstr>Estimating FST: </vt:lpstr>
      <vt:lpstr>Estimating FST: </vt:lpstr>
      <vt:lpstr>Estimating FST: </vt:lpstr>
      <vt:lpstr>Cryptic Population Structure</vt:lpstr>
      <vt:lpstr>Today’s Data Set: from Darwin’s Finches</vt:lpstr>
      <vt:lpstr>Today’s Data Set: from Darwin’s Finches</vt:lpstr>
      <vt:lpstr>In-Class Exercises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 WS</dc:title>
  <dc:creator>Elizabeth A Cooper</dc:creator>
  <cp:lastModifiedBy>Elizabeth A Cooper</cp:lastModifiedBy>
  <cp:revision>60</cp:revision>
  <dcterms:created xsi:type="dcterms:W3CDTF">2017-02-03T22:04:33Z</dcterms:created>
  <dcterms:modified xsi:type="dcterms:W3CDTF">2017-11-14T05:54:25Z</dcterms:modified>
</cp:coreProperties>
</file>