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59" r:id="rId3"/>
    <p:sldId id="258" r:id="rId4"/>
    <p:sldId id="274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64" r:id="rId13"/>
    <p:sldId id="265" r:id="rId14"/>
    <p:sldId id="266" r:id="rId15"/>
    <p:sldId id="271" r:id="rId16"/>
    <p:sldId id="275" r:id="rId17"/>
    <p:sldId id="277" r:id="rId18"/>
    <p:sldId id="278" r:id="rId19"/>
    <p:sldId id="279" r:id="rId20"/>
    <p:sldId id="280" r:id="rId21"/>
    <p:sldId id="272" r:id="rId22"/>
    <p:sldId id="273" r:id="rId2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6"/>
    <p:restoredTop sz="94753"/>
  </p:normalViewPr>
  <p:slideViewPr>
    <p:cSldViewPr snapToGrid="0" snapToObjects="1">
      <p:cViewPr>
        <p:scale>
          <a:sx n="110" d="100"/>
          <a:sy n="110" d="100"/>
        </p:scale>
        <p:origin x="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C2BCE-CADB-C14D-8FA2-A3A823EEAAA1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76646-40A4-7C43-9353-86DADCDD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8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76646-40A4-7C43-9353-86DADCDD35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R-squared is the most useful measure for plotting and interpreting, and the one</a:t>
            </a:r>
            <a:r>
              <a:rPr lang="en-US" baseline="0" dirty="0" smtClean="0"/>
              <a:t> we will focus on next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76646-40A4-7C43-9353-86DADCDD35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22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heterozygous at 2 loci, with no other information, I don’t know which</a:t>
            </a:r>
            <a:r>
              <a:rPr lang="en-US" baseline="0" dirty="0" smtClean="0"/>
              <a:t> pair of gametes/haplotypes created this genotype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76646-40A4-7C43-9353-86DADCDD35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5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case, I pick which haplotypes are most likely based on</a:t>
            </a:r>
            <a:r>
              <a:rPr lang="en-US" baseline="0" dirty="0" smtClean="0"/>
              <a:t> the homozygous genotypes that I observe in the sample</a:t>
            </a:r>
          </a:p>
          <a:p>
            <a:r>
              <a:rPr lang="en-US" dirty="0" smtClean="0"/>
              <a:t>Note, that this problem could be hard if I observed all possible haplotypes</a:t>
            </a:r>
            <a:r>
              <a:rPr lang="en-US" baseline="0" dirty="0" smtClean="0"/>
              <a:t> in the homozygous data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76646-40A4-7C43-9353-86DADCDD35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20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Caution: not all phased results are equal</a:t>
            </a:r>
          </a:p>
          <a:p>
            <a:r>
              <a:rPr lang="en-US" dirty="0" smtClean="0"/>
              <a:t>Best to</a:t>
            </a:r>
            <a:r>
              <a:rPr lang="en-US" baseline="0" dirty="0" smtClean="0"/>
              <a:t> use a program that will actually return likelihoods or </a:t>
            </a:r>
            <a:r>
              <a:rPr lang="en-US" baseline="0" dirty="0" err="1" smtClean="0"/>
              <a:t>probs</a:t>
            </a:r>
            <a:r>
              <a:rPr lang="en-US" baseline="0" dirty="0" smtClean="0"/>
              <a:t> for each inferred hap</a:t>
            </a:r>
          </a:p>
          <a:p>
            <a:r>
              <a:rPr lang="en-US" baseline="0" dirty="0" smtClean="0"/>
              <a:t>Note: there are molecular methods, and methods using family data to predict haplotypes more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76646-40A4-7C43-9353-86DADCDD35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44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76646-40A4-7C43-9353-86DADCDD35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93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rows are if people want to try loop, but file should be small enough that</a:t>
            </a:r>
            <a:r>
              <a:rPr lang="en-US" baseline="0" dirty="0" smtClean="0"/>
              <a:t> people can also try some calculations by hand if they need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76646-40A4-7C43-9353-86DADCDD35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LD will entail a different</a:t>
            </a:r>
            <a:r>
              <a:rPr lang="en-US" baseline="0" dirty="0" smtClean="0"/>
              <a:t> way to think about the loop structure</a:t>
            </a:r>
          </a:p>
          <a:p>
            <a:r>
              <a:rPr lang="en-US" baseline="0" dirty="0" smtClean="0"/>
              <a:t>Can re-use some calculations from the first few weeks, but will need some new code as well</a:t>
            </a:r>
          </a:p>
          <a:p>
            <a:r>
              <a:rPr lang="en-US" baseline="0" dirty="0" smtClean="0"/>
              <a:t>Today: not worrying about the loop structure, but will want the code for the new calculations</a:t>
            </a:r>
          </a:p>
          <a:p>
            <a:r>
              <a:rPr lang="en-US" baseline="0" dirty="0" smtClean="0"/>
              <a:t>Also: today will be focused on basic definition of LD and statistics for measuring it (very text book);</a:t>
            </a:r>
          </a:p>
          <a:p>
            <a:r>
              <a:rPr lang="en-US" baseline="0" dirty="0" smtClean="0"/>
              <a:t>Next week: talk about causes and implications of LD and how to use and interpret </a:t>
            </a:r>
            <a:r>
              <a:rPr lang="en-US" baseline="0" dirty="0" err="1" smtClean="0"/>
              <a:t>genomewide</a:t>
            </a:r>
            <a:r>
              <a:rPr lang="en-US" baseline="0" dirty="0" smtClean="0"/>
              <a:t>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3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Haplotypes are important because they represent sets of alleles that</a:t>
            </a:r>
            <a:r>
              <a:rPr lang="en-US" baseline="0" dirty="0" smtClean="0"/>
              <a:t> can be inherited together (i.e. passed on from one parent)</a:t>
            </a:r>
          </a:p>
          <a:p>
            <a:r>
              <a:rPr lang="en-US" baseline="0" dirty="0" smtClean="0"/>
              <a:t>Also important to consider: we usually don’t measure LD between chromosomes, because during meiosis they are not kept together, don’t really get inherited together)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76646-40A4-7C43-9353-86DADCDD35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Diploid cell</a:t>
            </a:r>
          </a:p>
          <a:p>
            <a:pPr marL="228600" indent="-228600">
              <a:buAutoNum type="arabicPeriod"/>
            </a:pPr>
            <a:r>
              <a:rPr lang="en-US" dirty="0" smtClean="0"/>
              <a:t>DNA replication</a:t>
            </a:r>
            <a:r>
              <a:rPr lang="en-US" baseline="0" dirty="0" smtClean="0"/>
              <a:t> = 2 sets homologous chromosome pairs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Can have crossing over after homologous pairing (but not necessarily); closer loci are together, less likely crossing over event between them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When have crossing over, get new combinations of alleles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Cell division 1: 2 new diploid cells with the new chromosome pairs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Cell division 2: 4 haploid gamete cells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Within the population, if crossing over is happening randomly in all individuals, and the gametes from each parent are coming back together “randomly”, then haplotypes will be pretty mixed up; if not, then you will have 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76646-40A4-7C43-9353-86DADCDD35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case, there is no LD.  Knowing the allele at Locus</a:t>
            </a:r>
            <a:r>
              <a:rPr lang="en-US" baseline="0" dirty="0" smtClean="0"/>
              <a:t> 1 doesn’t give you any information about the allele at Locus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76646-40A4-7C43-9353-86DADCDD35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case, they are in complete LD</a:t>
            </a:r>
          </a:p>
          <a:p>
            <a:r>
              <a:rPr lang="en-US" dirty="0" smtClean="0"/>
              <a:t>Notice that it doesn’t matter how they are combined into genotypes.  The LD here is still the same as the previous slide.</a:t>
            </a:r>
          </a:p>
          <a:p>
            <a:r>
              <a:rPr lang="en-US" dirty="0" smtClean="0"/>
              <a:t>Note that no crossing over</a:t>
            </a:r>
            <a:r>
              <a:rPr lang="en-US" baseline="0" dirty="0" smtClean="0"/>
              <a:t> happened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76646-40A4-7C43-9353-86DADCDD35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8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 this population is in complete (maximum LD), and</a:t>
            </a:r>
            <a:r>
              <a:rPr lang="en-US" baseline="0" dirty="0" smtClean="0"/>
              <a:t> the value for D we compute is 0.25, which doesn’t seem to immediately reflect complete linkage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76646-40A4-7C43-9353-86DADCDD35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8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 this population is in complete (maximum LD), and</a:t>
            </a:r>
            <a:r>
              <a:rPr lang="en-US" baseline="0" dirty="0" smtClean="0"/>
              <a:t> the value for D we compute is 0.25, which doesn’t seem to </a:t>
            </a:r>
            <a:r>
              <a:rPr lang="en-US" baseline="0" smtClean="0"/>
              <a:t>immediately reflect complete linkage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76646-40A4-7C43-9353-86DADCDD35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3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 this population is in complete (maximum LD), and</a:t>
            </a:r>
            <a:r>
              <a:rPr lang="en-US" baseline="0" dirty="0" smtClean="0"/>
              <a:t> the value for D we compute is 0.25, which doesn’t seem to immediately reflect complete linkage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76646-40A4-7C43-9353-86DADCDD35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B7CA-1191-114F-9686-105EB477A5E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9A82-D945-C649-B9A0-8F7EC303B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B7CA-1191-114F-9686-105EB477A5E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9A82-D945-C649-B9A0-8F7EC303B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B7CA-1191-114F-9686-105EB477A5E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9A82-D945-C649-B9A0-8F7EC303B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B7CA-1191-114F-9686-105EB477A5E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9A82-D945-C649-B9A0-8F7EC303B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B7CA-1191-114F-9686-105EB477A5E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9A82-D945-C649-B9A0-8F7EC303B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B7CA-1191-114F-9686-105EB477A5E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9A82-D945-C649-B9A0-8F7EC303B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B7CA-1191-114F-9686-105EB477A5E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9A82-D945-C649-B9A0-8F7EC303B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B7CA-1191-114F-9686-105EB477A5E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9A82-D945-C649-B9A0-8F7EC303B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B7CA-1191-114F-9686-105EB477A5E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9A82-D945-C649-B9A0-8F7EC303B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B7CA-1191-114F-9686-105EB477A5E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9A82-D945-C649-B9A0-8F7EC303B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B7CA-1191-114F-9686-105EB477A5E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9A82-D945-C649-B9A0-8F7EC303B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B7CA-1191-114F-9686-105EB477A5E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9A82-D945-C649-B9A0-8F7EC303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6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632" y="1122363"/>
            <a:ext cx="8722894" cy="154864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Computational Genomics WS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Week 5: Linkage Disequilibrium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Part 1: Definition, Data, and Statistics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5" y="87725"/>
            <a:ext cx="8447605" cy="913526"/>
          </a:xfrm>
        </p:spPr>
        <p:txBody>
          <a:bodyPr/>
          <a:lstStyle/>
          <a:p>
            <a:r>
              <a:rPr lang="en-US" dirty="0" smtClean="0"/>
              <a:t>LD statistics: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04" y="899676"/>
            <a:ext cx="8166029" cy="5937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 </a:t>
            </a:r>
            <a:r>
              <a:rPr lang="en-US" i="1" dirty="0" smtClean="0"/>
              <a:t>D’</a:t>
            </a:r>
            <a:r>
              <a:rPr lang="en-US" dirty="0" smtClean="0"/>
              <a:t>: A scaled version of </a:t>
            </a:r>
            <a:r>
              <a:rPr lang="en-US" i="1" dirty="0" smtClean="0"/>
              <a:t>D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7512" y="2305425"/>
            <a:ext cx="2643509" cy="975608"/>
            <a:chOff x="1856572" y="2746470"/>
            <a:chExt cx="4869950" cy="1349394"/>
          </a:xfrm>
        </p:grpSpPr>
        <p:sp>
          <p:nvSpPr>
            <p:cNvPr id="4" name="Can 3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02605" y="2760682"/>
              <a:ext cx="3626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5456" y="2746470"/>
              <a:ext cx="36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02605" y="3585029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5456" y="3585025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7512" y="3178725"/>
            <a:ext cx="2643509" cy="975608"/>
            <a:chOff x="1856572" y="2746470"/>
            <a:chExt cx="4869950" cy="1349394"/>
          </a:xfrm>
        </p:grpSpPr>
        <p:sp>
          <p:nvSpPr>
            <p:cNvPr id="20" name="Can 19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an 21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n 22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n 23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an 24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02605" y="2760682"/>
              <a:ext cx="3626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35456" y="2746470"/>
              <a:ext cx="36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02605" y="3585029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35456" y="3585025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67511" y="4138449"/>
            <a:ext cx="2643509" cy="975608"/>
            <a:chOff x="1856572" y="2746470"/>
            <a:chExt cx="4869950" cy="1349394"/>
          </a:xfrm>
        </p:grpSpPr>
        <p:sp>
          <p:nvSpPr>
            <p:cNvPr id="31" name="Can 30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n 31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an 32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an 33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an 34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an 35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02605" y="2760682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35456" y="2746470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02605" y="3585029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54383" y="3585025"/>
              <a:ext cx="36264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67510" y="5194347"/>
            <a:ext cx="2643509" cy="873302"/>
            <a:chOff x="1856572" y="2746470"/>
            <a:chExt cx="4869950" cy="1207891"/>
          </a:xfrm>
        </p:grpSpPr>
        <p:sp>
          <p:nvSpPr>
            <p:cNvPr id="42" name="Can 41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n 42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an 43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n 44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an 45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an 46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02605" y="2760682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35456" y="2746470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40460" y="3585029"/>
              <a:ext cx="36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54383" y="3585025"/>
              <a:ext cx="36264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16305" y="1435781"/>
                <a:ext cx="4075411" cy="1694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′=</m:t>
                      </m:r>
                      <m:d>
                        <m:dPr>
                          <m:begChr m:val="{"/>
                          <m:endChr m:val="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mr-IN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charset="0"/>
                                    </a:rPr>
                                    <m:t>min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mr-IN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charset="0"/>
                                    </a:rPr>
                                    <m:t>min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305" y="1435781"/>
                <a:ext cx="4075411" cy="1694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1541" y="3652736"/>
                <a:ext cx="1012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541" y="3652736"/>
                <a:ext cx="1012200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5422" r="-5422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72250" y="3652954"/>
                <a:ext cx="10204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250" y="3652954"/>
                <a:ext cx="102040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5389" r="-5988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520726" y="3648362"/>
                <a:ext cx="11419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𝐴𝐵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726" y="3648362"/>
                <a:ext cx="1141979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4278" r="-4813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563798" y="4263406"/>
                <a:ext cx="12037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𝐷</m:t>
                    </m:r>
                    <m:r>
                      <a:rPr lang="en-US" sz="2400" b="0" i="1" smtClean="0">
                        <a:latin typeface="Cambria Math" charset="0"/>
                      </a:rPr>
                      <m:t>= </m:t>
                    </m:r>
                  </m:oMath>
                </a14:m>
                <a:r>
                  <a:rPr lang="en-US" sz="2400" dirty="0" smtClean="0"/>
                  <a:t>0.25</a:t>
                </a:r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798" y="4263406"/>
                <a:ext cx="120379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629" t="-137705" r="-14721" b="-178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860888" y="4263406"/>
                <a:ext cx="153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𝐷</m:t>
                    </m:r>
                    <m:r>
                      <a:rPr lang="en-US" sz="2400" b="0" i="1" smtClean="0">
                        <a:latin typeface="Cambria Math" charset="0"/>
                      </a:rPr>
                      <m:t>′= </m:t>
                    </m:r>
                  </m:oMath>
                </a14:m>
                <a:r>
                  <a:rPr lang="en-US" sz="2400" dirty="0" smtClean="0"/>
                  <a:t>0.25/0</a:t>
                </a:r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888" y="4263406"/>
                <a:ext cx="153138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540" t="-137705" r="-11508" b="-178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650018" y="4923457"/>
            <a:ext cx="4137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Normally, range for </a:t>
            </a:r>
            <a:r>
              <a:rPr lang="en-US" i="1" dirty="0" smtClean="0">
                <a:solidFill>
                  <a:srgbClr val="FF0000"/>
                </a:solidFill>
              </a:rPr>
              <a:t>D’</a:t>
            </a:r>
            <a:r>
              <a:rPr lang="en-US" dirty="0" smtClean="0">
                <a:solidFill>
                  <a:srgbClr val="FF0000"/>
                </a:solidFill>
              </a:rPr>
              <a:t> is between -1 and 1, where 0 is equilibrium and 1 or -1 are complete LD.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BUT, if one or more haplotypes is not observed, D’ will be problematic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5" y="87725"/>
            <a:ext cx="8447605" cy="913526"/>
          </a:xfrm>
        </p:spPr>
        <p:txBody>
          <a:bodyPr/>
          <a:lstStyle/>
          <a:p>
            <a:r>
              <a:rPr lang="en-US" dirty="0" smtClean="0"/>
              <a:t>LD statistics: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04" y="899676"/>
            <a:ext cx="8166029" cy="5937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dirty="0" smtClean="0"/>
              <a:t>: Correlation coefficient between alleles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7512" y="2305425"/>
            <a:ext cx="2643509" cy="975608"/>
            <a:chOff x="1856572" y="2746470"/>
            <a:chExt cx="4869950" cy="1349394"/>
          </a:xfrm>
        </p:grpSpPr>
        <p:sp>
          <p:nvSpPr>
            <p:cNvPr id="4" name="Can 3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02605" y="2760682"/>
              <a:ext cx="3626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5456" y="2746470"/>
              <a:ext cx="36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02605" y="3585029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5456" y="3585025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7512" y="3178725"/>
            <a:ext cx="2643509" cy="975608"/>
            <a:chOff x="1856572" y="2746470"/>
            <a:chExt cx="4869950" cy="1349394"/>
          </a:xfrm>
        </p:grpSpPr>
        <p:sp>
          <p:nvSpPr>
            <p:cNvPr id="20" name="Can 19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an 21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n 22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n 23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an 24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02605" y="2760682"/>
              <a:ext cx="3626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35456" y="2746470"/>
              <a:ext cx="36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02605" y="3585029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35456" y="3585025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67511" y="4138449"/>
            <a:ext cx="2643509" cy="975608"/>
            <a:chOff x="1856572" y="2746470"/>
            <a:chExt cx="4869950" cy="1349394"/>
          </a:xfrm>
        </p:grpSpPr>
        <p:sp>
          <p:nvSpPr>
            <p:cNvPr id="31" name="Can 30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n 31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an 32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an 33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an 34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an 35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02605" y="2760682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35456" y="2746470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02605" y="3585029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54383" y="3585025"/>
              <a:ext cx="36264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67510" y="5194347"/>
            <a:ext cx="2643509" cy="873302"/>
            <a:chOff x="1856572" y="2746470"/>
            <a:chExt cx="4869950" cy="1207891"/>
          </a:xfrm>
        </p:grpSpPr>
        <p:sp>
          <p:nvSpPr>
            <p:cNvPr id="42" name="Can 41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n 42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an 43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n 44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an 45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an 46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02605" y="2760682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35456" y="2746470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40460" y="3585029"/>
              <a:ext cx="36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54383" y="3585025"/>
              <a:ext cx="36264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16305" y="1435781"/>
                <a:ext cx="368633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305" y="1435781"/>
                <a:ext cx="3686330" cy="806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71925" y="2698722"/>
                <a:ext cx="1012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25" y="2698722"/>
                <a:ext cx="1012200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5422" r="-6024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959235" y="2698721"/>
                <a:ext cx="10204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235" y="2698721"/>
                <a:ext cx="102040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5389" r="-538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517945" y="2645844"/>
                <a:ext cx="11419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𝐴𝐵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945" y="2645844"/>
                <a:ext cx="1141979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4255" r="-4787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371925" y="3342691"/>
                <a:ext cx="12037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𝐷</m:t>
                    </m:r>
                    <m:r>
                      <a:rPr lang="en-US" sz="2400" b="0" i="1" smtClean="0">
                        <a:latin typeface="Cambria Math" charset="0"/>
                      </a:rPr>
                      <m:t>= </m:t>
                    </m:r>
                  </m:oMath>
                </a14:m>
                <a:r>
                  <a:rPr lang="en-US" sz="2400" dirty="0" smtClean="0"/>
                  <a:t>0.25</a:t>
                </a:r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25" y="3342691"/>
                <a:ext cx="120379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586" t="-137705" r="-14646" b="-178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027566" y="4507781"/>
                <a:ext cx="406136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(0.25)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(0.5)(0.5)(0.5)(0.5)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=1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566" y="4507781"/>
                <a:ext cx="4061368" cy="8066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844696" y="5934133"/>
            <a:ext cx="494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i="1" baseline="30000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will have a range between 0 and 1,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Where 1 is complete LD and 0 is equilibrium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8" y="0"/>
            <a:ext cx="8525625" cy="1089061"/>
          </a:xfrm>
        </p:spPr>
        <p:txBody>
          <a:bodyPr/>
          <a:lstStyle/>
          <a:p>
            <a:r>
              <a:rPr lang="en-US" dirty="0" smtClean="0"/>
              <a:t>LD: Genotypes vs. Haplotypes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3" y="1253448"/>
            <a:ext cx="8065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Knowing the Genotype does NOT mean you can always tell the Haplotype!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35640" y="2532579"/>
            <a:ext cx="5917915" cy="569680"/>
            <a:chOff x="1335640" y="2532579"/>
            <a:chExt cx="5917915" cy="56968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35640" y="2619910"/>
              <a:ext cx="59179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291137" y="2532579"/>
              <a:ext cx="195209" cy="174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61397" y="2532579"/>
              <a:ext cx="195209" cy="1746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91223" y="2732927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G/A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1483" y="2732927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C/G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55835" y="2730915"/>
            <a:ext cx="6986426" cy="2852359"/>
            <a:chOff x="655835" y="2730915"/>
            <a:chExt cx="6986426" cy="2852359"/>
          </a:xfrm>
        </p:grpSpPr>
        <p:grpSp>
          <p:nvGrpSpPr>
            <p:cNvPr id="15" name="Group 14"/>
            <p:cNvGrpSpPr/>
            <p:nvPr/>
          </p:nvGrpSpPr>
          <p:grpSpPr>
            <a:xfrm>
              <a:off x="655835" y="4349392"/>
              <a:ext cx="2744912" cy="509045"/>
              <a:chOff x="1335640" y="2532579"/>
              <a:chExt cx="5917915" cy="72996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335640" y="2619910"/>
                <a:ext cx="591791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2291137" y="2532579"/>
                <a:ext cx="195209" cy="1746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361397" y="2532579"/>
                <a:ext cx="195209" cy="174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91224" y="2732927"/>
                <a:ext cx="785204" cy="52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161482" y="2732927"/>
                <a:ext cx="757556" cy="52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55835" y="5061276"/>
              <a:ext cx="2744912" cy="509045"/>
              <a:chOff x="1335640" y="2532579"/>
              <a:chExt cx="5917915" cy="729968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335640" y="2619910"/>
                <a:ext cx="591791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2291137" y="2532579"/>
                <a:ext cx="195209" cy="1746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361397" y="2532579"/>
                <a:ext cx="195209" cy="174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91224" y="2732927"/>
                <a:ext cx="757556" cy="52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161482" y="2732927"/>
                <a:ext cx="785204" cy="52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97349" y="4362345"/>
              <a:ext cx="2744912" cy="509045"/>
              <a:chOff x="1335640" y="2532579"/>
              <a:chExt cx="5917915" cy="72996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335640" y="2619910"/>
                <a:ext cx="591791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2291137" y="2532579"/>
                <a:ext cx="195209" cy="1746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361397" y="2532579"/>
                <a:ext cx="195209" cy="174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91224" y="2732927"/>
                <a:ext cx="785204" cy="52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161482" y="2732927"/>
                <a:ext cx="785204" cy="52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897349" y="5074229"/>
              <a:ext cx="2744912" cy="509045"/>
              <a:chOff x="1335640" y="2532579"/>
              <a:chExt cx="5917915" cy="72996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335640" y="2619910"/>
                <a:ext cx="591791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2291137" y="2532579"/>
                <a:ext cx="195209" cy="1746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361397" y="2532579"/>
                <a:ext cx="195209" cy="174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091224" y="2732927"/>
                <a:ext cx="757556" cy="52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161482" y="2732927"/>
                <a:ext cx="757556" cy="52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 flipH="1">
              <a:off x="2091223" y="2732927"/>
              <a:ext cx="1710215" cy="1428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015943" y="2730915"/>
              <a:ext cx="2035536" cy="1448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836555" y="4593988"/>
              <a:ext cx="5309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OR</a:t>
              </a:r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032606" y="297436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1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8" y="0"/>
            <a:ext cx="8525625" cy="1089061"/>
          </a:xfrm>
        </p:spPr>
        <p:txBody>
          <a:bodyPr/>
          <a:lstStyle/>
          <a:p>
            <a:r>
              <a:rPr lang="en-US" dirty="0" smtClean="0"/>
              <a:t>LD: Genotypes vs. Haplotypes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622" y="895039"/>
            <a:ext cx="8065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Almost ALL sequencing data will contain Genotypes.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So how do we get haplotype data?</a:t>
            </a:r>
          </a:p>
          <a:p>
            <a:endParaRPr lang="en-US" sz="2000" dirty="0"/>
          </a:p>
          <a:p>
            <a:r>
              <a:rPr lang="en-US" sz="2000" dirty="0" smtClean="0"/>
              <a:t>Several programs exist to infer/predict haplotypes from genotype data based on information in the whole sample.  This is called Phasing.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46017" y="3251769"/>
            <a:ext cx="4539691" cy="529121"/>
            <a:chOff x="1335640" y="2532579"/>
            <a:chExt cx="5917915" cy="56968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35640" y="2619910"/>
              <a:ext cx="59179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291137" y="2532579"/>
              <a:ext cx="195209" cy="174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61397" y="2532579"/>
              <a:ext cx="195209" cy="1746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91223" y="2732927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G/A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1483" y="2732927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C/G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6016" y="3887753"/>
            <a:ext cx="4539692" cy="2856127"/>
            <a:chOff x="546016" y="3887753"/>
            <a:chExt cx="4539692" cy="2856127"/>
          </a:xfrm>
        </p:grpSpPr>
        <p:grpSp>
          <p:nvGrpSpPr>
            <p:cNvPr id="39" name="Group 38"/>
            <p:cNvGrpSpPr/>
            <p:nvPr/>
          </p:nvGrpSpPr>
          <p:grpSpPr>
            <a:xfrm>
              <a:off x="546017" y="3887753"/>
              <a:ext cx="4539691" cy="555416"/>
              <a:chOff x="1335640" y="2532579"/>
              <a:chExt cx="5917915" cy="59799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335640" y="2619910"/>
                <a:ext cx="591791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2291137" y="2532579"/>
                <a:ext cx="195209" cy="1746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361397" y="2532579"/>
                <a:ext cx="195209" cy="174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091223" y="2732927"/>
                <a:ext cx="792401" cy="397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G/G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161483" y="2732927"/>
                <a:ext cx="758967" cy="397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C/C</a:t>
                </a:r>
                <a:endParaRPr lang="en-US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46017" y="4599614"/>
              <a:ext cx="4539691" cy="555416"/>
              <a:chOff x="1335640" y="2532579"/>
              <a:chExt cx="5917915" cy="597991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335640" y="2619910"/>
                <a:ext cx="591791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291137" y="2532579"/>
                <a:ext cx="195209" cy="1746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361397" y="2532579"/>
                <a:ext cx="195209" cy="174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91223" y="2732927"/>
                <a:ext cx="758967" cy="397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dirty="0" smtClean="0"/>
                  <a:t>/A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161483" y="2732927"/>
                <a:ext cx="792401" cy="397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  <a:r>
                  <a:rPr lang="en-US" dirty="0" smtClean="0"/>
                  <a:t>/G</a:t>
                </a:r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46017" y="5392588"/>
              <a:ext cx="4539691" cy="555416"/>
              <a:chOff x="1335640" y="2532579"/>
              <a:chExt cx="5917915" cy="59799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335640" y="2619910"/>
                <a:ext cx="591791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2291137" y="2532579"/>
                <a:ext cx="195209" cy="1746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361397" y="2532579"/>
                <a:ext cx="195209" cy="174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091223" y="2732927"/>
                <a:ext cx="758967" cy="397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dirty="0" smtClean="0"/>
                  <a:t>/A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161483" y="2732927"/>
                <a:ext cx="792401" cy="397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  <a:r>
                  <a:rPr lang="en-US" dirty="0" smtClean="0"/>
                  <a:t>/G</a:t>
                </a:r>
                <a:endParaRPr lang="en-US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46016" y="6188464"/>
              <a:ext cx="4539691" cy="555416"/>
              <a:chOff x="1335640" y="2532579"/>
              <a:chExt cx="5917915" cy="597991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1335640" y="2619910"/>
                <a:ext cx="591791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2291137" y="2532579"/>
                <a:ext cx="195209" cy="1746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361397" y="2532579"/>
                <a:ext cx="195209" cy="174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091223" y="2732927"/>
                <a:ext cx="792401" cy="397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G/G</a:t>
                </a:r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161483" y="2732927"/>
                <a:ext cx="758967" cy="397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C/C</a:t>
                </a:r>
                <a:endParaRPr lang="en-US" dirty="0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5451225" y="3140438"/>
            <a:ext cx="3292083" cy="1233882"/>
            <a:chOff x="655835" y="4349392"/>
            <a:chExt cx="6986426" cy="1233882"/>
          </a:xfrm>
        </p:grpSpPr>
        <p:grpSp>
          <p:nvGrpSpPr>
            <p:cNvPr id="68" name="Group 67"/>
            <p:cNvGrpSpPr/>
            <p:nvPr/>
          </p:nvGrpSpPr>
          <p:grpSpPr>
            <a:xfrm>
              <a:off x="655835" y="4349392"/>
              <a:ext cx="2744912" cy="509045"/>
              <a:chOff x="1335640" y="2532579"/>
              <a:chExt cx="5917915" cy="729968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1335640" y="2619910"/>
                <a:ext cx="591791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2291137" y="2532579"/>
                <a:ext cx="195209" cy="1746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5361397" y="2532579"/>
                <a:ext cx="195209" cy="174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091224" y="2732927"/>
                <a:ext cx="785204" cy="52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161482" y="2732927"/>
                <a:ext cx="757556" cy="52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55835" y="5061276"/>
              <a:ext cx="2744912" cy="509045"/>
              <a:chOff x="1335640" y="2532579"/>
              <a:chExt cx="5917915" cy="729968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1335640" y="2619910"/>
                <a:ext cx="591791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2291137" y="2532579"/>
                <a:ext cx="195209" cy="1746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361397" y="2532579"/>
                <a:ext cx="195209" cy="174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91224" y="2732927"/>
                <a:ext cx="757556" cy="52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161482" y="2732927"/>
                <a:ext cx="785204" cy="52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897349" y="4362345"/>
              <a:ext cx="2744912" cy="509045"/>
              <a:chOff x="1335640" y="2532579"/>
              <a:chExt cx="5917915" cy="729968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1335640" y="2619910"/>
                <a:ext cx="591791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2291137" y="2532579"/>
                <a:ext cx="195209" cy="1746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361397" y="2532579"/>
                <a:ext cx="195209" cy="174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091224" y="2732927"/>
                <a:ext cx="785204" cy="52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161482" y="2732927"/>
                <a:ext cx="785204" cy="52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897349" y="5074229"/>
              <a:ext cx="2744912" cy="509045"/>
              <a:chOff x="1335640" y="2532579"/>
              <a:chExt cx="5917915" cy="729968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1335640" y="2619910"/>
                <a:ext cx="591791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2291137" y="2532579"/>
                <a:ext cx="195209" cy="1746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361397" y="2532579"/>
                <a:ext cx="195209" cy="174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091224" y="2732927"/>
                <a:ext cx="757556" cy="52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161482" y="2732927"/>
                <a:ext cx="757556" cy="52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</p:grpSp>
      <p:sp>
        <p:nvSpPr>
          <p:cNvPr id="4" name="Oval 3"/>
          <p:cNvSpPr/>
          <p:nvPr/>
        </p:nvSpPr>
        <p:spPr>
          <a:xfrm>
            <a:off x="5057633" y="2696148"/>
            <a:ext cx="2229493" cy="216948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8" y="0"/>
            <a:ext cx="8525625" cy="1089061"/>
          </a:xfrm>
        </p:spPr>
        <p:txBody>
          <a:bodyPr/>
          <a:lstStyle/>
          <a:p>
            <a:r>
              <a:rPr lang="en-US" dirty="0" smtClean="0"/>
              <a:t>Common Programs for Phasing: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9029" y="971883"/>
            <a:ext cx="74795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 </a:t>
            </a:r>
            <a:r>
              <a:rPr lang="en-US" sz="2400" dirty="0"/>
              <a:t>BEAGLE </a:t>
            </a:r>
            <a:r>
              <a:rPr lang="en-US" sz="1400" dirty="0"/>
              <a:t>(https://</a:t>
            </a:r>
            <a:r>
              <a:rPr lang="en-US" sz="1400" dirty="0" err="1" smtClean="0"/>
              <a:t>faculty.washington.edu</a:t>
            </a:r>
            <a:r>
              <a:rPr lang="en-US" sz="1400" dirty="0" smtClean="0"/>
              <a:t>/browning/beagle/</a:t>
            </a:r>
            <a:r>
              <a:rPr lang="en-US" sz="1400" dirty="0" err="1" smtClean="0"/>
              <a:t>beagle.html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Uses the unambiguous haplotypes already observed in a sample to predict most likely phase of heterozygotes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Fast, but biased against detecting rare haplotypes and recombination events</a:t>
            </a: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 err="1" smtClean="0"/>
              <a:t>fastPHASE</a:t>
            </a:r>
            <a:r>
              <a:rPr lang="en-US" sz="2000" dirty="0" smtClean="0"/>
              <a:t> </a:t>
            </a:r>
            <a:r>
              <a:rPr lang="en-US" sz="1400" dirty="0"/>
              <a:t>(http://</a:t>
            </a:r>
            <a:r>
              <a:rPr lang="en-US" sz="1400" dirty="0" err="1" smtClean="0"/>
              <a:t>stephenslab.uchicago.edu</a:t>
            </a:r>
            <a:r>
              <a:rPr lang="en-US" sz="1400" dirty="0" smtClean="0"/>
              <a:t>/</a:t>
            </a:r>
            <a:r>
              <a:rPr lang="en-US" sz="1400" dirty="0" err="1" smtClean="0"/>
              <a:t>software.html</a:t>
            </a:r>
            <a:r>
              <a:rPr lang="en-US" sz="1400" dirty="0" smtClean="0"/>
              <a:t>)</a:t>
            </a: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Expectation-Maximization (EM) algorithm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Iterative </a:t>
            </a:r>
            <a:r>
              <a:rPr lang="en-US" sz="2000" dirty="0" smtClean="0"/>
              <a:t>approach to find optimum value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Can be sensitive to starting point if there are local optima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err="1" smtClean="0"/>
              <a:t>ShapeIT</a:t>
            </a:r>
            <a:r>
              <a:rPr lang="en-US" sz="2000" dirty="0" smtClean="0"/>
              <a:t>  (also uses iterative likelihood approach, but faster) </a:t>
            </a:r>
            <a:r>
              <a:rPr lang="en-US" sz="1400" dirty="0" smtClean="0"/>
              <a:t>(</a:t>
            </a:r>
            <a:r>
              <a:rPr lang="en-US" sz="1400" dirty="0"/>
              <a:t>https://</a:t>
            </a:r>
            <a:r>
              <a:rPr lang="en-US" sz="1400" dirty="0" err="1" smtClean="0"/>
              <a:t>mathgen.stats.ox.ac.uk</a:t>
            </a:r>
            <a:r>
              <a:rPr lang="en-US" sz="1400" dirty="0" smtClean="0"/>
              <a:t>/</a:t>
            </a:r>
            <a:r>
              <a:rPr lang="en-US" sz="1400" dirty="0" err="1" smtClean="0"/>
              <a:t>genetics_software</a:t>
            </a:r>
            <a:r>
              <a:rPr lang="en-US" sz="1400" dirty="0" smtClean="0"/>
              <a:t>/</a:t>
            </a:r>
            <a:r>
              <a:rPr lang="en-US" sz="1400" dirty="0" err="1" smtClean="0"/>
              <a:t>shapeit</a:t>
            </a:r>
            <a:r>
              <a:rPr lang="en-US" sz="1400" dirty="0" smtClean="0"/>
              <a:t>/</a:t>
            </a:r>
            <a:r>
              <a:rPr lang="en-US" sz="1400" dirty="0" err="1" smtClean="0"/>
              <a:t>shapeit.html</a:t>
            </a:r>
            <a:r>
              <a:rPr lang="en-US" sz="1400" dirty="0" smtClean="0"/>
              <a:t>)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789029" y="5231040"/>
            <a:ext cx="7660489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IF a program takes Genotype data as input and calculates LD, it must be running some </a:t>
            </a:r>
            <a:r>
              <a:rPr lang="en-US" sz="2000" smtClean="0"/>
              <a:t>kind </a:t>
            </a:r>
            <a:r>
              <a:rPr lang="en-US" sz="2000" smtClean="0"/>
              <a:t>of haplotype </a:t>
            </a:r>
            <a:r>
              <a:rPr lang="en-US" sz="2000" dirty="0" smtClean="0"/>
              <a:t>inference in the background!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e.g. R “genetics” package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4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8" y="0"/>
            <a:ext cx="8525625" cy="1089061"/>
          </a:xfrm>
        </p:spPr>
        <p:txBody>
          <a:bodyPr/>
          <a:lstStyle/>
          <a:p>
            <a:r>
              <a:rPr lang="en-US" dirty="0" smtClean="0"/>
              <a:t>VCF format for Haplotypes: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118" y="1387012"/>
            <a:ext cx="88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“0/1”, “0/0”, “1/1” :  VCF format for Un-phased Genotype Data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4117" y="2248329"/>
            <a:ext cx="8700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|1”, “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|0”, “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|1”, “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|0” :  VCF format for Phased Genotype Data</a:t>
            </a:r>
          </a:p>
          <a:p>
            <a:endParaRPr lang="en-US" sz="2400" dirty="0"/>
          </a:p>
          <a:p>
            <a:r>
              <a:rPr lang="en-US" sz="2400" dirty="0" smtClean="0"/>
              <a:t>	Order matters!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Alleles given before “|” should be on the same 	chromosome; same with alleles after “|”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1155" y="4956305"/>
            <a:ext cx="8782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Sample data set for the next 2 weeks is already Phased using the program Beagle version 4.1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- </a:t>
            </a:r>
            <a:r>
              <a:rPr lang="en-US" i="1" dirty="0" smtClean="0"/>
              <a:t>Data comes from Sorghum, which is a </a:t>
            </a:r>
            <a:r>
              <a:rPr lang="en-US" i="1" dirty="0" err="1" smtClean="0"/>
              <a:t>selfing</a:t>
            </a:r>
            <a:r>
              <a:rPr lang="en-US" i="1" dirty="0" smtClean="0"/>
              <a:t> crop species (i.e. very few 	heterozygotes to start with)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229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8" y="241250"/>
            <a:ext cx="7886700" cy="1325563"/>
          </a:xfrm>
        </p:spPr>
        <p:txBody>
          <a:bodyPr/>
          <a:lstStyle/>
          <a:p>
            <a:r>
              <a:rPr lang="en-US" dirty="0" smtClean="0"/>
              <a:t>Allele Frequency vs. Haplotype Frequency: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648" y="189739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VCF Row 1: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48" y="343879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VCF Row 2: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0866" y="2418798"/>
            <a:ext cx="8441265" cy="613205"/>
            <a:chOff x="160866" y="2418798"/>
            <a:chExt cx="8441265" cy="613205"/>
          </a:xfrm>
        </p:grpSpPr>
        <p:sp>
          <p:nvSpPr>
            <p:cNvPr id="4" name="Rectangle 3"/>
            <p:cNvSpPr/>
            <p:nvPr/>
          </p:nvSpPr>
          <p:spPr>
            <a:xfrm>
              <a:off x="247648" y="2662671"/>
              <a:ext cx="83544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"1"    "203"  </a:t>
              </a:r>
              <a:r>
                <a:rPr lang="en-US" dirty="0" smtClean="0"/>
                <a:t>"</a:t>
              </a:r>
              <a:r>
                <a:rPr lang="en-US" dirty="0"/>
                <a:t>G"    "A"   </a:t>
              </a:r>
              <a:r>
                <a:rPr lang="en-US" dirty="0" smtClean="0"/>
                <a:t>"</a:t>
              </a:r>
              <a:r>
                <a:rPr lang="en-US" dirty="0"/>
                <a:t>PASS" </a:t>
              </a:r>
              <a:r>
                <a:rPr lang="en-US" dirty="0" smtClean="0"/>
                <a:t>"</a:t>
              </a:r>
              <a:r>
                <a:rPr lang="en-US" dirty="0"/>
                <a:t>GT"   "0|0"  "0|0"  "0|0"  "0|0"  </a:t>
              </a:r>
              <a:r>
                <a:rPr lang="en-US" dirty="0" smtClean="0"/>
                <a:t>"0|1</a:t>
              </a:r>
              <a:r>
                <a:rPr lang="en-US" dirty="0"/>
                <a:t>"  </a:t>
              </a:r>
              <a:r>
                <a:rPr lang="en-US" dirty="0" smtClean="0"/>
                <a:t>"1|1"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0866" y="2418798"/>
              <a:ext cx="8354483" cy="27699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CHROM</a:t>
              </a:r>
              <a:r>
                <a:rPr lang="en-US" sz="1200" dirty="0" smtClean="0"/>
                <a:t>    POS       REF      ALT     FILTER      FORMAT    Ind1        Ind2         Ind3        Ind4        Ind5          Ind6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0866" y="3842141"/>
            <a:ext cx="8354483" cy="589431"/>
            <a:chOff x="160866" y="3842141"/>
            <a:chExt cx="8354483" cy="589431"/>
          </a:xfrm>
        </p:grpSpPr>
        <p:sp>
          <p:nvSpPr>
            <p:cNvPr id="5" name="Rectangle 4"/>
            <p:cNvSpPr/>
            <p:nvPr/>
          </p:nvSpPr>
          <p:spPr>
            <a:xfrm>
              <a:off x="247648" y="4062240"/>
              <a:ext cx="82677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"1"    "1629" </a:t>
              </a:r>
              <a:r>
                <a:rPr lang="en-US" dirty="0" smtClean="0"/>
                <a:t>"</a:t>
              </a:r>
              <a:r>
                <a:rPr lang="en-US" dirty="0"/>
                <a:t>A"    "C"  </a:t>
              </a:r>
              <a:r>
                <a:rPr lang="en-US" dirty="0" smtClean="0"/>
                <a:t>"</a:t>
              </a:r>
              <a:r>
                <a:rPr lang="en-US" dirty="0"/>
                <a:t>PASS" </a:t>
              </a:r>
              <a:r>
                <a:rPr lang="en-US" dirty="0" smtClean="0"/>
                <a:t>"</a:t>
              </a:r>
              <a:r>
                <a:rPr lang="en-US" dirty="0"/>
                <a:t>GT"   "0|0"  "0|0"  "0|0"  </a:t>
              </a:r>
              <a:r>
                <a:rPr lang="en-US" dirty="0" smtClean="0"/>
                <a:t>"0|1</a:t>
              </a:r>
              <a:r>
                <a:rPr lang="en-US" dirty="0"/>
                <a:t>"  </a:t>
              </a:r>
              <a:r>
                <a:rPr lang="en-US" dirty="0" smtClean="0"/>
                <a:t>"1|0</a:t>
              </a:r>
              <a:r>
                <a:rPr lang="en-US" dirty="0"/>
                <a:t>"  "0|0"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0866" y="3842141"/>
              <a:ext cx="8354483" cy="27699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CHROM</a:t>
              </a:r>
              <a:r>
                <a:rPr lang="en-US" sz="1200" dirty="0" smtClean="0"/>
                <a:t>    POS       REF      ALT     FILTER      FORMAT    Ind1        Ind2         Ind3        Ind4        Ind5          Ind6</a:t>
              </a:r>
              <a:endParaRPr lang="en-US" sz="1200" dirty="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30193"/>
              </p:ext>
            </p:extLst>
          </p:nvPr>
        </p:nvGraphicFramePr>
        <p:xfrm>
          <a:off x="1477701" y="4811531"/>
          <a:ext cx="655512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311"/>
                <a:gridCol w="2377271"/>
                <a:gridCol w="2103450"/>
                <a:gridCol w="1062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pA</a:t>
                      </a:r>
                      <a:r>
                        <a:rPr lang="en-US" i="0" dirty="0" smtClean="0"/>
                        <a:t>     =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REF (“0”) row1  ÷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alleles Row1  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pB</a:t>
                      </a:r>
                      <a:r>
                        <a:rPr lang="en-US" i="1" dirty="0" smtClean="0"/>
                        <a:t>   </a:t>
                      </a:r>
                      <a:r>
                        <a:rPr lang="en-US" i="1" baseline="0" dirty="0" smtClean="0"/>
                        <a:t>  </a:t>
                      </a:r>
                      <a:r>
                        <a:rPr lang="en-US" i="1" dirty="0" smtClean="0"/>
                        <a:t>=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# </a:t>
                      </a:r>
                      <a:r>
                        <a:rPr lang="en-US" i="0" dirty="0" smtClean="0"/>
                        <a:t>REF</a:t>
                      </a:r>
                      <a:r>
                        <a:rPr lang="en-US" i="0" baseline="0" dirty="0" smtClean="0"/>
                        <a:t> row 2         </a:t>
                      </a:r>
                      <a:r>
                        <a:rPr lang="en-US" baseline="0" dirty="0" smtClean="0"/>
                        <a:t>÷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alleles Row2  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pAB</a:t>
                      </a:r>
                      <a:r>
                        <a:rPr lang="en-US" i="0" dirty="0" smtClean="0"/>
                        <a:t>  = 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“00” haplotypes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÷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haplotypes</a:t>
                      </a:r>
                      <a:r>
                        <a:rPr lang="en-US" baseline="0" dirty="0" smtClean="0"/>
                        <a:t>     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</a:t>
                      </a:r>
                      <a:r>
                        <a:rPr lang="en-US" i="1" baseline="0" dirty="0" smtClean="0"/>
                        <a:t>      =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       </a:t>
                      </a:r>
                      <a:r>
                        <a:rPr lang="en-US" i="1" dirty="0" err="1" smtClean="0"/>
                        <a:t>pAB</a:t>
                      </a:r>
                      <a:r>
                        <a:rPr lang="en-US" i="1" baseline="0" dirty="0" smtClean="0"/>
                        <a:t>                -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      </a:t>
                      </a:r>
                      <a:r>
                        <a:rPr lang="en-US" i="1" dirty="0" err="1" smtClean="0"/>
                        <a:t>pA</a:t>
                      </a:r>
                      <a:r>
                        <a:rPr lang="en-US" i="1" baseline="0" dirty="0" smtClean="0"/>
                        <a:t> * </a:t>
                      </a:r>
                      <a:r>
                        <a:rPr lang="en-US" i="1" baseline="0" dirty="0" err="1" smtClean="0"/>
                        <a:t>pB</a:t>
                      </a:r>
                      <a:r>
                        <a:rPr lang="en-US" i="1" baseline="0" dirty="0" smtClean="0"/>
                        <a:t>       =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8" y="241250"/>
            <a:ext cx="7886700" cy="1325563"/>
          </a:xfrm>
        </p:spPr>
        <p:txBody>
          <a:bodyPr/>
          <a:lstStyle/>
          <a:p>
            <a:r>
              <a:rPr lang="en-US" dirty="0" smtClean="0"/>
              <a:t>Allele Frequency vs. Haplotype Frequency: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648" y="189739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VCF Row 1: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48" y="343879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VCF Row 2: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0866" y="2418798"/>
            <a:ext cx="8441265" cy="613205"/>
            <a:chOff x="160866" y="2418798"/>
            <a:chExt cx="8441265" cy="613205"/>
          </a:xfrm>
        </p:grpSpPr>
        <p:sp>
          <p:nvSpPr>
            <p:cNvPr id="4" name="Rectangle 3"/>
            <p:cNvSpPr/>
            <p:nvPr/>
          </p:nvSpPr>
          <p:spPr>
            <a:xfrm>
              <a:off x="247648" y="2662671"/>
              <a:ext cx="83544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"1"    "203"  </a:t>
              </a:r>
              <a:r>
                <a:rPr lang="en-US" dirty="0" smtClean="0"/>
                <a:t>"</a:t>
              </a:r>
              <a:r>
                <a:rPr lang="en-US" dirty="0"/>
                <a:t>G"    "A"   </a:t>
              </a:r>
              <a:r>
                <a:rPr lang="en-US" dirty="0" smtClean="0"/>
                <a:t>"</a:t>
              </a:r>
              <a:r>
                <a:rPr lang="en-US" dirty="0"/>
                <a:t>PASS" </a:t>
              </a:r>
              <a:r>
                <a:rPr lang="en-US" dirty="0" smtClean="0"/>
                <a:t>"</a:t>
              </a:r>
              <a:r>
                <a:rPr lang="en-US" dirty="0"/>
                <a:t>GT"   "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</a:t>
              </a:r>
              <a:r>
                <a:rPr lang="en-US" dirty="0" smtClean="0"/>
                <a:t>"</a:t>
              </a:r>
              <a:r>
                <a:rPr lang="en-US" dirty="0" smtClean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 smtClean="0"/>
                <a:t>|1</a:t>
              </a:r>
              <a:r>
                <a:rPr lang="en-US" dirty="0"/>
                <a:t>"  </a:t>
              </a:r>
              <a:r>
                <a:rPr lang="en-US" dirty="0" smtClean="0"/>
                <a:t>"1|1"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0866" y="2418798"/>
              <a:ext cx="8354483" cy="27699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CHROM</a:t>
              </a:r>
              <a:r>
                <a:rPr lang="en-US" sz="1200" dirty="0" smtClean="0"/>
                <a:t>    POS       REF      ALT     FILTER      FORMAT    Ind1        Ind2         Ind3        Ind4        Ind5          Ind6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0866" y="3842141"/>
            <a:ext cx="8354483" cy="589431"/>
            <a:chOff x="160866" y="3842141"/>
            <a:chExt cx="8354483" cy="589431"/>
          </a:xfrm>
        </p:grpSpPr>
        <p:sp>
          <p:nvSpPr>
            <p:cNvPr id="5" name="Rectangle 4"/>
            <p:cNvSpPr/>
            <p:nvPr/>
          </p:nvSpPr>
          <p:spPr>
            <a:xfrm>
              <a:off x="247648" y="4062240"/>
              <a:ext cx="82677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"1"    "1629" </a:t>
              </a:r>
              <a:r>
                <a:rPr lang="en-US" dirty="0" smtClean="0"/>
                <a:t>"</a:t>
              </a:r>
              <a:r>
                <a:rPr lang="en-US" dirty="0"/>
                <a:t>A"    "C"  </a:t>
              </a:r>
              <a:r>
                <a:rPr lang="en-US" dirty="0" smtClean="0"/>
                <a:t>"</a:t>
              </a:r>
              <a:r>
                <a:rPr lang="en-US" dirty="0"/>
                <a:t>PASS" </a:t>
              </a:r>
              <a:r>
                <a:rPr lang="en-US" dirty="0" smtClean="0"/>
                <a:t>"</a:t>
              </a:r>
              <a:r>
                <a:rPr lang="en-US" dirty="0"/>
                <a:t>GT"   "0|0"  "0|0"  "0|0"  </a:t>
              </a:r>
              <a:r>
                <a:rPr lang="en-US" dirty="0" smtClean="0"/>
                <a:t>"0|1</a:t>
              </a:r>
              <a:r>
                <a:rPr lang="en-US" dirty="0"/>
                <a:t>"  </a:t>
              </a:r>
              <a:r>
                <a:rPr lang="en-US" dirty="0" smtClean="0"/>
                <a:t>"1|0</a:t>
              </a:r>
              <a:r>
                <a:rPr lang="en-US" dirty="0"/>
                <a:t>"  "0|0"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0866" y="3842141"/>
              <a:ext cx="8354483" cy="27699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CHROM</a:t>
              </a:r>
              <a:r>
                <a:rPr lang="en-US" sz="1200" dirty="0" smtClean="0"/>
                <a:t>    POS       REF      ALT     FILTER      FORMAT    Ind1        Ind2         Ind3        Ind4        Ind5          Ind6</a:t>
              </a:r>
              <a:endParaRPr lang="en-US" sz="1200" dirty="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25120"/>
              </p:ext>
            </p:extLst>
          </p:nvPr>
        </p:nvGraphicFramePr>
        <p:xfrm>
          <a:off x="1477701" y="4811531"/>
          <a:ext cx="655512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311"/>
                <a:gridCol w="2377271"/>
                <a:gridCol w="2103450"/>
                <a:gridCol w="1062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pA</a:t>
                      </a:r>
                      <a:r>
                        <a:rPr lang="en-US" i="0" dirty="0" smtClean="0"/>
                        <a:t>     =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9</a:t>
                      </a:r>
                      <a:r>
                        <a:rPr lang="en-US" b="1" baseline="0" dirty="0" smtClean="0"/>
                        <a:t>  </a:t>
                      </a:r>
                      <a:r>
                        <a:rPr lang="en-US" baseline="0" dirty="0" smtClean="0"/>
                        <a:t>                       ÷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</a:t>
                      </a:r>
                      <a:r>
                        <a:rPr lang="en-US" baseline="0" dirty="0" smtClean="0"/>
                        <a:t>                    </a:t>
                      </a:r>
                      <a:r>
                        <a:rPr lang="en-US" dirty="0" smtClean="0"/>
                        <a:t>  =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pB</a:t>
                      </a:r>
                      <a:r>
                        <a:rPr lang="en-US" i="1" dirty="0" smtClean="0"/>
                        <a:t>   </a:t>
                      </a:r>
                      <a:r>
                        <a:rPr lang="en-US" i="1" baseline="0" dirty="0" smtClean="0"/>
                        <a:t>  </a:t>
                      </a:r>
                      <a:r>
                        <a:rPr lang="en-US" i="1" dirty="0" smtClean="0"/>
                        <a:t>=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# </a:t>
                      </a:r>
                      <a:r>
                        <a:rPr lang="en-US" i="0" dirty="0" smtClean="0"/>
                        <a:t>REF</a:t>
                      </a:r>
                      <a:r>
                        <a:rPr lang="en-US" i="0" baseline="0" dirty="0" smtClean="0"/>
                        <a:t> row 2         </a:t>
                      </a:r>
                      <a:r>
                        <a:rPr lang="en-US" baseline="0" dirty="0" smtClean="0"/>
                        <a:t>÷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alleles Row2  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pAB</a:t>
                      </a:r>
                      <a:r>
                        <a:rPr lang="en-US" i="0" dirty="0" smtClean="0"/>
                        <a:t>  = 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“00” haplotypes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÷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haplotypes</a:t>
                      </a:r>
                      <a:r>
                        <a:rPr lang="en-US" baseline="0" dirty="0" smtClean="0"/>
                        <a:t>     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</a:t>
                      </a:r>
                      <a:r>
                        <a:rPr lang="en-US" i="1" baseline="0" dirty="0" smtClean="0"/>
                        <a:t>      =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       </a:t>
                      </a:r>
                      <a:r>
                        <a:rPr lang="en-US" i="1" dirty="0" err="1" smtClean="0"/>
                        <a:t>pAB</a:t>
                      </a:r>
                      <a:r>
                        <a:rPr lang="en-US" i="1" baseline="0" dirty="0" smtClean="0"/>
                        <a:t>                -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      </a:t>
                      </a:r>
                      <a:r>
                        <a:rPr lang="en-US" i="1" dirty="0" err="1" smtClean="0"/>
                        <a:t>pA</a:t>
                      </a:r>
                      <a:r>
                        <a:rPr lang="en-US" i="1" baseline="0" dirty="0" smtClean="0"/>
                        <a:t> * </a:t>
                      </a:r>
                      <a:r>
                        <a:rPr lang="en-US" i="1" baseline="0" dirty="0" err="1" smtClean="0"/>
                        <a:t>pB</a:t>
                      </a:r>
                      <a:r>
                        <a:rPr lang="en-US" i="1" baseline="0" dirty="0" smtClean="0"/>
                        <a:t>       =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2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8" y="241250"/>
            <a:ext cx="7886700" cy="1325563"/>
          </a:xfrm>
        </p:spPr>
        <p:txBody>
          <a:bodyPr/>
          <a:lstStyle/>
          <a:p>
            <a:r>
              <a:rPr lang="en-US" dirty="0" smtClean="0"/>
              <a:t>Allele Frequency vs. Haplotype Frequency: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648" y="189739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VCF Row 1: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48" y="343879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VCF Row 2: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0866" y="2418798"/>
            <a:ext cx="8441265" cy="613205"/>
            <a:chOff x="160866" y="2418798"/>
            <a:chExt cx="8441265" cy="613205"/>
          </a:xfrm>
        </p:grpSpPr>
        <p:sp>
          <p:nvSpPr>
            <p:cNvPr id="4" name="Rectangle 3"/>
            <p:cNvSpPr/>
            <p:nvPr/>
          </p:nvSpPr>
          <p:spPr>
            <a:xfrm>
              <a:off x="247648" y="2662671"/>
              <a:ext cx="83544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"1"    "203"  </a:t>
              </a:r>
              <a:r>
                <a:rPr lang="en-US" dirty="0" smtClean="0"/>
                <a:t>"</a:t>
              </a:r>
              <a:r>
                <a:rPr lang="en-US" dirty="0"/>
                <a:t>G"    "A"   </a:t>
              </a:r>
              <a:r>
                <a:rPr lang="en-US" dirty="0" smtClean="0"/>
                <a:t>"</a:t>
              </a:r>
              <a:r>
                <a:rPr lang="en-US" dirty="0"/>
                <a:t>PASS" </a:t>
              </a:r>
              <a:r>
                <a:rPr lang="en-US" dirty="0" smtClean="0"/>
                <a:t>"</a:t>
              </a:r>
              <a:r>
                <a:rPr lang="en-US" dirty="0"/>
                <a:t>GT"   "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</a:t>
              </a:r>
              <a:r>
                <a:rPr lang="en-US" dirty="0" smtClean="0"/>
                <a:t>"</a:t>
              </a:r>
              <a:r>
                <a:rPr lang="en-US" dirty="0" smtClean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 smtClean="0"/>
                <a:t>|1</a:t>
              </a:r>
              <a:r>
                <a:rPr lang="en-US" dirty="0"/>
                <a:t>"  </a:t>
              </a:r>
              <a:r>
                <a:rPr lang="en-US" dirty="0" smtClean="0"/>
                <a:t>"1|1"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0866" y="2418798"/>
              <a:ext cx="8354483" cy="27699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CHROM</a:t>
              </a:r>
              <a:r>
                <a:rPr lang="en-US" sz="1200" dirty="0" smtClean="0"/>
                <a:t>    POS       REF      ALT     FILTER      FORMAT    Ind1        Ind2         Ind3        Ind4        Ind5          Ind6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0866" y="3842141"/>
            <a:ext cx="8354483" cy="589431"/>
            <a:chOff x="160866" y="3842141"/>
            <a:chExt cx="8354483" cy="589431"/>
          </a:xfrm>
        </p:grpSpPr>
        <p:sp>
          <p:nvSpPr>
            <p:cNvPr id="5" name="Rectangle 4"/>
            <p:cNvSpPr/>
            <p:nvPr/>
          </p:nvSpPr>
          <p:spPr>
            <a:xfrm>
              <a:off x="247648" y="4062240"/>
              <a:ext cx="82677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"1"    "1629" </a:t>
              </a:r>
              <a:r>
                <a:rPr lang="en-US" dirty="0" smtClean="0"/>
                <a:t>"</a:t>
              </a:r>
              <a:r>
                <a:rPr lang="en-US" dirty="0"/>
                <a:t>A"    "C"  </a:t>
              </a:r>
              <a:r>
                <a:rPr lang="en-US" dirty="0" smtClean="0"/>
                <a:t>"</a:t>
              </a:r>
              <a:r>
                <a:rPr lang="en-US" dirty="0"/>
                <a:t>PASS" </a:t>
              </a:r>
              <a:r>
                <a:rPr lang="en-US" dirty="0" smtClean="0"/>
                <a:t>"</a:t>
              </a:r>
              <a:r>
                <a:rPr lang="en-US" dirty="0"/>
                <a:t>GT"   "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</a:t>
              </a:r>
              <a:r>
                <a:rPr lang="en-US" dirty="0" smtClean="0"/>
                <a:t>"</a:t>
              </a:r>
              <a:r>
                <a:rPr lang="en-US" dirty="0" smtClean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 smtClean="0"/>
                <a:t>|1</a:t>
              </a:r>
              <a:r>
                <a:rPr lang="en-US" dirty="0"/>
                <a:t>"  </a:t>
              </a:r>
              <a:r>
                <a:rPr lang="en-US" dirty="0" smtClean="0"/>
                <a:t>"1|</a:t>
              </a:r>
              <a:r>
                <a:rPr lang="en-US" dirty="0" smtClean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0866" y="3842141"/>
              <a:ext cx="8354483" cy="27699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CHROM</a:t>
              </a:r>
              <a:r>
                <a:rPr lang="en-US" sz="1200" dirty="0" smtClean="0"/>
                <a:t>    POS       REF      ALT     FILTER      FORMAT    Ind1        Ind2         Ind3        Ind4        Ind5          Ind6</a:t>
              </a:r>
              <a:endParaRPr lang="en-US" sz="1200" dirty="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42115"/>
              </p:ext>
            </p:extLst>
          </p:nvPr>
        </p:nvGraphicFramePr>
        <p:xfrm>
          <a:off x="1477701" y="4811531"/>
          <a:ext cx="655512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311"/>
                <a:gridCol w="2377271"/>
                <a:gridCol w="2103450"/>
                <a:gridCol w="1062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pA</a:t>
                      </a:r>
                      <a:r>
                        <a:rPr lang="en-US" i="0" dirty="0" smtClean="0"/>
                        <a:t>     =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9</a:t>
                      </a:r>
                      <a:r>
                        <a:rPr lang="en-US" b="1" baseline="0" dirty="0" smtClean="0"/>
                        <a:t>  </a:t>
                      </a:r>
                      <a:r>
                        <a:rPr lang="en-US" baseline="0" dirty="0" smtClean="0"/>
                        <a:t>                       ÷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</a:t>
                      </a:r>
                      <a:r>
                        <a:rPr lang="en-US" baseline="0" dirty="0" smtClean="0"/>
                        <a:t>                    </a:t>
                      </a:r>
                      <a:r>
                        <a:rPr lang="en-US" dirty="0" smtClean="0"/>
                        <a:t>  =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pB</a:t>
                      </a:r>
                      <a:r>
                        <a:rPr lang="en-US" i="1" dirty="0" smtClean="0"/>
                        <a:t>   </a:t>
                      </a:r>
                      <a:r>
                        <a:rPr lang="en-US" i="1" baseline="0" dirty="0" smtClean="0"/>
                        <a:t>  </a:t>
                      </a:r>
                      <a:r>
                        <a:rPr lang="en-US" i="1" dirty="0" smtClean="0"/>
                        <a:t>=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0" baseline="0" dirty="0" smtClean="0"/>
                        <a:t> </a:t>
                      </a:r>
                      <a:r>
                        <a:rPr lang="en-US" b="1" i="0" baseline="0" dirty="0" smtClean="0">
                          <a:effectLst>
                            <a:glow rad="1397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10 </a:t>
                      </a:r>
                      <a:r>
                        <a:rPr lang="en-US" i="0" baseline="0" dirty="0" smtClean="0"/>
                        <a:t>                        </a:t>
                      </a:r>
                      <a:r>
                        <a:rPr lang="en-US" baseline="0" dirty="0" smtClean="0"/>
                        <a:t>÷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                     </a:t>
                      </a:r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0.833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pAB</a:t>
                      </a:r>
                      <a:r>
                        <a:rPr lang="en-US" i="0" dirty="0" smtClean="0"/>
                        <a:t>  = 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“00” haplotypes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÷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haplotypes</a:t>
                      </a:r>
                      <a:r>
                        <a:rPr lang="en-US" baseline="0" dirty="0" smtClean="0"/>
                        <a:t>     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</a:t>
                      </a:r>
                      <a:r>
                        <a:rPr lang="en-US" i="1" baseline="0" dirty="0" smtClean="0"/>
                        <a:t>      =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       </a:t>
                      </a:r>
                      <a:r>
                        <a:rPr lang="en-US" i="1" dirty="0" err="1" smtClean="0"/>
                        <a:t>pAB</a:t>
                      </a:r>
                      <a:r>
                        <a:rPr lang="en-US" i="1" baseline="0" dirty="0" smtClean="0"/>
                        <a:t>                -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      </a:t>
                      </a:r>
                      <a:r>
                        <a:rPr lang="en-US" i="1" dirty="0" err="1" smtClean="0"/>
                        <a:t>pA</a:t>
                      </a:r>
                      <a:r>
                        <a:rPr lang="en-US" i="1" baseline="0" dirty="0" smtClean="0"/>
                        <a:t> * </a:t>
                      </a:r>
                      <a:r>
                        <a:rPr lang="en-US" i="1" baseline="0" dirty="0" err="1" smtClean="0"/>
                        <a:t>pB</a:t>
                      </a:r>
                      <a:r>
                        <a:rPr lang="en-US" i="1" baseline="0" dirty="0" smtClean="0"/>
                        <a:t>       =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2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8" y="241250"/>
            <a:ext cx="7886700" cy="1325563"/>
          </a:xfrm>
        </p:spPr>
        <p:txBody>
          <a:bodyPr/>
          <a:lstStyle/>
          <a:p>
            <a:r>
              <a:rPr lang="en-US" dirty="0" smtClean="0"/>
              <a:t>Allele Frequency vs. Haplotype Frequency: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648" y="189739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VCF Row 1: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48" y="343879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VCF Row 2: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0866" y="2418798"/>
            <a:ext cx="8441265" cy="613205"/>
            <a:chOff x="160866" y="2418798"/>
            <a:chExt cx="8441265" cy="613205"/>
          </a:xfrm>
        </p:grpSpPr>
        <p:sp>
          <p:nvSpPr>
            <p:cNvPr id="4" name="Rectangle 3"/>
            <p:cNvSpPr/>
            <p:nvPr/>
          </p:nvSpPr>
          <p:spPr>
            <a:xfrm>
              <a:off x="247648" y="2662671"/>
              <a:ext cx="83544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"1"    "203"  </a:t>
              </a:r>
              <a:r>
                <a:rPr lang="en-US" dirty="0" smtClean="0"/>
                <a:t>"</a:t>
              </a:r>
              <a:r>
                <a:rPr lang="en-US" dirty="0"/>
                <a:t>G"    "A"   </a:t>
              </a:r>
              <a:r>
                <a:rPr lang="en-US" dirty="0" smtClean="0"/>
                <a:t>"</a:t>
              </a:r>
              <a:r>
                <a:rPr lang="en-US" dirty="0"/>
                <a:t>PASS" </a:t>
              </a:r>
              <a:r>
                <a:rPr lang="en-US" dirty="0" smtClean="0"/>
                <a:t>"</a:t>
              </a:r>
              <a:r>
                <a:rPr lang="en-US" dirty="0"/>
                <a:t>GT"   "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</a:t>
              </a:r>
              <a:r>
                <a:rPr lang="en-US" dirty="0" smtClean="0"/>
                <a:t>"</a:t>
              </a:r>
              <a:r>
                <a:rPr lang="en-US" dirty="0" smtClean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 smtClean="0"/>
                <a:t>|1</a:t>
              </a:r>
              <a:r>
                <a:rPr lang="en-US" dirty="0"/>
                <a:t>"  </a:t>
              </a:r>
              <a:r>
                <a:rPr lang="en-US" dirty="0" smtClean="0"/>
                <a:t>"1|1"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0866" y="2418798"/>
              <a:ext cx="8354483" cy="27699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CHROM</a:t>
              </a:r>
              <a:r>
                <a:rPr lang="en-US" sz="1200" dirty="0" smtClean="0"/>
                <a:t>    POS       REF      ALT     FILTER      FORMAT    Ind1        Ind2         Ind3        Ind4        Ind5          Ind6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0866" y="3842141"/>
            <a:ext cx="8354483" cy="589431"/>
            <a:chOff x="160866" y="3842141"/>
            <a:chExt cx="8354483" cy="589431"/>
          </a:xfrm>
        </p:grpSpPr>
        <p:sp>
          <p:nvSpPr>
            <p:cNvPr id="5" name="Rectangle 4"/>
            <p:cNvSpPr/>
            <p:nvPr/>
          </p:nvSpPr>
          <p:spPr>
            <a:xfrm>
              <a:off x="247648" y="4062240"/>
              <a:ext cx="82677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"1"    "1629" </a:t>
              </a:r>
              <a:r>
                <a:rPr lang="en-US" dirty="0" smtClean="0"/>
                <a:t>"</a:t>
              </a:r>
              <a:r>
                <a:rPr lang="en-US" dirty="0"/>
                <a:t>A"    "C"  </a:t>
              </a:r>
              <a:r>
                <a:rPr lang="en-US" dirty="0" smtClean="0"/>
                <a:t>"</a:t>
              </a:r>
              <a:r>
                <a:rPr lang="en-US" dirty="0"/>
                <a:t>PASS" </a:t>
              </a:r>
              <a:r>
                <a:rPr lang="en-US" dirty="0" smtClean="0"/>
                <a:t>"</a:t>
              </a:r>
              <a:r>
                <a:rPr lang="en-US" dirty="0"/>
                <a:t>GT"   "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</a:t>
              </a:r>
              <a:r>
                <a:rPr lang="en-US" dirty="0" smtClean="0"/>
                <a:t>"</a:t>
              </a:r>
              <a:r>
                <a:rPr lang="en-US" dirty="0" smtClean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 smtClean="0"/>
                <a:t>|1</a:t>
              </a:r>
              <a:r>
                <a:rPr lang="en-US" dirty="0"/>
                <a:t>"  </a:t>
              </a:r>
              <a:r>
                <a:rPr lang="en-US" dirty="0" smtClean="0"/>
                <a:t>"1|</a:t>
              </a:r>
              <a:r>
                <a:rPr lang="en-US" dirty="0" smtClean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0866" y="3842141"/>
              <a:ext cx="8354483" cy="27699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CHROM</a:t>
              </a:r>
              <a:r>
                <a:rPr lang="en-US" sz="1200" dirty="0" smtClean="0"/>
                <a:t>    POS       REF      ALT     FILTER      FORMAT    Ind1        Ind2         Ind3        Ind4        Ind5          Ind6</a:t>
              </a:r>
              <a:endParaRPr lang="en-US" sz="1200" dirty="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11040"/>
              </p:ext>
            </p:extLst>
          </p:nvPr>
        </p:nvGraphicFramePr>
        <p:xfrm>
          <a:off x="1477701" y="4811531"/>
          <a:ext cx="655512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311"/>
                <a:gridCol w="2377271"/>
                <a:gridCol w="2103450"/>
                <a:gridCol w="1062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pA</a:t>
                      </a:r>
                      <a:r>
                        <a:rPr lang="en-US" i="0" dirty="0" smtClean="0"/>
                        <a:t>     =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9</a:t>
                      </a:r>
                      <a:r>
                        <a:rPr lang="en-US" b="1" baseline="0" dirty="0" smtClean="0"/>
                        <a:t>  </a:t>
                      </a:r>
                      <a:r>
                        <a:rPr lang="en-US" baseline="0" dirty="0" smtClean="0"/>
                        <a:t>                       ÷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</a:t>
                      </a:r>
                      <a:r>
                        <a:rPr lang="en-US" baseline="0" dirty="0" smtClean="0"/>
                        <a:t>                    </a:t>
                      </a:r>
                      <a:r>
                        <a:rPr lang="en-US" dirty="0" smtClean="0"/>
                        <a:t>  =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pB</a:t>
                      </a:r>
                      <a:r>
                        <a:rPr lang="en-US" i="1" dirty="0" smtClean="0"/>
                        <a:t>   </a:t>
                      </a:r>
                      <a:r>
                        <a:rPr lang="en-US" i="1" baseline="0" dirty="0" smtClean="0"/>
                        <a:t>  </a:t>
                      </a:r>
                      <a:r>
                        <a:rPr lang="en-US" i="1" dirty="0" smtClean="0"/>
                        <a:t>=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0" baseline="0" dirty="0" smtClean="0"/>
                        <a:t> </a:t>
                      </a:r>
                      <a:r>
                        <a:rPr lang="en-US" b="1" i="0" baseline="0" dirty="0" smtClean="0">
                          <a:effectLst>
                            <a:glow rad="1397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10 </a:t>
                      </a:r>
                      <a:r>
                        <a:rPr lang="en-US" i="0" baseline="0" dirty="0" smtClean="0"/>
                        <a:t>                        </a:t>
                      </a:r>
                      <a:r>
                        <a:rPr lang="en-US" baseline="0" dirty="0" smtClean="0"/>
                        <a:t>÷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                     </a:t>
                      </a:r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0.833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pAB</a:t>
                      </a:r>
                      <a:r>
                        <a:rPr lang="en-US" i="0" dirty="0" smtClean="0"/>
                        <a:t>  = 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</a:t>
                      </a:r>
                      <a:r>
                        <a:rPr lang="en-US" b="1" dirty="0" smtClean="0"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  <a:r>
                        <a:rPr lang="en-US" b="1" dirty="0" smtClean="0"/>
                        <a:t>                         </a:t>
                      </a:r>
                      <a:r>
                        <a:rPr lang="en-US" baseline="0" dirty="0" smtClean="0"/>
                        <a:t>÷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                     </a:t>
                      </a:r>
                      <a:r>
                        <a:rPr lang="en-US" baseline="0" dirty="0" smtClean="0"/>
                        <a:t>=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0.583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</a:t>
                      </a:r>
                      <a:r>
                        <a:rPr lang="en-US" i="1" baseline="0" dirty="0" smtClean="0"/>
                        <a:t>      =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       </a:t>
                      </a:r>
                      <a:r>
                        <a:rPr lang="en-US" i="1" dirty="0" err="1" smtClean="0"/>
                        <a:t>pAB</a:t>
                      </a:r>
                      <a:r>
                        <a:rPr lang="en-US" i="1" baseline="0" dirty="0" smtClean="0"/>
                        <a:t>                -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      </a:t>
                      </a:r>
                      <a:r>
                        <a:rPr lang="en-US" i="1" dirty="0" err="1" smtClean="0"/>
                        <a:t>pA</a:t>
                      </a:r>
                      <a:r>
                        <a:rPr lang="en-US" i="1" baseline="0" dirty="0" smtClean="0"/>
                        <a:t> * </a:t>
                      </a:r>
                      <a:r>
                        <a:rPr lang="en-US" i="1" baseline="0" dirty="0" err="1" smtClean="0"/>
                        <a:t>pB</a:t>
                      </a:r>
                      <a:r>
                        <a:rPr lang="en-US" i="1" baseline="0" dirty="0" smtClean="0"/>
                        <a:t>       =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305783" y="2695797"/>
            <a:ext cx="219919" cy="17357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608653" y="2697722"/>
            <a:ext cx="219919" cy="17357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02193" y="2695797"/>
            <a:ext cx="219919" cy="17357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285773" y="2695797"/>
            <a:ext cx="219919" cy="17357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706440" y="2719887"/>
            <a:ext cx="219919" cy="17357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990020" y="2719887"/>
            <a:ext cx="219919" cy="17357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402850" y="2695797"/>
            <a:ext cx="219919" cy="17357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0" y="172620"/>
            <a:ext cx="7886700" cy="486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ST</a:t>
            </a:r>
            <a:r>
              <a:rPr lang="en-US" sz="2800" dirty="0" smtClean="0"/>
              <a:t> </a:t>
            </a:r>
            <a:r>
              <a:rPr lang="en-US" sz="2800" dirty="0" smtClean="0"/>
              <a:t>Results: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6" r="6209" b="13091"/>
          <a:stretch/>
        </p:blipFill>
        <p:spPr>
          <a:xfrm>
            <a:off x="282140" y="663187"/>
            <a:ext cx="3378580" cy="3000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" r="3904" b="12912"/>
          <a:stretch/>
        </p:blipFill>
        <p:spPr>
          <a:xfrm>
            <a:off x="4095207" y="673822"/>
            <a:ext cx="4442737" cy="2990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67" y="4176334"/>
            <a:ext cx="1295400" cy="990600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417" y="5544450"/>
            <a:ext cx="1333500" cy="749300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5" b="14507"/>
          <a:stretch/>
        </p:blipFill>
        <p:spPr>
          <a:xfrm>
            <a:off x="2067737" y="3667978"/>
            <a:ext cx="4460654" cy="29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2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8" y="241250"/>
            <a:ext cx="7886700" cy="1325563"/>
          </a:xfrm>
        </p:spPr>
        <p:txBody>
          <a:bodyPr/>
          <a:lstStyle/>
          <a:p>
            <a:r>
              <a:rPr lang="en-US" dirty="0" smtClean="0"/>
              <a:t>Allele Frequency vs. Haplotype Frequency: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648" y="189739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VCF Row 1: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48" y="343879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VCF Row 2: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0866" y="2418798"/>
            <a:ext cx="8441265" cy="613205"/>
            <a:chOff x="160866" y="2418798"/>
            <a:chExt cx="8441265" cy="613205"/>
          </a:xfrm>
        </p:grpSpPr>
        <p:sp>
          <p:nvSpPr>
            <p:cNvPr id="4" name="Rectangle 3"/>
            <p:cNvSpPr/>
            <p:nvPr/>
          </p:nvSpPr>
          <p:spPr>
            <a:xfrm>
              <a:off x="247648" y="2662671"/>
              <a:ext cx="83544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"1"    "203"  </a:t>
              </a:r>
              <a:r>
                <a:rPr lang="en-US" dirty="0" smtClean="0"/>
                <a:t>"</a:t>
              </a:r>
              <a:r>
                <a:rPr lang="en-US" dirty="0"/>
                <a:t>G"    "A"   </a:t>
              </a:r>
              <a:r>
                <a:rPr lang="en-US" dirty="0" smtClean="0"/>
                <a:t>"</a:t>
              </a:r>
              <a:r>
                <a:rPr lang="en-US" dirty="0"/>
                <a:t>PASS" </a:t>
              </a:r>
              <a:r>
                <a:rPr lang="en-US" dirty="0" smtClean="0"/>
                <a:t>"</a:t>
              </a:r>
              <a:r>
                <a:rPr lang="en-US" dirty="0"/>
                <a:t>GT"   "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</a:t>
              </a:r>
              <a:r>
                <a:rPr lang="en-US" dirty="0" smtClean="0"/>
                <a:t>"</a:t>
              </a:r>
              <a:r>
                <a:rPr lang="en-US" dirty="0" smtClean="0"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 smtClean="0"/>
                <a:t>|1</a:t>
              </a:r>
              <a:r>
                <a:rPr lang="en-US" dirty="0"/>
                <a:t>"  </a:t>
              </a:r>
              <a:r>
                <a:rPr lang="en-US" dirty="0" smtClean="0"/>
                <a:t>"1|1"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0866" y="2418798"/>
              <a:ext cx="8354483" cy="27699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CHROM</a:t>
              </a:r>
              <a:r>
                <a:rPr lang="en-US" sz="1200" dirty="0" smtClean="0"/>
                <a:t>    POS       REF      ALT     FILTER      FORMAT    Ind1        Ind2         Ind3        Ind4        Ind5          Ind6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0866" y="3842141"/>
            <a:ext cx="8354483" cy="589431"/>
            <a:chOff x="160866" y="3842141"/>
            <a:chExt cx="8354483" cy="589431"/>
          </a:xfrm>
        </p:grpSpPr>
        <p:sp>
          <p:nvSpPr>
            <p:cNvPr id="5" name="Rectangle 4"/>
            <p:cNvSpPr/>
            <p:nvPr/>
          </p:nvSpPr>
          <p:spPr>
            <a:xfrm>
              <a:off x="247648" y="4062240"/>
              <a:ext cx="82677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"1"    "1629" </a:t>
              </a:r>
              <a:r>
                <a:rPr lang="en-US" dirty="0" smtClean="0"/>
                <a:t>"</a:t>
              </a:r>
              <a:r>
                <a:rPr lang="en-US" dirty="0"/>
                <a:t>A"    "C"  </a:t>
              </a:r>
              <a:r>
                <a:rPr lang="en-US" dirty="0" smtClean="0"/>
                <a:t>"</a:t>
              </a:r>
              <a:r>
                <a:rPr lang="en-US" dirty="0"/>
                <a:t>PASS" </a:t>
              </a:r>
              <a:r>
                <a:rPr lang="en-US" dirty="0" smtClean="0"/>
                <a:t>"</a:t>
              </a:r>
              <a:r>
                <a:rPr lang="en-US" dirty="0"/>
                <a:t>GT"   "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</a:t>
              </a:r>
              <a:r>
                <a:rPr lang="en-US" dirty="0" smtClean="0"/>
                <a:t>"</a:t>
              </a:r>
              <a:r>
                <a:rPr lang="en-US" dirty="0" smtClean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 smtClean="0"/>
                <a:t>|1</a:t>
              </a:r>
              <a:r>
                <a:rPr lang="en-US" dirty="0"/>
                <a:t>"  </a:t>
              </a:r>
              <a:r>
                <a:rPr lang="en-US" dirty="0" smtClean="0"/>
                <a:t>"1|</a:t>
              </a:r>
              <a:r>
                <a:rPr lang="en-US" dirty="0" smtClean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 "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|</a:t>
              </a:r>
              <a:r>
                <a:rPr lang="en-US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0</a:t>
              </a:r>
              <a:r>
                <a:rPr lang="en-US" dirty="0"/>
                <a:t>"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0866" y="3842141"/>
              <a:ext cx="8354483" cy="27699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CHROM</a:t>
              </a:r>
              <a:r>
                <a:rPr lang="en-US" sz="1200" dirty="0" smtClean="0"/>
                <a:t>    POS       REF      ALT     FILTER      FORMAT    Ind1        Ind2         Ind3        Ind4        Ind5          Ind6</a:t>
              </a:r>
              <a:endParaRPr lang="en-US" sz="1200" dirty="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66260"/>
              </p:ext>
            </p:extLst>
          </p:nvPr>
        </p:nvGraphicFramePr>
        <p:xfrm>
          <a:off x="1477701" y="4811531"/>
          <a:ext cx="655512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311"/>
                <a:gridCol w="2377271"/>
                <a:gridCol w="2103450"/>
                <a:gridCol w="1062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pA</a:t>
                      </a:r>
                      <a:r>
                        <a:rPr lang="en-US" i="0" dirty="0" smtClean="0"/>
                        <a:t>     =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9</a:t>
                      </a:r>
                      <a:r>
                        <a:rPr lang="en-US" b="1" baseline="0" dirty="0" smtClean="0"/>
                        <a:t>  </a:t>
                      </a:r>
                      <a:r>
                        <a:rPr lang="en-US" baseline="0" dirty="0" smtClean="0"/>
                        <a:t>                       ÷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</a:t>
                      </a:r>
                      <a:r>
                        <a:rPr lang="en-US" baseline="0" dirty="0" smtClean="0"/>
                        <a:t>                    </a:t>
                      </a:r>
                      <a:r>
                        <a:rPr lang="en-US" dirty="0" smtClean="0"/>
                        <a:t>  =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pB</a:t>
                      </a:r>
                      <a:r>
                        <a:rPr lang="en-US" i="1" dirty="0" smtClean="0"/>
                        <a:t>   </a:t>
                      </a:r>
                      <a:r>
                        <a:rPr lang="en-US" i="1" baseline="0" dirty="0" smtClean="0"/>
                        <a:t>  </a:t>
                      </a:r>
                      <a:r>
                        <a:rPr lang="en-US" i="1" dirty="0" smtClean="0"/>
                        <a:t>=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0" baseline="0" dirty="0" smtClean="0"/>
                        <a:t> </a:t>
                      </a:r>
                      <a:r>
                        <a:rPr lang="en-US" b="1" i="0" baseline="0" dirty="0" smtClean="0">
                          <a:effectLst>
                            <a:glow rad="1397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10 </a:t>
                      </a:r>
                      <a:r>
                        <a:rPr lang="en-US" i="0" baseline="0" dirty="0" smtClean="0"/>
                        <a:t>                        </a:t>
                      </a:r>
                      <a:r>
                        <a:rPr lang="en-US" baseline="0" dirty="0" smtClean="0"/>
                        <a:t>÷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                     </a:t>
                      </a:r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0.833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pAB</a:t>
                      </a:r>
                      <a:r>
                        <a:rPr lang="en-US" i="0" dirty="0" smtClean="0"/>
                        <a:t>  = 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</a:t>
                      </a:r>
                      <a:r>
                        <a:rPr lang="en-US" b="1" dirty="0" smtClean="0"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  <a:r>
                        <a:rPr lang="en-US" b="1" dirty="0" smtClean="0"/>
                        <a:t>                         </a:t>
                      </a:r>
                      <a:r>
                        <a:rPr lang="en-US" baseline="0" dirty="0" smtClean="0"/>
                        <a:t>÷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                     </a:t>
                      </a:r>
                      <a:r>
                        <a:rPr lang="en-US" baseline="0" dirty="0" smtClean="0"/>
                        <a:t>=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0.583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</a:t>
                      </a:r>
                      <a:r>
                        <a:rPr lang="en-US" i="1" baseline="0" dirty="0" smtClean="0"/>
                        <a:t>      =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       </a:t>
                      </a:r>
                      <a:r>
                        <a:rPr lang="en-US" b="1" i="1" dirty="0" smtClean="0"/>
                        <a:t>0.583</a:t>
                      </a:r>
                      <a:r>
                        <a:rPr lang="en-US" i="1" baseline="0" dirty="0" smtClean="0"/>
                        <a:t>              -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      </a:t>
                      </a:r>
                      <a:r>
                        <a:rPr lang="en-US" b="1" i="1" dirty="0" smtClean="0"/>
                        <a:t>.75</a:t>
                      </a:r>
                      <a:r>
                        <a:rPr lang="en-US" i="1" baseline="0" dirty="0" smtClean="0"/>
                        <a:t> * </a:t>
                      </a:r>
                      <a:r>
                        <a:rPr lang="en-US" b="1" i="1" baseline="0" dirty="0" smtClean="0"/>
                        <a:t>.833</a:t>
                      </a:r>
                      <a:r>
                        <a:rPr lang="en-US" i="1" baseline="0" dirty="0" smtClean="0"/>
                        <a:t>    =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-0.0395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305783" y="2695797"/>
            <a:ext cx="219919" cy="17357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608653" y="2697722"/>
            <a:ext cx="219919" cy="17357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02193" y="2695797"/>
            <a:ext cx="219919" cy="17357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285773" y="2695797"/>
            <a:ext cx="219919" cy="17357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706440" y="2719887"/>
            <a:ext cx="219919" cy="17357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990020" y="2719887"/>
            <a:ext cx="219919" cy="17357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402850" y="2695797"/>
            <a:ext cx="219919" cy="17357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for 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code to calculate:</a:t>
            </a:r>
          </a:p>
          <a:p>
            <a:pPr lvl="1"/>
            <a:r>
              <a:rPr lang="en-US" i="1" dirty="0" smtClean="0"/>
              <a:t>Physical distance between sites (Pos1 </a:t>
            </a:r>
            <a:r>
              <a:rPr lang="mr-IN" i="1" dirty="0" smtClean="0"/>
              <a:t>–</a:t>
            </a:r>
            <a:r>
              <a:rPr lang="en-US" i="1" dirty="0" smtClean="0"/>
              <a:t> Pos2)</a:t>
            </a:r>
          </a:p>
          <a:p>
            <a:pPr lvl="1"/>
            <a:r>
              <a:rPr lang="en-US" i="1" dirty="0" smtClean="0"/>
              <a:t>D =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AB</a:t>
            </a:r>
            <a:r>
              <a:rPr lang="en-US" i="1" dirty="0" smtClean="0"/>
              <a:t>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A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B</a:t>
            </a:r>
            <a:endParaRPr lang="en-US" i="1" baseline="-25000" dirty="0" smtClean="0"/>
          </a:p>
          <a:p>
            <a:pPr lvl="1"/>
            <a:r>
              <a:rPr lang="en-US" i="1" dirty="0"/>
              <a:t>r</a:t>
            </a:r>
            <a:r>
              <a:rPr lang="en-US" i="1" baseline="30000" dirty="0" smtClean="0"/>
              <a:t>2</a:t>
            </a:r>
            <a:r>
              <a:rPr lang="en-US" i="1" dirty="0" smtClean="0"/>
              <a:t> = D</a:t>
            </a:r>
            <a:r>
              <a:rPr lang="en-US" i="1" baseline="30000" dirty="0" smtClean="0"/>
              <a:t>2</a:t>
            </a:r>
            <a:r>
              <a:rPr lang="en-US" i="1" dirty="0" smtClean="0"/>
              <a:t>/[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A</a:t>
            </a:r>
            <a:r>
              <a:rPr lang="en-US" i="1" dirty="0" smtClean="0"/>
              <a:t>(1-p</a:t>
            </a:r>
            <a:r>
              <a:rPr lang="en-US" i="1" baseline="-25000" dirty="0" smtClean="0"/>
              <a:t>A</a:t>
            </a:r>
            <a:r>
              <a:rPr lang="en-US" i="1" dirty="0" smtClean="0"/>
              <a:t>)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B</a:t>
            </a:r>
            <a:r>
              <a:rPr lang="en-US" i="1" dirty="0" smtClean="0"/>
              <a:t>(1-p</a:t>
            </a:r>
            <a:r>
              <a:rPr lang="en-US" i="1" baseline="-25000" dirty="0" smtClean="0"/>
              <a:t>B</a:t>
            </a:r>
            <a:r>
              <a:rPr lang="en-US" i="1" dirty="0" smtClean="0"/>
              <a:t>)]</a:t>
            </a:r>
          </a:p>
          <a:p>
            <a:pPr lvl="1"/>
            <a:endParaRPr lang="en-US" i="1" dirty="0"/>
          </a:p>
          <a:p>
            <a:r>
              <a:rPr lang="en-US" dirty="0" smtClean="0"/>
              <a:t>Focus on a Single Pair of Positions</a:t>
            </a:r>
          </a:p>
          <a:p>
            <a:pPr lvl="1"/>
            <a:r>
              <a:rPr lang="en-US" dirty="0" smtClean="0"/>
              <a:t>No need to write loop (yet) unless you want to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BUT: Save your code for Next Week!!!!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Sample VCF: 33 individuals with only 5 rows of data (positions)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746" y="23936"/>
            <a:ext cx="6111433" cy="6834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6258" y="990458"/>
            <a:ext cx="596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Extract Row #2: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row2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as.vector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my.data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[2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,], mode=“character”)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258" y="445612"/>
            <a:ext cx="596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Extract Row #1: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row1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as.vector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my.data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[1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,], mode=“character”)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258" y="1673833"/>
            <a:ext cx="8065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Calculate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distance between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sites: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   (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row2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POS 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row1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POS)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258" y="2372952"/>
            <a:ext cx="8065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 Calculate allele frequency (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1400" baseline="-25000" dirty="0" err="1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 at Site/Row #1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258" y="2880244"/>
            <a:ext cx="8065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3) Calculate allele frequency (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1400" baseline="-25000" dirty="0" err="1" smtClean="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 at Site/Row #2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258" y="3645426"/>
            <a:ext cx="806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) Calculate HAPLOTYPE frequency (</a:t>
            </a:r>
            <a:r>
              <a:rPr lang="en-US" sz="1400" b="1" dirty="0" err="1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1400" b="1" baseline="-25000" dirty="0" err="1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AB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) for the Row Pair</a:t>
            </a:r>
            <a:endParaRPr lang="en-US" sz="1400" b="1" dirty="0">
              <a:solidFill>
                <a:srgbClr val="C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258" y="4064457"/>
            <a:ext cx="806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 sz="1400" smtClean="0">
                <a:latin typeface="Courier New" charset="0"/>
                <a:ea typeface="Courier New" charset="0"/>
                <a:cs typeface="Courier New" charset="0"/>
              </a:rPr>
              <a:t>) Calculate D using values from 2,3, and 4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258" y="4413751"/>
            <a:ext cx="806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6) Calculate r-squared using values from 2,3, and 5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258" y="5189163"/>
            <a:ext cx="5966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Optional: repeat calculations on all row pairs </a:t>
            </a:r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the mini sample file:</a:t>
            </a:r>
          </a:p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(1,3), (1,4), (1,5),</a:t>
            </a:r>
          </a:p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(2,3), (2,4), (2,5),</a:t>
            </a:r>
          </a:p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(3,4), (3,5)</a:t>
            </a:r>
          </a:p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(4,5)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58" y="156118"/>
            <a:ext cx="3848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ead in the sample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VCF 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331352" y="2372952"/>
            <a:ext cx="266218" cy="856385"/>
          </a:xfrm>
          <a:prstGeom prst="righ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01743" y="2244114"/>
            <a:ext cx="1987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You can use your code from previous weeks to calculate allele frequency (p)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6331352" y="3535412"/>
            <a:ext cx="266218" cy="417791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01743" y="3415455"/>
            <a:ext cx="198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You will need new code for this!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6348715" y="4183174"/>
            <a:ext cx="248855" cy="623296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19106" y="4079323"/>
            <a:ext cx="1987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Perform calculations with R’s math functions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86" y="572177"/>
            <a:ext cx="7886700" cy="57361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Previous Weeks:</a:t>
            </a:r>
          </a:p>
          <a:p>
            <a:pPr lvl="1"/>
            <a:r>
              <a:rPr lang="en-US" dirty="0" smtClean="0"/>
              <a:t>Single Site Tests</a:t>
            </a:r>
          </a:p>
          <a:p>
            <a:pPr lvl="2"/>
            <a:r>
              <a:rPr lang="en-US" dirty="0" smtClean="0"/>
              <a:t>Hardy-Weinberg</a:t>
            </a:r>
          </a:p>
          <a:p>
            <a:pPr lvl="2"/>
            <a:r>
              <a:rPr lang="en-US" dirty="0" smtClean="0"/>
              <a:t>F</a:t>
            </a:r>
            <a:r>
              <a:rPr lang="en-US" baseline="-25000" dirty="0" smtClean="0"/>
              <a:t>ST</a:t>
            </a:r>
            <a:endParaRPr lang="en-US" dirty="0" smtClean="0"/>
          </a:p>
          <a:p>
            <a:pPr lvl="1"/>
            <a:r>
              <a:rPr lang="en-US" dirty="0" smtClean="0"/>
              <a:t>R code uses a loop to process </a:t>
            </a:r>
            <a:r>
              <a:rPr lang="en-US" u="sng" dirty="0" smtClean="0"/>
              <a:t>1 line</a:t>
            </a:r>
            <a:r>
              <a:rPr lang="en-US" dirty="0" smtClean="0"/>
              <a:t> of a file at a time. 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 smtClean="0"/>
              <a:t>This Week (and next week):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Linkage Disequilibrium</a:t>
            </a:r>
          </a:p>
          <a:p>
            <a:pPr lvl="2"/>
            <a:r>
              <a:rPr lang="en-US" dirty="0" smtClean="0"/>
              <a:t>PAIRWISE test: 2 sites at a time</a:t>
            </a:r>
          </a:p>
          <a:p>
            <a:pPr lvl="1"/>
            <a:r>
              <a:rPr lang="en-US" dirty="0" smtClean="0"/>
              <a:t>Code </a:t>
            </a:r>
            <a:r>
              <a:rPr lang="en-US" dirty="0" smtClean="0"/>
              <a:t>for calculating single site allele freq. can be re-used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TODAY: New code for Haplotype Frequencies!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5" y="87724"/>
            <a:ext cx="8447605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Linkage Disequilibrium (LD)?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07126"/>
            <a:ext cx="8166029" cy="13388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LD occurs when there is a non-random association between the alleles at two loci in a population.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56572" y="2845941"/>
            <a:ext cx="4869950" cy="1222103"/>
            <a:chOff x="1856572" y="2845941"/>
            <a:chExt cx="4869950" cy="1222103"/>
          </a:xfrm>
        </p:grpSpPr>
        <p:sp>
          <p:nvSpPr>
            <p:cNvPr id="4" name="Can 3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16168" y="2845941"/>
              <a:ext cx="362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9019" y="2845941"/>
              <a:ext cx="362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6168" y="3698712"/>
              <a:ext cx="362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49019" y="3698707"/>
              <a:ext cx="362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150814" y="3041834"/>
            <a:ext cx="1993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chromosomes in a diploid organism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>
            <a:off x="6832315" y="3030607"/>
            <a:ext cx="246579" cy="93455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8649" y="4209055"/>
            <a:ext cx="5948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Loci with 2 alleles Each: Locus #1 (with alleles A and a) and Locus #2 (with alleles B and b)</a:t>
            </a:r>
          </a:p>
          <a:p>
            <a:endParaRPr lang="en-US" dirty="0"/>
          </a:p>
          <a:p>
            <a:r>
              <a:rPr lang="en-US" dirty="0" smtClean="0"/>
              <a:t>2 Genotypes: Gen. #1 = Aa; Gen #2 = Bb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8649" y="5507336"/>
            <a:ext cx="816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u="sng" dirty="0" smtClean="0"/>
              <a:t>Haplotypes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	Haplotype = Haploid Genotype = The </a:t>
            </a:r>
            <a:r>
              <a:rPr lang="en-US" dirty="0" err="1" smtClean="0"/>
              <a:t>multilocus</a:t>
            </a:r>
            <a:r>
              <a:rPr lang="en-US" dirty="0" smtClean="0"/>
              <a:t> genotype of a 	single chromosome or </a:t>
            </a:r>
            <a:r>
              <a:rPr lang="en-US" u="sng" dirty="0" smtClean="0"/>
              <a:t>gamete</a:t>
            </a:r>
          </a:p>
          <a:p>
            <a:r>
              <a:rPr lang="en-US" dirty="0" smtClean="0"/>
              <a:t>	In this case: Haplotype #1 = AB, and Haplotype #2 = ab</a:t>
            </a:r>
          </a:p>
        </p:txBody>
      </p:sp>
    </p:spTree>
    <p:extLst>
      <p:ext uri="{BB962C8B-B14F-4D97-AF65-F5344CB8AC3E}">
        <p14:creationId xmlns:p14="http://schemas.microsoft.com/office/powerpoint/2010/main" val="172966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69"/>
            <a:ext cx="8447605" cy="986067"/>
          </a:xfrm>
        </p:spPr>
        <p:txBody>
          <a:bodyPr/>
          <a:lstStyle/>
          <a:p>
            <a:r>
              <a:rPr lang="en-US" dirty="0" smtClean="0"/>
              <a:t>What is LD?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90266" y="831236"/>
            <a:ext cx="802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Review: Meiosis, Crossing Over, and </a:t>
            </a:r>
            <a:r>
              <a:rPr lang="en-US" smtClean="0"/>
              <a:t>the Formation of Gametes</a:t>
            </a:r>
            <a:endParaRPr lang="en-US"/>
          </a:p>
        </p:txBody>
      </p:sp>
      <p:grpSp>
        <p:nvGrpSpPr>
          <p:cNvPr id="206" name="Group 205"/>
          <p:cNvGrpSpPr/>
          <p:nvPr/>
        </p:nvGrpSpPr>
        <p:grpSpPr>
          <a:xfrm>
            <a:off x="252500" y="1396525"/>
            <a:ext cx="1861551" cy="1157527"/>
            <a:chOff x="912426" y="1553273"/>
            <a:chExt cx="1861551" cy="1157527"/>
          </a:xfrm>
        </p:grpSpPr>
        <p:sp>
          <p:nvSpPr>
            <p:cNvPr id="17" name="Oval 16"/>
            <p:cNvSpPr/>
            <p:nvPr/>
          </p:nvSpPr>
          <p:spPr>
            <a:xfrm>
              <a:off x="912426" y="1553273"/>
              <a:ext cx="1861551" cy="115752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178617" y="1895762"/>
              <a:ext cx="1356495" cy="569779"/>
              <a:chOff x="1856572" y="2845941"/>
              <a:chExt cx="4869950" cy="1585703"/>
            </a:xfrm>
          </p:grpSpPr>
          <p:sp>
            <p:nvSpPr>
              <p:cNvPr id="65" name="Can 64"/>
              <p:cNvSpPr/>
              <p:nvPr/>
            </p:nvSpPr>
            <p:spPr>
              <a:xfrm rot="5400000">
                <a:off x="4193943" y="837349"/>
                <a:ext cx="195208" cy="486995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an 65"/>
              <p:cNvSpPr/>
              <p:nvPr/>
            </p:nvSpPr>
            <p:spPr>
              <a:xfrm rot="5400000">
                <a:off x="4193943" y="1166128"/>
                <a:ext cx="195208" cy="486995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an 66"/>
              <p:cNvSpPr/>
              <p:nvPr/>
            </p:nvSpPr>
            <p:spPr>
              <a:xfrm rot="5400000">
                <a:off x="2299886" y="3091003"/>
                <a:ext cx="195208" cy="362644"/>
              </a:xfrm>
              <a:prstGeom prst="can">
                <a:avLst>
                  <a:gd name="adj" fmla="val 3635"/>
                </a:avLst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an 67"/>
              <p:cNvSpPr/>
              <p:nvPr/>
            </p:nvSpPr>
            <p:spPr>
              <a:xfrm rot="5400000">
                <a:off x="2299886" y="3419781"/>
                <a:ext cx="195208" cy="362644"/>
              </a:xfrm>
              <a:prstGeom prst="can">
                <a:avLst>
                  <a:gd name="adj" fmla="val 3635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an 68"/>
              <p:cNvSpPr/>
              <p:nvPr/>
            </p:nvSpPr>
            <p:spPr>
              <a:xfrm rot="5400000">
                <a:off x="4432737" y="3091002"/>
                <a:ext cx="195208" cy="362644"/>
              </a:xfrm>
              <a:prstGeom prst="can">
                <a:avLst>
                  <a:gd name="adj" fmla="val 3635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an 69"/>
              <p:cNvSpPr/>
              <p:nvPr/>
            </p:nvSpPr>
            <p:spPr>
              <a:xfrm rot="5400000">
                <a:off x="4432737" y="3419781"/>
                <a:ext cx="195208" cy="362644"/>
              </a:xfrm>
              <a:prstGeom prst="can">
                <a:avLst>
                  <a:gd name="adj" fmla="val 36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349019" y="2845941"/>
                <a:ext cx="362645" cy="73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216168" y="3698712"/>
                <a:ext cx="362645" cy="73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349019" y="3698708"/>
                <a:ext cx="362645" cy="73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07" name="Group 206"/>
          <p:cNvGrpSpPr/>
          <p:nvPr/>
        </p:nvGrpSpPr>
        <p:grpSpPr>
          <a:xfrm>
            <a:off x="2638179" y="1328159"/>
            <a:ext cx="1861551" cy="1255907"/>
            <a:chOff x="3488281" y="1423965"/>
            <a:chExt cx="1861551" cy="1255907"/>
          </a:xfrm>
        </p:grpSpPr>
        <p:sp>
          <p:nvSpPr>
            <p:cNvPr id="74" name="Oval 73"/>
            <p:cNvSpPr/>
            <p:nvPr/>
          </p:nvSpPr>
          <p:spPr>
            <a:xfrm>
              <a:off x="3488281" y="1423965"/>
              <a:ext cx="1861551" cy="1255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734424" y="1668871"/>
              <a:ext cx="1356495" cy="569779"/>
              <a:chOff x="1856572" y="2845941"/>
              <a:chExt cx="4869950" cy="1585703"/>
            </a:xfrm>
          </p:grpSpPr>
          <p:sp>
            <p:nvSpPr>
              <p:cNvPr id="76" name="Can 75"/>
              <p:cNvSpPr/>
              <p:nvPr/>
            </p:nvSpPr>
            <p:spPr>
              <a:xfrm rot="5400000">
                <a:off x="4193943" y="837349"/>
                <a:ext cx="195208" cy="486995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an 76"/>
              <p:cNvSpPr/>
              <p:nvPr/>
            </p:nvSpPr>
            <p:spPr>
              <a:xfrm rot="5400000">
                <a:off x="4193943" y="1166128"/>
                <a:ext cx="195208" cy="486995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an 77"/>
              <p:cNvSpPr/>
              <p:nvPr/>
            </p:nvSpPr>
            <p:spPr>
              <a:xfrm rot="5400000">
                <a:off x="2299886" y="3091003"/>
                <a:ext cx="195208" cy="362644"/>
              </a:xfrm>
              <a:prstGeom prst="can">
                <a:avLst>
                  <a:gd name="adj" fmla="val 3635"/>
                </a:avLst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an 78"/>
              <p:cNvSpPr/>
              <p:nvPr/>
            </p:nvSpPr>
            <p:spPr>
              <a:xfrm rot="5400000">
                <a:off x="2299886" y="3419781"/>
                <a:ext cx="195208" cy="362644"/>
              </a:xfrm>
              <a:prstGeom prst="can">
                <a:avLst>
                  <a:gd name="adj" fmla="val 3635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an 79"/>
              <p:cNvSpPr/>
              <p:nvPr/>
            </p:nvSpPr>
            <p:spPr>
              <a:xfrm rot="5400000">
                <a:off x="4432737" y="3091002"/>
                <a:ext cx="195208" cy="362644"/>
              </a:xfrm>
              <a:prstGeom prst="can">
                <a:avLst>
                  <a:gd name="adj" fmla="val 3635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an 80"/>
              <p:cNvSpPr/>
              <p:nvPr/>
            </p:nvSpPr>
            <p:spPr>
              <a:xfrm rot="5400000">
                <a:off x="4432737" y="3419781"/>
                <a:ext cx="195208" cy="362644"/>
              </a:xfrm>
              <a:prstGeom prst="can">
                <a:avLst>
                  <a:gd name="adj" fmla="val 36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349019" y="2845941"/>
                <a:ext cx="362645" cy="73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216168" y="3698712"/>
                <a:ext cx="362645" cy="73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349019" y="3698708"/>
                <a:ext cx="362645" cy="73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734423" y="2023285"/>
              <a:ext cx="1356495" cy="569779"/>
              <a:chOff x="1856572" y="2845941"/>
              <a:chExt cx="4869950" cy="1585703"/>
            </a:xfrm>
          </p:grpSpPr>
          <p:sp>
            <p:nvSpPr>
              <p:cNvPr id="86" name="Can 85"/>
              <p:cNvSpPr/>
              <p:nvPr/>
            </p:nvSpPr>
            <p:spPr>
              <a:xfrm rot="5400000">
                <a:off x="4193943" y="837349"/>
                <a:ext cx="195208" cy="486995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an 86"/>
              <p:cNvSpPr/>
              <p:nvPr/>
            </p:nvSpPr>
            <p:spPr>
              <a:xfrm rot="5400000">
                <a:off x="4193943" y="1166128"/>
                <a:ext cx="195208" cy="486995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an 87"/>
              <p:cNvSpPr/>
              <p:nvPr/>
            </p:nvSpPr>
            <p:spPr>
              <a:xfrm rot="5400000">
                <a:off x="2299886" y="3091003"/>
                <a:ext cx="195208" cy="362644"/>
              </a:xfrm>
              <a:prstGeom prst="can">
                <a:avLst>
                  <a:gd name="adj" fmla="val 3635"/>
                </a:avLst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an 88"/>
              <p:cNvSpPr/>
              <p:nvPr/>
            </p:nvSpPr>
            <p:spPr>
              <a:xfrm rot="5400000">
                <a:off x="2299886" y="3419781"/>
                <a:ext cx="195208" cy="362644"/>
              </a:xfrm>
              <a:prstGeom prst="can">
                <a:avLst>
                  <a:gd name="adj" fmla="val 3635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an 89"/>
              <p:cNvSpPr/>
              <p:nvPr/>
            </p:nvSpPr>
            <p:spPr>
              <a:xfrm rot="5400000">
                <a:off x="4432737" y="3091002"/>
                <a:ext cx="195208" cy="362644"/>
              </a:xfrm>
              <a:prstGeom prst="can">
                <a:avLst>
                  <a:gd name="adj" fmla="val 3635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an 90"/>
              <p:cNvSpPr/>
              <p:nvPr/>
            </p:nvSpPr>
            <p:spPr>
              <a:xfrm rot="5400000">
                <a:off x="4432737" y="3419781"/>
                <a:ext cx="195208" cy="362644"/>
              </a:xfrm>
              <a:prstGeom prst="can">
                <a:avLst>
                  <a:gd name="adj" fmla="val 36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349019" y="2845941"/>
                <a:ext cx="362645" cy="73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216168" y="3698712"/>
                <a:ext cx="362645" cy="73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349019" y="3698708"/>
                <a:ext cx="362645" cy="73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876723" y="1319028"/>
            <a:ext cx="1861551" cy="1316356"/>
            <a:chOff x="5986180" y="1422489"/>
            <a:chExt cx="1861551" cy="1316356"/>
          </a:xfrm>
        </p:grpSpPr>
        <p:sp>
          <p:nvSpPr>
            <p:cNvPr id="95" name="Oval 94"/>
            <p:cNvSpPr/>
            <p:nvPr/>
          </p:nvSpPr>
          <p:spPr>
            <a:xfrm>
              <a:off x="5986180" y="1422489"/>
              <a:ext cx="1861551" cy="131635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6232322" y="1792721"/>
              <a:ext cx="1356495" cy="451642"/>
              <a:chOff x="1856572" y="3174713"/>
              <a:chExt cx="4869950" cy="1256931"/>
            </a:xfrm>
          </p:grpSpPr>
          <p:sp>
            <p:nvSpPr>
              <p:cNvPr id="97" name="Can 96"/>
              <p:cNvSpPr/>
              <p:nvPr/>
            </p:nvSpPr>
            <p:spPr>
              <a:xfrm rot="5400000">
                <a:off x="4193943" y="837349"/>
                <a:ext cx="195208" cy="486995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an 98"/>
              <p:cNvSpPr/>
              <p:nvPr/>
            </p:nvSpPr>
            <p:spPr>
              <a:xfrm rot="5400000">
                <a:off x="2299886" y="3091003"/>
                <a:ext cx="195208" cy="362644"/>
              </a:xfrm>
              <a:prstGeom prst="can">
                <a:avLst>
                  <a:gd name="adj" fmla="val 3635"/>
                </a:avLst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Can 100"/>
              <p:cNvSpPr/>
              <p:nvPr/>
            </p:nvSpPr>
            <p:spPr>
              <a:xfrm rot="5400000">
                <a:off x="5113403" y="3090996"/>
                <a:ext cx="195209" cy="362643"/>
              </a:xfrm>
              <a:prstGeom prst="can">
                <a:avLst>
                  <a:gd name="adj" fmla="val 3635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216168" y="3698712"/>
                <a:ext cx="362645" cy="73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349019" y="3698708"/>
                <a:ext cx="362645" cy="73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08" name="Can 107"/>
            <p:cNvSpPr/>
            <p:nvPr/>
          </p:nvSpPr>
          <p:spPr>
            <a:xfrm rot="5400000">
              <a:off x="6875496" y="1622103"/>
              <a:ext cx="70143" cy="1356494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Can 109"/>
            <p:cNvSpPr/>
            <p:nvPr/>
          </p:nvSpPr>
          <p:spPr>
            <a:xfrm rot="5400000">
              <a:off x="6347918" y="2249844"/>
              <a:ext cx="70143" cy="101012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Can 111"/>
            <p:cNvSpPr/>
            <p:nvPr/>
          </p:nvSpPr>
          <p:spPr>
            <a:xfrm rot="5400000">
              <a:off x="7142139" y="2249844"/>
              <a:ext cx="70143" cy="101012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332484" y="2335423"/>
              <a:ext cx="101013" cy="26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926575" y="2335422"/>
              <a:ext cx="101013" cy="26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6232320" y="1896852"/>
              <a:ext cx="1342967" cy="343526"/>
            </a:xfrm>
            <a:custGeom>
              <a:avLst/>
              <a:gdLst>
                <a:gd name="connsiteX0" fmla="*/ 0 w 1355651"/>
                <a:gd name="connsiteY0" fmla="*/ 202019 h 287079"/>
                <a:gd name="connsiteX1" fmla="*/ 611372 w 1355651"/>
                <a:gd name="connsiteY1" fmla="*/ 202019 h 287079"/>
                <a:gd name="connsiteX2" fmla="*/ 855921 w 1355651"/>
                <a:gd name="connsiteY2" fmla="*/ 0 h 287079"/>
                <a:gd name="connsiteX3" fmla="*/ 1355651 w 1355651"/>
                <a:gd name="connsiteY3" fmla="*/ 0 h 287079"/>
                <a:gd name="connsiteX4" fmla="*/ 1345018 w 1355651"/>
                <a:gd name="connsiteY4" fmla="*/ 53163 h 287079"/>
                <a:gd name="connsiteX5" fmla="*/ 887818 w 1355651"/>
                <a:gd name="connsiteY5" fmla="*/ 63796 h 287079"/>
                <a:gd name="connsiteX6" fmla="*/ 611372 w 1355651"/>
                <a:gd name="connsiteY6" fmla="*/ 287079 h 287079"/>
                <a:gd name="connsiteX7" fmla="*/ 5316 w 1355651"/>
                <a:gd name="connsiteY7" fmla="*/ 276447 h 287079"/>
                <a:gd name="connsiteX8" fmla="*/ 0 w 1355651"/>
                <a:gd name="connsiteY8" fmla="*/ 202019 h 28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5651" h="287079">
                  <a:moveTo>
                    <a:pt x="0" y="202019"/>
                  </a:moveTo>
                  <a:lnTo>
                    <a:pt x="611372" y="202019"/>
                  </a:lnTo>
                  <a:lnTo>
                    <a:pt x="855921" y="0"/>
                  </a:lnTo>
                  <a:lnTo>
                    <a:pt x="1355651" y="0"/>
                  </a:lnTo>
                  <a:lnTo>
                    <a:pt x="1345018" y="53163"/>
                  </a:lnTo>
                  <a:lnTo>
                    <a:pt x="887818" y="63796"/>
                  </a:lnTo>
                  <a:lnTo>
                    <a:pt x="611372" y="287079"/>
                  </a:lnTo>
                  <a:lnTo>
                    <a:pt x="5316" y="276447"/>
                  </a:lnTo>
                  <a:lnTo>
                    <a:pt x="0" y="2020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flipV="1">
              <a:off x="6245848" y="1887811"/>
              <a:ext cx="1342967" cy="343526"/>
            </a:xfrm>
            <a:custGeom>
              <a:avLst/>
              <a:gdLst>
                <a:gd name="connsiteX0" fmla="*/ 0 w 1355651"/>
                <a:gd name="connsiteY0" fmla="*/ 202019 h 287079"/>
                <a:gd name="connsiteX1" fmla="*/ 611372 w 1355651"/>
                <a:gd name="connsiteY1" fmla="*/ 202019 h 287079"/>
                <a:gd name="connsiteX2" fmla="*/ 855921 w 1355651"/>
                <a:gd name="connsiteY2" fmla="*/ 0 h 287079"/>
                <a:gd name="connsiteX3" fmla="*/ 1355651 w 1355651"/>
                <a:gd name="connsiteY3" fmla="*/ 0 h 287079"/>
                <a:gd name="connsiteX4" fmla="*/ 1345018 w 1355651"/>
                <a:gd name="connsiteY4" fmla="*/ 53163 h 287079"/>
                <a:gd name="connsiteX5" fmla="*/ 887818 w 1355651"/>
                <a:gd name="connsiteY5" fmla="*/ 63796 h 287079"/>
                <a:gd name="connsiteX6" fmla="*/ 611372 w 1355651"/>
                <a:gd name="connsiteY6" fmla="*/ 287079 h 287079"/>
                <a:gd name="connsiteX7" fmla="*/ 5316 w 1355651"/>
                <a:gd name="connsiteY7" fmla="*/ 276447 h 287079"/>
                <a:gd name="connsiteX8" fmla="*/ 0 w 1355651"/>
                <a:gd name="connsiteY8" fmla="*/ 202019 h 28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5651" h="287079">
                  <a:moveTo>
                    <a:pt x="0" y="202019"/>
                  </a:moveTo>
                  <a:lnTo>
                    <a:pt x="611372" y="202019"/>
                  </a:lnTo>
                  <a:lnTo>
                    <a:pt x="855921" y="0"/>
                  </a:lnTo>
                  <a:lnTo>
                    <a:pt x="1355651" y="0"/>
                  </a:lnTo>
                  <a:lnTo>
                    <a:pt x="1345018" y="53163"/>
                  </a:lnTo>
                  <a:lnTo>
                    <a:pt x="887818" y="63796"/>
                  </a:lnTo>
                  <a:lnTo>
                    <a:pt x="611372" y="287079"/>
                  </a:lnTo>
                  <a:lnTo>
                    <a:pt x="5316" y="276447"/>
                  </a:lnTo>
                  <a:lnTo>
                    <a:pt x="0" y="2020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Can 119"/>
            <p:cNvSpPr/>
            <p:nvPr/>
          </p:nvSpPr>
          <p:spPr>
            <a:xfrm rot="5400000">
              <a:off x="6335176" y="2138731"/>
              <a:ext cx="85362" cy="90750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Can 120"/>
            <p:cNvSpPr/>
            <p:nvPr/>
          </p:nvSpPr>
          <p:spPr>
            <a:xfrm rot="5400000">
              <a:off x="7131608" y="1877433"/>
              <a:ext cx="70143" cy="101012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Can 121"/>
            <p:cNvSpPr/>
            <p:nvPr/>
          </p:nvSpPr>
          <p:spPr>
            <a:xfrm rot="5400000">
              <a:off x="6342785" y="1889712"/>
              <a:ext cx="70143" cy="101012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/>
            <p:cNvSpPr/>
            <p:nvPr/>
          </p:nvSpPr>
          <p:spPr>
            <a:xfrm rot="5400000">
              <a:off x="7142139" y="2149745"/>
              <a:ext cx="70143" cy="101012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093685" y="1250788"/>
            <a:ext cx="1927849" cy="1337733"/>
            <a:chOff x="6749101" y="1516761"/>
            <a:chExt cx="1541226" cy="1110786"/>
          </a:xfrm>
        </p:grpSpPr>
        <p:sp>
          <p:nvSpPr>
            <p:cNvPr id="128" name="Oval 127"/>
            <p:cNvSpPr/>
            <p:nvPr/>
          </p:nvSpPr>
          <p:spPr>
            <a:xfrm>
              <a:off x="6749101" y="1516761"/>
              <a:ext cx="1541226" cy="111078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Can 132"/>
            <p:cNvSpPr/>
            <p:nvPr/>
          </p:nvSpPr>
          <p:spPr>
            <a:xfrm rot="5400000">
              <a:off x="7495018" y="1308741"/>
              <a:ext cx="49392" cy="112307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Can 133"/>
            <p:cNvSpPr/>
            <p:nvPr/>
          </p:nvSpPr>
          <p:spPr>
            <a:xfrm rot="5400000">
              <a:off x="7170625" y="1831789"/>
              <a:ext cx="49392" cy="83631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Can 134"/>
            <p:cNvSpPr/>
            <p:nvPr/>
          </p:nvSpPr>
          <p:spPr>
            <a:xfrm rot="5400000">
              <a:off x="7648202" y="1829230"/>
              <a:ext cx="49392" cy="83630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Can 135"/>
            <p:cNvSpPr/>
            <p:nvPr/>
          </p:nvSpPr>
          <p:spPr>
            <a:xfrm rot="5400000">
              <a:off x="7495019" y="1416191"/>
              <a:ext cx="49392" cy="112307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an 136"/>
            <p:cNvSpPr/>
            <p:nvPr/>
          </p:nvSpPr>
          <p:spPr>
            <a:xfrm rot="5400000">
              <a:off x="7176269" y="1933391"/>
              <a:ext cx="49392" cy="83631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an 137"/>
            <p:cNvSpPr/>
            <p:nvPr/>
          </p:nvSpPr>
          <p:spPr>
            <a:xfrm rot="5400000">
              <a:off x="7658228" y="1939826"/>
              <a:ext cx="49392" cy="83630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Can 138"/>
            <p:cNvSpPr/>
            <p:nvPr/>
          </p:nvSpPr>
          <p:spPr>
            <a:xfrm rot="5400000">
              <a:off x="7496666" y="1660682"/>
              <a:ext cx="49392" cy="112307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Can 139"/>
            <p:cNvSpPr/>
            <p:nvPr/>
          </p:nvSpPr>
          <p:spPr>
            <a:xfrm rot="5400000">
              <a:off x="7170626" y="2178245"/>
              <a:ext cx="49392" cy="83631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an 140"/>
            <p:cNvSpPr/>
            <p:nvPr/>
          </p:nvSpPr>
          <p:spPr>
            <a:xfrm rot="5400000">
              <a:off x="7658228" y="2176893"/>
              <a:ext cx="49392" cy="83630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an 141"/>
            <p:cNvSpPr/>
            <p:nvPr/>
          </p:nvSpPr>
          <p:spPr>
            <a:xfrm rot="5400000">
              <a:off x="7495018" y="1760991"/>
              <a:ext cx="49392" cy="112307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an 142"/>
            <p:cNvSpPr/>
            <p:nvPr/>
          </p:nvSpPr>
          <p:spPr>
            <a:xfrm rot="5400000">
              <a:off x="7176239" y="2281509"/>
              <a:ext cx="49392" cy="83631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an 143"/>
            <p:cNvSpPr/>
            <p:nvPr/>
          </p:nvSpPr>
          <p:spPr>
            <a:xfrm rot="5400000">
              <a:off x="7669889" y="2279614"/>
              <a:ext cx="49392" cy="83631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095956" y="3089131"/>
            <a:ext cx="1725229" cy="1047333"/>
            <a:chOff x="6749101" y="1516761"/>
            <a:chExt cx="1541226" cy="829555"/>
          </a:xfrm>
        </p:grpSpPr>
        <p:sp>
          <p:nvSpPr>
            <p:cNvPr id="147" name="Oval 146"/>
            <p:cNvSpPr/>
            <p:nvPr/>
          </p:nvSpPr>
          <p:spPr>
            <a:xfrm>
              <a:off x="6749101" y="1516761"/>
              <a:ext cx="1541226" cy="82955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Can 147"/>
            <p:cNvSpPr/>
            <p:nvPr/>
          </p:nvSpPr>
          <p:spPr>
            <a:xfrm rot="5400000">
              <a:off x="7495018" y="1308741"/>
              <a:ext cx="49392" cy="112307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Can 148"/>
            <p:cNvSpPr/>
            <p:nvPr/>
          </p:nvSpPr>
          <p:spPr>
            <a:xfrm rot="5400000">
              <a:off x="7170625" y="1831789"/>
              <a:ext cx="49392" cy="83631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Can 149"/>
            <p:cNvSpPr/>
            <p:nvPr/>
          </p:nvSpPr>
          <p:spPr>
            <a:xfrm rot="5400000">
              <a:off x="7648202" y="1829230"/>
              <a:ext cx="49392" cy="83630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an 150"/>
            <p:cNvSpPr/>
            <p:nvPr/>
          </p:nvSpPr>
          <p:spPr>
            <a:xfrm rot="5400000">
              <a:off x="7495019" y="1416191"/>
              <a:ext cx="49392" cy="112307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an 151"/>
            <p:cNvSpPr/>
            <p:nvPr/>
          </p:nvSpPr>
          <p:spPr>
            <a:xfrm rot="5400000">
              <a:off x="7176269" y="1933391"/>
              <a:ext cx="49392" cy="83631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Can 152"/>
            <p:cNvSpPr/>
            <p:nvPr/>
          </p:nvSpPr>
          <p:spPr>
            <a:xfrm rot="5400000">
              <a:off x="7658228" y="1939826"/>
              <a:ext cx="49392" cy="83630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918131" y="3160792"/>
            <a:ext cx="1732967" cy="1034086"/>
            <a:chOff x="6749101" y="1814316"/>
            <a:chExt cx="1541226" cy="901901"/>
          </a:xfrm>
        </p:grpSpPr>
        <p:sp>
          <p:nvSpPr>
            <p:cNvPr id="161" name="Oval 160"/>
            <p:cNvSpPr/>
            <p:nvPr/>
          </p:nvSpPr>
          <p:spPr>
            <a:xfrm>
              <a:off x="6749101" y="1814316"/>
              <a:ext cx="1541226" cy="9019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Can 167"/>
            <p:cNvSpPr/>
            <p:nvPr/>
          </p:nvSpPr>
          <p:spPr>
            <a:xfrm rot="5400000">
              <a:off x="7496666" y="1660682"/>
              <a:ext cx="49392" cy="112307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Can 168"/>
            <p:cNvSpPr/>
            <p:nvPr/>
          </p:nvSpPr>
          <p:spPr>
            <a:xfrm rot="5400000">
              <a:off x="7170626" y="2178245"/>
              <a:ext cx="49392" cy="83631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an 169"/>
            <p:cNvSpPr/>
            <p:nvPr/>
          </p:nvSpPr>
          <p:spPr>
            <a:xfrm rot="5400000">
              <a:off x="7658228" y="2176893"/>
              <a:ext cx="49392" cy="83630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Can 170"/>
            <p:cNvSpPr/>
            <p:nvPr/>
          </p:nvSpPr>
          <p:spPr>
            <a:xfrm rot="5400000">
              <a:off x="7495018" y="1760991"/>
              <a:ext cx="49392" cy="112307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an 171"/>
            <p:cNvSpPr/>
            <p:nvPr/>
          </p:nvSpPr>
          <p:spPr>
            <a:xfrm rot="5400000">
              <a:off x="7176239" y="2281509"/>
              <a:ext cx="49392" cy="83631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Can 172"/>
            <p:cNvSpPr/>
            <p:nvPr/>
          </p:nvSpPr>
          <p:spPr>
            <a:xfrm rot="5400000">
              <a:off x="7669889" y="2279614"/>
              <a:ext cx="49392" cy="83631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5400000">
            <a:off x="1062117" y="5058868"/>
            <a:ext cx="1955799" cy="1017251"/>
            <a:chOff x="6855149" y="1516761"/>
            <a:chExt cx="1332434" cy="783447"/>
          </a:xfrm>
        </p:grpSpPr>
        <p:sp>
          <p:nvSpPr>
            <p:cNvPr id="175" name="Oval 174"/>
            <p:cNvSpPr/>
            <p:nvPr/>
          </p:nvSpPr>
          <p:spPr>
            <a:xfrm>
              <a:off x="6855149" y="1516761"/>
              <a:ext cx="1332434" cy="7834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Can 175"/>
            <p:cNvSpPr/>
            <p:nvPr/>
          </p:nvSpPr>
          <p:spPr>
            <a:xfrm rot="5400000">
              <a:off x="7495018" y="1308741"/>
              <a:ext cx="49392" cy="112307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Can 176"/>
            <p:cNvSpPr/>
            <p:nvPr/>
          </p:nvSpPr>
          <p:spPr>
            <a:xfrm rot="5400000">
              <a:off x="7170625" y="1831789"/>
              <a:ext cx="49392" cy="83631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Can 177"/>
            <p:cNvSpPr/>
            <p:nvPr/>
          </p:nvSpPr>
          <p:spPr>
            <a:xfrm rot="5400000">
              <a:off x="7648202" y="1829230"/>
              <a:ext cx="49392" cy="83630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 rot="5400000">
            <a:off x="3245750" y="5136562"/>
            <a:ext cx="1938307" cy="823510"/>
            <a:chOff x="6846392" y="1699430"/>
            <a:chExt cx="1320517" cy="634236"/>
          </a:xfrm>
        </p:grpSpPr>
        <p:sp>
          <p:nvSpPr>
            <p:cNvPr id="183" name="Oval 182"/>
            <p:cNvSpPr/>
            <p:nvPr/>
          </p:nvSpPr>
          <p:spPr>
            <a:xfrm>
              <a:off x="6846392" y="1699430"/>
              <a:ext cx="1320517" cy="6342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Can 186"/>
            <p:cNvSpPr/>
            <p:nvPr/>
          </p:nvSpPr>
          <p:spPr>
            <a:xfrm rot="5400000">
              <a:off x="7495019" y="1416191"/>
              <a:ext cx="49392" cy="112307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Can 187"/>
            <p:cNvSpPr/>
            <p:nvPr/>
          </p:nvSpPr>
          <p:spPr>
            <a:xfrm rot="5400000">
              <a:off x="7176269" y="1933391"/>
              <a:ext cx="49392" cy="83631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Can 188"/>
            <p:cNvSpPr/>
            <p:nvPr/>
          </p:nvSpPr>
          <p:spPr>
            <a:xfrm rot="5400000">
              <a:off x="7658228" y="1939826"/>
              <a:ext cx="49392" cy="83630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 rot="16200000">
            <a:off x="5724605" y="5125103"/>
            <a:ext cx="1850144" cy="846429"/>
            <a:chOff x="6879123" y="1766726"/>
            <a:chExt cx="1260454" cy="757255"/>
          </a:xfrm>
        </p:grpSpPr>
        <p:sp>
          <p:nvSpPr>
            <p:cNvPr id="191" name="Oval 190"/>
            <p:cNvSpPr/>
            <p:nvPr/>
          </p:nvSpPr>
          <p:spPr>
            <a:xfrm>
              <a:off x="6879123" y="1766726"/>
              <a:ext cx="1260454" cy="75725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Can 191"/>
            <p:cNvSpPr/>
            <p:nvPr/>
          </p:nvSpPr>
          <p:spPr>
            <a:xfrm rot="5400000">
              <a:off x="7496666" y="1660682"/>
              <a:ext cx="49392" cy="112307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Can 192"/>
            <p:cNvSpPr/>
            <p:nvPr/>
          </p:nvSpPr>
          <p:spPr>
            <a:xfrm rot="5400000">
              <a:off x="7170626" y="2178245"/>
              <a:ext cx="49392" cy="83631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Can 193"/>
            <p:cNvSpPr/>
            <p:nvPr/>
          </p:nvSpPr>
          <p:spPr>
            <a:xfrm rot="5400000">
              <a:off x="7658228" y="2176893"/>
              <a:ext cx="49392" cy="83630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 rot="5400000">
            <a:off x="7240266" y="5021560"/>
            <a:ext cx="1913298" cy="990363"/>
            <a:chOff x="6832732" y="1953478"/>
            <a:chExt cx="1303479" cy="762739"/>
          </a:xfrm>
        </p:grpSpPr>
        <p:sp>
          <p:nvSpPr>
            <p:cNvPr id="199" name="Oval 198"/>
            <p:cNvSpPr/>
            <p:nvPr/>
          </p:nvSpPr>
          <p:spPr>
            <a:xfrm>
              <a:off x="6832732" y="1953478"/>
              <a:ext cx="1303479" cy="76273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Can 202"/>
            <p:cNvSpPr/>
            <p:nvPr/>
          </p:nvSpPr>
          <p:spPr>
            <a:xfrm rot="5400000">
              <a:off x="7495018" y="1760991"/>
              <a:ext cx="49392" cy="112307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Can 203"/>
            <p:cNvSpPr/>
            <p:nvPr/>
          </p:nvSpPr>
          <p:spPr>
            <a:xfrm rot="5400000">
              <a:off x="7176239" y="2281509"/>
              <a:ext cx="49392" cy="83631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Can 204"/>
            <p:cNvSpPr/>
            <p:nvPr/>
          </p:nvSpPr>
          <p:spPr>
            <a:xfrm rot="5400000">
              <a:off x="7669889" y="2279614"/>
              <a:ext cx="49392" cy="83631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0" name="Straight Arrow Connector 209"/>
          <p:cNvCxnSpPr>
            <a:stCxn id="17" idx="6"/>
            <a:endCxn id="74" idx="2"/>
          </p:cNvCxnSpPr>
          <p:nvPr/>
        </p:nvCxnSpPr>
        <p:spPr>
          <a:xfrm flipV="1">
            <a:off x="2114051" y="1956113"/>
            <a:ext cx="524128" cy="19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endCxn id="95" idx="2"/>
          </p:cNvCxnSpPr>
          <p:nvPr/>
        </p:nvCxnSpPr>
        <p:spPr>
          <a:xfrm>
            <a:off x="4484206" y="1956112"/>
            <a:ext cx="392517" cy="21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endCxn id="128" idx="2"/>
          </p:cNvCxnSpPr>
          <p:nvPr/>
        </p:nvCxnSpPr>
        <p:spPr>
          <a:xfrm flipV="1">
            <a:off x="6748085" y="1919655"/>
            <a:ext cx="345600" cy="26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28" idx="4"/>
          </p:cNvCxnSpPr>
          <p:nvPr/>
        </p:nvCxnSpPr>
        <p:spPr>
          <a:xfrm rot="5400000">
            <a:off x="6147002" y="925725"/>
            <a:ext cx="247812" cy="35734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endCxn id="147" idx="7"/>
          </p:cNvCxnSpPr>
          <p:nvPr/>
        </p:nvCxnSpPr>
        <p:spPr>
          <a:xfrm flipH="1">
            <a:off x="3568531" y="2846963"/>
            <a:ext cx="915675" cy="39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endCxn id="161" idx="1"/>
          </p:cNvCxnSpPr>
          <p:nvPr/>
        </p:nvCxnSpPr>
        <p:spPr>
          <a:xfrm>
            <a:off x="4484206" y="2838810"/>
            <a:ext cx="1687712" cy="473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endCxn id="175" idx="2"/>
          </p:cNvCxnSpPr>
          <p:nvPr/>
        </p:nvCxnSpPr>
        <p:spPr>
          <a:xfrm flipH="1">
            <a:off x="2040016" y="4126369"/>
            <a:ext cx="798031" cy="46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147" idx="4"/>
          </p:cNvCxnSpPr>
          <p:nvPr/>
        </p:nvCxnSpPr>
        <p:spPr>
          <a:xfrm>
            <a:off x="2958571" y="4136464"/>
            <a:ext cx="1133982" cy="505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191" idx="6"/>
          </p:cNvCxnSpPr>
          <p:nvPr/>
        </p:nvCxnSpPr>
        <p:spPr>
          <a:xfrm flipH="1">
            <a:off x="6649678" y="4185653"/>
            <a:ext cx="155070" cy="437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199" idx="2"/>
          </p:cNvCxnSpPr>
          <p:nvPr/>
        </p:nvCxnSpPr>
        <p:spPr>
          <a:xfrm>
            <a:off x="6969950" y="4194878"/>
            <a:ext cx="1226965" cy="365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9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5" y="87724"/>
            <a:ext cx="8447605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Linkage Disequilibrium (LD)?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04" y="1455885"/>
            <a:ext cx="8166029" cy="13388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LD occurs when there is a non-random association between the alleles at two loci in a population.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39431" y="2837297"/>
            <a:ext cx="2643509" cy="975608"/>
            <a:chOff x="1856572" y="2746470"/>
            <a:chExt cx="4869950" cy="1349394"/>
          </a:xfrm>
        </p:grpSpPr>
        <p:sp>
          <p:nvSpPr>
            <p:cNvPr id="4" name="Can 3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02605" y="2760682"/>
              <a:ext cx="3626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5456" y="2746470"/>
              <a:ext cx="36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02605" y="3585029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5456" y="3585025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9431" y="3710597"/>
            <a:ext cx="2643509" cy="975608"/>
            <a:chOff x="1856572" y="2746470"/>
            <a:chExt cx="4869950" cy="1349394"/>
          </a:xfrm>
        </p:grpSpPr>
        <p:sp>
          <p:nvSpPr>
            <p:cNvPr id="20" name="Can 19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an 21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n 22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n 23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an 24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02605" y="2760682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35456" y="2746470"/>
              <a:ext cx="36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02605" y="3585029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35456" y="3585025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39430" y="4670321"/>
            <a:ext cx="2643509" cy="975608"/>
            <a:chOff x="1856572" y="2746470"/>
            <a:chExt cx="4869950" cy="1349394"/>
          </a:xfrm>
        </p:grpSpPr>
        <p:sp>
          <p:nvSpPr>
            <p:cNvPr id="31" name="Can 30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n 31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an 32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an 33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an 34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an 35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02605" y="2760682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35456" y="2746470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02605" y="3585029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54383" y="3585025"/>
              <a:ext cx="36264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39429" y="5726218"/>
            <a:ext cx="2643509" cy="975605"/>
            <a:chOff x="1856572" y="2746470"/>
            <a:chExt cx="4869950" cy="1349390"/>
          </a:xfrm>
        </p:grpSpPr>
        <p:sp>
          <p:nvSpPr>
            <p:cNvPr id="42" name="Can 41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n 42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an 43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n 44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an 45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an 46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02605" y="2760682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35456" y="2746470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40460" y="3585029"/>
              <a:ext cx="36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23186" y="3585025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767208" y="2875737"/>
            <a:ext cx="3637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Locus #1:</a:t>
            </a:r>
          </a:p>
          <a:p>
            <a:r>
              <a:rPr lang="en-US" dirty="0"/>
              <a:t>	</a:t>
            </a:r>
            <a:r>
              <a:rPr lang="en-US" dirty="0" smtClean="0"/>
              <a:t>1/2 alleles are A</a:t>
            </a:r>
          </a:p>
          <a:p>
            <a:r>
              <a:rPr lang="en-US" dirty="0"/>
              <a:t>	</a:t>
            </a:r>
            <a:r>
              <a:rPr lang="en-US" dirty="0" smtClean="0"/>
              <a:t>1/2 alleles are a</a:t>
            </a:r>
          </a:p>
          <a:p>
            <a:r>
              <a:rPr lang="en-US" dirty="0" smtClean="0"/>
              <a:t>At Locus #2:</a:t>
            </a:r>
          </a:p>
          <a:p>
            <a:r>
              <a:rPr lang="en-US" dirty="0"/>
              <a:t>	</a:t>
            </a:r>
            <a:r>
              <a:rPr lang="en-US" dirty="0" smtClean="0"/>
              <a:t>1/2 alleles are B</a:t>
            </a:r>
          </a:p>
          <a:p>
            <a:r>
              <a:rPr lang="en-US" dirty="0"/>
              <a:t>	</a:t>
            </a:r>
            <a:r>
              <a:rPr lang="en-US" dirty="0" smtClean="0"/>
              <a:t>1/2 alleles are b</a:t>
            </a:r>
          </a:p>
          <a:p>
            <a:endParaRPr lang="en-US" dirty="0"/>
          </a:p>
          <a:p>
            <a:r>
              <a:rPr lang="en-US" dirty="0" smtClean="0"/>
              <a:t>If there is an A at Locus 1, there is still a 50% chance of a B at Locus 2.  Therefore, they are randomly associated; i.e. in linkage equilibrium.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5" y="87724"/>
            <a:ext cx="8447605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Linkage Disequilibrium (LD)?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04" y="1455885"/>
            <a:ext cx="8166029" cy="13388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LD occurs when there is a non-random association between the alleles at two loci in a population.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39431" y="2837297"/>
            <a:ext cx="2643509" cy="975608"/>
            <a:chOff x="1856572" y="2746470"/>
            <a:chExt cx="4869950" cy="1349394"/>
          </a:xfrm>
        </p:grpSpPr>
        <p:sp>
          <p:nvSpPr>
            <p:cNvPr id="4" name="Can 3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02605" y="2760682"/>
              <a:ext cx="3626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5456" y="2746470"/>
              <a:ext cx="36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02605" y="3585029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5456" y="3585025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9431" y="3710597"/>
            <a:ext cx="2643509" cy="975608"/>
            <a:chOff x="1856572" y="2746470"/>
            <a:chExt cx="4869950" cy="1349394"/>
          </a:xfrm>
        </p:grpSpPr>
        <p:sp>
          <p:nvSpPr>
            <p:cNvPr id="20" name="Can 19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an 21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n 22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n 23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an 24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02605" y="2760682"/>
              <a:ext cx="3626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35456" y="2746470"/>
              <a:ext cx="36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02605" y="3585029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35456" y="3585025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39430" y="4670321"/>
            <a:ext cx="2643509" cy="975608"/>
            <a:chOff x="1856572" y="2746470"/>
            <a:chExt cx="4869950" cy="1349394"/>
          </a:xfrm>
        </p:grpSpPr>
        <p:sp>
          <p:nvSpPr>
            <p:cNvPr id="31" name="Can 30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n 31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an 32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an 33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an 34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an 35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02605" y="2760682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35456" y="2746470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02605" y="3585029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54383" y="3585025"/>
              <a:ext cx="36264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39429" y="5726219"/>
            <a:ext cx="2643509" cy="873302"/>
            <a:chOff x="1856572" y="2746470"/>
            <a:chExt cx="4869950" cy="1207891"/>
          </a:xfrm>
        </p:grpSpPr>
        <p:sp>
          <p:nvSpPr>
            <p:cNvPr id="42" name="Can 41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n 42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an 43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n 44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an 45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an 46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02605" y="2760682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35456" y="2746470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40460" y="3585029"/>
              <a:ext cx="36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54383" y="3585025"/>
              <a:ext cx="36264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767208" y="2875737"/>
            <a:ext cx="3637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Locus #1:</a:t>
            </a:r>
          </a:p>
          <a:p>
            <a:r>
              <a:rPr lang="en-US" dirty="0"/>
              <a:t>	</a:t>
            </a:r>
            <a:r>
              <a:rPr lang="en-US" dirty="0" smtClean="0"/>
              <a:t>1/2 alleles are A</a:t>
            </a:r>
          </a:p>
          <a:p>
            <a:r>
              <a:rPr lang="en-US" dirty="0"/>
              <a:t>	</a:t>
            </a:r>
            <a:r>
              <a:rPr lang="en-US" dirty="0" smtClean="0"/>
              <a:t>1/2 alleles are a</a:t>
            </a:r>
          </a:p>
          <a:p>
            <a:r>
              <a:rPr lang="en-US" dirty="0" smtClean="0"/>
              <a:t>At Locus #2:</a:t>
            </a:r>
          </a:p>
          <a:p>
            <a:r>
              <a:rPr lang="en-US" dirty="0"/>
              <a:t>	</a:t>
            </a:r>
            <a:r>
              <a:rPr lang="en-US" dirty="0" smtClean="0"/>
              <a:t>1/2 alleles are B</a:t>
            </a:r>
          </a:p>
          <a:p>
            <a:r>
              <a:rPr lang="en-US" dirty="0"/>
              <a:t>	</a:t>
            </a:r>
            <a:r>
              <a:rPr lang="en-US" dirty="0" smtClean="0"/>
              <a:t>1/2 alleles are b</a:t>
            </a:r>
          </a:p>
          <a:p>
            <a:endParaRPr lang="en-US" dirty="0"/>
          </a:p>
          <a:p>
            <a:r>
              <a:rPr lang="en-US" dirty="0" smtClean="0"/>
              <a:t>If there is an A at Locus 1, there is now a 100% chance of a B at Locus 2.  Therefore, they are Non-randomly Associated; i.e. </a:t>
            </a:r>
            <a:r>
              <a:rPr lang="en-US" u="sng" dirty="0" smtClean="0"/>
              <a:t>they are</a:t>
            </a:r>
            <a:r>
              <a:rPr lang="en-US" dirty="0" smtClean="0"/>
              <a:t> in 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5" y="87725"/>
            <a:ext cx="8447605" cy="913526"/>
          </a:xfrm>
        </p:spPr>
        <p:txBody>
          <a:bodyPr/>
          <a:lstStyle/>
          <a:p>
            <a:r>
              <a:rPr lang="en-US" dirty="0" smtClean="0"/>
              <a:t>LD statistics: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04" y="899676"/>
            <a:ext cx="8166029" cy="5937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 </a:t>
            </a:r>
            <a:r>
              <a:rPr lang="en-US" i="1" dirty="0" smtClean="0"/>
              <a:t>D</a:t>
            </a:r>
            <a:r>
              <a:rPr lang="en-US" dirty="0" smtClean="0"/>
              <a:t>: The coefficient of LD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7512" y="2305425"/>
            <a:ext cx="2643509" cy="975608"/>
            <a:chOff x="1856572" y="2746470"/>
            <a:chExt cx="4869950" cy="1349394"/>
          </a:xfrm>
        </p:grpSpPr>
        <p:sp>
          <p:nvSpPr>
            <p:cNvPr id="4" name="Can 3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02605" y="2760682"/>
              <a:ext cx="3626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5456" y="2746470"/>
              <a:ext cx="36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02605" y="3585029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5456" y="3585025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7512" y="3178725"/>
            <a:ext cx="2643509" cy="975608"/>
            <a:chOff x="1856572" y="2746470"/>
            <a:chExt cx="4869950" cy="1349394"/>
          </a:xfrm>
        </p:grpSpPr>
        <p:sp>
          <p:nvSpPr>
            <p:cNvPr id="20" name="Can 19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an 21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n 22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n 23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an 24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02605" y="2760682"/>
              <a:ext cx="3626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35456" y="2746470"/>
              <a:ext cx="36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02605" y="3585029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35456" y="3585025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67511" y="4138449"/>
            <a:ext cx="2643509" cy="975608"/>
            <a:chOff x="1856572" y="2746470"/>
            <a:chExt cx="4869950" cy="1349394"/>
          </a:xfrm>
        </p:grpSpPr>
        <p:sp>
          <p:nvSpPr>
            <p:cNvPr id="31" name="Can 30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n 31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an 32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an 33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an 34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an 35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02605" y="2760682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35456" y="2746470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02605" y="3585029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54383" y="3585025"/>
              <a:ext cx="36264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67510" y="5194347"/>
            <a:ext cx="2643509" cy="873302"/>
            <a:chOff x="1856572" y="2746470"/>
            <a:chExt cx="4869950" cy="1207891"/>
          </a:xfrm>
        </p:grpSpPr>
        <p:sp>
          <p:nvSpPr>
            <p:cNvPr id="42" name="Can 41"/>
            <p:cNvSpPr/>
            <p:nvPr/>
          </p:nvSpPr>
          <p:spPr>
            <a:xfrm rot="5400000">
              <a:off x="4193943" y="837349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n 42"/>
            <p:cNvSpPr/>
            <p:nvPr/>
          </p:nvSpPr>
          <p:spPr>
            <a:xfrm rot="5400000">
              <a:off x="4193943" y="1166128"/>
              <a:ext cx="195208" cy="486995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an 43"/>
            <p:cNvSpPr/>
            <p:nvPr/>
          </p:nvSpPr>
          <p:spPr>
            <a:xfrm rot="5400000">
              <a:off x="2299886" y="3091003"/>
              <a:ext cx="195208" cy="362644"/>
            </a:xfrm>
            <a:prstGeom prst="can">
              <a:avLst>
                <a:gd name="adj" fmla="val 3635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n 44"/>
            <p:cNvSpPr/>
            <p:nvPr/>
          </p:nvSpPr>
          <p:spPr>
            <a:xfrm rot="5400000">
              <a:off x="2299886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an 45"/>
            <p:cNvSpPr/>
            <p:nvPr/>
          </p:nvSpPr>
          <p:spPr>
            <a:xfrm rot="5400000">
              <a:off x="4432737" y="3091002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an 46"/>
            <p:cNvSpPr/>
            <p:nvPr/>
          </p:nvSpPr>
          <p:spPr>
            <a:xfrm rot="5400000">
              <a:off x="4432737" y="3419781"/>
              <a:ext cx="195208" cy="362644"/>
            </a:xfrm>
            <a:prstGeom prst="can">
              <a:avLst>
                <a:gd name="adj" fmla="val 363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02605" y="2760682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35456" y="2746470"/>
              <a:ext cx="362645" cy="51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40460" y="3585029"/>
              <a:ext cx="36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54383" y="3585025"/>
              <a:ext cx="36264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11019" y="1433765"/>
                <a:ext cx="22095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𝐴𝐵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19" y="1433765"/>
                <a:ext cx="22095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210" r="-27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15669" y="2415441"/>
                <a:ext cx="1489703" cy="57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69" y="2415441"/>
                <a:ext cx="1489703" cy="5771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31872" y="3148909"/>
                <a:ext cx="1545936" cy="57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872" y="3148909"/>
                <a:ext cx="1545936" cy="5771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631872" y="4070876"/>
                <a:ext cx="1619482" cy="57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𝐴𝐵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872" y="4070876"/>
                <a:ext cx="1619482" cy="577146"/>
              </a:xfrm>
              <a:prstGeom prst="rect">
                <a:avLst/>
              </a:prstGeom>
              <a:blipFill rotWithShape="0"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25090" y="5146698"/>
                <a:ext cx="35441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𝐷</m:t>
                    </m:r>
                    <m:r>
                      <a:rPr lang="en-US" sz="2400" b="0" i="1" smtClean="0">
                        <a:latin typeface="Cambria Math" charset="0"/>
                      </a:rPr>
                      <m:t>=0.5−</m:t>
                    </m:r>
                  </m:oMath>
                </a14:m>
                <a:r>
                  <a:rPr lang="en-US" sz="2400" dirty="0" smtClean="0"/>
                  <a:t>(0.5)(0.5) = 0.25</a:t>
                </a:r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090" y="5146698"/>
                <a:ext cx="354417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26" t="-24590" r="-4475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3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5" y="87725"/>
            <a:ext cx="8447605" cy="913526"/>
          </a:xfrm>
        </p:spPr>
        <p:txBody>
          <a:bodyPr/>
          <a:lstStyle/>
          <a:p>
            <a:r>
              <a:rPr lang="en-US" dirty="0" smtClean="0"/>
              <a:t>LD statistics: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04" y="899676"/>
            <a:ext cx="8166029" cy="5937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 </a:t>
            </a:r>
            <a:r>
              <a:rPr lang="en-US" i="1" dirty="0" smtClean="0"/>
              <a:t>D</a:t>
            </a:r>
            <a:r>
              <a:rPr lang="en-US" dirty="0" smtClean="0"/>
              <a:t>: The coefficient of 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11019" y="1433765"/>
                <a:ext cx="22095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𝐴𝐵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19" y="1433765"/>
                <a:ext cx="22095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210" r="-27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3251" y="2250717"/>
                <a:ext cx="941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=0.</m:t>
                    </m:r>
                  </m:oMath>
                </a14:m>
                <a:r>
                  <a:rPr lang="en-US" sz="2000" dirty="0" smtClean="0"/>
                  <a:t>5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1" y="2250717"/>
                <a:ext cx="94166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9677" t="-25490" r="-15484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45043" y="2643380"/>
                <a:ext cx="9498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=0.</m:t>
                    </m:r>
                  </m:oMath>
                </a14:m>
                <a:r>
                  <a:rPr lang="en-US" sz="2000" dirty="0" smtClean="0"/>
                  <a:t>5</a:t>
                </a:r>
                <a:endParaRPr lang="en-US" sz="2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43" y="2643380"/>
                <a:ext cx="94987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9615" t="-26000" r="-1474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897438" y="2331672"/>
                <a:ext cx="18289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𝐷</m:t>
                        </m:r>
                      </m:e>
                    </m:func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0.25</a:t>
                </a:r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438" y="2331672"/>
                <a:ext cx="182896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000" t="-24590" r="-9667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51540" y="3656562"/>
                <a:ext cx="941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=0.</m:t>
                    </m:r>
                  </m:oMath>
                </a14:m>
                <a:r>
                  <a:rPr lang="en-US" sz="2000" dirty="0" smtClean="0"/>
                  <a:t>3</a:t>
                </a:r>
                <a:endParaRPr lang="en-US" sz="2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40" y="3656562"/>
                <a:ext cx="94166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9740" t="-26000" r="-1558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3332" y="4049225"/>
                <a:ext cx="9498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=0.</m:t>
                    </m:r>
                  </m:oMath>
                </a14:m>
                <a:r>
                  <a:rPr lang="en-US" sz="2000" dirty="0" smtClean="0"/>
                  <a:t>3</a:t>
                </a:r>
                <a:endParaRPr lang="en-US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32" y="4049225"/>
                <a:ext cx="94987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9677" t="-25490" r="-15484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95727" y="3737517"/>
                <a:ext cx="18289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𝐷</m:t>
                        </m:r>
                      </m:e>
                    </m:func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0.21</a:t>
                </a:r>
                <a:endParaRPr 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727" y="3737517"/>
                <a:ext cx="182896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000" t="-24590" r="-9667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3332" y="4948978"/>
                <a:ext cx="941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=0.</m:t>
                    </m:r>
                  </m:oMath>
                </a14:m>
                <a:r>
                  <a:rPr lang="en-US" sz="2000" dirty="0" smtClean="0"/>
                  <a:t>2</a:t>
                </a:r>
                <a:endParaRPr lang="en-US" sz="20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32" y="4948978"/>
                <a:ext cx="941668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9740" t="-26000" r="-1558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35124" y="5341641"/>
                <a:ext cx="9498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=0.</m:t>
                    </m:r>
                  </m:oMath>
                </a14:m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24" y="5341641"/>
                <a:ext cx="949875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9615" t="-25490" r="-15385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887519" y="5029933"/>
                <a:ext cx="18289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𝐷</m:t>
                        </m:r>
                      </m:e>
                    </m:func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0.08</a:t>
                </a:r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19" y="5029933"/>
                <a:ext cx="1828962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333" t="-24590" r="-933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215865" y="2558494"/>
            <a:ext cx="2147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Calculations of 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 are hard to compare.  The underlying range depends on the allele frequencies.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2208</Words>
  <Application>Microsoft Macintosh PowerPoint</Application>
  <PresentationFormat>Letter Paper (8.5x11 in)</PresentationFormat>
  <Paragraphs>411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Cambria Math</vt:lpstr>
      <vt:lpstr>Century Schoolbook</vt:lpstr>
      <vt:lpstr>Courier New</vt:lpstr>
      <vt:lpstr>Mangal</vt:lpstr>
      <vt:lpstr>Arial</vt:lpstr>
      <vt:lpstr>Office Theme</vt:lpstr>
      <vt:lpstr>Computational Genomics WS</vt:lpstr>
      <vt:lpstr>FST Results:</vt:lpstr>
      <vt:lpstr>PowerPoint Presentation</vt:lpstr>
      <vt:lpstr>What is Linkage Disequilibrium (LD)?</vt:lpstr>
      <vt:lpstr>What is LD?</vt:lpstr>
      <vt:lpstr>What is Linkage Disequilibrium (LD)?</vt:lpstr>
      <vt:lpstr>What is Linkage Disequilibrium (LD)?</vt:lpstr>
      <vt:lpstr>LD statistics:</vt:lpstr>
      <vt:lpstr>LD statistics:</vt:lpstr>
      <vt:lpstr>LD statistics:</vt:lpstr>
      <vt:lpstr>LD statistics:</vt:lpstr>
      <vt:lpstr>LD: Genotypes vs. Haplotypes</vt:lpstr>
      <vt:lpstr>LD: Genotypes vs. Haplotypes</vt:lpstr>
      <vt:lpstr>Common Programs for Phasing:</vt:lpstr>
      <vt:lpstr>VCF format for Haplotypes:</vt:lpstr>
      <vt:lpstr>Allele Frequency vs. Haplotype Frequency:</vt:lpstr>
      <vt:lpstr>Allele Frequency vs. Haplotype Frequency:</vt:lpstr>
      <vt:lpstr>Allele Frequency vs. Haplotype Frequency:</vt:lpstr>
      <vt:lpstr>Allele Frequency vs. Haplotype Frequency:</vt:lpstr>
      <vt:lpstr>Allele Frequency vs. Haplotype Frequency:</vt:lpstr>
      <vt:lpstr>Exercise for Today: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 WS</dc:title>
  <dc:creator>Elizabeth A Cooper</dc:creator>
  <cp:lastModifiedBy>Elizabeth A Cooper</cp:lastModifiedBy>
  <cp:revision>59</cp:revision>
  <dcterms:created xsi:type="dcterms:W3CDTF">2017-02-13T19:19:29Z</dcterms:created>
  <dcterms:modified xsi:type="dcterms:W3CDTF">2017-10-03T03:12:06Z</dcterms:modified>
</cp:coreProperties>
</file>