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74" r:id="rId3"/>
    <p:sldId id="279" r:id="rId4"/>
    <p:sldId id="280" r:id="rId5"/>
    <p:sldId id="290" r:id="rId6"/>
    <p:sldId id="291" r:id="rId7"/>
    <p:sldId id="281" r:id="rId8"/>
    <p:sldId id="282" r:id="rId9"/>
    <p:sldId id="285" r:id="rId10"/>
    <p:sldId id="286" r:id="rId11"/>
    <p:sldId id="287" r:id="rId12"/>
    <p:sldId id="292" r:id="rId13"/>
    <p:sldId id="294" r:id="rId14"/>
    <p:sldId id="293" r:id="rId15"/>
    <p:sldId id="295" r:id="rId16"/>
    <p:sldId id="262" r:id="rId17"/>
    <p:sldId id="288" r:id="rId18"/>
    <p:sldId id="263" r:id="rId19"/>
    <p:sldId id="289" r:id="rId20"/>
    <p:sldId id="264" r:id="rId21"/>
    <p:sldId id="265" r:id="rId22"/>
    <p:sldId id="297" r:id="rId23"/>
    <p:sldId id="266" r:id="rId24"/>
    <p:sldId id="296" r:id="rId25"/>
    <p:sldId id="267" r:id="rId26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D59D89"/>
    <a:srgbClr val="9437FF"/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00"/>
    <p:restoredTop sz="94398"/>
  </p:normalViewPr>
  <p:slideViewPr>
    <p:cSldViewPr snapToGrid="0" snapToObjects="1">
      <p:cViewPr varScale="1">
        <p:scale>
          <a:sx n="156" d="100"/>
          <a:sy n="156" d="100"/>
        </p:scale>
        <p:origin x="1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3AC4D-C2E3-4A4A-AEA4-5CB1BE796ACD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2D081-89AA-484D-8E11-71CBCE24B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5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2D081-89AA-484D-8E11-71CBCE24BD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56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 of significance (i.e.</a:t>
            </a:r>
            <a:r>
              <a:rPr lang="en-US" baseline="0" dirty="0" smtClean="0"/>
              <a:t> can we really not explain pattern 2 without the neutral model) takes some model fitting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2D081-89AA-484D-8E11-71CBCE24BDC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5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2D081-89AA-484D-8E11-71CBCE24BDC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37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2D081-89AA-484D-8E11-71CBCE24BDC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18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2D081-89AA-484D-8E11-71CBCE24BDC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0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MK test</a:t>
            </a:r>
            <a:r>
              <a:rPr lang="en-US" baseline="0" dirty="0" smtClean="0"/>
              <a:t> depends on outgroup in general.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2D081-89AA-484D-8E11-71CBCE24BDC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56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2D081-89AA-484D-8E11-71CBCE24BDC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56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Trickiest part:</a:t>
            </a:r>
            <a:r>
              <a:rPr lang="en-US" baseline="0" dirty="0" smtClean="0"/>
              <a:t> calculating 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2D081-89AA-484D-8E11-71CBCE24BD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80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2D081-89AA-484D-8E11-71CBCE24BD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2D081-89AA-484D-8E11-71CBCE24BD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46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simplified assumptions</a:t>
            </a:r>
            <a:r>
              <a:rPr lang="en-US" baseline="0" dirty="0" smtClean="0"/>
              <a:t> re: which sites are neutral or not</a:t>
            </a:r>
          </a:p>
          <a:p>
            <a:r>
              <a:rPr lang="en-US" baseline="0" dirty="0" smtClean="0"/>
              <a:t>Makes this a very conservative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2D081-89AA-484D-8E11-71CBCE24BD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4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 hold true even if mutation rate is different among different genes (because</a:t>
            </a:r>
            <a:r>
              <a:rPr lang="en-US" baseline="0" dirty="0" smtClean="0"/>
              <a:t> silent substitution rate is essentially a control)</a:t>
            </a:r>
          </a:p>
          <a:p>
            <a:r>
              <a:rPr lang="en-US" baseline="0" dirty="0" smtClean="0"/>
              <a:t>Also if different demographic histories affect species differently, hypothetically the </a:t>
            </a:r>
            <a:r>
              <a:rPr lang="en-US" baseline="0" dirty="0" err="1" smtClean="0"/>
              <a:t>synon</a:t>
            </a:r>
            <a:r>
              <a:rPr lang="en-US" baseline="0" dirty="0" smtClean="0"/>
              <a:t> substitution rate controls for that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2D081-89AA-484D-8E11-71CBCE24BD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07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i.e., if rates are equal along the tree branches, then even if there are fewer (or more) </a:t>
            </a:r>
            <a:r>
              <a:rPr lang="en-US" dirty="0" err="1" smtClean="0"/>
              <a:t>nonsynonmous</a:t>
            </a:r>
            <a:r>
              <a:rPr lang="en-US" baseline="0" dirty="0" smtClean="0"/>
              <a:t> mutations vs. synonymous, the proportion should be equal no matter where on the tree I look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2D081-89AA-484D-8E11-71CBCE24BD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44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other words, under neutrality things happen at the same rate higher up the tree as they do lower 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2D081-89AA-484D-8E11-71CBCE24BDC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45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2D081-89AA-484D-8E11-71CBCE24BDC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17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4F58-F499-FC4B-9403-549CA520DD6F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1F7B-0439-424D-9ECA-99CE231E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4F58-F499-FC4B-9403-549CA520DD6F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1F7B-0439-424D-9ECA-99CE231E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4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4F58-F499-FC4B-9403-549CA520DD6F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1F7B-0439-424D-9ECA-99CE231E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4F58-F499-FC4B-9403-549CA520DD6F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1F7B-0439-424D-9ECA-99CE231E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4F58-F499-FC4B-9403-549CA520DD6F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1F7B-0439-424D-9ECA-99CE231E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4F58-F499-FC4B-9403-549CA520DD6F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1F7B-0439-424D-9ECA-99CE231E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0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4F58-F499-FC4B-9403-549CA520DD6F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1F7B-0439-424D-9ECA-99CE231E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4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4F58-F499-FC4B-9403-549CA520DD6F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1F7B-0439-424D-9ECA-99CE231E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4F58-F499-FC4B-9403-549CA520DD6F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1F7B-0439-424D-9ECA-99CE231E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4F58-F499-FC4B-9403-549CA520DD6F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1F7B-0439-424D-9ECA-99CE231E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4F58-F499-FC4B-9403-549CA520DD6F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1F7B-0439-424D-9ECA-99CE231E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3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B4F58-F499-FC4B-9403-549CA520DD6F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01F7B-0439-424D-9ECA-99CE231E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ssibarra/MLHKA" TargetMode="External"/><Relationship Id="rId4" Type="http://schemas.openxmlformats.org/officeDocument/2006/relationships/hyperlink" Target="http://abacus.gene.ucl.ac.uk/software/paml.html)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tiff"/><Relationship Id="rId5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4" Type="http://schemas.openxmlformats.org/officeDocument/2006/relationships/image" Target="../media/image6.tiff"/><Relationship Id="rId5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632" y="1122363"/>
            <a:ext cx="8722894" cy="154864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Computational Genomics WS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McDonald-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</a:rPr>
              <a:t>Kreitman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 Test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Changes in Protein Coding Sequence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11-14-2017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1"/>
          <p:cNvSpPr txBox="1">
            <a:spLocks/>
          </p:cNvSpPr>
          <p:nvPr/>
        </p:nvSpPr>
        <p:spPr>
          <a:xfrm>
            <a:off x="628650" y="365127"/>
            <a:ext cx="7886700" cy="1252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McDonald-</a:t>
            </a:r>
            <a:r>
              <a:rPr lang="en-US" dirty="0" err="1" smtClean="0"/>
              <a:t>Kreitman</a:t>
            </a:r>
            <a:r>
              <a:rPr lang="en-US" dirty="0" smtClean="0"/>
              <a:t> Test:</a:t>
            </a:r>
            <a:br>
              <a:rPr lang="en-US" dirty="0" smtClean="0"/>
            </a:br>
            <a:r>
              <a:rPr lang="en-US" sz="3600" dirty="0" smtClean="0"/>
              <a:t>Fixed vs. Polymorphic Sites</a:t>
            </a:r>
            <a:endParaRPr lang="en-US" sz="3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348109" y="1960099"/>
            <a:ext cx="3547094" cy="2724443"/>
            <a:chOff x="2362665" y="1960099"/>
            <a:chExt cx="4585867" cy="3505020"/>
          </a:xfrm>
        </p:grpSpPr>
        <p:grpSp>
          <p:nvGrpSpPr>
            <p:cNvPr id="38" name="Group 37"/>
            <p:cNvGrpSpPr/>
            <p:nvPr/>
          </p:nvGrpSpPr>
          <p:grpSpPr>
            <a:xfrm>
              <a:off x="2630658" y="1960099"/>
              <a:ext cx="4317874" cy="2921155"/>
              <a:chOff x="2011680" y="1706880"/>
              <a:chExt cx="4317874" cy="2921155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2011680" y="1706880"/>
                <a:ext cx="2048256" cy="2706624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 flipV="1">
                <a:off x="4045870" y="1706880"/>
                <a:ext cx="2283684" cy="2921155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H="1" flipV="1">
                <a:off x="3418449" y="2546252"/>
                <a:ext cx="1435373" cy="1867252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 flipV="1">
                <a:off x="2421988" y="3845640"/>
                <a:ext cx="475955" cy="599753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V="1">
                <a:off x="3953022" y="3843292"/>
                <a:ext cx="475955" cy="599753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Oval 38"/>
            <p:cNvSpPr/>
            <p:nvPr/>
          </p:nvSpPr>
          <p:spPr>
            <a:xfrm>
              <a:off x="2489981" y="4753473"/>
              <a:ext cx="281354" cy="25556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376244" y="4753473"/>
              <a:ext cx="281354" cy="25556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4369424" y="4754412"/>
              <a:ext cx="281354" cy="25556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394023" y="4766132"/>
              <a:ext cx="281354" cy="25556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362665" y="5095787"/>
              <a:ext cx="1168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4">
                      <a:lumMod val="50000"/>
                    </a:schemeClr>
                  </a:solidFill>
                </a:rPr>
                <a:t>Species 1</a:t>
              </a:r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463500" y="5095787"/>
              <a:ext cx="1168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Species 2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2" name="Explosion 1 1"/>
          <p:cNvSpPr/>
          <p:nvPr/>
        </p:nvSpPr>
        <p:spPr>
          <a:xfrm>
            <a:off x="4868861" y="2000169"/>
            <a:ext cx="294493" cy="262130"/>
          </a:xfrm>
          <a:prstGeom prst="irregularSeal1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27856" y="2412918"/>
            <a:ext cx="3028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Mutations here will be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ixed differences between the species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00006" y="4751973"/>
            <a:ext cx="3642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G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</a:t>
            </a:r>
          </a:p>
          <a:p>
            <a:r>
              <a:rPr lang="en-US" dirty="0" smtClean="0"/>
              <a:t>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</a:t>
            </a:r>
          </a:p>
          <a:p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32096" y="4751973"/>
            <a:ext cx="3642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G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</a:t>
            </a:r>
          </a:p>
          <a:p>
            <a:r>
              <a:rPr lang="en-US" dirty="0" smtClean="0"/>
              <a:t>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</a:t>
            </a:r>
          </a:p>
          <a:p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31149" y="4751973"/>
            <a:ext cx="3642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G</a:t>
            </a:r>
          </a:p>
          <a:p>
            <a:r>
              <a:rPr lang="en-US" dirty="0" smtClean="0"/>
              <a:t>C</a:t>
            </a: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</a:t>
            </a:r>
          </a:p>
          <a:p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12291" y="4766666"/>
            <a:ext cx="3642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G</a:t>
            </a:r>
          </a:p>
          <a:p>
            <a:r>
              <a:rPr lang="en-US" dirty="0" smtClean="0"/>
              <a:t>C</a:t>
            </a: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</a:t>
            </a:r>
          </a:p>
          <a:p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13102" y="4751243"/>
            <a:ext cx="3642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</a:p>
          <a:p>
            <a:r>
              <a:rPr lang="en-US" dirty="0" smtClean="0"/>
              <a:t>C</a:t>
            </a:r>
          </a:p>
          <a:p>
            <a:r>
              <a:rPr lang="en-US" dirty="0" smtClean="0"/>
              <a:t>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</a:t>
            </a:r>
          </a:p>
          <a:p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93434" y="439746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Outgroup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8692" y="4766666"/>
            <a:ext cx="1912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Pos. </a:t>
            </a:r>
            <a:r>
              <a:rPr lang="en-US" sz="1400" dirty="0" smtClean="0"/>
              <a:t>1: Monomorphic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78691" y="5057236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Pos. 2: Fixed</a:t>
            </a:r>
            <a:endParaRPr lang="en-US" sz="1400" dirty="0"/>
          </a:p>
        </p:txBody>
      </p:sp>
      <p:sp>
        <p:nvSpPr>
          <p:cNvPr id="28" name="Explosion 1 27"/>
          <p:cNvSpPr/>
          <p:nvPr/>
        </p:nvSpPr>
        <p:spPr>
          <a:xfrm>
            <a:off x="4047610" y="3058199"/>
            <a:ext cx="294493" cy="262130"/>
          </a:xfrm>
          <a:prstGeom prst="irregularSeal1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xplosion 1 28"/>
          <p:cNvSpPr/>
          <p:nvPr/>
        </p:nvSpPr>
        <p:spPr>
          <a:xfrm>
            <a:off x="5128810" y="3279850"/>
            <a:ext cx="294493" cy="262130"/>
          </a:xfrm>
          <a:prstGeom prst="irregularSeal1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78690" y="5319670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Pos. 3: Fixed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16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1"/>
          <p:cNvSpPr txBox="1">
            <a:spLocks/>
          </p:cNvSpPr>
          <p:nvPr/>
        </p:nvSpPr>
        <p:spPr>
          <a:xfrm>
            <a:off x="628650" y="365127"/>
            <a:ext cx="7886700" cy="1252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McDonald-</a:t>
            </a:r>
            <a:r>
              <a:rPr lang="en-US" dirty="0" err="1" smtClean="0"/>
              <a:t>Kreitman</a:t>
            </a:r>
            <a:r>
              <a:rPr lang="en-US" dirty="0" smtClean="0"/>
              <a:t> Test:</a:t>
            </a:r>
            <a:br>
              <a:rPr lang="en-US" dirty="0" smtClean="0"/>
            </a:br>
            <a:r>
              <a:rPr lang="en-US" sz="3600" dirty="0" smtClean="0"/>
              <a:t>Fixed vs. Polymorphic Sites</a:t>
            </a:r>
            <a:endParaRPr lang="en-US" sz="3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348109" y="1960099"/>
            <a:ext cx="3547094" cy="2724443"/>
            <a:chOff x="2362665" y="1960099"/>
            <a:chExt cx="4585867" cy="3505020"/>
          </a:xfrm>
        </p:grpSpPr>
        <p:grpSp>
          <p:nvGrpSpPr>
            <p:cNvPr id="38" name="Group 37"/>
            <p:cNvGrpSpPr/>
            <p:nvPr/>
          </p:nvGrpSpPr>
          <p:grpSpPr>
            <a:xfrm>
              <a:off x="2630658" y="1960099"/>
              <a:ext cx="4317874" cy="2921155"/>
              <a:chOff x="2011680" y="1706880"/>
              <a:chExt cx="4317874" cy="2921155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2011680" y="1706880"/>
                <a:ext cx="2048256" cy="2706624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 flipV="1">
                <a:off x="4045870" y="1706880"/>
                <a:ext cx="2283684" cy="2921155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H="1" flipV="1">
                <a:off x="3418449" y="2546252"/>
                <a:ext cx="1435373" cy="1867252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 flipV="1">
                <a:off x="2421988" y="3845640"/>
                <a:ext cx="475955" cy="599753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V="1">
                <a:off x="3953022" y="3843292"/>
                <a:ext cx="475955" cy="599753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Oval 38"/>
            <p:cNvSpPr/>
            <p:nvPr/>
          </p:nvSpPr>
          <p:spPr>
            <a:xfrm>
              <a:off x="2489981" y="4753473"/>
              <a:ext cx="281354" cy="25556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376244" y="4753473"/>
              <a:ext cx="281354" cy="25556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4369424" y="4754412"/>
              <a:ext cx="281354" cy="25556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394023" y="4766132"/>
              <a:ext cx="281354" cy="25556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362665" y="5095787"/>
              <a:ext cx="1168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4">
                      <a:lumMod val="50000"/>
                    </a:schemeClr>
                  </a:solidFill>
                </a:rPr>
                <a:t>Species 1</a:t>
              </a:r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463500" y="5095787"/>
              <a:ext cx="1168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Species 2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2" name="Explosion 1 1"/>
          <p:cNvSpPr/>
          <p:nvPr/>
        </p:nvSpPr>
        <p:spPr>
          <a:xfrm>
            <a:off x="4868861" y="2000169"/>
            <a:ext cx="294493" cy="262130"/>
          </a:xfrm>
          <a:prstGeom prst="irregularSeal1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3107" y="3140620"/>
            <a:ext cx="3028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Mutations here will be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Polymorphic within species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00006" y="4751973"/>
            <a:ext cx="3642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G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</a:t>
            </a:r>
          </a:p>
          <a:p>
            <a:r>
              <a:rPr lang="en-US" dirty="0" smtClean="0"/>
              <a:t>G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A</a:t>
            </a:r>
          </a:p>
          <a:p>
            <a:r>
              <a:rPr lang="en-US" dirty="0" smtClean="0"/>
              <a:t>T</a:t>
            </a:r>
          </a:p>
          <a:p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32096" y="4751973"/>
            <a:ext cx="3642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G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</a:t>
            </a:r>
          </a:p>
          <a:p>
            <a:r>
              <a:rPr lang="en-US" dirty="0" smtClean="0"/>
              <a:t>G</a:t>
            </a:r>
          </a:p>
          <a:p>
            <a:r>
              <a:rPr lang="en-US" dirty="0" smtClean="0"/>
              <a:t>T</a:t>
            </a:r>
          </a:p>
          <a:p>
            <a:r>
              <a:rPr lang="en-US" dirty="0" smtClean="0"/>
              <a:t>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31149" y="4751973"/>
            <a:ext cx="3642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G</a:t>
            </a:r>
          </a:p>
          <a:p>
            <a:r>
              <a:rPr lang="en-US" dirty="0" smtClean="0"/>
              <a:t>C</a:t>
            </a: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</a:p>
          <a:p>
            <a:r>
              <a:rPr lang="en-US" dirty="0" smtClean="0"/>
              <a:t>T</a:t>
            </a:r>
          </a:p>
          <a:p>
            <a:r>
              <a:rPr lang="en-US" dirty="0" smtClean="0"/>
              <a:t>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12291" y="4766666"/>
            <a:ext cx="3642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G</a:t>
            </a:r>
          </a:p>
          <a:p>
            <a:r>
              <a:rPr lang="en-US" dirty="0" smtClean="0"/>
              <a:t>C</a:t>
            </a: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</a:p>
          <a:p>
            <a:r>
              <a:rPr lang="en-US" dirty="0" smtClean="0"/>
              <a:t>T</a:t>
            </a:r>
          </a:p>
          <a:p>
            <a:r>
              <a:rPr lang="en-US" dirty="0" smtClean="0">
                <a:solidFill>
                  <a:srgbClr val="FF2F92"/>
                </a:solidFill>
              </a:rPr>
              <a:t>G</a:t>
            </a:r>
          </a:p>
          <a:p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13102" y="4751243"/>
            <a:ext cx="3642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</a:p>
          <a:p>
            <a:r>
              <a:rPr lang="en-US" dirty="0" smtClean="0"/>
              <a:t>C</a:t>
            </a:r>
          </a:p>
          <a:p>
            <a:r>
              <a:rPr lang="en-US" dirty="0" smtClean="0"/>
              <a:t>G</a:t>
            </a:r>
          </a:p>
          <a:p>
            <a:r>
              <a:rPr lang="en-US" dirty="0" smtClean="0"/>
              <a:t>T</a:t>
            </a:r>
          </a:p>
          <a:p>
            <a:r>
              <a:rPr lang="en-US" dirty="0" smtClean="0"/>
              <a:t>T</a:t>
            </a:r>
          </a:p>
          <a:p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93434" y="439746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Outgroup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8692" y="4766666"/>
            <a:ext cx="1912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Pos. </a:t>
            </a:r>
            <a:r>
              <a:rPr lang="en-US" sz="1400" dirty="0" smtClean="0"/>
              <a:t>1: Monomorphic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78691" y="5057236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Pos. 2: Fixed</a:t>
            </a:r>
            <a:endParaRPr lang="en-US" sz="1400" dirty="0"/>
          </a:p>
        </p:txBody>
      </p:sp>
      <p:sp>
        <p:nvSpPr>
          <p:cNvPr id="28" name="Explosion 1 27"/>
          <p:cNvSpPr/>
          <p:nvPr/>
        </p:nvSpPr>
        <p:spPr>
          <a:xfrm>
            <a:off x="4047610" y="3058199"/>
            <a:ext cx="294493" cy="262130"/>
          </a:xfrm>
          <a:prstGeom prst="irregularSeal1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xplosion 1 28"/>
          <p:cNvSpPr/>
          <p:nvPr/>
        </p:nvSpPr>
        <p:spPr>
          <a:xfrm>
            <a:off x="5128810" y="3279850"/>
            <a:ext cx="294493" cy="262130"/>
          </a:xfrm>
          <a:prstGeom prst="irregularSeal1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78690" y="5319670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Pos. 3: Fixed</a:t>
            </a:r>
            <a:endParaRPr lang="en-US" sz="1400" dirty="0"/>
          </a:p>
        </p:txBody>
      </p:sp>
      <p:sp>
        <p:nvSpPr>
          <p:cNvPr id="31" name="Explosion 1 30"/>
          <p:cNvSpPr/>
          <p:nvPr/>
        </p:nvSpPr>
        <p:spPr>
          <a:xfrm>
            <a:off x="3552463" y="3722754"/>
            <a:ext cx="294493" cy="262130"/>
          </a:xfrm>
          <a:prstGeom prst="irregularSeal1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xplosion 1 31"/>
          <p:cNvSpPr/>
          <p:nvPr/>
        </p:nvSpPr>
        <p:spPr>
          <a:xfrm>
            <a:off x="5492644" y="3790868"/>
            <a:ext cx="294493" cy="262130"/>
          </a:xfrm>
          <a:prstGeom prst="irregularSeal1">
            <a:avLst/>
          </a:prstGeom>
          <a:solidFill>
            <a:srgbClr val="FF2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78689" y="5608326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Pos. 4: Polymorphic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869223" y="5865220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Pos. 5: Polymorphic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6245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1"/>
          <p:cNvSpPr txBox="1">
            <a:spLocks/>
          </p:cNvSpPr>
          <p:nvPr/>
        </p:nvSpPr>
        <p:spPr>
          <a:xfrm>
            <a:off x="628650" y="365127"/>
            <a:ext cx="7886700" cy="1252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McDonald-</a:t>
            </a:r>
            <a:r>
              <a:rPr lang="en-US" dirty="0" err="1" smtClean="0"/>
              <a:t>Kreitman</a:t>
            </a:r>
            <a:r>
              <a:rPr lang="en-US" dirty="0" smtClean="0"/>
              <a:t> Test:</a:t>
            </a:r>
            <a:br>
              <a:rPr lang="en-US" dirty="0" smtClean="0"/>
            </a:br>
            <a:r>
              <a:rPr lang="en-US" sz="3600" dirty="0" smtClean="0"/>
              <a:t>Fixed vs. Polymorphic Sites</a:t>
            </a:r>
            <a:endParaRPr lang="en-US" sz="3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348109" y="1960099"/>
            <a:ext cx="3547094" cy="2724443"/>
            <a:chOff x="2362665" y="1960099"/>
            <a:chExt cx="4585867" cy="3505020"/>
          </a:xfrm>
        </p:grpSpPr>
        <p:grpSp>
          <p:nvGrpSpPr>
            <p:cNvPr id="38" name="Group 37"/>
            <p:cNvGrpSpPr/>
            <p:nvPr/>
          </p:nvGrpSpPr>
          <p:grpSpPr>
            <a:xfrm>
              <a:off x="2630658" y="1960099"/>
              <a:ext cx="4317874" cy="2921155"/>
              <a:chOff x="2011680" y="1706880"/>
              <a:chExt cx="4317874" cy="2921155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2011680" y="1706880"/>
                <a:ext cx="2048256" cy="2706624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 flipV="1">
                <a:off x="4045870" y="1706880"/>
                <a:ext cx="2283684" cy="2921155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H="1" flipV="1">
                <a:off x="3418449" y="2546252"/>
                <a:ext cx="1435373" cy="1867252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 flipV="1">
                <a:off x="2421988" y="3845640"/>
                <a:ext cx="475955" cy="599753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V="1">
                <a:off x="3953022" y="3843292"/>
                <a:ext cx="475955" cy="599753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Oval 38"/>
            <p:cNvSpPr/>
            <p:nvPr/>
          </p:nvSpPr>
          <p:spPr>
            <a:xfrm>
              <a:off x="2489981" y="4753473"/>
              <a:ext cx="281354" cy="25556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376244" y="4753473"/>
              <a:ext cx="281354" cy="25556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4369424" y="4754412"/>
              <a:ext cx="281354" cy="25556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394023" y="4766132"/>
              <a:ext cx="281354" cy="25556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362665" y="5095787"/>
              <a:ext cx="1168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4">
                      <a:lumMod val="50000"/>
                    </a:schemeClr>
                  </a:solidFill>
                </a:rPr>
                <a:t>Species 1</a:t>
              </a:r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463500" y="5095787"/>
              <a:ext cx="1168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Species 2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2" name="Explosion 1 1"/>
          <p:cNvSpPr/>
          <p:nvPr/>
        </p:nvSpPr>
        <p:spPr>
          <a:xfrm>
            <a:off x="4868861" y="2000169"/>
            <a:ext cx="294493" cy="262130"/>
          </a:xfrm>
          <a:prstGeom prst="irregularSeal1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1956" y="2202142"/>
            <a:ext cx="3028948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Migration, incomplete </a:t>
            </a:r>
            <a:r>
              <a:rPr lang="en-US" dirty="0"/>
              <a:t>l</a:t>
            </a:r>
            <a:r>
              <a:rPr lang="en-US" dirty="0" smtClean="0"/>
              <a:t>ineage </a:t>
            </a:r>
            <a:r>
              <a:rPr lang="en-US" dirty="0"/>
              <a:t>s</a:t>
            </a:r>
            <a:r>
              <a:rPr lang="en-US" dirty="0" smtClean="0"/>
              <a:t>orting, or </a:t>
            </a:r>
            <a:r>
              <a:rPr lang="en-US" dirty="0"/>
              <a:t>p</a:t>
            </a:r>
            <a:r>
              <a:rPr lang="en-US" dirty="0" smtClean="0"/>
              <a:t>arallel </a:t>
            </a:r>
            <a:r>
              <a:rPr lang="en-US" dirty="0"/>
              <a:t>m</a:t>
            </a:r>
            <a:r>
              <a:rPr lang="en-US" dirty="0" smtClean="0"/>
              <a:t>utation events can also result in polymorphic sites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00006" y="4751973"/>
            <a:ext cx="3642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G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</a:t>
            </a:r>
          </a:p>
          <a:p>
            <a:r>
              <a:rPr lang="en-US" dirty="0" smtClean="0"/>
              <a:t>G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A</a:t>
            </a:r>
          </a:p>
          <a:p>
            <a:r>
              <a:rPr lang="en-US" dirty="0" smtClean="0"/>
              <a:t>T</a:t>
            </a:r>
          </a:p>
          <a:p>
            <a:r>
              <a:rPr lang="en-US" dirty="0"/>
              <a:t>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32096" y="4751973"/>
            <a:ext cx="3642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G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</a:t>
            </a:r>
          </a:p>
          <a:p>
            <a:r>
              <a:rPr lang="en-US" dirty="0" smtClean="0"/>
              <a:t>G</a:t>
            </a:r>
          </a:p>
          <a:p>
            <a:r>
              <a:rPr lang="en-US" dirty="0" smtClean="0"/>
              <a:t>T</a:t>
            </a:r>
          </a:p>
          <a:p>
            <a:r>
              <a:rPr lang="en-US" dirty="0" smtClean="0"/>
              <a:t>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31149" y="4751973"/>
            <a:ext cx="3642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G</a:t>
            </a:r>
          </a:p>
          <a:p>
            <a:r>
              <a:rPr lang="en-US" dirty="0" smtClean="0"/>
              <a:t>C</a:t>
            </a: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</a:p>
          <a:p>
            <a:r>
              <a:rPr lang="en-US" dirty="0" smtClean="0"/>
              <a:t>T</a:t>
            </a:r>
          </a:p>
          <a:p>
            <a:r>
              <a:rPr lang="en-US" dirty="0" smtClean="0"/>
              <a:t>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12291" y="4766666"/>
            <a:ext cx="3642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G</a:t>
            </a:r>
          </a:p>
          <a:p>
            <a:r>
              <a:rPr lang="en-US" dirty="0" smtClean="0"/>
              <a:t>C</a:t>
            </a: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</a:p>
          <a:p>
            <a:r>
              <a:rPr lang="en-US" dirty="0" smtClean="0"/>
              <a:t>T</a:t>
            </a:r>
          </a:p>
          <a:p>
            <a:r>
              <a:rPr lang="en-US" dirty="0" smtClean="0">
                <a:solidFill>
                  <a:srgbClr val="FF2F92"/>
                </a:solidFill>
              </a:rPr>
              <a:t>G</a:t>
            </a:r>
          </a:p>
          <a:p>
            <a:r>
              <a:rPr lang="en-US" dirty="0"/>
              <a:t>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13102" y="4751243"/>
            <a:ext cx="3642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</a:p>
          <a:p>
            <a:r>
              <a:rPr lang="en-US" dirty="0" smtClean="0"/>
              <a:t>C</a:t>
            </a:r>
          </a:p>
          <a:p>
            <a:r>
              <a:rPr lang="en-US" dirty="0" smtClean="0"/>
              <a:t>G</a:t>
            </a:r>
          </a:p>
          <a:p>
            <a:r>
              <a:rPr lang="en-US" dirty="0" smtClean="0"/>
              <a:t>T</a:t>
            </a:r>
          </a:p>
          <a:p>
            <a:r>
              <a:rPr lang="en-US" dirty="0" smtClean="0"/>
              <a:t>T</a:t>
            </a:r>
          </a:p>
          <a:p>
            <a:r>
              <a:rPr lang="en-US" dirty="0"/>
              <a:t>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93434" y="439746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Outgroup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8692" y="4766666"/>
            <a:ext cx="1912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Pos. </a:t>
            </a:r>
            <a:r>
              <a:rPr lang="en-US" sz="1400" dirty="0" smtClean="0"/>
              <a:t>1: Monomorphic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78691" y="5057236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Pos. 2: Fixed</a:t>
            </a:r>
            <a:endParaRPr lang="en-US" sz="1400" dirty="0"/>
          </a:p>
        </p:txBody>
      </p:sp>
      <p:sp>
        <p:nvSpPr>
          <p:cNvPr id="28" name="Explosion 1 27"/>
          <p:cNvSpPr/>
          <p:nvPr/>
        </p:nvSpPr>
        <p:spPr>
          <a:xfrm>
            <a:off x="4047610" y="3058199"/>
            <a:ext cx="294493" cy="262130"/>
          </a:xfrm>
          <a:prstGeom prst="irregularSeal1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xplosion 1 28"/>
          <p:cNvSpPr/>
          <p:nvPr/>
        </p:nvSpPr>
        <p:spPr>
          <a:xfrm>
            <a:off x="5128810" y="3279850"/>
            <a:ext cx="294493" cy="262130"/>
          </a:xfrm>
          <a:prstGeom prst="irregularSeal1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78690" y="5319670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Pos. 3: Fixed</a:t>
            </a:r>
            <a:endParaRPr lang="en-US" sz="1400" dirty="0"/>
          </a:p>
        </p:txBody>
      </p:sp>
      <p:sp>
        <p:nvSpPr>
          <p:cNvPr id="31" name="Explosion 1 30"/>
          <p:cNvSpPr/>
          <p:nvPr/>
        </p:nvSpPr>
        <p:spPr>
          <a:xfrm>
            <a:off x="3552463" y="3722754"/>
            <a:ext cx="294493" cy="262130"/>
          </a:xfrm>
          <a:prstGeom prst="irregularSeal1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xplosion 1 31"/>
          <p:cNvSpPr/>
          <p:nvPr/>
        </p:nvSpPr>
        <p:spPr>
          <a:xfrm>
            <a:off x="5492644" y="3790868"/>
            <a:ext cx="294493" cy="262130"/>
          </a:xfrm>
          <a:prstGeom prst="irregularSeal1">
            <a:avLst/>
          </a:prstGeom>
          <a:solidFill>
            <a:srgbClr val="FF2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78689" y="5608326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Pos. 4: Polymorphic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869223" y="5865220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Pos. 5: Polymorphic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851477" y="6127654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Pos. 6: Polymorphic</a:t>
            </a:r>
          </a:p>
        </p:txBody>
      </p:sp>
    </p:spTree>
    <p:extLst>
      <p:ext uri="{BB962C8B-B14F-4D97-AF65-F5344CB8AC3E}">
        <p14:creationId xmlns:p14="http://schemas.microsoft.com/office/powerpoint/2010/main" val="165621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1"/>
          <p:cNvSpPr txBox="1">
            <a:spLocks/>
          </p:cNvSpPr>
          <p:nvPr/>
        </p:nvSpPr>
        <p:spPr>
          <a:xfrm>
            <a:off x="628650" y="365127"/>
            <a:ext cx="7886700" cy="1252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McDonald-</a:t>
            </a:r>
            <a:r>
              <a:rPr lang="en-US" dirty="0" err="1" smtClean="0"/>
              <a:t>Kreitman</a:t>
            </a:r>
            <a:r>
              <a:rPr lang="en-US" dirty="0" smtClean="0"/>
              <a:t> Test:</a:t>
            </a:r>
            <a:br>
              <a:rPr lang="en-US" dirty="0" smtClean="0"/>
            </a:br>
            <a:r>
              <a:rPr lang="en-US" sz="3600" dirty="0" smtClean="0"/>
              <a:t>Fixed vs. Polymorphic Sites</a:t>
            </a:r>
            <a:endParaRPr lang="en-US" sz="3600" dirty="0"/>
          </a:p>
        </p:txBody>
      </p:sp>
      <p:grpSp>
        <p:nvGrpSpPr>
          <p:cNvPr id="4" name="Group 3"/>
          <p:cNvGrpSpPr/>
          <p:nvPr/>
        </p:nvGrpSpPr>
        <p:grpSpPr>
          <a:xfrm>
            <a:off x="1301675" y="2968545"/>
            <a:ext cx="3547094" cy="2724443"/>
            <a:chOff x="2362665" y="1960099"/>
            <a:chExt cx="4585867" cy="3505020"/>
          </a:xfrm>
        </p:grpSpPr>
        <p:grpSp>
          <p:nvGrpSpPr>
            <p:cNvPr id="38" name="Group 37"/>
            <p:cNvGrpSpPr/>
            <p:nvPr/>
          </p:nvGrpSpPr>
          <p:grpSpPr>
            <a:xfrm>
              <a:off x="2630658" y="1960099"/>
              <a:ext cx="4317874" cy="2921155"/>
              <a:chOff x="2011680" y="1706880"/>
              <a:chExt cx="4317874" cy="2921155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2011680" y="1706880"/>
                <a:ext cx="2048256" cy="2706624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 flipV="1">
                <a:off x="4045870" y="1706880"/>
                <a:ext cx="2283684" cy="2921155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H="1" flipV="1">
                <a:off x="3418449" y="2546252"/>
                <a:ext cx="1435373" cy="1867252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 flipV="1">
                <a:off x="2421988" y="3845640"/>
                <a:ext cx="475955" cy="599753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V="1">
                <a:off x="3953022" y="3843292"/>
                <a:ext cx="475955" cy="599753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Oval 38"/>
            <p:cNvSpPr/>
            <p:nvPr/>
          </p:nvSpPr>
          <p:spPr>
            <a:xfrm>
              <a:off x="2489981" y="4753473"/>
              <a:ext cx="281354" cy="25556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376244" y="4753473"/>
              <a:ext cx="281354" cy="25556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4369424" y="4754412"/>
              <a:ext cx="281354" cy="25556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394023" y="4766132"/>
              <a:ext cx="281354" cy="25556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362665" y="5095787"/>
              <a:ext cx="1168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4">
                      <a:lumMod val="50000"/>
                    </a:schemeClr>
                  </a:solidFill>
                </a:rPr>
                <a:t>Species 1</a:t>
              </a:r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463500" y="5095787"/>
              <a:ext cx="1168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Species 2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79987" y="1784541"/>
            <a:ext cx="7892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 If </a:t>
            </a:r>
            <a:r>
              <a:rPr lang="en-US" u="sng" dirty="0" smtClean="0"/>
              <a:t>synonymous</a:t>
            </a:r>
            <a:r>
              <a:rPr lang="en-US" dirty="0" smtClean="0"/>
              <a:t> mutations are neutral, then they should happen with equal probability on any of the branches of the tree.</a:t>
            </a:r>
            <a:endParaRPr lang="en-US" dirty="0"/>
          </a:p>
        </p:txBody>
      </p:sp>
      <p:sp>
        <p:nvSpPr>
          <p:cNvPr id="36" name="Explosion 1 35"/>
          <p:cNvSpPr>
            <a:spLocks noChangeAspect="1"/>
          </p:cNvSpPr>
          <p:nvPr/>
        </p:nvSpPr>
        <p:spPr>
          <a:xfrm>
            <a:off x="2847139" y="3131523"/>
            <a:ext cx="112217" cy="137160"/>
          </a:xfrm>
          <a:prstGeom prst="irregularSeal1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xplosion 1 36"/>
          <p:cNvSpPr>
            <a:spLocks noChangeAspect="1"/>
          </p:cNvSpPr>
          <p:nvPr/>
        </p:nvSpPr>
        <p:spPr>
          <a:xfrm>
            <a:off x="2847139" y="3994015"/>
            <a:ext cx="154094" cy="137160"/>
          </a:xfrm>
          <a:prstGeom prst="irregularSeal1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xplosion 1 40"/>
          <p:cNvSpPr>
            <a:spLocks noChangeAspect="1"/>
          </p:cNvSpPr>
          <p:nvPr/>
        </p:nvSpPr>
        <p:spPr>
          <a:xfrm>
            <a:off x="2051714" y="4183535"/>
            <a:ext cx="154094" cy="137160"/>
          </a:xfrm>
          <a:prstGeom prst="irregularSeal1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xplosion 1 45"/>
          <p:cNvSpPr>
            <a:spLocks noChangeAspect="1"/>
          </p:cNvSpPr>
          <p:nvPr/>
        </p:nvSpPr>
        <p:spPr>
          <a:xfrm>
            <a:off x="2010402" y="4900372"/>
            <a:ext cx="154094" cy="137160"/>
          </a:xfrm>
          <a:prstGeom prst="irregularSeal1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xplosion 1 46"/>
          <p:cNvSpPr>
            <a:spLocks noChangeAspect="1"/>
          </p:cNvSpPr>
          <p:nvPr/>
        </p:nvSpPr>
        <p:spPr>
          <a:xfrm>
            <a:off x="3174239" y="4725105"/>
            <a:ext cx="154094" cy="137160"/>
          </a:xfrm>
          <a:prstGeom prst="irregularSeal1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Explosion 1 47"/>
          <p:cNvSpPr>
            <a:spLocks noChangeAspect="1"/>
          </p:cNvSpPr>
          <p:nvPr/>
        </p:nvSpPr>
        <p:spPr>
          <a:xfrm>
            <a:off x="2336923" y="3781229"/>
            <a:ext cx="154094" cy="137160"/>
          </a:xfrm>
          <a:prstGeom prst="irregularSeal1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xplosion 1 48"/>
          <p:cNvSpPr>
            <a:spLocks noChangeAspect="1"/>
          </p:cNvSpPr>
          <p:nvPr/>
        </p:nvSpPr>
        <p:spPr>
          <a:xfrm>
            <a:off x="3564102" y="4925813"/>
            <a:ext cx="154094" cy="137160"/>
          </a:xfrm>
          <a:prstGeom prst="irregularSeal1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xplosion 1 49"/>
          <p:cNvSpPr>
            <a:spLocks noChangeAspect="1"/>
          </p:cNvSpPr>
          <p:nvPr/>
        </p:nvSpPr>
        <p:spPr>
          <a:xfrm>
            <a:off x="3224609" y="4477214"/>
            <a:ext cx="154094" cy="137160"/>
          </a:xfrm>
          <a:prstGeom prst="irregularSeal1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flipH="1">
            <a:off x="5045490" y="3242568"/>
            <a:ext cx="33562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 Monomorphic SNP</a:t>
            </a:r>
          </a:p>
          <a:p>
            <a:r>
              <a:rPr lang="en-US" sz="1600" dirty="0" smtClean="0"/>
              <a:t>2 SNPs fixed in Species 1</a:t>
            </a:r>
          </a:p>
          <a:p>
            <a:r>
              <a:rPr lang="en-US" sz="1600" dirty="0" smtClean="0"/>
              <a:t>2 SNPs fixed in Species 2</a:t>
            </a:r>
          </a:p>
          <a:p>
            <a:r>
              <a:rPr lang="en-US" sz="1600" dirty="0" smtClean="0"/>
              <a:t>1 SNP polymorphic in Species 1</a:t>
            </a:r>
          </a:p>
          <a:p>
            <a:r>
              <a:rPr lang="en-US" sz="1600" dirty="0" smtClean="0"/>
              <a:t>2 SNPs polymorphic in Species 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5828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1"/>
          <p:cNvSpPr txBox="1">
            <a:spLocks/>
          </p:cNvSpPr>
          <p:nvPr/>
        </p:nvSpPr>
        <p:spPr>
          <a:xfrm>
            <a:off x="660923" y="103770"/>
            <a:ext cx="7886700" cy="1252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McDonald-</a:t>
            </a:r>
            <a:r>
              <a:rPr lang="en-US" dirty="0" err="1" smtClean="0"/>
              <a:t>Kreitman</a:t>
            </a:r>
            <a:r>
              <a:rPr lang="en-US" dirty="0" smtClean="0"/>
              <a:t> Test:</a:t>
            </a:r>
            <a:br>
              <a:rPr lang="en-US" dirty="0" smtClean="0"/>
            </a:br>
            <a:r>
              <a:rPr lang="en-US" sz="3600" dirty="0" smtClean="0"/>
              <a:t>Synonymous vs. Nonsynonymous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69229" y="1396642"/>
            <a:ext cx="7892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1.  If </a:t>
            </a:r>
            <a:r>
              <a:rPr lang="en-US" u="sng" dirty="0" smtClean="0">
                <a:solidFill>
                  <a:schemeClr val="bg1">
                    <a:lumMod val="65000"/>
                  </a:schemeClr>
                </a:solidFill>
              </a:rPr>
              <a:t>synonymous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mutations are neutral, then they should happen with equal probability on any of the branches of the tree.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5435907" y="3175479"/>
            <a:ext cx="2621571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Synonymous</a:t>
            </a:r>
          </a:p>
          <a:p>
            <a:r>
              <a:rPr lang="en-US" sz="1000" dirty="0" smtClean="0"/>
              <a:t>1 Monomorphic SNP</a:t>
            </a:r>
          </a:p>
          <a:p>
            <a:r>
              <a:rPr lang="en-US" sz="1000" dirty="0" smtClean="0"/>
              <a:t>2 SNPs fixed in Species 1</a:t>
            </a:r>
          </a:p>
          <a:p>
            <a:r>
              <a:rPr lang="en-US" sz="1000" dirty="0" smtClean="0"/>
              <a:t>2 SNPs fixed in Species 2</a:t>
            </a:r>
          </a:p>
          <a:p>
            <a:r>
              <a:rPr lang="en-US" sz="1000" dirty="0" smtClean="0"/>
              <a:t>2 SNPs polymorphic in Species 1</a:t>
            </a:r>
          </a:p>
          <a:p>
            <a:r>
              <a:rPr lang="en-US" sz="1000" dirty="0" smtClean="0"/>
              <a:t>2 SNPs polymorphic in Species 2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369229" y="2068398"/>
            <a:ext cx="7892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 If </a:t>
            </a:r>
            <a:r>
              <a:rPr lang="en-US" u="sng" dirty="0" smtClean="0"/>
              <a:t>nonsynonymous</a:t>
            </a:r>
            <a:r>
              <a:rPr lang="en-US" dirty="0" smtClean="0"/>
              <a:t> mutations are under the </a:t>
            </a:r>
            <a:r>
              <a:rPr lang="en-US" b="1" dirty="0" smtClean="0"/>
              <a:t>same selective pressure</a:t>
            </a:r>
            <a:r>
              <a:rPr lang="en-US" dirty="0" smtClean="0"/>
              <a:t> in each species, then they should also be equally likely (or unlikely) to appear on any given branch.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68457" y="3538700"/>
            <a:ext cx="3547094" cy="2724443"/>
            <a:chOff x="768457" y="3538700"/>
            <a:chExt cx="3547094" cy="2724443"/>
          </a:xfrm>
        </p:grpSpPr>
        <p:grpSp>
          <p:nvGrpSpPr>
            <p:cNvPr id="9" name="Group 8"/>
            <p:cNvGrpSpPr/>
            <p:nvPr/>
          </p:nvGrpSpPr>
          <p:grpSpPr>
            <a:xfrm>
              <a:off x="768457" y="3538700"/>
              <a:ext cx="3547094" cy="2724443"/>
              <a:chOff x="1301675" y="2968545"/>
              <a:chExt cx="3547094" cy="272444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301675" y="2968545"/>
                <a:ext cx="3547094" cy="2724443"/>
                <a:chOff x="2362665" y="1960099"/>
                <a:chExt cx="4585867" cy="3505020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2630658" y="1960099"/>
                  <a:ext cx="4317874" cy="2921155"/>
                  <a:chOff x="2011680" y="1706880"/>
                  <a:chExt cx="4317874" cy="2921155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2011680" y="1706880"/>
                    <a:ext cx="2048256" cy="270662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/>
                  <p:cNvCxnSpPr/>
                  <p:nvPr/>
                </p:nvCxnSpPr>
                <p:spPr>
                  <a:xfrm flipH="1" flipV="1">
                    <a:off x="4045870" y="1706880"/>
                    <a:ext cx="2283684" cy="2921155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 flipH="1" flipV="1">
                    <a:off x="3418449" y="2546252"/>
                    <a:ext cx="1435373" cy="1867252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 flipH="1" flipV="1">
                    <a:off x="2421988" y="3845640"/>
                    <a:ext cx="475955" cy="599753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 flipV="1">
                    <a:off x="3953022" y="3843292"/>
                    <a:ext cx="475955" cy="599753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" name="Oval 38"/>
                <p:cNvSpPr/>
                <p:nvPr/>
              </p:nvSpPr>
              <p:spPr>
                <a:xfrm>
                  <a:off x="2489981" y="4753473"/>
                  <a:ext cx="281354" cy="255564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3376244" y="4753473"/>
                  <a:ext cx="281354" cy="255564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>
                  <a:off x="4369424" y="4754412"/>
                  <a:ext cx="281354" cy="25556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5394023" y="4766132"/>
                  <a:ext cx="281354" cy="25556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2362665" y="5095787"/>
                  <a:ext cx="1168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accent4">
                          <a:lumMod val="50000"/>
                        </a:schemeClr>
                      </a:solidFill>
                    </a:rPr>
                    <a:t>Species 1</a:t>
                  </a:r>
                  <a:endParaRPr lang="en-US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4463500" y="5095787"/>
                  <a:ext cx="1168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accent6">
                          <a:lumMod val="50000"/>
                        </a:schemeClr>
                      </a:solidFill>
                    </a:rPr>
                    <a:t>Species 2</a:t>
                  </a:r>
                  <a:endParaRPr lang="en-US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36" name="Explosion 1 35"/>
              <p:cNvSpPr>
                <a:spLocks noChangeAspect="1"/>
              </p:cNvSpPr>
              <p:nvPr/>
            </p:nvSpPr>
            <p:spPr>
              <a:xfrm>
                <a:off x="2847139" y="3131523"/>
                <a:ext cx="112217" cy="137160"/>
              </a:xfrm>
              <a:prstGeom prst="irregularSeal1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Explosion 1 36"/>
              <p:cNvSpPr>
                <a:spLocks noChangeAspect="1"/>
              </p:cNvSpPr>
              <p:nvPr/>
            </p:nvSpPr>
            <p:spPr>
              <a:xfrm>
                <a:off x="2847139" y="3994015"/>
                <a:ext cx="154094" cy="137160"/>
              </a:xfrm>
              <a:prstGeom prst="irregularSeal1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Explosion 1 40"/>
              <p:cNvSpPr>
                <a:spLocks noChangeAspect="1"/>
              </p:cNvSpPr>
              <p:nvPr/>
            </p:nvSpPr>
            <p:spPr>
              <a:xfrm>
                <a:off x="2051714" y="4183535"/>
                <a:ext cx="154094" cy="137160"/>
              </a:xfrm>
              <a:prstGeom prst="irregularSeal1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Explosion 1 45"/>
              <p:cNvSpPr>
                <a:spLocks noChangeAspect="1"/>
              </p:cNvSpPr>
              <p:nvPr/>
            </p:nvSpPr>
            <p:spPr>
              <a:xfrm>
                <a:off x="2010402" y="4900372"/>
                <a:ext cx="154094" cy="137160"/>
              </a:xfrm>
              <a:prstGeom prst="irregularSeal1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Explosion 1 46"/>
              <p:cNvSpPr>
                <a:spLocks noChangeAspect="1"/>
              </p:cNvSpPr>
              <p:nvPr/>
            </p:nvSpPr>
            <p:spPr>
              <a:xfrm>
                <a:off x="3174239" y="4725105"/>
                <a:ext cx="154094" cy="137160"/>
              </a:xfrm>
              <a:prstGeom prst="irregularSeal1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Explosion 1 47"/>
              <p:cNvSpPr>
                <a:spLocks noChangeAspect="1"/>
              </p:cNvSpPr>
              <p:nvPr/>
            </p:nvSpPr>
            <p:spPr>
              <a:xfrm>
                <a:off x="2336923" y="3781229"/>
                <a:ext cx="154094" cy="137160"/>
              </a:xfrm>
              <a:prstGeom prst="irregularSeal1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Explosion 1 48"/>
              <p:cNvSpPr>
                <a:spLocks noChangeAspect="1"/>
              </p:cNvSpPr>
              <p:nvPr/>
            </p:nvSpPr>
            <p:spPr>
              <a:xfrm>
                <a:off x="3564102" y="4925813"/>
                <a:ext cx="154094" cy="137160"/>
              </a:xfrm>
              <a:prstGeom prst="irregularSeal1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Explosion 1 49"/>
              <p:cNvSpPr>
                <a:spLocks noChangeAspect="1"/>
              </p:cNvSpPr>
              <p:nvPr/>
            </p:nvSpPr>
            <p:spPr>
              <a:xfrm>
                <a:off x="3224609" y="4477214"/>
                <a:ext cx="154094" cy="137160"/>
              </a:xfrm>
              <a:prstGeom prst="irregularSeal1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Explosion 1 51"/>
            <p:cNvSpPr>
              <a:spLocks noChangeAspect="1"/>
            </p:cNvSpPr>
            <p:nvPr/>
          </p:nvSpPr>
          <p:spPr>
            <a:xfrm>
              <a:off x="2199091" y="4358850"/>
              <a:ext cx="112217" cy="137160"/>
            </a:xfrm>
            <a:prstGeom prst="irregularSeal1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Explosion 1 52"/>
            <p:cNvSpPr>
              <a:spLocks noChangeAspect="1"/>
            </p:cNvSpPr>
            <p:nvPr/>
          </p:nvSpPr>
          <p:spPr>
            <a:xfrm>
              <a:off x="1654084" y="4609767"/>
              <a:ext cx="112217" cy="137160"/>
            </a:xfrm>
            <a:prstGeom prst="irregularSeal1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xplosion 1 53"/>
            <p:cNvSpPr>
              <a:spLocks noChangeAspect="1"/>
            </p:cNvSpPr>
            <p:nvPr/>
          </p:nvSpPr>
          <p:spPr>
            <a:xfrm>
              <a:off x="1084557" y="5363840"/>
              <a:ext cx="112217" cy="137160"/>
            </a:xfrm>
            <a:prstGeom prst="irregularSeal1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Explosion 1 54"/>
            <p:cNvSpPr>
              <a:spLocks noChangeAspect="1"/>
            </p:cNvSpPr>
            <p:nvPr/>
          </p:nvSpPr>
          <p:spPr>
            <a:xfrm>
              <a:off x="2513911" y="5459412"/>
              <a:ext cx="112217" cy="137160"/>
            </a:xfrm>
            <a:prstGeom prst="irregularSeal1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 flipH="1">
            <a:off x="5435906" y="4314438"/>
            <a:ext cx="2621571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Nonynonymous</a:t>
            </a:r>
            <a:endParaRPr lang="en-US" sz="1200" dirty="0" smtClean="0"/>
          </a:p>
          <a:p>
            <a:r>
              <a:rPr lang="en-US" sz="1200" dirty="0" smtClean="0"/>
              <a:t>1 SNPs fixed in Species 1</a:t>
            </a:r>
          </a:p>
          <a:p>
            <a:r>
              <a:rPr lang="en-US" sz="1200" dirty="0"/>
              <a:t>1</a:t>
            </a:r>
            <a:r>
              <a:rPr lang="en-US" sz="1200" dirty="0" smtClean="0"/>
              <a:t> SNP fixed in Species 2</a:t>
            </a:r>
          </a:p>
          <a:p>
            <a:r>
              <a:rPr lang="en-US" sz="1200" dirty="0" smtClean="0"/>
              <a:t>1 SNP polymorphic in Species 1</a:t>
            </a:r>
          </a:p>
          <a:p>
            <a:r>
              <a:rPr lang="en-US" sz="1200" dirty="0"/>
              <a:t>1</a:t>
            </a:r>
            <a:r>
              <a:rPr lang="en-US" sz="1200" dirty="0" smtClean="0"/>
              <a:t> SNP polymorphic in Species 2</a:t>
            </a:r>
            <a:endParaRPr lang="en-US" sz="1200" dirty="0"/>
          </a:p>
        </p:txBody>
      </p:sp>
      <p:sp>
        <p:nvSpPr>
          <p:cNvPr id="58" name="Explosion 1 57"/>
          <p:cNvSpPr>
            <a:spLocks noChangeAspect="1"/>
          </p:cNvSpPr>
          <p:nvPr/>
        </p:nvSpPr>
        <p:spPr>
          <a:xfrm>
            <a:off x="1328367" y="5257164"/>
            <a:ext cx="154094" cy="137160"/>
          </a:xfrm>
          <a:prstGeom prst="irregularSeal1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33722" y="5513852"/>
            <a:ext cx="35139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Even though #</a:t>
            </a:r>
            <a:r>
              <a:rPr lang="en-US" sz="1400" dirty="0" err="1" smtClean="0">
                <a:solidFill>
                  <a:srgbClr val="FF0000"/>
                </a:solidFill>
              </a:rPr>
              <a:t>Nonsyn</a:t>
            </a:r>
            <a:r>
              <a:rPr lang="en-US" sz="1400" dirty="0" smtClean="0">
                <a:solidFill>
                  <a:srgbClr val="FF0000"/>
                </a:solidFill>
              </a:rPr>
              <a:t> &lt; #</a:t>
            </a:r>
            <a:r>
              <a:rPr lang="en-US" sz="1400" dirty="0" err="1" smtClean="0">
                <a:solidFill>
                  <a:srgbClr val="FF0000"/>
                </a:solidFill>
              </a:rPr>
              <a:t>Syn</a:t>
            </a:r>
            <a:r>
              <a:rPr lang="en-US" sz="14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The relative frequency of them (1/2) is the same both within and between species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3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1"/>
          <p:cNvSpPr txBox="1">
            <a:spLocks/>
          </p:cNvSpPr>
          <p:nvPr/>
        </p:nvSpPr>
        <p:spPr>
          <a:xfrm>
            <a:off x="660923" y="103770"/>
            <a:ext cx="7886700" cy="541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M-K Test: Synonymous vs. Nonsynonymous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69229" y="644940"/>
            <a:ext cx="7892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1.  If </a:t>
            </a:r>
            <a:r>
              <a:rPr lang="en-US" u="sng" dirty="0" smtClean="0">
                <a:solidFill>
                  <a:schemeClr val="bg1">
                    <a:lumMod val="65000"/>
                  </a:schemeClr>
                </a:solidFill>
              </a:rPr>
              <a:t>synonymous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mutations are neutral, then they should happen with equal probability on any of the branches of the tree.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5435907" y="3175479"/>
            <a:ext cx="2621571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Synonymous</a:t>
            </a:r>
          </a:p>
          <a:p>
            <a:r>
              <a:rPr lang="en-US" sz="1000" dirty="0" smtClean="0"/>
              <a:t>1 Monomorphic SNP</a:t>
            </a:r>
          </a:p>
          <a:p>
            <a:r>
              <a:rPr lang="en-US" sz="1000" dirty="0" smtClean="0"/>
              <a:t>2 SNPs fixed in Species 1</a:t>
            </a:r>
          </a:p>
          <a:p>
            <a:r>
              <a:rPr lang="en-US" sz="1000" dirty="0" smtClean="0"/>
              <a:t>2 SNPs fixed in Species 2</a:t>
            </a:r>
          </a:p>
          <a:p>
            <a:r>
              <a:rPr lang="en-US" sz="1000" dirty="0" smtClean="0"/>
              <a:t>2 SNPs polymorphic in Species 1</a:t>
            </a:r>
          </a:p>
          <a:p>
            <a:r>
              <a:rPr lang="en-US" sz="1000" dirty="0" smtClean="0"/>
              <a:t>2 SNPs polymorphic in Species 2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369229" y="1251981"/>
            <a:ext cx="7892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.  If </a:t>
            </a:r>
            <a:r>
              <a:rPr lang="en-US" u="sng" dirty="0" smtClean="0">
                <a:solidFill>
                  <a:schemeClr val="bg1">
                    <a:lumMod val="65000"/>
                  </a:schemeClr>
                </a:solidFill>
              </a:rPr>
              <a:t>nonsynonymous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mutations are under the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same selective pressure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in each species, then they should also be equally likely (or unlikely) to appear on any given branch.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68457" y="3538700"/>
            <a:ext cx="3547094" cy="2724443"/>
            <a:chOff x="768457" y="3538700"/>
            <a:chExt cx="3547094" cy="2724443"/>
          </a:xfrm>
        </p:grpSpPr>
        <p:grpSp>
          <p:nvGrpSpPr>
            <p:cNvPr id="9" name="Group 8"/>
            <p:cNvGrpSpPr/>
            <p:nvPr/>
          </p:nvGrpSpPr>
          <p:grpSpPr>
            <a:xfrm>
              <a:off x="768457" y="3538700"/>
              <a:ext cx="3547094" cy="2724443"/>
              <a:chOff x="1301675" y="2968545"/>
              <a:chExt cx="3547094" cy="272444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301675" y="2968545"/>
                <a:ext cx="3547094" cy="2724443"/>
                <a:chOff x="2362665" y="1960099"/>
                <a:chExt cx="4585867" cy="3505020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2630658" y="1960099"/>
                  <a:ext cx="4317874" cy="2921155"/>
                  <a:chOff x="2011680" y="1706880"/>
                  <a:chExt cx="4317874" cy="2921155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2011680" y="1706880"/>
                    <a:ext cx="2048256" cy="270662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/>
                  <p:cNvCxnSpPr/>
                  <p:nvPr/>
                </p:nvCxnSpPr>
                <p:spPr>
                  <a:xfrm flipH="1" flipV="1">
                    <a:off x="4045870" y="1706880"/>
                    <a:ext cx="2283684" cy="2921155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 flipH="1" flipV="1">
                    <a:off x="3418449" y="2546252"/>
                    <a:ext cx="1435373" cy="1867252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 flipH="1" flipV="1">
                    <a:off x="2421988" y="3845640"/>
                    <a:ext cx="475955" cy="599753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 flipV="1">
                    <a:off x="3953022" y="3843292"/>
                    <a:ext cx="475955" cy="599753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" name="Oval 38"/>
                <p:cNvSpPr/>
                <p:nvPr/>
              </p:nvSpPr>
              <p:spPr>
                <a:xfrm>
                  <a:off x="2489981" y="4753473"/>
                  <a:ext cx="281354" cy="255564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3376244" y="4753473"/>
                  <a:ext cx="281354" cy="255564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>
                  <a:off x="4369424" y="4754412"/>
                  <a:ext cx="281354" cy="25556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5394023" y="4766132"/>
                  <a:ext cx="281354" cy="25556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2362665" y="5095787"/>
                  <a:ext cx="1168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accent4">
                          <a:lumMod val="50000"/>
                        </a:schemeClr>
                      </a:solidFill>
                    </a:rPr>
                    <a:t>Species 1</a:t>
                  </a:r>
                  <a:endParaRPr lang="en-US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4463500" y="5095787"/>
                  <a:ext cx="1168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accent6">
                          <a:lumMod val="50000"/>
                        </a:schemeClr>
                      </a:solidFill>
                    </a:rPr>
                    <a:t>Species 2</a:t>
                  </a:r>
                  <a:endParaRPr lang="en-US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36" name="Explosion 1 35"/>
              <p:cNvSpPr>
                <a:spLocks noChangeAspect="1"/>
              </p:cNvSpPr>
              <p:nvPr/>
            </p:nvSpPr>
            <p:spPr>
              <a:xfrm>
                <a:off x="2847139" y="3131523"/>
                <a:ext cx="112217" cy="137160"/>
              </a:xfrm>
              <a:prstGeom prst="irregularSeal1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Explosion 1 36"/>
              <p:cNvSpPr>
                <a:spLocks noChangeAspect="1"/>
              </p:cNvSpPr>
              <p:nvPr/>
            </p:nvSpPr>
            <p:spPr>
              <a:xfrm>
                <a:off x="2847139" y="3994015"/>
                <a:ext cx="154094" cy="137160"/>
              </a:xfrm>
              <a:prstGeom prst="irregularSeal1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Explosion 1 40"/>
              <p:cNvSpPr>
                <a:spLocks noChangeAspect="1"/>
              </p:cNvSpPr>
              <p:nvPr/>
            </p:nvSpPr>
            <p:spPr>
              <a:xfrm>
                <a:off x="2051714" y="4183535"/>
                <a:ext cx="154094" cy="137160"/>
              </a:xfrm>
              <a:prstGeom prst="irregularSeal1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Explosion 1 45"/>
              <p:cNvSpPr>
                <a:spLocks noChangeAspect="1"/>
              </p:cNvSpPr>
              <p:nvPr/>
            </p:nvSpPr>
            <p:spPr>
              <a:xfrm>
                <a:off x="2010402" y="4900372"/>
                <a:ext cx="154094" cy="137160"/>
              </a:xfrm>
              <a:prstGeom prst="irregularSeal1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Explosion 1 46"/>
              <p:cNvSpPr>
                <a:spLocks noChangeAspect="1"/>
              </p:cNvSpPr>
              <p:nvPr/>
            </p:nvSpPr>
            <p:spPr>
              <a:xfrm>
                <a:off x="3174239" y="4725105"/>
                <a:ext cx="154094" cy="137160"/>
              </a:xfrm>
              <a:prstGeom prst="irregularSeal1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Explosion 1 47"/>
              <p:cNvSpPr>
                <a:spLocks noChangeAspect="1"/>
              </p:cNvSpPr>
              <p:nvPr/>
            </p:nvSpPr>
            <p:spPr>
              <a:xfrm>
                <a:off x="2336923" y="3781229"/>
                <a:ext cx="154094" cy="137160"/>
              </a:xfrm>
              <a:prstGeom prst="irregularSeal1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Explosion 1 48"/>
              <p:cNvSpPr>
                <a:spLocks noChangeAspect="1"/>
              </p:cNvSpPr>
              <p:nvPr/>
            </p:nvSpPr>
            <p:spPr>
              <a:xfrm>
                <a:off x="3564102" y="4925813"/>
                <a:ext cx="154094" cy="137160"/>
              </a:xfrm>
              <a:prstGeom prst="irregularSeal1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Explosion 1 49"/>
              <p:cNvSpPr>
                <a:spLocks noChangeAspect="1"/>
              </p:cNvSpPr>
              <p:nvPr/>
            </p:nvSpPr>
            <p:spPr>
              <a:xfrm>
                <a:off x="3224609" y="4477214"/>
                <a:ext cx="154094" cy="137160"/>
              </a:xfrm>
              <a:prstGeom prst="irregularSeal1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Explosion 1 51"/>
            <p:cNvSpPr>
              <a:spLocks noChangeAspect="1"/>
            </p:cNvSpPr>
            <p:nvPr/>
          </p:nvSpPr>
          <p:spPr>
            <a:xfrm>
              <a:off x="1951665" y="4229755"/>
              <a:ext cx="112217" cy="137160"/>
            </a:xfrm>
            <a:prstGeom prst="irregularSeal1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Explosion 1 52"/>
            <p:cNvSpPr>
              <a:spLocks noChangeAspect="1"/>
            </p:cNvSpPr>
            <p:nvPr/>
          </p:nvSpPr>
          <p:spPr>
            <a:xfrm>
              <a:off x="1654084" y="4609767"/>
              <a:ext cx="112217" cy="137160"/>
            </a:xfrm>
            <a:prstGeom prst="irregularSeal1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xplosion 1 53"/>
            <p:cNvSpPr>
              <a:spLocks noChangeAspect="1"/>
            </p:cNvSpPr>
            <p:nvPr/>
          </p:nvSpPr>
          <p:spPr>
            <a:xfrm>
              <a:off x="1396527" y="4944291"/>
              <a:ext cx="112217" cy="137160"/>
            </a:xfrm>
            <a:prstGeom prst="irregularSeal1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Explosion 1 54"/>
            <p:cNvSpPr>
              <a:spLocks noChangeAspect="1"/>
            </p:cNvSpPr>
            <p:nvPr/>
          </p:nvSpPr>
          <p:spPr>
            <a:xfrm>
              <a:off x="2513911" y="5459412"/>
              <a:ext cx="112217" cy="137160"/>
            </a:xfrm>
            <a:prstGeom prst="irregularSeal1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 flipH="1">
            <a:off x="5435906" y="4314438"/>
            <a:ext cx="2621571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Nonynonymous</a:t>
            </a:r>
            <a:endParaRPr lang="en-US" sz="1200" dirty="0" smtClean="0"/>
          </a:p>
          <a:p>
            <a:r>
              <a:rPr lang="en-US" sz="1200" dirty="0"/>
              <a:t>3</a:t>
            </a:r>
            <a:r>
              <a:rPr lang="en-US" sz="1200" dirty="0" smtClean="0"/>
              <a:t> SNPs fixed in Species 1</a:t>
            </a:r>
          </a:p>
          <a:p>
            <a:r>
              <a:rPr lang="en-US" sz="1200" dirty="0" smtClean="0"/>
              <a:t>0 SNPs fixed in Species 2</a:t>
            </a:r>
          </a:p>
          <a:p>
            <a:r>
              <a:rPr lang="en-US" sz="1200" dirty="0"/>
              <a:t>0</a:t>
            </a:r>
            <a:r>
              <a:rPr lang="en-US" sz="1200" dirty="0" smtClean="0"/>
              <a:t> SNPs polymorphic in Species 1</a:t>
            </a:r>
          </a:p>
          <a:p>
            <a:r>
              <a:rPr lang="en-US" sz="1200" dirty="0"/>
              <a:t>1</a:t>
            </a:r>
            <a:r>
              <a:rPr lang="en-US" sz="1200" dirty="0" smtClean="0"/>
              <a:t> SNP polymorphic in Species 2</a:t>
            </a:r>
            <a:endParaRPr lang="en-US" sz="1200" dirty="0"/>
          </a:p>
        </p:txBody>
      </p:sp>
      <p:sp>
        <p:nvSpPr>
          <p:cNvPr id="58" name="Explosion 1 57"/>
          <p:cNvSpPr>
            <a:spLocks noChangeAspect="1"/>
          </p:cNvSpPr>
          <p:nvPr/>
        </p:nvSpPr>
        <p:spPr>
          <a:xfrm>
            <a:off x="1328367" y="5257164"/>
            <a:ext cx="154094" cy="137160"/>
          </a:xfrm>
          <a:prstGeom prst="irregularSeal1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69229" y="2134432"/>
            <a:ext cx="7892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 If a gene has been selected to have a novel functions in 1 of the 2 species, then </a:t>
            </a:r>
            <a:r>
              <a:rPr lang="en-US" u="sng" dirty="0" smtClean="0"/>
              <a:t>nonsynonymous</a:t>
            </a:r>
            <a:r>
              <a:rPr lang="en-US" dirty="0" smtClean="0"/>
              <a:t> mutations are disproportionately likely to appear on only one of the branches since the species split.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8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McDonald-</a:t>
            </a:r>
            <a:r>
              <a:rPr lang="en-US" dirty="0" err="1" smtClean="0"/>
              <a:t>Kreitman</a:t>
            </a:r>
            <a:r>
              <a:rPr lang="en-US" dirty="0" smtClean="0"/>
              <a:t> Test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980013"/>
              </p:ext>
            </p:extLst>
          </p:nvPr>
        </p:nvGraphicFramePr>
        <p:xfrm>
          <a:off x="1524000" y="1690689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Nonsynonymous</a:t>
                      </a:r>
                      <a:endParaRPr lang="en-US" dirty="0"/>
                    </a:p>
                  </a:txBody>
                  <a:tcPr>
                    <a:solidFill>
                      <a:srgbClr val="D59D8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Synonymous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Fixed</a:t>
                      </a:r>
                      <a:endParaRPr lang="en-US" dirty="0"/>
                    </a:p>
                  </a:txBody>
                  <a:tcPr>
                    <a:solidFill>
                      <a:srgbClr val="9437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r>
                        <a:rPr lang="en-US" baseline="-25000" dirty="0" smtClean="0"/>
                        <a:t>N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r>
                        <a:rPr lang="en-US" baseline="-25000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Polymorphic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05022" y="3229096"/>
            <a:ext cx="773481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 Neutrality: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F</a:t>
            </a:r>
            <a:r>
              <a:rPr lang="en-US" baseline="-25000" dirty="0" smtClean="0"/>
              <a:t>N</a:t>
            </a:r>
            <a:r>
              <a:rPr lang="en-US" dirty="0" smtClean="0"/>
              <a:t>/F</a:t>
            </a:r>
            <a:r>
              <a:rPr lang="en-US" baseline="-25000" dirty="0" smtClean="0"/>
              <a:t>S</a:t>
            </a:r>
            <a:r>
              <a:rPr lang="en-US" dirty="0" smtClean="0"/>
              <a:t> = P</a:t>
            </a:r>
            <a:r>
              <a:rPr lang="en-US" baseline="-25000" dirty="0" smtClean="0"/>
              <a:t>N</a:t>
            </a:r>
            <a:r>
              <a:rPr lang="en-US" dirty="0" smtClean="0"/>
              <a:t>/P</a:t>
            </a:r>
            <a:r>
              <a:rPr lang="en-US" baseline="-25000" dirty="0" smtClean="0"/>
              <a:t>S</a:t>
            </a:r>
          </a:p>
          <a:p>
            <a:endParaRPr lang="en-US" baseline="-25000" dirty="0"/>
          </a:p>
          <a:p>
            <a:r>
              <a:rPr lang="en-US" dirty="0" smtClean="0"/>
              <a:t>But, if selection is acting to fix advantageous nonsynonymous changes: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/>
              <a:t>F</a:t>
            </a:r>
            <a:r>
              <a:rPr lang="en-US" baseline="-25000" dirty="0"/>
              <a:t>N</a:t>
            </a:r>
            <a:r>
              <a:rPr lang="en-US" dirty="0"/>
              <a:t>/F</a:t>
            </a:r>
            <a:r>
              <a:rPr lang="en-US" baseline="-25000" dirty="0"/>
              <a:t>S</a:t>
            </a:r>
            <a:r>
              <a:rPr lang="en-US" dirty="0"/>
              <a:t> </a:t>
            </a:r>
            <a:r>
              <a:rPr lang="en-US" dirty="0" smtClean="0"/>
              <a:t>&gt; </a:t>
            </a:r>
            <a:r>
              <a:rPr lang="en-US" dirty="0"/>
              <a:t>P</a:t>
            </a:r>
            <a:r>
              <a:rPr lang="en-US" baseline="-25000" dirty="0"/>
              <a:t>N</a:t>
            </a:r>
            <a:r>
              <a:rPr lang="en-US" dirty="0"/>
              <a:t>/P</a:t>
            </a:r>
            <a:r>
              <a:rPr lang="en-US" baseline="-25000" dirty="0"/>
              <a:t>S</a:t>
            </a:r>
          </a:p>
          <a:p>
            <a:endParaRPr lang="en-US" dirty="0" smtClean="0"/>
          </a:p>
          <a:p>
            <a:r>
              <a:rPr lang="en-US" dirty="0" smtClean="0"/>
              <a:t>Or, if selection is working to remove deleterious </a:t>
            </a:r>
            <a:r>
              <a:rPr lang="en-US" dirty="0" err="1" smtClean="0"/>
              <a:t>nonsyn</a:t>
            </a:r>
            <a:r>
              <a:rPr lang="en-US" dirty="0" smtClean="0"/>
              <a:t>. </a:t>
            </a:r>
            <a:r>
              <a:rPr lang="en-US" dirty="0"/>
              <a:t>c</a:t>
            </a:r>
            <a:r>
              <a:rPr lang="en-US" dirty="0" smtClean="0"/>
              <a:t>hanges: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/>
              <a:t>F</a:t>
            </a:r>
            <a:r>
              <a:rPr lang="en-US" baseline="-25000" dirty="0"/>
              <a:t>N</a:t>
            </a:r>
            <a:r>
              <a:rPr lang="en-US" dirty="0"/>
              <a:t>/F</a:t>
            </a:r>
            <a:r>
              <a:rPr lang="en-US" baseline="-25000" dirty="0"/>
              <a:t>S</a:t>
            </a:r>
            <a:r>
              <a:rPr lang="en-US" dirty="0"/>
              <a:t> </a:t>
            </a:r>
            <a:r>
              <a:rPr lang="en-US" dirty="0" smtClean="0"/>
              <a:t>&lt; </a:t>
            </a:r>
            <a:r>
              <a:rPr lang="en-US" dirty="0"/>
              <a:t>P</a:t>
            </a:r>
            <a:r>
              <a:rPr lang="en-US" baseline="-25000" dirty="0"/>
              <a:t>N</a:t>
            </a:r>
            <a:r>
              <a:rPr lang="en-US" dirty="0"/>
              <a:t>/P</a:t>
            </a:r>
            <a:r>
              <a:rPr lang="en-US" baseline="-25000" dirty="0"/>
              <a:t>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1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McDonald-</a:t>
            </a:r>
            <a:r>
              <a:rPr lang="en-US" dirty="0" err="1" smtClean="0"/>
              <a:t>Kreitman</a:t>
            </a:r>
            <a:r>
              <a:rPr lang="en-US" dirty="0" smtClean="0"/>
              <a:t> Test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985041"/>
              </p:ext>
            </p:extLst>
          </p:nvPr>
        </p:nvGraphicFramePr>
        <p:xfrm>
          <a:off x="1524000" y="1690689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Nonsynonymous</a:t>
                      </a:r>
                      <a:endParaRPr lang="en-US" dirty="0"/>
                    </a:p>
                  </a:txBody>
                  <a:tcPr>
                    <a:solidFill>
                      <a:srgbClr val="D59D8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Synonymous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Fixed</a:t>
                      </a:r>
                      <a:endParaRPr lang="en-US" dirty="0"/>
                    </a:p>
                  </a:txBody>
                  <a:tcPr>
                    <a:solidFill>
                      <a:srgbClr val="9437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r>
                        <a:rPr lang="en-US" baseline="-25000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r>
                        <a:rPr lang="en-US" baseline="-25000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Polymorphic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05022" y="3229096"/>
            <a:ext cx="761032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 Neutrality: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F</a:t>
            </a:r>
            <a:r>
              <a:rPr lang="en-US" baseline="-25000" dirty="0" smtClean="0"/>
              <a:t>N</a:t>
            </a:r>
            <a:r>
              <a:rPr lang="en-US" dirty="0" smtClean="0"/>
              <a:t>/F</a:t>
            </a:r>
            <a:r>
              <a:rPr lang="en-US" baseline="-25000" dirty="0" smtClean="0"/>
              <a:t>S</a:t>
            </a:r>
            <a:r>
              <a:rPr lang="en-US" dirty="0" smtClean="0"/>
              <a:t> = P</a:t>
            </a:r>
            <a:r>
              <a:rPr lang="en-US" baseline="-25000" dirty="0" smtClean="0"/>
              <a:t>N</a:t>
            </a:r>
            <a:r>
              <a:rPr lang="en-US" dirty="0" smtClean="0"/>
              <a:t>/P</a:t>
            </a:r>
            <a:r>
              <a:rPr lang="en-US" baseline="-25000" dirty="0" smtClean="0"/>
              <a:t>S  </a:t>
            </a:r>
            <a:r>
              <a:rPr lang="en-US" dirty="0" smtClean="0">
                <a:solidFill>
                  <a:srgbClr val="C00000"/>
                </a:solidFill>
              </a:rPr>
              <a:t>** We test this with Chi-Square or Fisher’s 				Exact </a:t>
            </a:r>
            <a:endParaRPr lang="en-US" baseline="-25000" dirty="0" smtClean="0">
              <a:solidFill>
                <a:srgbClr val="C00000"/>
              </a:solidFill>
            </a:endParaRPr>
          </a:p>
          <a:p>
            <a:endParaRPr lang="en-US" baseline="-25000" dirty="0"/>
          </a:p>
          <a:p>
            <a:r>
              <a:rPr lang="en-US" dirty="0" smtClean="0"/>
              <a:t>Neutrality Index:</a:t>
            </a:r>
          </a:p>
          <a:p>
            <a:r>
              <a:rPr lang="en-US" dirty="0" smtClean="0"/>
              <a:t>	</a:t>
            </a:r>
            <a:r>
              <a:rPr lang="en-US" u="sng" dirty="0" smtClean="0"/>
              <a:t>(P</a:t>
            </a:r>
            <a:r>
              <a:rPr lang="en-US" u="sng" baseline="-25000" dirty="0" smtClean="0"/>
              <a:t>N</a:t>
            </a:r>
            <a:r>
              <a:rPr lang="en-US" u="sng" dirty="0" smtClean="0"/>
              <a:t>/P</a:t>
            </a:r>
            <a:r>
              <a:rPr lang="en-US" u="sng" baseline="-25000" dirty="0" smtClean="0"/>
              <a:t>S</a:t>
            </a:r>
            <a:r>
              <a:rPr lang="en-US" u="sng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(F</a:t>
            </a:r>
            <a:r>
              <a:rPr lang="en-US" baseline="-25000" dirty="0" smtClean="0"/>
              <a:t>N</a:t>
            </a:r>
            <a:r>
              <a:rPr lang="en-US" dirty="0" smtClean="0"/>
              <a:t>/F</a:t>
            </a:r>
            <a:r>
              <a:rPr lang="en-US" baseline="-25000" dirty="0" smtClean="0"/>
              <a:t>S</a:t>
            </a:r>
            <a:r>
              <a:rPr lang="en-US" dirty="0" smtClean="0"/>
              <a:t>)    * If this is &lt; 1; Nonsynonymous changes are being 			    Fixed at a higher rate than expected by chance</a:t>
            </a:r>
          </a:p>
          <a:p>
            <a:endParaRPr lang="en-US" dirty="0"/>
          </a:p>
          <a:p>
            <a:r>
              <a:rPr lang="en-US" dirty="0" smtClean="0"/>
              <a:t>		 * If this is &gt;1; </a:t>
            </a:r>
            <a:r>
              <a:rPr lang="en-US" dirty="0" err="1" smtClean="0"/>
              <a:t>nonsyn</a:t>
            </a:r>
            <a:r>
              <a:rPr lang="en-US" dirty="0"/>
              <a:t> </a:t>
            </a:r>
            <a:r>
              <a:rPr lang="en-US" dirty="0" smtClean="0"/>
              <a:t>changes are being removed at 		   a higher rate than expected by chance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5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940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dirty="0" smtClean="0"/>
              <a:t>Related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8803"/>
            <a:ext cx="7886700" cy="513674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Hudson-</a:t>
            </a:r>
            <a:r>
              <a:rPr lang="en-US" dirty="0" err="1" smtClean="0"/>
              <a:t>Kreitman</a:t>
            </a:r>
            <a:r>
              <a:rPr lang="en-US" dirty="0" smtClean="0"/>
              <a:t>-</a:t>
            </a:r>
            <a:r>
              <a:rPr lang="en-US" dirty="0" err="1" smtClean="0"/>
              <a:t>Aguade</a:t>
            </a:r>
            <a:r>
              <a:rPr lang="en-US" dirty="0" smtClean="0"/>
              <a:t> (HKA) Test: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 </a:t>
            </a:r>
            <a:r>
              <a:rPr lang="en-US" sz="1900" dirty="0" smtClean="0"/>
              <a:t>Originally a precursor to the MK Test, but also very useful on its own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en-US" sz="19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900" dirty="0" smtClean="0"/>
              <a:t>Also looks at the rate of </a:t>
            </a:r>
            <a:r>
              <a:rPr lang="en-US" sz="1900" u="sng" dirty="0" smtClean="0"/>
              <a:t>divergence</a:t>
            </a:r>
            <a:r>
              <a:rPr lang="en-US" sz="1900" dirty="0" smtClean="0"/>
              <a:t> between species vs. the rate of </a:t>
            </a:r>
            <a:r>
              <a:rPr lang="en-US" sz="1900" u="sng" dirty="0" smtClean="0"/>
              <a:t>polymorphism</a:t>
            </a:r>
            <a:r>
              <a:rPr lang="en-US" sz="1900" dirty="0" smtClean="0"/>
              <a:t> within species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en-US" sz="19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900" dirty="0" smtClean="0"/>
              <a:t>Does not distinguish b/t Nonsynonymous and Synonymous Sites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en-US" sz="19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900" dirty="0" smtClean="0">
                <a:solidFill>
                  <a:schemeClr val="accent5"/>
                </a:solidFill>
              </a:rPr>
              <a:t>Main Theory: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900" dirty="0" smtClean="0">
                <a:solidFill>
                  <a:schemeClr val="accent5"/>
                </a:solidFill>
              </a:rPr>
              <a:t>	Different loci in the genome can have different mutation rates, but under neutrality these rates should have been constant over time.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900" dirty="0" smtClean="0">
                <a:solidFill>
                  <a:schemeClr val="accent5"/>
                </a:solidFill>
              </a:rPr>
              <a:t>	Therefore, a locus with high divergence between species should also have high polymorphism within species (and vice versa), unless selection is acting on one of them.</a:t>
            </a:r>
            <a:endParaRPr lang="en-US" sz="19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44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940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dirty="0" smtClean="0"/>
              <a:t>HKA Test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31" y="2116993"/>
            <a:ext cx="2794000" cy="1498600"/>
          </a:xfrm>
          <a:prstGeom prst="rect">
            <a:avLst/>
          </a:prstGeom>
          <a:solidFill>
            <a:schemeClr val="accent4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286" y="2116993"/>
            <a:ext cx="3099191" cy="15495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7422" y="1533378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Neutral Evolution: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59792" y="1533378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Purifying Selection: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1692" y="4026824"/>
            <a:ext cx="43187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err="1" smtClean="0"/>
              <a:t>Loc</a:t>
            </a:r>
            <a:r>
              <a:rPr lang="en-US" sz="1400" dirty="0" smtClean="0"/>
              <a:t> 1 has high divergence b/t species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err="1" smtClean="0"/>
              <a:t>Loc</a:t>
            </a:r>
            <a:r>
              <a:rPr lang="en-US" sz="1400" dirty="0" smtClean="0"/>
              <a:t> 2 has </a:t>
            </a:r>
            <a:r>
              <a:rPr lang="en-US" sz="1400" u="sng" dirty="0" smtClean="0"/>
              <a:t>low</a:t>
            </a:r>
            <a:r>
              <a:rPr lang="en-US" sz="1400" dirty="0" smtClean="0"/>
              <a:t> divergence b/t species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err="1" smtClean="0"/>
              <a:t>Loc</a:t>
            </a:r>
            <a:r>
              <a:rPr lang="en-US" sz="1400" dirty="0" smtClean="0"/>
              <a:t> 1 has high polymorphism w/in species B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err="1" smtClean="0"/>
              <a:t>Loc</a:t>
            </a:r>
            <a:r>
              <a:rPr lang="en-US" sz="1400" dirty="0" smtClean="0"/>
              <a:t> 2 has low polymorphism w/in species B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  <a:p>
            <a:r>
              <a:rPr lang="en-US" sz="1400" dirty="0" smtClean="0">
                <a:solidFill>
                  <a:schemeClr val="accent5"/>
                </a:solidFill>
              </a:rPr>
              <a:t>Conclusion: Locus 1 has a higher mutation rate than Locus 2, but their differences can be explained with a neutral model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43865" y="4026824"/>
            <a:ext cx="43469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err="1" smtClean="0"/>
              <a:t>Loc</a:t>
            </a:r>
            <a:r>
              <a:rPr lang="en-US" sz="1400" dirty="0" smtClean="0"/>
              <a:t> 1 has high divergence b/t species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err="1" smtClean="0"/>
              <a:t>Loc</a:t>
            </a:r>
            <a:r>
              <a:rPr lang="en-US" sz="1400" dirty="0" smtClean="0"/>
              <a:t> 2 has </a:t>
            </a:r>
            <a:r>
              <a:rPr lang="en-US" sz="1400" u="sng" dirty="0" smtClean="0"/>
              <a:t>high</a:t>
            </a:r>
            <a:r>
              <a:rPr lang="en-US" sz="1400" dirty="0" smtClean="0"/>
              <a:t> divergence b/t species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err="1" smtClean="0"/>
              <a:t>Loc</a:t>
            </a:r>
            <a:r>
              <a:rPr lang="en-US" sz="1400" dirty="0" smtClean="0"/>
              <a:t> 1 has high polymorphism w/in species B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err="1" smtClean="0"/>
              <a:t>Loc</a:t>
            </a:r>
            <a:r>
              <a:rPr lang="en-US" sz="1400" dirty="0" smtClean="0"/>
              <a:t> 2 has low polymorphism w/in species B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  <a:p>
            <a:r>
              <a:rPr lang="en-US" sz="1400" dirty="0" smtClean="0">
                <a:solidFill>
                  <a:srgbClr val="C00000"/>
                </a:solidFill>
              </a:rPr>
              <a:t>Conclusion: If we explain the similar divergence rates between Locus 1 and Locus 2 by assuming their mutation rates are equal, then there must be some kind of selection against variation in order to explain the low polymorphism in species B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28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86" y="1280160"/>
            <a:ext cx="7886700" cy="49306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Review of Tajima’s D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Skews in the Allele Frequency Spectrum</a:t>
            </a:r>
          </a:p>
          <a:p>
            <a:pPr lvl="1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Solutions to Last Week’s Exercises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dirty="0"/>
          </a:p>
          <a:p>
            <a:r>
              <a:rPr lang="en-US" b="1" dirty="0" smtClean="0">
                <a:solidFill>
                  <a:srgbClr val="7030A0"/>
                </a:solidFill>
              </a:rPr>
              <a:t>McDonald-</a:t>
            </a:r>
            <a:r>
              <a:rPr lang="en-US" b="1" dirty="0" err="1" smtClean="0">
                <a:solidFill>
                  <a:srgbClr val="7030A0"/>
                </a:solidFill>
              </a:rPr>
              <a:t>Kreitman</a:t>
            </a:r>
            <a:r>
              <a:rPr lang="en-US" b="1" dirty="0" smtClean="0">
                <a:solidFill>
                  <a:srgbClr val="7030A0"/>
                </a:solidFill>
              </a:rPr>
              <a:t> Test</a:t>
            </a:r>
          </a:p>
          <a:p>
            <a:pPr lvl="1"/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Related Tests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HKA test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</a:rPr>
              <a:t>Ka</a:t>
            </a:r>
            <a:r>
              <a:rPr lang="en-US" dirty="0" smtClean="0">
                <a:solidFill>
                  <a:srgbClr val="0070C0"/>
                </a:solidFill>
              </a:rPr>
              <a:t>/Ks Ratio</a:t>
            </a:r>
          </a:p>
          <a:p>
            <a:pPr lvl="1"/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R Exercise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Using R package </a:t>
            </a:r>
            <a:r>
              <a:rPr lang="en-US" dirty="0" err="1" smtClean="0">
                <a:solidFill>
                  <a:srgbClr val="0070C0"/>
                </a:solidFill>
              </a:rPr>
              <a:t>VariantAnnotation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Testing for Selection w/ MK test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7408" y="195072"/>
            <a:ext cx="77843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Outline for Today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1813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54535"/>
                <a:ext cx="7886700" cy="404584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b="1" dirty="0" smtClean="0"/>
                  <a:t>Ka/Ks Ratio: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dirty="0" smtClean="0"/>
                  <a:t>Looking at the </a:t>
                </a:r>
                <a:r>
                  <a:rPr lang="en-US" u="sng" dirty="0" smtClean="0"/>
                  <a:t>rate</a:t>
                </a:r>
                <a:r>
                  <a:rPr lang="en-US" dirty="0" smtClean="0"/>
                  <a:t> of evolutionary change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𝑛𝑢𝑚𝑏𝑒𝑟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𝑛𝑜𝑛𝑠𝑦𝑛𝑜𝑛𝑦𝑚𝑜𝑢𝑠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𝑐h𝑎𝑛𝑔𝑒𝑠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𝑛𝑢𝑚𝑏𝑒𝑟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𝑜𝑓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𝑛𝑜𝑛𝑠𝑦𝑛𝑜𝑛𝑦𝑚𝑜𝑢𝑠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𝑆𝐼𝑇𝐸𝑆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𝑛𝑢𝑚𝑏𝑒𝑟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𝑠𝑦𝑛𝑜𝑛𝑦𝑚𝑜𝑢𝑠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𝑐h𝑎𝑛𝑔𝑒𝑠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𝑛𝑢𝑚𝑏𝑒𝑟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𝑜𝑓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𝑠𝑦𝑛𝑜𝑛𝑦𝑚𝑜𝑢𝑠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𝑆𝐼𝑇𝐸𝑆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54535"/>
                <a:ext cx="7886700" cy="4045849"/>
              </a:xfrm>
              <a:blipFill rotWithShape="0">
                <a:blip r:embed="rId3"/>
                <a:stretch>
                  <a:fillRect l="-1546" t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940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dirty="0" smtClean="0"/>
              <a:t>Related Tests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4720" y="4895557"/>
            <a:ext cx="81706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Ka</a:t>
            </a:r>
            <a:r>
              <a:rPr lang="en-US" dirty="0" smtClean="0"/>
              <a:t>/Ks is widely used; you don’t necessarily need out group information (for instance you can compare duplicate copies of the same gene), AND it is the most informative for inferring the </a:t>
            </a:r>
            <a:r>
              <a:rPr lang="en-US" u="sng" dirty="0" smtClean="0"/>
              <a:t>direction</a:t>
            </a:r>
            <a:r>
              <a:rPr lang="en-US" dirty="0" smtClean="0"/>
              <a:t> of selection</a:t>
            </a:r>
          </a:p>
          <a:p>
            <a:endParaRPr lang="en-US" dirty="0"/>
          </a:p>
          <a:p>
            <a:r>
              <a:rPr lang="en-US" dirty="0" smtClean="0"/>
              <a:t>BUT: calculating the denominator (in red) is non-trivial </a:t>
            </a:r>
            <a:r>
              <a:rPr lang="mr-IN" dirty="0" smtClean="0"/>
              <a:t>–</a:t>
            </a:r>
            <a:r>
              <a:rPr lang="en-US" dirty="0" smtClean="0"/>
              <a:t> programs like PAML can do this, though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9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134" y="233528"/>
            <a:ext cx="7886700" cy="1163472"/>
          </a:xfrm>
        </p:spPr>
        <p:txBody>
          <a:bodyPr/>
          <a:lstStyle/>
          <a:p>
            <a:pPr algn="ctr"/>
            <a:r>
              <a:rPr lang="en-US" dirty="0" smtClean="0"/>
              <a:t>Comparison of Tests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899367"/>
              </p:ext>
            </p:extLst>
          </p:nvPr>
        </p:nvGraphicFramePr>
        <p:xfrm>
          <a:off x="1524000" y="1397000"/>
          <a:ext cx="6096000" cy="202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Outgroup </a:t>
                      </a:r>
                    </a:p>
                    <a:p>
                      <a:pPr algn="ctr"/>
                      <a:r>
                        <a:rPr lang="en-US" dirty="0" smtClean="0"/>
                        <a:t>(?)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Annotation (?)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Max.</a:t>
                      </a:r>
                      <a:r>
                        <a:rPr lang="en-US" baseline="0" dirty="0" smtClean="0"/>
                        <a:t> Likelihood Models (?)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N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N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</a:t>
                      </a:r>
                      <a:r>
                        <a:rPr lang="en-US" dirty="0" smtClean="0"/>
                        <a:t>/Ks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N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167618" y="3685736"/>
            <a:ext cx="73477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Software for HKA:</a:t>
            </a:r>
          </a:p>
          <a:p>
            <a:r>
              <a:rPr lang="en-US" dirty="0"/>
              <a:t>	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github.com/rossibarra/MLHKA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Also not too hard to write your own code in R, and use a 	package like lme4 for model fitting</a:t>
            </a:r>
          </a:p>
          <a:p>
            <a:endParaRPr lang="en-US" dirty="0"/>
          </a:p>
          <a:p>
            <a:r>
              <a:rPr lang="en-US" dirty="0" smtClean="0"/>
              <a:t>For </a:t>
            </a:r>
            <a:r>
              <a:rPr lang="en-US" dirty="0" err="1" smtClean="0"/>
              <a:t>Ka</a:t>
            </a:r>
            <a:r>
              <a:rPr lang="en-US" dirty="0" smtClean="0"/>
              <a:t>/Ks:</a:t>
            </a:r>
          </a:p>
          <a:p>
            <a:r>
              <a:rPr lang="en-US" dirty="0"/>
              <a:t>	</a:t>
            </a:r>
            <a:r>
              <a:rPr lang="en-US" dirty="0" smtClean="0"/>
              <a:t>R package “</a:t>
            </a:r>
            <a:r>
              <a:rPr lang="en-US" dirty="0" err="1" smtClean="0"/>
              <a:t>seqinr</a:t>
            </a:r>
            <a:r>
              <a:rPr lang="en-US" dirty="0" smtClean="0"/>
              <a:t>” has a </a:t>
            </a:r>
            <a:r>
              <a:rPr lang="en-US" dirty="0" err="1" smtClean="0"/>
              <a:t>kaks</a:t>
            </a:r>
            <a:r>
              <a:rPr lang="en-US" dirty="0" smtClean="0"/>
              <a:t> function </a:t>
            </a:r>
          </a:p>
          <a:p>
            <a:r>
              <a:rPr lang="en-US" dirty="0"/>
              <a:t>	</a:t>
            </a:r>
            <a:r>
              <a:rPr lang="en-US" dirty="0" smtClean="0"/>
              <a:t>	*some work </a:t>
            </a:r>
            <a:r>
              <a:rPr lang="en-US" dirty="0" err="1" smtClean="0"/>
              <a:t>req</a:t>
            </a:r>
            <a:r>
              <a:rPr lang="en-US" dirty="0" smtClean="0"/>
              <a:t> to get </a:t>
            </a:r>
            <a:r>
              <a:rPr lang="en-US" dirty="0" err="1" smtClean="0"/>
              <a:t>vcf</a:t>
            </a:r>
            <a:r>
              <a:rPr lang="en-US" dirty="0" smtClean="0"/>
              <a:t> to </a:t>
            </a:r>
            <a:r>
              <a:rPr lang="en-US" dirty="0" err="1" smtClean="0"/>
              <a:t>fasta</a:t>
            </a:r>
            <a:r>
              <a:rPr lang="en-US" dirty="0" smtClean="0"/>
              <a:t>, but not too bad</a:t>
            </a:r>
          </a:p>
          <a:p>
            <a:r>
              <a:rPr lang="en-US" dirty="0"/>
              <a:t>	PAML </a:t>
            </a: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abacus.gene.ucl.ac.uk/software/paml.html)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1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103869"/>
            <a:ext cx="7886700" cy="85951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Other ways to look at Site Classes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863" y="1616528"/>
            <a:ext cx="7179129" cy="46425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478" y="6465406"/>
            <a:ext cx="5381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Example from </a:t>
            </a:r>
            <a:r>
              <a:rPr lang="en-US" sz="1400" dirty="0" err="1" smtClean="0"/>
              <a:t>Ramu</a:t>
            </a:r>
            <a:r>
              <a:rPr lang="en-US" sz="1400" dirty="0" smtClean="0"/>
              <a:t> et al. (2017) </a:t>
            </a:r>
            <a:r>
              <a:rPr lang="en-US" sz="1400" i="1" dirty="0" smtClean="0"/>
              <a:t>Nat. Gen.</a:t>
            </a:r>
            <a:r>
              <a:rPr lang="en-US" sz="1400" dirty="0" smtClean="0"/>
              <a:t>: Cassava evolution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5203" y="867009"/>
            <a:ext cx="8566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Separate SNPs based on their Predicted Effects, and look at the frequency spectrum for each category: 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792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Today’s R Exercise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070" y="2018244"/>
            <a:ext cx="2858965" cy="19373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8822"/>
          <a:stretch/>
        </p:blipFill>
        <p:spPr>
          <a:xfrm>
            <a:off x="5251751" y="2119333"/>
            <a:ext cx="3263599" cy="19373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15662" b="10985"/>
          <a:stretch/>
        </p:blipFill>
        <p:spPr>
          <a:xfrm>
            <a:off x="1141535" y="3814961"/>
            <a:ext cx="2857500" cy="20960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21404" y="3522573"/>
            <a:ext cx="785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Vs.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5749154" y="4279832"/>
            <a:ext cx="2649258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Use the MK test on some candidate genes involved in the evolution of Polar Bears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00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82761"/>
          </a:xfrm>
        </p:spPr>
        <p:txBody>
          <a:bodyPr/>
          <a:lstStyle/>
          <a:p>
            <a:pPr algn="ctr"/>
            <a:r>
              <a:rPr lang="en-US" dirty="0" smtClean="0"/>
              <a:t>Today’s R Exercise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44" y="1247887"/>
            <a:ext cx="7735712" cy="4351338"/>
          </a:xfrm>
        </p:spPr>
      </p:pic>
      <p:sp>
        <p:nvSpPr>
          <p:cNvPr id="5" name="Rectangle 4"/>
          <p:cNvSpPr/>
          <p:nvPr/>
        </p:nvSpPr>
        <p:spPr>
          <a:xfrm>
            <a:off x="796066" y="3808207"/>
            <a:ext cx="3485478" cy="1635162"/>
          </a:xfrm>
          <a:prstGeom prst="rect">
            <a:avLst/>
          </a:prstGeom>
          <a:solidFill>
            <a:srgbClr val="945200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rgbClr val="945200"/>
                </a:solidFill>
              </a:rPr>
              <a:t>Group 1</a:t>
            </a:r>
            <a:endParaRPr lang="en-US" dirty="0">
              <a:solidFill>
                <a:srgbClr val="9452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6546" y="3808207"/>
            <a:ext cx="3803310" cy="1635162"/>
          </a:xfrm>
          <a:prstGeom prst="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Group 2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974911" y="5599225"/>
            <a:ext cx="7323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that this specifically tests selection for (or against) protein coding changes unique to polar bears!  It won’t detect genes important in the split from Black Bears.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45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15034"/>
          </a:xfrm>
        </p:spPr>
        <p:txBody>
          <a:bodyPr/>
          <a:lstStyle/>
          <a:p>
            <a:pPr algn="ctr"/>
            <a:r>
              <a:rPr lang="en-US" dirty="0" smtClean="0"/>
              <a:t>Today’s R Exercise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0332" y="1533378"/>
            <a:ext cx="68087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SNP annotation workflow to find nonsynonymous changes (using R package “</a:t>
            </a:r>
            <a:r>
              <a:rPr lang="en-US" dirty="0" err="1" smtClean="0"/>
              <a:t>variantAnnotation</a:t>
            </a:r>
            <a:r>
              <a:rPr lang="en-US" dirty="0" smtClean="0"/>
              <a:t>”)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Other programs: </a:t>
            </a:r>
            <a:r>
              <a:rPr lang="en-US" dirty="0" err="1" smtClean="0"/>
              <a:t>snpEff</a:t>
            </a:r>
            <a:r>
              <a:rPr lang="en-US" dirty="0" smtClean="0"/>
              <a:t> (java), </a:t>
            </a:r>
            <a:r>
              <a:rPr lang="en-US" dirty="0" err="1" smtClean="0"/>
              <a:t>ensembleVEP</a:t>
            </a:r>
            <a:r>
              <a:rPr lang="en-US" dirty="0" smtClean="0"/>
              <a:t> (web), ANNOVAR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MK Test to see if </a:t>
            </a:r>
            <a:r>
              <a:rPr lang="en-US" dirty="0" smtClean="0">
                <a:solidFill>
                  <a:srgbClr val="7030A0"/>
                </a:solidFill>
              </a:rPr>
              <a:t>F</a:t>
            </a:r>
            <a:r>
              <a:rPr lang="en-US" baseline="-25000" dirty="0" smtClean="0">
                <a:solidFill>
                  <a:srgbClr val="7030A0"/>
                </a:solidFill>
              </a:rPr>
              <a:t>N</a:t>
            </a:r>
            <a:r>
              <a:rPr lang="en-US" dirty="0" smtClean="0">
                <a:solidFill>
                  <a:srgbClr val="7030A0"/>
                </a:solidFill>
              </a:rPr>
              <a:t>/F</a:t>
            </a:r>
            <a:r>
              <a:rPr lang="en-US" baseline="-25000" dirty="0" smtClean="0">
                <a:solidFill>
                  <a:srgbClr val="7030A0"/>
                </a:solidFill>
              </a:rPr>
              <a:t>S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baseline="-25000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/P</a:t>
            </a:r>
            <a:r>
              <a:rPr lang="en-US" baseline="-25000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57" y="3671668"/>
            <a:ext cx="81917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A A     A A     </a:t>
            </a:r>
            <a:r>
              <a:rPr lang="en-US" sz="2000" dirty="0"/>
              <a:t>A</a:t>
            </a:r>
            <a:r>
              <a:rPr lang="en-US" sz="2000" dirty="0" smtClean="0"/>
              <a:t> A     </a:t>
            </a:r>
            <a:r>
              <a:rPr lang="en-US" sz="2000" dirty="0" smtClean="0">
                <a:solidFill>
                  <a:srgbClr val="C00000"/>
                </a:solidFill>
              </a:rPr>
              <a:t>G G     G </a:t>
            </a:r>
            <a:r>
              <a:rPr lang="en-US" sz="2000" dirty="0">
                <a:solidFill>
                  <a:srgbClr val="C00000"/>
                </a:solidFill>
              </a:rPr>
              <a:t>G</a:t>
            </a:r>
            <a:r>
              <a:rPr lang="en-US" sz="2000" dirty="0" smtClean="0">
                <a:solidFill>
                  <a:srgbClr val="C00000"/>
                </a:solidFill>
              </a:rPr>
              <a:t>     </a:t>
            </a:r>
            <a:r>
              <a:rPr lang="en-US" sz="2000" dirty="0">
                <a:solidFill>
                  <a:srgbClr val="C00000"/>
                </a:solidFill>
              </a:rPr>
              <a:t>G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G</a:t>
            </a:r>
            <a:r>
              <a:rPr lang="en-US" sz="2000" dirty="0" smtClean="0">
                <a:solidFill>
                  <a:srgbClr val="C00000"/>
                </a:solidFill>
              </a:rPr>
              <a:t>     G G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    G </a:t>
            </a:r>
            <a:r>
              <a:rPr lang="en-US" sz="2000" dirty="0">
                <a:solidFill>
                  <a:srgbClr val="C00000"/>
                </a:solidFill>
              </a:rPr>
              <a:t>G</a:t>
            </a:r>
            <a:r>
              <a:rPr lang="en-US" sz="2000" dirty="0" smtClean="0">
                <a:solidFill>
                  <a:srgbClr val="C00000"/>
                </a:solidFill>
              </a:rPr>
              <a:t>     </a:t>
            </a:r>
            <a:r>
              <a:rPr lang="en-US" sz="2000" dirty="0">
                <a:solidFill>
                  <a:srgbClr val="C00000"/>
                </a:solidFill>
              </a:rPr>
              <a:t>G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G</a:t>
            </a:r>
            <a:r>
              <a:rPr lang="en-US" sz="2000" dirty="0" smtClean="0">
                <a:solidFill>
                  <a:srgbClr val="C00000"/>
                </a:solidFill>
              </a:rPr>
              <a:t>     G G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 </a:t>
            </a:r>
            <a:r>
              <a:rPr lang="en-US" sz="2000" dirty="0"/>
              <a:t>T</a:t>
            </a:r>
            <a:r>
              <a:rPr lang="en-US" sz="2000" dirty="0" smtClean="0"/>
              <a:t>     </a:t>
            </a:r>
            <a:r>
              <a:rPr lang="en-US" sz="2000" dirty="0"/>
              <a:t>T</a:t>
            </a:r>
            <a:r>
              <a:rPr lang="en-US" sz="2000" dirty="0" smtClean="0"/>
              <a:t> </a:t>
            </a:r>
            <a:r>
              <a:rPr lang="en-US" sz="2000" dirty="0"/>
              <a:t>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US" sz="2000" dirty="0" smtClean="0">
                <a:solidFill>
                  <a:srgbClr val="C00000"/>
                </a:solidFill>
              </a:rPr>
              <a:t>G G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US" sz="2000" dirty="0" smtClean="0">
                <a:solidFill>
                  <a:srgbClr val="C00000"/>
                </a:solidFill>
              </a:rPr>
              <a:t>G G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US" sz="2000" dirty="0" smtClean="0"/>
              <a:t>T 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US" sz="2000" dirty="0" smtClean="0">
                <a:solidFill>
                  <a:srgbClr val="C00000"/>
                </a:solidFill>
              </a:rPr>
              <a:t>G </a:t>
            </a:r>
            <a:r>
              <a:rPr lang="en-US" sz="2000" dirty="0">
                <a:solidFill>
                  <a:srgbClr val="C00000"/>
                </a:solidFill>
              </a:rPr>
              <a:t>G</a:t>
            </a:r>
            <a:r>
              <a:rPr lang="en-US" sz="2000" dirty="0" smtClean="0">
                <a:solidFill>
                  <a:srgbClr val="C00000"/>
                </a:solidFill>
              </a:rPr>
              <a:t>     G G     </a:t>
            </a:r>
            <a:r>
              <a:rPr lang="en-US" sz="2000" dirty="0" smtClean="0"/>
              <a:t>T </a:t>
            </a:r>
            <a:r>
              <a:rPr lang="en-US" sz="2000" dirty="0" smtClean="0">
                <a:solidFill>
                  <a:srgbClr val="C00000"/>
                </a:solidFill>
              </a:rPr>
              <a:t>G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US" sz="2000" dirty="0" smtClean="0"/>
              <a:t>T 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US" sz="2000" dirty="0" smtClean="0">
                <a:solidFill>
                  <a:srgbClr val="C00000"/>
                </a:solidFill>
              </a:rPr>
              <a:t>G G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 A     </a:t>
            </a:r>
            <a:r>
              <a:rPr lang="en-US" sz="2000" dirty="0" smtClean="0">
                <a:solidFill>
                  <a:srgbClr val="C00000"/>
                </a:solidFill>
              </a:rPr>
              <a:t>C C     C C     </a:t>
            </a:r>
            <a:r>
              <a:rPr lang="en-US" sz="2000" dirty="0" smtClean="0"/>
              <a:t>A A     A A     A A     A A     </a:t>
            </a:r>
            <a:r>
              <a:rPr lang="en-US" sz="2000" dirty="0"/>
              <a:t>A A     </a:t>
            </a:r>
            <a:r>
              <a:rPr lang="en-US" sz="2000" dirty="0" smtClean="0"/>
              <a:t>A A     A </a:t>
            </a:r>
            <a:r>
              <a:rPr lang="en-US" sz="2000" dirty="0"/>
              <a:t>A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C00000"/>
                </a:solidFill>
              </a:rPr>
              <a:t>G G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. .     </a:t>
            </a:r>
            <a:r>
              <a:rPr lang="en-US" sz="2000" dirty="0">
                <a:solidFill>
                  <a:srgbClr val="C00000"/>
                </a:solidFill>
              </a:rPr>
              <a:t>G G</a:t>
            </a:r>
            <a:r>
              <a:rPr lang="en-US" sz="2000" dirty="0">
                <a:solidFill>
                  <a:srgbClr val="7030A0"/>
                </a:solidFill>
              </a:rPr>
              <a:t>     </a:t>
            </a:r>
            <a:r>
              <a:rPr lang="en-US" sz="2000" dirty="0" smtClean="0">
                <a:solidFill>
                  <a:srgbClr val="7030A0"/>
                </a:solidFill>
              </a:rPr>
              <a:t>  </a:t>
            </a:r>
            <a:r>
              <a:rPr lang="en-US" sz="2000" dirty="0" smtClean="0"/>
              <a:t>C C     C C     </a:t>
            </a:r>
            <a:r>
              <a:rPr lang="en-US" sz="2000" dirty="0"/>
              <a:t>C C     </a:t>
            </a:r>
            <a:r>
              <a:rPr lang="en-US" sz="2000" dirty="0" smtClean="0"/>
              <a:t>C C 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.   .     </a:t>
            </a:r>
            <a:r>
              <a:rPr lang="en-US" sz="2000" dirty="0" smtClean="0"/>
              <a:t>C C     C C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t="15662" b="10985"/>
          <a:stretch/>
        </p:blipFill>
        <p:spPr>
          <a:xfrm>
            <a:off x="402034" y="3456891"/>
            <a:ext cx="396473" cy="29082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222" y="3481427"/>
            <a:ext cx="440030" cy="29818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/>
          <a:srcRect b="8822"/>
          <a:stretch/>
        </p:blipFill>
        <p:spPr>
          <a:xfrm>
            <a:off x="2742539" y="3467359"/>
            <a:ext cx="573402" cy="34039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5451" y="3481426"/>
            <a:ext cx="440030" cy="29818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5"/>
          <a:srcRect b="8822"/>
          <a:stretch/>
        </p:blipFill>
        <p:spPr>
          <a:xfrm>
            <a:off x="3543832" y="3462765"/>
            <a:ext cx="573402" cy="34039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/>
          <a:srcRect b="8822"/>
          <a:stretch/>
        </p:blipFill>
        <p:spPr>
          <a:xfrm>
            <a:off x="4285299" y="3462765"/>
            <a:ext cx="573402" cy="34039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5"/>
          <a:srcRect b="8822"/>
          <a:stretch/>
        </p:blipFill>
        <p:spPr>
          <a:xfrm>
            <a:off x="5085455" y="3462765"/>
            <a:ext cx="573402" cy="34039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5"/>
          <a:srcRect b="8822"/>
          <a:stretch/>
        </p:blipFill>
        <p:spPr>
          <a:xfrm>
            <a:off x="5950572" y="3467358"/>
            <a:ext cx="573402" cy="34039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5"/>
          <a:srcRect b="8822"/>
          <a:stretch/>
        </p:blipFill>
        <p:spPr>
          <a:xfrm>
            <a:off x="6785115" y="3481425"/>
            <a:ext cx="573402" cy="34039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5"/>
          <a:srcRect b="8822"/>
          <a:stretch/>
        </p:blipFill>
        <p:spPr>
          <a:xfrm>
            <a:off x="7587746" y="3467358"/>
            <a:ext cx="573402" cy="3403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3557" y="3803159"/>
            <a:ext cx="8004517" cy="396620"/>
          </a:xfrm>
          <a:prstGeom prst="rect">
            <a:avLst/>
          </a:prstGeom>
          <a:solidFill>
            <a:srgbClr val="7030A0">
              <a:alpha val="20000"/>
            </a:srgbClr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23556" y="5160676"/>
            <a:ext cx="8004517" cy="396620"/>
          </a:xfrm>
          <a:prstGeom prst="rect">
            <a:avLst/>
          </a:prstGeom>
          <a:solidFill>
            <a:srgbClr val="7030A0">
              <a:alpha val="20000"/>
            </a:srgbClr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41269" y="4250335"/>
            <a:ext cx="8004517" cy="396620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41269" y="4697511"/>
            <a:ext cx="8004517" cy="396620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58222" y="5847956"/>
            <a:ext cx="6032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Treat the Black Bear and the 2 Grizzlies as 1 group;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Treat all 7 polar bears as the other group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616591" y="3456891"/>
            <a:ext cx="0" cy="2268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79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Review: Tajima’s 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8650" y="1780333"/>
                <a:ext cx="3482748" cy="1136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𝐷</m:t>
                      </m:r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32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𝑊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sz="3200" b="0" i="1" smtClean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𝑣𝑎𝑟𝑖𝑎𝑛𝑐𝑒</m:t>
                              </m:r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780333"/>
                <a:ext cx="3482748" cy="1136145"/>
              </a:xfrm>
              <a:prstGeom prst="rect">
                <a:avLst/>
              </a:prstGeom>
              <a:blipFill rotWithShape="0">
                <a:blip r:embed="rId2"/>
                <a:stretch>
                  <a:fillRect b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83686" y="1690689"/>
                <a:ext cx="493166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𝐴𝑣𝑒𝑟𝑎𝑔𝑒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𝐷𝑖𝑓𝑓𝑒𝑟𝑒𝑛𝑐𝑒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𝑏𝑒𝑡𝑤𝑒𝑒𝑛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𝑠𝑒𝑞𝑢𝑒𝑛𝑐𝑒𝑠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686" y="1690689"/>
                <a:ext cx="4931664" cy="553998"/>
              </a:xfrm>
              <a:prstGeom prst="rect">
                <a:avLst/>
              </a:prstGeom>
              <a:blipFill rotWithShape="0">
                <a:blip r:embed="rId3"/>
                <a:stretch>
                  <a:fillRect t="-71429" b="-9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48784" y="2616620"/>
                <a:ext cx="2417713" cy="5997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𝑊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𝑁𝑢𝑚𝑏𝑒𝑟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𝑆𝑁𝑃𝑠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1/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784" y="2616620"/>
                <a:ext cx="2417713" cy="5997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259896" y="3675344"/>
            <a:ext cx="2851271" cy="1061725"/>
            <a:chOff x="4094997" y="1492623"/>
            <a:chExt cx="4789985" cy="1795885"/>
          </a:xfrm>
        </p:grpSpPr>
        <p:grpSp>
          <p:nvGrpSpPr>
            <p:cNvPr id="9" name="Group 8"/>
            <p:cNvGrpSpPr/>
            <p:nvPr/>
          </p:nvGrpSpPr>
          <p:grpSpPr>
            <a:xfrm>
              <a:off x="4094997" y="1492623"/>
              <a:ext cx="2869268" cy="1795885"/>
              <a:chOff x="812869" y="2084294"/>
              <a:chExt cx="7391296" cy="4095707"/>
            </a:xfrm>
          </p:grpSpPr>
          <p:sp>
            <p:nvSpPr>
              <p:cNvPr id="17" name="Rectangle 16"/>
              <p:cNvSpPr>
                <a:spLocks/>
              </p:cNvSpPr>
              <p:nvPr/>
            </p:nvSpPr>
            <p:spPr>
              <a:xfrm>
                <a:off x="812869" y="3018431"/>
                <a:ext cx="564999" cy="314812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>
                <a:spLocks/>
              </p:cNvSpPr>
              <p:nvPr/>
            </p:nvSpPr>
            <p:spPr>
              <a:xfrm>
                <a:off x="1383547" y="2084294"/>
                <a:ext cx="548640" cy="408226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30670" y="3423354"/>
                <a:ext cx="548640" cy="2743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>
                <a:spLocks/>
              </p:cNvSpPr>
              <p:nvPr/>
            </p:nvSpPr>
            <p:spPr>
              <a:xfrm>
                <a:off x="2979310" y="2508954"/>
                <a:ext cx="548640" cy="3657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>
                <a:spLocks/>
              </p:cNvSpPr>
              <p:nvPr/>
            </p:nvSpPr>
            <p:spPr>
              <a:xfrm>
                <a:off x="3884289" y="3880554"/>
                <a:ext cx="548640" cy="2286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>
                <a:spLocks/>
              </p:cNvSpPr>
              <p:nvPr/>
            </p:nvSpPr>
            <p:spPr>
              <a:xfrm>
                <a:off x="4444442" y="3894001"/>
                <a:ext cx="548640" cy="2286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5499006" y="4337754"/>
                <a:ext cx="548640" cy="1828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>
                <a:spLocks/>
              </p:cNvSpPr>
              <p:nvPr/>
            </p:nvSpPr>
            <p:spPr>
              <a:xfrm>
                <a:off x="6061684" y="5252154"/>
                <a:ext cx="548640" cy="914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>
                <a:spLocks/>
              </p:cNvSpPr>
              <p:nvPr/>
            </p:nvSpPr>
            <p:spPr>
              <a:xfrm>
                <a:off x="7017887" y="4792135"/>
                <a:ext cx="548640" cy="13716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>
                <a:spLocks/>
              </p:cNvSpPr>
              <p:nvPr/>
            </p:nvSpPr>
            <p:spPr>
              <a:xfrm>
                <a:off x="7479530" y="5958895"/>
                <a:ext cx="724635" cy="20484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 flipH="1">
              <a:off x="7008548" y="2874536"/>
              <a:ext cx="1876434" cy="407536"/>
              <a:chOff x="3533626" y="5252151"/>
              <a:chExt cx="4833734" cy="929428"/>
            </a:xfrm>
          </p:grpSpPr>
          <p:sp>
            <p:nvSpPr>
              <p:cNvPr id="11" name="Rectangle 10"/>
              <p:cNvSpPr>
                <a:spLocks/>
              </p:cNvSpPr>
              <p:nvPr/>
            </p:nvSpPr>
            <p:spPr>
              <a:xfrm>
                <a:off x="3533626" y="6031430"/>
                <a:ext cx="548639" cy="1351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>
                <a:spLocks/>
              </p:cNvSpPr>
              <p:nvPr/>
            </p:nvSpPr>
            <p:spPr>
              <a:xfrm>
                <a:off x="4912235" y="6031430"/>
                <a:ext cx="559672" cy="13512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6407821" y="5697409"/>
                <a:ext cx="561687" cy="46914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>
                <a:spLocks/>
              </p:cNvSpPr>
              <p:nvPr/>
            </p:nvSpPr>
            <p:spPr>
              <a:xfrm>
                <a:off x="5817003" y="6031430"/>
                <a:ext cx="590821" cy="15014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7886001" y="5252151"/>
                <a:ext cx="481359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7314604" y="6031434"/>
                <a:ext cx="526242" cy="1351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5203874" y="3675344"/>
            <a:ext cx="2745310" cy="1061725"/>
            <a:chOff x="4094997" y="1469189"/>
            <a:chExt cx="4789985" cy="1819319"/>
          </a:xfrm>
        </p:grpSpPr>
        <p:grpSp>
          <p:nvGrpSpPr>
            <p:cNvPr id="28" name="Group 27"/>
            <p:cNvGrpSpPr/>
            <p:nvPr/>
          </p:nvGrpSpPr>
          <p:grpSpPr>
            <a:xfrm>
              <a:off x="4094997" y="1469189"/>
              <a:ext cx="2893074" cy="1819319"/>
              <a:chOff x="812869" y="2030851"/>
              <a:chExt cx="7452622" cy="4149150"/>
            </a:xfrm>
          </p:grpSpPr>
          <p:sp>
            <p:nvSpPr>
              <p:cNvPr id="36" name="Rectangle 35"/>
              <p:cNvSpPr>
                <a:spLocks/>
              </p:cNvSpPr>
              <p:nvPr/>
            </p:nvSpPr>
            <p:spPr>
              <a:xfrm>
                <a:off x="812869" y="3018431"/>
                <a:ext cx="564999" cy="314812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>
                <a:spLocks/>
              </p:cNvSpPr>
              <p:nvPr/>
            </p:nvSpPr>
            <p:spPr>
              <a:xfrm>
                <a:off x="1383543" y="4472447"/>
                <a:ext cx="587664" cy="169410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>
                <a:spLocks/>
              </p:cNvSpPr>
              <p:nvPr/>
            </p:nvSpPr>
            <p:spPr>
              <a:xfrm>
                <a:off x="2430670" y="3423354"/>
                <a:ext cx="548640" cy="2743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>
                <a:spLocks/>
              </p:cNvSpPr>
              <p:nvPr/>
            </p:nvSpPr>
            <p:spPr>
              <a:xfrm>
                <a:off x="2979304" y="3626677"/>
                <a:ext cx="618095" cy="253987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>
                <a:spLocks/>
              </p:cNvSpPr>
              <p:nvPr/>
            </p:nvSpPr>
            <p:spPr>
              <a:xfrm>
                <a:off x="3884289" y="3880554"/>
                <a:ext cx="548640" cy="2286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>
                <a:spLocks/>
              </p:cNvSpPr>
              <p:nvPr/>
            </p:nvSpPr>
            <p:spPr>
              <a:xfrm>
                <a:off x="4444436" y="2621441"/>
                <a:ext cx="596440" cy="35585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>
                <a:spLocks/>
              </p:cNvSpPr>
              <p:nvPr/>
            </p:nvSpPr>
            <p:spPr>
              <a:xfrm>
                <a:off x="5499006" y="4337754"/>
                <a:ext cx="548640" cy="1828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>
                <a:spLocks/>
              </p:cNvSpPr>
              <p:nvPr/>
            </p:nvSpPr>
            <p:spPr>
              <a:xfrm>
                <a:off x="6061679" y="2030851"/>
                <a:ext cx="608904" cy="413570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>
                <a:spLocks/>
              </p:cNvSpPr>
              <p:nvPr/>
            </p:nvSpPr>
            <p:spPr>
              <a:xfrm>
                <a:off x="7017887" y="4792135"/>
                <a:ext cx="548640" cy="13716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>
                <a:spLocks/>
              </p:cNvSpPr>
              <p:nvPr/>
            </p:nvSpPr>
            <p:spPr>
              <a:xfrm flipV="1">
                <a:off x="7594833" y="3152625"/>
                <a:ext cx="670658" cy="302737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 flipH="1">
              <a:off x="7008548" y="2580315"/>
              <a:ext cx="1876434" cy="701756"/>
              <a:chOff x="3533626" y="4581151"/>
              <a:chExt cx="4833734" cy="1600428"/>
            </a:xfrm>
          </p:grpSpPr>
          <p:sp>
            <p:nvSpPr>
              <p:cNvPr id="30" name="Rectangle 29"/>
              <p:cNvSpPr>
                <a:spLocks/>
              </p:cNvSpPr>
              <p:nvPr/>
            </p:nvSpPr>
            <p:spPr>
              <a:xfrm>
                <a:off x="3533626" y="6031430"/>
                <a:ext cx="548639" cy="1351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>
                <a:spLocks/>
              </p:cNvSpPr>
              <p:nvPr/>
            </p:nvSpPr>
            <p:spPr>
              <a:xfrm>
                <a:off x="4912235" y="6031430"/>
                <a:ext cx="559672" cy="13512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>
                <a:spLocks/>
              </p:cNvSpPr>
              <p:nvPr/>
            </p:nvSpPr>
            <p:spPr>
              <a:xfrm>
                <a:off x="6407821" y="5697409"/>
                <a:ext cx="561687" cy="46914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>
                <a:spLocks/>
              </p:cNvSpPr>
              <p:nvPr/>
            </p:nvSpPr>
            <p:spPr>
              <a:xfrm>
                <a:off x="5817003" y="6031430"/>
                <a:ext cx="590821" cy="15014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>
                <a:spLocks/>
              </p:cNvSpPr>
              <p:nvPr/>
            </p:nvSpPr>
            <p:spPr>
              <a:xfrm>
                <a:off x="7886001" y="5252151"/>
                <a:ext cx="481359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>
                <a:spLocks/>
              </p:cNvSpPr>
              <p:nvPr/>
            </p:nvSpPr>
            <p:spPr>
              <a:xfrm>
                <a:off x="7198381" y="4581151"/>
                <a:ext cx="642464" cy="158540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259896" y="4910035"/>
                <a:ext cx="2305118" cy="1384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𝑊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&gt;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</m:oMath>
                  </m:oMathPara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dirty="0" smtClean="0"/>
                  <a:t>     Tajima’s D &lt; 0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</a:rPr>
                  <a:t>Directional Selection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</a:rPr>
                  <a:t>(Negative or Positive)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</a:rPr>
                  <a:t>Population Growth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896" y="4910035"/>
                <a:ext cx="2305118" cy="1384995"/>
              </a:xfrm>
              <a:prstGeom prst="rect">
                <a:avLst/>
              </a:prstGeom>
              <a:blipFill rotWithShape="0">
                <a:blip r:embed="rId5"/>
                <a:stretch>
                  <a:fillRect l="-6349" r="-582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339847" y="4910035"/>
                <a:ext cx="2370842" cy="1384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𝑊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&lt;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</m:oMath>
                  </m:oMathPara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Tajima’s D &gt; 0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Balancing Selection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Genetic Drift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Population Bottleneck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847" y="4910035"/>
                <a:ext cx="2370842" cy="1384995"/>
              </a:xfrm>
              <a:prstGeom prst="rect">
                <a:avLst/>
              </a:prstGeom>
              <a:blipFill rotWithShape="0">
                <a:blip r:embed="rId6"/>
                <a:stretch>
                  <a:fillRect l="-6170" t="-28070" r="-565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9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94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Solutions for Last Week’s Exercise: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72" y="1748028"/>
            <a:ext cx="7035800" cy="4800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62272" y="1865376"/>
            <a:ext cx="2972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Gene appears to be under</a:t>
            </a:r>
          </a:p>
          <a:p>
            <a:r>
              <a:rPr lang="en-US" sz="1200" dirty="0">
                <a:solidFill>
                  <a:srgbClr val="0070C0"/>
                </a:solidFill>
              </a:rPr>
              <a:t>d</a:t>
            </a:r>
            <a:r>
              <a:rPr lang="en-US" sz="1200" dirty="0" smtClean="0">
                <a:solidFill>
                  <a:srgbClr val="0070C0"/>
                </a:solidFill>
              </a:rPr>
              <a:t>irectional (probably positive) selection</a:t>
            </a:r>
          </a:p>
          <a:p>
            <a:r>
              <a:rPr lang="en-US" sz="1200" dirty="0">
                <a:solidFill>
                  <a:srgbClr val="0070C0"/>
                </a:solidFill>
              </a:rPr>
              <a:t>i</a:t>
            </a:r>
            <a:r>
              <a:rPr lang="en-US" sz="1200" dirty="0" smtClean="0">
                <a:solidFill>
                  <a:srgbClr val="0070C0"/>
                </a:solidFill>
              </a:rPr>
              <a:t>n domesticated sorghum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48" name="Curved Connector 47"/>
          <p:cNvCxnSpPr>
            <a:stCxn id="9" idx="1"/>
          </p:cNvCxnSpPr>
          <p:nvPr/>
        </p:nvCxnSpPr>
        <p:spPr>
          <a:xfrm rot="10800000" flipH="1" flipV="1">
            <a:off x="4462272" y="2188542"/>
            <a:ext cx="219456" cy="725346"/>
          </a:xfrm>
          <a:prstGeom prst="curvedConnector4">
            <a:avLst>
              <a:gd name="adj1" fmla="val -104167"/>
              <a:gd name="adj2" fmla="val 722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3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94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Genome-wide Scans: A Note about Scale in Different Studies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1" t="14008" r="4865" b="18093"/>
          <a:stretch/>
        </p:blipFill>
        <p:spPr>
          <a:xfrm>
            <a:off x="1645920" y="2420471"/>
            <a:ext cx="5992009" cy="32595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27960" y="2051139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of </a:t>
            </a:r>
            <a:r>
              <a:rPr lang="en-US" smtClean="0"/>
              <a:t>Entire Region = 30 kb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52913" y="6049371"/>
            <a:ext cx="517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</a:t>
            </a:r>
            <a:r>
              <a:rPr lang="en-US" u="sng" dirty="0" smtClean="0"/>
              <a:t>point</a:t>
            </a:r>
            <a:r>
              <a:rPr lang="en-US" dirty="0" smtClean="0"/>
              <a:t> = calculation for 600 </a:t>
            </a:r>
            <a:r>
              <a:rPr lang="en-US" dirty="0" err="1" smtClean="0"/>
              <a:t>bp</a:t>
            </a:r>
            <a:r>
              <a:rPr lang="en-US" dirty="0" smtClean="0"/>
              <a:t> (~20 SNPs)</a:t>
            </a:r>
            <a:endParaRPr lang="en-US" dirty="0"/>
          </a:p>
        </p:txBody>
      </p:sp>
      <p:cxnSp>
        <p:nvCxnSpPr>
          <p:cNvPr id="5" name="Curved Connector 4"/>
          <p:cNvCxnSpPr>
            <a:stCxn id="7" idx="1"/>
          </p:cNvCxnSpPr>
          <p:nvPr/>
        </p:nvCxnSpPr>
        <p:spPr>
          <a:xfrm rot="10800000">
            <a:off x="2022439" y="3958815"/>
            <a:ext cx="30475" cy="22752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6200000" flipV="1">
            <a:off x="1027807" y="4684504"/>
            <a:ext cx="2536108" cy="2671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15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861" y="44248"/>
            <a:ext cx="9025666" cy="939418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Genome-wide Scans: A Note about Scale in Different Studies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825079" y="732241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Zoom Out to ~ 1 Mb: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76239" y="1104276"/>
            <a:ext cx="7164120" cy="1155549"/>
            <a:chOff x="635174" y="2481265"/>
            <a:chExt cx="7164120" cy="115554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71" t="14008" r="4865" b="18093"/>
            <a:stretch/>
          </p:blipFill>
          <p:spPr>
            <a:xfrm>
              <a:off x="635174" y="2481265"/>
              <a:ext cx="2075753" cy="112918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71" t="14008" r="4865" b="18093"/>
            <a:stretch/>
          </p:blipFill>
          <p:spPr>
            <a:xfrm>
              <a:off x="2710927" y="2481265"/>
              <a:ext cx="2119257" cy="1152846"/>
            </a:xfrm>
            <a:prstGeom prst="rect">
              <a:avLst/>
            </a:prstGeom>
            <a:solidFill>
              <a:srgbClr val="00B050"/>
            </a:solidFill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71" t="14008" r="4865" b="18093"/>
            <a:stretch/>
          </p:blipFill>
          <p:spPr>
            <a:xfrm>
              <a:off x="4819387" y="2481265"/>
              <a:ext cx="2119256" cy="115284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71" t="14008" r="55524" b="18093"/>
            <a:stretch/>
          </p:blipFill>
          <p:spPr>
            <a:xfrm>
              <a:off x="6938643" y="2481265"/>
              <a:ext cx="860651" cy="1155549"/>
            </a:xfrm>
            <a:prstGeom prst="rect">
              <a:avLst/>
            </a:prstGeom>
          </p:spPr>
        </p:pic>
      </p:grpSp>
      <p:grpSp>
        <p:nvGrpSpPr>
          <p:cNvPr id="116" name="Group 115"/>
          <p:cNvGrpSpPr/>
          <p:nvPr/>
        </p:nvGrpSpPr>
        <p:grpSpPr>
          <a:xfrm>
            <a:off x="974413" y="2437855"/>
            <a:ext cx="7298661" cy="874486"/>
            <a:chOff x="604483" y="3886036"/>
            <a:chExt cx="7298661" cy="874486"/>
          </a:xfrm>
        </p:grpSpPr>
        <p:sp>
          <p:nvSpPr>
            <p:cNvPr id="14" name="TextBox 13"/>
            <p:cNvSpPr txBox="1"/>
            <p:nvPr/>
          </p:nvSpPr>
          <p:spPr>
            <a:xfrm>
              <a:off x="3438923" y="3886036"/>
              <a:ext cx="2440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Zoom Out to ~ </a:t>
              </a:r>
              <a:r>
                <a:rPr lang="en-US" smtClean="0"/>
                <a:t>10 Mb</a:t>
              </a:r>
              <a:endParaRPr lang="en-US" dirty="0"/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604483" y="4632019"/>
              <a:ext cx="7298661" cy="128503"/>
              <a:chOff x="604483" y="4632019"/>
              <a:chExt cx="7298661" cy="128503"/>
            </a:xfrm>
          </p:grpSpPr>
          <p:grpSp>
            <p:nvGrpSpPr>
              <p:cNvPr id="65" name="Group 64"/>
              <p:cNvGrpSpPr>
                <a:grpSpLocks noChangeAspect="1"/>
              </p:cNvGrpSpPr>
              <p:nvPr/>
            </p:nvGrpSpPr>
            <p:grpSpPr>
              <a:xfrm>
                <a:off x="4290480" y="4641650"/>
                <a:ext cx="736977" cy="118872"/>
                <a:chOff x="635174" y="2481265"/>
                <a:chExt cx="7164120" cy="1155549"/>
              </a:xfrm>
            </p:grpSpPr>
            <p:pic>
              <p:nvPicPr>
                <p:cNvPr id="66" name="Picture 65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71" t="14008" r="4865" b="18093"/>
                <a:stretch/>
              </p:blipFill>
              <p:spPr>
                <a:xfrm>
                  <a:off x="635174" y="2481265"/>
                  <a:ext cx="2075753" cy="1129181"/>
                </a:xfrm>
                <a:prstGeom prst="rect">
                  <a:avLst/>
                </a:prstGeom>
              </p:spPr>
            </p:pic>
            <p:pic>
              <p:nvPicPr>
                <p:cNvPr id="67" name="Picture 66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71" t="14008" r="4865" b="18093"/>
                <a:stretch/>
              </p:blipFill>
              <p:spPr>
                <a:xfrm>
                  <a:off x="2710927" y="2481265"/>
                  <a:ext cx="2119257" cy="1152846"/>
                </a:xfrm>
                <a:prstGeom prst="rect">
                  <a:avLst/>
                </a:prstGeom>
                <a:solidFill>
                  <a:srgbClr val="00B050"/>
                </a:solidFill>
              </p:spPr>
            </p:pic>
            <p:pic>
              <p:nvPicPr>
                <p:cNvPr id="68" name="Picture 67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71" t="14008" r="4865" b="18093"/>
                <a:stretch/>
              </p:blipFill>
              <p:spPr>
                <a:xfrm>
                  <a:off x="4819387" y="2481265"/>
                  <a:ext cx="2119256" cy="1152846"/>
                </a:xfrm>
                <a:prstGeom prst="rect">
                  <a:avLst/>
                </a:prstGeom>
              </p:spPr>
            </p:pic>
            <p:pic>
              <p:nvPicPr>
                <p:cNvPr id="69" name="Picture 68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71" t="14008" r="55524" b="18093"/>
                <a:stretch/>
              </p:blipFill>
              <p:spPr>
                <a:xfrm>
                  <a:off x="6938643" y="2481265"/>
                  <a:ext cx="860651" cy="1155549"/>
                </a:xfrm>
                <a:prstGeom prst="rect">
                  <a:avLst/>
                </a:prstGeom>
              </p:spPr>
            </p:pic>
          </p:grpSp>
          <p:grpSp>
            <p:nvGrpSpPr>
              <p:cNvPr id="70" name="Group 69"/>
              <p:cNvGrpSpPr>
                <a:grpSpLocks noChangeAspect="1"/>
              </p:cNvGrpSpPr>
              <p:nvPr/>
            </p:nvGrpSpPr>
            <p:grpSpPr>
              <a:xfrm>
                <a:off x="3549583" y="4641650"/>
                <a:ext cx="736977" cy="118872"/>
                <a:chOff x="635174" y="2481265"/>
                <a:chExt cx="7164120" cy="1155549"/>
              </a:xfrm>
            </p:grpSpPr>
            <p:pic>
              <p:nvPicPr>
                <p:cNvPr id="71" name="Picture 70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71" t="14008" r="4865" b="18093"/>
                <a:stretch/>
              </p:blipFill>
              <p:spPr>
                <a:xfrm>
                  <a:off x="635174" y="2481265"/>
                  <a:ext cx="2075753" cy="1129181"/>
                </a:xfrm>
                <a:prstGeom prst="rect">
                  <a:avLst/>
                </a:prstGeom>
              </p:spPr>
            </p:pic>
            <p:pic>
              <p:nvPicPr>
                <p:cNvPr id="72" name="Picture 71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71" t="14008" r="4865" b="18093"/>
                <a:stretch/>
              </p:blipFill>
              <p:spPr>
                <a:xfrm>
                  <a:off x="2710927" y="2481265"/>
                  <a:ext cx="2119257" cy="1152846"/>
                </a:xfrm>
                <a:prstGeom prst="rect">
                  <a:avLst/>
                </a:prstGeom>
                <a:noFill/>
              </p:spPr>
            </p:pic>
            <p:pic>
              <p:nvPicPr>
                <p:cNvPr id="73" name="Picture 72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71" t="14008" r="4865" b="18093"/>
                <a:stretch/>
              </p:blipFill>
              <p:spPr>
                <a:xfrm>
                  <a:off x="4819387" y="2481265"/>
                  <a:ext cx="2119256" cy="1152846"/>
                </a:xfrm>
                <a:prstGeom prst="rect">
                  <a:avLst/>
                </a:prstGeom>
              </p:spPr>
            </p:pic>
            <p:pic>
              <p:nvPicPr>
                <p:cNvPr id="74" name="Picture 73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71" t="14008" r="55524" b="18093"/>
                <a:stretch/>
              </p:blipFill>
              <p:spPr>
                <a:xfrm>
                  <a:off x="6938643" y="2481265"/>
                  <a:ext cx="860651" cy="1155549"/>
                </a:xfrm>
                <a:prstGeom prst="rect">
                  <a:avLst/>
                </a:prstGeom>
              </p:spPr>
            </p:pic>
          </p:grpSp>
          <p:grpSp>
            <p:nvGrpSpPr>
              <p:cNvPr id="75" name="Group 74"/>
              <p:cNvGrpSpPr>
                <a:grpSpLocks noChangeAspect="1"/>
              </p:cNvGrpSpPr>
              <p:nvPr/>
            </p:nvGrpSpPr>
            <p:grpSpPr>
              <a:xfrm>
                <a:off x="2797296" y="4638938"/>
                <a:ext cx="736977" cy="118872"/>
                <a:chOff x="635174" y="2481265"/>
                <a:chExt cx="7164120" cy="1155549"/>
              </a:xfrm>
            </p:grpSpPr>
            <p:pic>
              <p:nvPicPr>
                <p:cNvPr id="76" name="Picture 75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71" t="14008" r="4865" b="18093"/>
                <a:stretch/>
              </p:blipFill>
              <p:spPr>
                <a:xfrm>
                  <a:off x="635174" y="2481265"/>
                  <a:ext cx="2075753" cy="1129181"/>
                </a:xfrm>
                <a:prstGeom prst="rect">
                  <a:avLst/>
                </a:prstGeom>
              </p:spPr>
            </p:pic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71" t="14008" r="4865" b="18093"/>
                <a:stretch/>
              </p:blipFill>
              <p:spPr>
                <a:xfrm>
                  <a:off x="2710927" y="2481265"/>
                  <a:ext cx="2119257" cy="1152846"/>
                </a:xfrm>
                <a:prstGeom prst="rect">
                  <a:avLst/>
                </a:prstGeom>
                <a:noFill/>
              </p:spPr>
            </p:pic>
            <p:pic>
              <p:nvPicPr>
                <p:cNvPr id="78" name="Picture 77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71" t="14008" r="4865" b="18093"/>
                <a:stretch/>
              </p:blipFill>
              <p:spPr>
                <a:xfrm>
                  <a:off x="4819387" y="2481265"/>
                  <a:ext cx="2119256" cy="1152846"/>
                </a:xfrm>
                <a:prstGeom prst="rect">
                  <a:avLst/>
                </a:prstGeom>
              </p:spPr>
            </p:pic>
            <p:pic>
              <p:nvPicPr>
                <p:cNvPr id="79" name="Picture 78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71" t="14008" r="55524" b="18093"/>
                <a:stretch/>
              </p:blipFill>
              <p:spPr>
                <a:xfrm>
                  <a:off x="6938643" y="2481265"/>
                  <a:ext cx="860651" cy="1155549"/>
                </a:xfrm>
                <a:prstGeom prst="rect">
                  <a:avLst/>
                </a:prstGeom>
              </p:spPr>
            </p:pic>
          </p:grpSp>
          <p:grpSp>
            <p:nvGrpSpPr>
              <p:cNvPr id="80" name="Group 79"/>
              <p:cNvGrpSpPr>
                <a:grpSpLocks noChangeAspect="1"/>
              </p:cNvGrpSpPr>
              <p:nvPr/>
            </p:nvGrpSpPr>
            <p:grpSpPr>
              <a:xfrm>
                <a:off x="2056399" y="4636226"/>
                <a:ext cx="736977" cy="118872"/>
                <a:chOff x="635174" y="2481265"/>
                <a:chExt cx="7164120" cy="1155549"/>
              </a:xfrm>
            </p:grpSpPr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71" t="14008" r="4865" b="18093"/>
                <a:stretch/>
              </p:blipFill>
              <p:spPr>
                <a:xfrm>
                  <a:off x="635174" y="2481265"/>
                  <a:ext cx="2075753" cy="1129181"/>
                </a:xfrm>
                <a:prstGeom prst="rect">
                  <a:avLst/>
                </a:prstGeom>
              </p:spPr>
            </p:pic>
            <p:pic>
              <p:nvPicPr>
                <p:cNvPr id="82" name="Picture 81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71" t="14008" r="4865" b="18093"/>
                <a:stretch/>
              </p:blipFill>
              <p:spPr>
                <a:xfrm>
                  <a:off x="2710927" y="2481265"/>
                  <a:ext cx="2119257" cy="1152846"/>
                </a:xfrm>
                <a:prstGeom prst="rect">
                  <a:avLst/>
                </a:prstGeom>
                <a:noFill/>
              </p:spPr>
            </p:pic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71" t="14008" r="4865" b="18093"/>
                <a:stretch/>
              </p:blipFill>
              <p:spPr>
                <a:xfrm>
                  <a:off x="4819387" y="2481265"/>
                  <a:ext cx="2119256" cy="1152846"/>
                </a:xfrm>
                <a:prstGeom prst="rect">
                  <a:avLst/>
                </a:prstGeom>
              </p:spPr>
            </p:pic>
            <p:pic>
              <p:nvPicPr>
                <p:cNvPr id="84" name="Picture 83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71" t="14008" r="55524" b="18093"/>
                <a:stretch/>
              </p:blipFill>
              <p:spPr>
                <a:xfrm>
                  <a:off x="6938643" y="2481265"/>
                  <a:ext cx="860651" cy="1155549"/>
                </a:xfrm>
                <a:prstGeom prst="rect">
                  <a:avLst/>
                </a:prstGeom>
              </p:spPr>
            </p:pic>
          </p:grpSp>
          <p:grpSp>
            <p:nvGrpSpPr>
              <p:cNvPr id="85" name="Group 84"/>
              <p:cNvGrpSpPr>
                <a:grpSpLocks noChangeAspect="1"/>
              </p:cNvGrpSpPr>
              <p:nvPr/>
            </p:nvGrpSpPr>
            <p:grpSpPr>
              <a:xfrm>
                <a:off x="1329025" y="4633514"/>
                <a:ext cx="736977" cy="118872"/>
                <a:chOff x="635174" y="2481265"/>
                <a:chExt cx="7164120" cy="1155549"/>
              </a:xfrm>
            </p:grpSpPr>
            <p:pic>
              <p:nvPicPr>
                <p:cNvPr id="86" name="Picture 85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71" t="14008" r="4865" b="18093"/>
                <a:stretch/>
              </p:blipFill>
              <p:spPr>
                <a:xfrm>
                  <a:off x="635174" y="2481265"/>
                  <a:ext cx="2075753" cy="1129181"/>
                </a:xfrm>
                <a:prstGeom prst="rect">
                  <a:avLst/>
                </a:prstGeom>
              </p:spPr>
            </p:pic>
            <p:pic>
              <p:nvPicPr>
                <p:cNvPr id="87" name="Picture 86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71" t="14008" r="4865" b="18093"/>
                <a:stretch/>
              </p:blipFill>
              <p:spPr>
                <a:xfrm>
                  <a:off x="2710927" y="2481265"/>
                  <a:ext cx="2119257" cy="1152846"/>
                </a:xfrm>
                <a:prstGeom prst="rect">
                  <a:avLst/>
                </a:prstGeom>
                <a:noFill/>
              </p:spPr>
            </p:pic>
            <p:pic>
              <p:nvPicPr>
                <p:cNvPr id="88" name="Picture 87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71" t="14008" r="4865" b="18093"/>
                <a:stretch/>
              </p:blipFill>
              <p:spPr>
                <a:xfrm>
                  <a:off x="4819387" y="2481265"/>
                  <a:ext cx="2119256" cy="1152846"/>
                </a:xfrm>
                <a:prstGeom prst="rect">
                  <a:avLst/>
                </a:prstGeom>
              </p:spPr>
            </p:pic>
            <p:pic>
              <p:nvPicPr>
                <p:cNvPr id="89" name="Picture 88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71" t="14008" r="55524" b="18093"/>
                <a:stretch/>
              </p:blipFill>
              <p:spPr>
                <a:xfrm>
                  <a:off x="6938643" y="2481265"/>
                  <a:ext cx="860651" cy="1155549"/>
                </a:xfrm>
                <a:prstGeom prst="rect">
                  <a:avLst/>
                </a:prstGeom>
              </p:spPr>
            </p:pic>
          </p:grpSp>
          <p:grpSp>
            <p:nvGrpSpPr>
              <p:cNvPr id="90" name="Group 89"/>
              <p:cNvGrpSpPr>
                <a:grpSpLocks noChangeAspect="1"/>
              </p:cNvGrpSpPr>
              <p:nvPr/>
            </p:nvGrpSpPr>
            <p:grpSpPr>
              <a:xfrm>
                <a:off x="604483" y="4632019"/>
                <a:ext cx="736977" cy="118872"/>
                <a:chOff x="635174" y="2481265"/>
                <a:chExt cx="7164120" cy="1155549"/>
              </a:xfrm>
            </p:grpSpPr>
            <p:pic>
              <p:nvPicPr>
                <p:cNvPr id="91" name="Picture 90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71" t="14008" r="4865" b="18093"/>
                <a:stretch/>
              </p:blipFill>
              <p:spPr>
                <a:xfrm>
                  <a:off x="635174" y="2481265"/>
                  <a:ext cx="2075753" cy="1129181"/>
                </a:xfrm>
                <a:prstGeom prst="rect">
                  <a:avLst/>
                </a:prstGeom>
              </p:spPr>
            </p:pic>
            <p:pic>
              <p:nvPicPr>
                <p:cNvPr id="92" name="Picture 91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71" t="14008" r="4865" b="18093"/>
                <a:stretch/>
              </p:blipFill>
              <p:spPr>
                <a:xfrm>
                  <a:off x="2710927" y="2481265"/>
                  <a:ext cx="2119257" cy="1152846"/>
                </a:xfrm>
                <a:prstGeom prst="rect">
                  <a:avLst/>
                </a:prstGeom>
                <a:noFill/>
              </p:spPr>
            </p:pic>
            <p:pic>
              <p:nvPicPr>
                <p:cNvPr id="93" name="Picture 92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71" t="14008" r="4865" b="18093"/>
                <a:stretch/>
              </p:blipFill>
              <p:spPr>
                <a:xfrm>
                  <a:off x="4819387" y="2481265"/>
                  <a:ext cx="2119256" cy="1152846"/>
                </a:xfrm>
                <a:prstGeom prst="rect">
                  <a:avLst/>
                </a:prstGeom>
              </p:spPr>
            </p:pic>
            <p:pic>
              <p:nvPicPr>
                <p:cNvPr id="94" name="Picture 93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71" t="14008" r="55524" b="18093"/>
                <a:stretch/>
              </p:blipFill>
              <p:spPr>
                <a:xfrm>
                  <a:off x="6938643" y="2481265"/>
                  <a:ext cx="860651" cy="1155549"/>
                </a:xfrm>
                <a:prstGeom prst="rect">
                  <a:avLst/>
                </a:prstGeom>
              </p:spPr>
            </p:pic>
          </p:grpSp>
          <p:grpSp>
            <p:nvGrpSpPr>
              <p:cNvPr id="95" name="Group 94"/>
              <p:cNvGrpSpPr>
                <a:grpSpLocks noChangeAspect="1"/>
              </p:cNvGrpSpPr>
              <p:nvPr/>
            </p:nvGrpSpPr>
            <p:grpSpPr>
              <a:xfrm>
                <a:off x="7166167" y="4641560"/>
                <a:ext cx="736977" cy="118872"/>
                <a:chOff x="635174" y="2481265"/>
                <a:chExt cx="7164120" cy="1155549"/>
              </a:xfrm>
            </p:grpSpPr>
            <p:pic>
              <p:nvPicPr>
                <p:cNvPr id="96" name="Picture 95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71" t="14008" r="4865" b="18093"/>
                <a:stretch/>
              </p:blipFill>
              <p:spPr>
                <a:xfrm>
                  <a:off x="635174" y="2481265"/>
                  <a:ext cx="2075753" cy="1129181"/>
                </a:xfrm>
                <a:prstGeom prst="rect">
                  <a:avLst/>
                </a:prstGeom>
              </p:spPr>
            </p:pic>
            <p:pic>
              <p:nvPicPr>
                <p:cNvPr id="97" name="Picture 96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71" t="14008" r="4865" b="18093"/>
                <a:stretch/>
              </p:blipFill>
              <p:spPr>
                <a:xfrm>
                  <a:off x="2710927" y="2481265"/>
                  <a:ext cx="2119257" cy="1152846"/>
                </a:xfrm>
                <a:prstGeom prst="rect">
                  <a:avLst/>
                </a:prstGeom>
                <a:noFill/>
              </p:spPr>
            </p:pic>
            <p:pic>
              <p:nvPicPr>
                <p:cNvPr id="98" name="Picture 97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71" t="14008" r="4865" b="18093"/>
                <a:stretch/>
              </p:blipFill>
              <p:spPr>
                <a:xfrm>
                  <a:off x="4819387" y="2481265"/>
                  <a:ext cx="2119256" cy="1152846"/>
                </a:xfrm>
                <a:prstGeom prst="rect">
                  <a:avLst/>
                </a:prstGeom>
              </p:spPr>
            </p:pic>
            <p:pic>
              <p:nvPicPr>
                <p:cNvPr id="99" name="Picture 98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71" t="14008" r="55524" b="18093"/>
                <a:stretch/>
              </p:blipFill>
              <p:spPr>
                <a:xfrm>
                  <a:off x="6938643" y="2481265"/>
                  <a:ext cx="860651" cy="1155549"/>
                </a:xfrm>
                <a:prstGeom prst="rect">
                  <a:avLst/>
                </a:prstGeom>
              </p:spPr>
            </p:pic>
          </p:grpSp>
          <p:grpSp>
            <p:nvGrpSpPr>
              <p:cNvPr id="100" name="Group 99"/>
              <p:cNvGrpSpPr>
                <a:grpSpLocks noChangeAspect="1"/>
              </p:cNvGrpSpPr>
              <p:nvPr/>
            </p:nvGrpSpPr>
            <p:grpSpPr>
              <a:xfrm>
                <a:off x="6440182" y="4640095"/>
                <a:ext cx="736977" cy="118872"/>
                <a:chOff x="635174" y="2481265"/>
                <a:chExt cx="7164120" cy="1155549"/>
              </a:xfrm>
            </p:grpSpPr>
            <p:pic>
              <p:nvPicPr>
                <p:cNvPr id="101" name="Picture 100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71" t="14008" r="4865" b="18093"/>
                <a:stretch/>
              </p:blipFill>
              <p:spPr>
                <a:xfrm>
                  <a:off x="635174" y="2481265"/>
                  <a:ext cx="2075753" cy="1129181"/>
                </a:xfrm>
                <a:prstGeom prst="rect">
                  <a:avLst/>
                </a:prstGeom>
              </p:spPr>
            </p:pic>
            <p:pic>
              <p:nvPicPr>
                <p:cNvPr id="102" name="Picture 101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71" t="14008" r="4865" b="18093"/>
                <a:stretch/>
              </p:blipFill>
              <p:spPr>
                <a:xfrm>
                  <a:off x="2710927" y="2481265"/>
                  <a:ext cx="2119257" cy="1152846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3" name="Picture 102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71" t="14008" r="4865" b="18093"/>
                <a:stretch/>
              </p:blipFill>
              <p:spPr>
                <a:xfrm>
                  <a:off x="4819387" y="2481265"/>
                  <a:ext cx="2119256" cy="1152846"/>
                </a:xfrm>
                <a:prstGeom prst="rect">
                  <a:avLst/>
                </a:prstGeom>
              </p:spPr>
            </p:pic>
            <p:pic>
              <p:nvPicPr>
                <p:cNvPr id="104" name="Picture 103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71" t="14008" r="55524" b="18093"/>
                <a:stretch/>
              </p:blipFill>
              <p:spPr>
                <a:xfrm>
                  <a:off x="6938643" y="2481265"/>
                  <a:ext cx="860651" cy="1155549"/>
                </a:xfrm>
                <a:prstGeom prst="rect">
                  <a:avLst/>
                </a:prstGeom>
              </p:spPr>
            </p:pic>
          </p:grpSp>
          <p:grpSp>
            <p:nvGrpSpPr>
              <p:cNvPr id="105" name="Group 104"/>
              <p:cNvGrpSpPr>
                <a:grpSpLocks noChangeAspect="1"/>
              </p:cNvGrpSpPr>
              <p:nvPr/>
            </p:nvGrpSpPr>
            <p:grpSpPr>
              <a:xfrm>
                <a:off x="5725323" y="4637392"/>
                <a:ext cx="736977" cy="118872"/>
                <a:chOff x="635174" y="2481265"/>
                <a:chExt cx="7164120" cy="1155549"/>
              </a:xfrm>
            </p:grpSpPr>
            <p:pic>
              <p:nvPicPr>
                <p:cNvPr id="106" name="Picture 105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71" t="14008" r="4865" b="18093"/>
                <a:stretch/>
              </p:blipFill>
              <p:spPr>
                <a:xfrm>
                  <a:off x="635174" y="2481265"/>
                  <a:ext cx="2075753" cy="1129181"/>
                </a:xfrm>
                <a:prstGeom prst="rect">
                  <a:avLst/>
                </a:prstGeom>
              </p:spPr>
            </p:pic>
            <p:pic>
              <p:nvPicPr>
                <p:cNvPr id="107" name="Picture 106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71" t="14008" r="4865" b="18093"/>
                <a:stretch/>
              </p:blipFill>
              <p:spPr>
                <a:xfrm>
                  <a:off x="2710927" y="2481265"/>
                  <a:ext cx="2119257" cy="1152846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8" name="Picture 107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71" t="14008" r="4865" b="18093"/>
                <a:stretch/>
              </p:blipFill>
              <p:spPr>
                <a:xfrm>
                  <a:off x="4819387" y="2481265"/>
                  <a:ext cx="2119256" cy="1152846"/>
                </a:xfrm>
                <a:prstGeom prst="rect">
                  <a:avLst/>
                </a:prstGeom>
              </p:spPr>
            </p:pic>
            <p:pic>
              <p:nvPicPr>
                <p:cNvPr id="109" name="Picture 108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71" t="14008" r="55524" b="18093"/>
                <a:stretch/>
              </p:blipFill>
              <p:spPr>
                <a:xfrm>
                  <a:off x="6938643" y="2481265"/>
                  <a:ext cx="860651" cy="1155549"/>
                </a:xfrm>
                <a:prstGeom prst="rect">
                  <a:avLst/>
                </a:prstGeom>
              </p:spPr>
            </p:pic>
          </p:grpSp>
          <p:grpSp>
            <p:nvGrpSpPr>
              <p:cNvPr id="110" name="Group 109"/>
              <p:cNvGrpSpPr>
                <a:grpSpLocks noChangeAspect="1"/>
              </p:cNvGrpSpPr>
              <p:nvPr/>
            </p:nvGrpSpPr>
            <p:grpSpPr>
              <a:xfrm>
                <a:off x="5010464" y="4640104"/>
                <a:ext cx="736977" cy="118872"/>
                <a:chOff x="635174" y="2481265"/>
                <a:chExt cx="7164120" cy="1155549"/>
              </a:xfrm>
            </p:grpSpPr>
            <p:pic>
              <p:nvPicPr>
                <p:cNvPr id="111" name="Picture 110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71" t="14008" r="4865" b="18093"/>
                <a:stretch/>
              </p:blipFill>
              <p:spPr>
                <a:xfrm>
                  <a:off x="635174" y="2481265"/>
                  <a:ext cx="2075753" cy="1129181"/>
                </a:xfrm>
                <a:prstGeom prst="rect">
                  <a:avLst/>
                </a:prstGeom>
              </p:spPr>
            </p:pic>
            <p:pic>
              <p:nvPicPr>
                <p:cNvPr id="112" name="Picture 111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71" t="14008" r="4865" b="18093"/>
                <a:stretch/>
              </p:blipFill>
              <p:spPr>
                <a:xfrm>
                  <a:off x="2710927" y="2481265"/>
                  <a:ext cx="2119257" cy="1152846"/>
                </a:xfrm>
                <a:prstGeom prst="rect">
                  <a:avLst/>
                </a:prstGeom>
                <a:noFill/>
              </p:spPr>
            </p:pic>
            <p:pic>
              <p:nvPicPr>
                <p:cNvPr id="113" name="Picture 112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71" t="14008" r="4865" b="18093"/>
                <a:stretch/>
              </p:blipFill>
              <p:spPr>
                <a:xfrm>
                  <a:off x="4819387" y="2481265"/>
                  <a:ext cx="2119256" cy="1152846"/>
                </a:xfrm>
                <a:prstGeom prst="rect">
                  <a:avLst/>
                </a:prstGeom>
              </p:spPr>
            </p:pic>
            <p:pic>
              <p:nvPicPr>
                <p:cNvPr id="114" name="Picture 113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71" t="14008" r="55524" b="18093"/>
                <a:stretch/>
              </p:blipFill>
              <p:spPr>
                <a:xfrm>
                  <a:off x="6938643" y="2481265"/>
                  <a:ext cx="860651" cy="1155549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638" name="Group 637"/>
          <p:cNvGrpSpPr/>
          <p:nvPr/>
        </p:nvGrpSpPr>
        <p:grpSpPr>
          <a:xfrm>
            <a:off x="470202" y="3571947"/>
            <a:ext cx="7770157" cy="571927"/>
            <a:chOff x="470202" y="3571947"/>
            <a:chExt cx="7770157" cy="571927"/>
          </a:xfrm>
        </p:grpSpPr>
        <p:sp>
          <p:nvSpPr>
            <p:cNvPr id="118" name="TextBox 117"/>
            <p:cNvSpPr txBox="1"/>
            <p:nvPr/>
          </p:nvSpPr>
          <p:spPr>
            <a:xfrm>
              <a:off x="1999310" y="3571947"/>
              <a:ext cx="5497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Zoom Out to ~ </a:t>
              </a:r>
              <a:r>
                <a:rPr lang="en-US" dirty="0"/>
                <a:t>3</a:t>
              </a:r>
              <a:r>
                <a:rPr lang="en-US" dirty="0" smtClean="0"/>
                <a:t>0 Mb (size </a:t>
              </a:r>
              <a:r>
                <a:rPr lang="en-US" smtClean="0"/>
                <a:t>of original QTL region)</a:t>
              </a:r>
              <a:endParaRPr lang="en-US" dirty="0"/>
            </a:p>
          </p:txBody>
        </p:sp>
        <p:grpSp>
          <p:nvGrpSpPr>
            <p:cNvPr id="323" name="Group 322"/>
            <p:cNvGrpSpPr/>
            <p:nvPr/>
          </p:nvGrpSpPr>
          <p:grpSpPr>
            <a:xfrm>
              <a:off x="470202" y="4084348"/>
              <a:ext cx="7770157" cy="59526"/>
              <a:chOff x="339397" y="5942107"/>
              <a:chExt cx="7770157" cy="59526"/>
            </a:xfrm>
          </p:grpSpPr>
          <p:grpSp>
            <p:nvGrpSpPr>
              <p:cNvPr id="119" name="Group 118"/>
              <p:cNvGrpSpPr>
                <a:grpSpLocks noChangeAspect="1"/>
              </p:cNvGrpSpPr>
              <p:nvPr/>
            </p:nvGrpSpPr>
            <p:grpSpPr>
              <a:xfrm>
                <a:off x="2916708" y="5955913"/>
                <a:ext cx="2596786" cy="45720"/>
                <a:chOff x="604483" y="4632019"/>
                <a:chExt cx="7298661" cy="128503"/>
              </a:xfrm>
            </p:grpSpPr>
            <p:grpSp>
              <p:nvGrpSpPr>
                <p:cNvPr id="120" name="Group 119"/>
                <p:cNvGrpSpPr>
                  <a:grpSpLocks noChangeAspect="1"/>
                </p:cNvGrpSpPr>
                <p:nvPr/>
              </p:nvGrpSpPr>
              <p:grpSpPr>
                <a:xfrm>
                  <a:off x="4290480" y="4641650"/>
                  <a:ext cx="736977" cy="118872"/>
                  <a:chOff x="635174" y="2481265"/>
                  <a:chExt cx="7164120" cy="1155549"/>
                </a:xfrm>
              </p:grpSpPr>
              <p:pic>
                <p:nvPicPr>
                  <p:cNvPr id="166" name="Picture 165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635174" y="2481265"/>
                    <a:ext cx="2075753" cy="1129181"/>
                  </a:xfrm>
                  <a:prstGeom prst="rect">
                    <a:avLst/>
                  </a:prstGeom>
                </p:spPr>
              </p:pic>
              <p:pic>
                <p:nvPicPr>
                  <p:cNvPr id="167" name="Picture 166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2710927" y="2481265"/>
                    <a:ext cx="2119257" cy="1152846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</p:pic>
              <p:pic>
                <p:nvPicPr>
                  <p:cNvPr id="168" name="Picture 167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4819387" y="2481265"/>
                    <a:ext cx="2119256" cy="1152846"/>
                  </a:xfrm>
                  <a:prstGeom prst="rect">
                    <a:avLst/>
                  </a:prstGeom>
                </p:spPr>
              </p:pic>
              <p:pic>
                <p:nvPicPr>
                  <p:cNvPr id="169" name="Picture 168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55524" b="18093"/>
                  <a:stretch/>
                </p:blipFill>
                <p:spPr>
                  <a:xfrm>
                    <a:off x="6938643" y="2481265"/>
                    <a:ext cx="860651" cy="115554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1" name="Group 120"/>
                <p:cNvGrpSpPr>
                  <a:grpSpLocks noChangeAspect="1"/>
                </p:cNvGrpSpPr>
                <p:nvPr/>
              </p:nvGrpSpPr>
              <p:grpSpPr>
                <a:xfrm>
                  <a:off x="3549583" y="4641650"/>
                  <a:ext cx="736977" cy="118872"/>
                  <a:chOff x="635174" y="2481265"/>
                  <a:chExt cx="7164120" cy="1155549"/>
                </a:xfrm>
              </p:grpSpPr>
              <p:pic>
                <p:nvPicPr>
                  <p:cNvPr id="162" name="Picture 161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635174" y="2481265"/>
                    <a:ext cx="2075753" cy="1129181"/>
                  </a:xfrm>
                  <a:prstGeom prst="rect">
                    <a:avLst/>
                  </a:prstGeom>
                </p:spPr>
              </p:pic>
              <p:pic>
                <p:nvPicPr>
                  <p:cNvPr id="163" name="Picture 162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2710927" y="2481265"/>
                    <a:ext cx="2119257" cy="1152846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164" name="Picture 163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4819387" y="2481265"/>
                    <a:ext cx="2119256" cy="1152846"/>
                  </a:xfrm>
                  <a:prstGeom prst="rect">
                    <a:avLst/>
                  </a:prstGeom>
                </p:spPr>
              </p:pic>
              <p:pic>
                <p:nvPicPr>
                  <p:cNvPr id="165" name="Picture 164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55524" b="18093"/>
                  <a:stretch/>
                </p:blipFill>
                <p:spPr>
                  <a:xfrm>
                    <a:off x="6938643" y="2481265"/>
                    <a:ext cx="860651" cy="115554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2" name="Group 121"/>
                <p:cNvGrpSpPr>
                  <a:grpSpLocks noChangeAspect="1"/>
                </p:cNvGrpSpPr>
                <p:nvPr/>
              </p:nvGrpSpPr>
              <p:grpSpPr>
                <a:xfrm>
                  <a:off x="2797296" y="4638938"/>
                  <a:ext cx="736977" cy="118872"/>
                  <a:chOff x="635174" y="2481265"/>
                  <a:chExt cx="7164120" cy="1155549"/>
                </a:xfrm>
              </p:grpSpPr>
              <p:pic>
                <p:nvPicPr>
                  <p:cNvPr id="158" name="Picture 157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635174" y="2481265"/>
                    <a:ext cx="2075753" cy="1129181"/>
                  </a:xfrm>
                  <a:prstGeom prst="rect">
                    <a:avLst/>
                  </a:prstGeom>
                </p:spPr>
              </p:pic>
              <p:pic>
                <p:nvPicPr>
                  <p:cNvPr id="159" name="Picture 158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2710927" y="2481265"/>
                    <a:ext cx="2119257" cy="1152846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160" name="Picture 159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4819387" y="2481265"/>
                    <a:ext cx="2119256" cy="1152846"/>
                  </a:xfrm>
                  <a:prstGeom prst="rect">
                    <a:avLst/>
                  </a:prstGeom>
                </p:spPr>
              </p:pic>
              <p:pic>
                <p:nvPicPr>
                  <p:cNvPr id="161" name="Picture 160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55524" b="18093"/>
                  <a:stretch/>
                </p:blipFill>
                <p:spPr>
                  <a:xfrm>
                    <a:off x="6938643" y="2481265"/>
                    <a:ext cx="860651" cy="115554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3" name="Group 122"/>
                <p:cNvGrpSpPr>
                  <a:grpSpLocks noChangeAspect="1"/>
                </p:cNvGrpSpPr>
                <p:nvPr/>
              </p:nvGrpSpPr>
              <p:grpSpPr>
                <a:xfrm>
                  <a:off x="2056399" y="4636226"/>
                  <a:ext cx="736977" cy="118872"/>
                  <a:chOff x="635174" y="2481265"/>
                  <a:chExt cx="7164120" cy="1155549"/>
                </a:xfrm>
              </p:grpSpPr>
              <p:pic>
                <p:nvPicPr>
                  <p:cNvPr id="154" name="Picture 153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635174" y="2481265"/>
                    <a:ext cx="2075753" cy="1129181"/>
                  </a:xfrm>
                  <a:prstGeom prst="rect">
                    <a:avLst/>
                  </a:prstGeom>
                </p:spPr>
              </p:pic>
              <p:pic>
                <p:nvPicPr>
                  <p:cNvPr id="155" name="Picture 154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2710927" y="2481265"/>
                    <a:ext cx="2119257" cy="1152846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156" name="Picture 155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4819387" y="2481265"/>
                    <a:ext cx="2119256" cy="1152846"/>
                  </a:xfrm>
                  <a:prstGeom prst="rect">
                    <a:avLst/>
                  </a:prstGeom>
                </p:spPr>
              </p:pic>
              <p:pic>
                <p:nvPicPr>
                  <p:cNvPr id="157" name="Picture 156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55524" b="18093"/>
                  <a:stretch/>
                </p:blipFill>
                <p:spPr>
                  <a:xfrm>
                    <a:off x="6938643" y="2481265"/>
                    <a:ext cx="860651" cy="115554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4" name="Group 123"/>
                <p:cNvGrpSpPr>
                  <a:grpSpLocks noChangeAspect="1"/>
                </p:cNvGrpSpPr>
                <p:nvPr/>
              </p:nvGrpSpPr>
              <p:grpSpPr>
                <a:xfrm>
                  <a:off x="1329025" y="4633514"/>
                  <a:ext cx="736977" cy="118872"/>
                  <a:chOff x="635174" y="2481265"/>
                  <a:chExt cx="7164120" cy="1155549"/>
                </a:xfrm>
              </p:grpSpPr>
              <p:pic>
                <p:nvPicPr>
                  <p:cNvPr id="150" name="Picture 149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635174" y="2481265"/>
                    <a:ext cx="2075753" cy="1129181"/>
                  </a:xfrm>
                  <a:prstGeom prst="rect">
                    <a:avLst/>
                  </a:prstGeom>
                </p:spPr>
              </p:pic>
              <p:pic>
                <p:nvPicPr>
                  <p:cNvPr id="151" name="Picture 150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2710927" y="2481265"/>
                    <a:ext cx="2119257" cy="1152846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152" name="Picture 151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4819387" y="2481265"/>
                    <a:ext cx="2119256" cy="1152846"/>
                  </a:xfrm>
                  <a:prstGeom prst="rect">
                    <a:avLst/>
                  </a:prstGeom>
                </p:spPr>
              </p:pic>
              <p:pic>
                <p:nvPicPr>
                  <p:cNvPr id="153" name="Picture 152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55524" b="18093"/>
                  <a:stretch/>
                </p:blipFill>
                <p:spPr>
                  <a:xfrm>
                    <a:off x="6938643" y="2481265"/>
                    <a:ext cx="860651" cy="115554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5" name="Group 124"/>
                <p:cNvGrpSpPr>
                  <a:grpSpLocks noChangeAspect="1"/>
                </p:cNvGrpSpPr>
                <p:nvPr/>
              </p:nvGrpSpPr>
              <p:grpSpPr>
                <a:xfrm>
                  <a:off x="604483" y="4632019"/>
                  <a:ext cx="736977" cy="118872"/>
                  <a:chOff x="635174" y="2481265"/>
                  <a:chExt cx="7164120" cy="1155549"/>
                </a:xfrm>
              </p:grpSpPr>
              <p:pic>
                <p:nvPicPr>
                  <p:cNvPr id="146" name="Picture 145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635174" y="2481265"/>
                    <a:ext cx="2075753" cy="1129181"/>
                  </a:xfrm>
                  <a:prstGeom prst="rect">
                    <a:avLst/>
                  </a:prstGeom>
                </p:spPr>
              </p:pic>
              <p:pic>
                <p:nvPicPr>
                  <p:cNvPr id="147" name="Picture 146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2710927" y="2481265"/>
                    <a:ext cx="2119257" cy="1152846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148" name="Picture 147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4819387" y="2481265"/>
                    <a:ext cx="2119256" cy="1152846"/>
                  </a:xfrm>
                  <a:prstGeom prst="rect">
                    <a:avLst/>
                  </a:prstGeom>
                </p:spPr>
              </p:pic>
              <p:pic>
                <p:nvPicPr>
                  <p:cNvPr id="149" name="Picture 148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55524" b="18093"/>
                  <a:stretch/>
                </p:blipFill>
                <p:spPr>
                  <a:xfrm>
                    <a:off x="6938643" y="2481265"/>
                    <a:ext cx="860651" cy="115554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6" name="Group 125"/>
                <p:cNvGrpSpPr>
                  <a:grpSpLocks noChangeAspect="1"/>
                </p:cNvGrpSpPr>
                <p:nvPr/>
              </p:nvGrpSpPr>
              <p:grpSpPr>
                <a:xfrm>
                  <a:off x="7166167" y="4641560"/>
                  <a:ext cx="736977" cy="118872"/>
                  <a:chOff x="635174" y="2481265"/>
                  <a:chExt cx="7164120" cy="1155549"/>
                </a:xfrm>
              </p:grpSpPr>
              <p:pic>
                <p:nvPicPr>
                  <p:cNvPr id="142" name="Picture 141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635174" y="2481265"/>
                    <a:ext cx="2075753" cy="1129181"/>
                  </a:xfrm>
                  <a:prstGeom prst="rect">
                    <a:avLst/>
                  </a:prstGeom>
                </p:spPr>
              </p:pic>
              <p:pic>
                <p:nvPicPr>
                  <p:cNvPr id="143" name="Picture 142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2710927" y="2481265"/>
                    <a:ext cx="2119257" cy="1152846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144" name="Picture 143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4819387" y="2481265"/>
                    <a:ext cx="2119256" cy="1152846"/>
                  </a:xfrm>
                  <a:prstGeom prst="rect">
                    <a:avLst/>
                  </a:prstGeom>
                </p:spPr>
              </p:pic>
              <p:pic>
                <p:nvPicPr>
                  <p:cNvPr id="145" name="Picture 144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55524" b="18093"/>
                  <a:stretch/>
                </p:blipFill>
                <p:spPr>
                  <a:xfrm>
                    <a:off x="6938643" y="2481265"/>
                    <a:ext cx="860651" cy="115554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7" name="Group 126"/>
                <p:cNvGrpSpPr>
                  <a:grpSpLocks noChangeAspect="1"/>
                </p:cNvGrpSpPr>
                <p:nvPr/>
              </p:nvGrpSpPr>
              <p:grpSpPr>
                <a:xfrm>
                  <a:off x="6440182" y="4640095"/>
                  <a:ext cx="736977" cy="118872"/>
                  <a:chOff x="635174" y="2481265"/>
                  <a:chExt cx="7164120" cy="1155549"/>
                </a:xfrm>
              </p:grpSpPr>
              <p:pic>
                <p:nvPicPr>
                  <p:cNvPr id="138" name="Picture 137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635174" y="2481265"/>
                    <a:ext cx="2075753" cy="1129181"/>
                  </a:xfrm>
                  <a:prstGeom prst="rect">
                    <a:avLst/>
                  </a:prstGeom>
                </p:spPr>
              </p:pic>
              <p:pic>
                <p:nvPicPr>
                  <p:cNvPr id="139" name="Picture 138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2710927" y="2481265"/>
                    <a:ext cx="2119257" cy="1152846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140" name="Picture 139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4819387" y="2481265"/>
                    <a:ext cx="2119256" cy="1152846"/>
                  </a:xfrm>
                  <a:prstGeom prst="rect">
                    <a:avLst/>
                  </a:prstGeom>
                </p:spPr>
              </p:pic>
              <p:pic>
                <p:nvPicPr>
                  <p:cNvPr id="141" name="Picture 140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55524" b="18093"/>
                  <a:stretch/>
                </p:blipFill>
                <p:spPr>
                  <a:xfrm>
                    <a:off x="6938643" y="2481265"/>
                    <a:ext cx="860651" cy="115554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8" name="Group 127"/>
                <p:cNvGrpSpPr>
                  <a:grpSpLocks noChangeAspect="1"/>
                </p:cNvGrpSpPr>
                <p:nvPr/>
              </p:nvGrpSpPr>
              <p:grpSpPr>
                <a:xfrm>
                  <a:off x="5725323" y="4637392"/>
                  <a:ext cx="736977" cy="118872"/>
                  <a:chOff x="635174" y="2481265"/>
                  <a:chExt cx="7164120" cy="1155549"/>
                </a:xfrm>
              </p:grpSpPr>
              <p:pic>
                <p:nvPicPr>
                  <p:cNvPr id="134" name="Picture 133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635174" y="2481265"/>
                    <a:ext cx="2075753" cy="1129181"/>
                  </a:xfrm>
                  <a:prstGeom prst="rect">
                    <a:avLst/>
                  </a:prstGeom>
                </p:spPr>
              </p:pic>
              <p:pic>
                <p:nvPicPr>
                  <p:cNvPr id="135" name="Picture 134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2710927" y="2481265"/>
                    <a:ext cx="2119257" cy="1152846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136" name="Picture 135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4819387" y="2481265"/>
                    <a:ext cx="2119256" cy="1152846"/>
                  </a:xfrm>
                  <a:prstGeom prst="rect">
                    <a:avLst/>
                  </a:prstGeom>
                </p:spPr>
              </p:pic>
              <p:pic>
                <p:nvPicPr>
                  <p:cNvPr id="137" name="Picture 136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55524" b="18093"/>
                  <a:stretch/>
                </p:blipFill>
                <p:spPr>
                  <a:xfrm>
                    <a:off x="6938643" y="2481265"/>
                    <a:ext cx="860651" cy="115554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9" name="Group 128"/>
                <p:cNvGrpSpPr>
                  <a:grpSpLocks noChangeAspect="1"/>
                </p:cNvGrpSpPr>
                <p:nvPr/>
              </p:nvGrpSpPr>
              <p:grpSpPr>
                <a:xfrm>
                  <a:off x="5010464" y="4640104"/>
                  <a:ext cx="736977" cy="118872"/>
                  <a:chOff x="635174" y="2481265"/>
                  <a:chExt cx="7164120" cy="1155549"/>
                </a:xfrm>
              </p:grpSpPr>
              <p:pic>
                <p:nvPicPr>
                  <p:cNvPr id="130" name="Picture 129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635174" y="2481265"/>
                    <a:ext cx="2075753" cy="1129181"/>
                  </a:xfrm>
                  <a:prstGeom prst="rect">
                    <a:avLst/>
                  </a:prstGeom>
                </p:spPr>
              </p:pic>
              <p:pic>
                <p:nvPicPr>
                  <p:cNvPr id="131" name="Picture 130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2710927" y="2481265"/>
                    <a:ext cx="2119257" cy="1152846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132" name="Picture 131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4819387" y="2481265"/>
                    <a:ext cx="2119256" cy="1152846"/>
                  </a:xfrm>
                  <a:prstGeom prst="rect">
                    <a:avLst/>
                  </a:prstGeom>
                </p:spPr>
              </p:pic>
              <p:pic>
                <p:nvPicPr>
                  <p:cNvPr id="133" name="Picture 132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55524" b="18093"/>
                  <a:stretch/>
                </p:blipFill>
                <p:spPr>
                  <a:xfrm>
                    <a:off x="6938643" y="2481265"/>
                    <a:ext cx="860651" cy="1155549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70" name="Group 169"/>
              <p:cNvGrpSpPr>
                <a:grpSpLocks noChangeAspect="1"/>
              </p:cNvGrpSpPr>
              <p:nvPr/>
            </p:nvGrpSpPr>
            <p:grpSpPr>
              <a:xfrm>
                <a:off x="339397" y="5942107"/>
                <a:ext cx="2596786" cy="45720"/>
                <a:chOff x="604483" y="4632019"/>
                <a:chExt cx="7298661" cy="128503"/>
              </a:xfrm>
            </p:grpSpPr>
            <p:grpSp>
              <p:nvGrpSpPr>
                <p:cNvPr id="171" name="Group 170"/>
                <p:cNvGrpSpPr>
                  <a:grpSpLocks noChangeAspect="1"/>
                </p:cNvGrpSpPr>
                <p:nvPr/>
              </p:nvGrpSpPr>
              <p:grpSpPr>
                <a:xfrm>
                  <a:off x="4290480" y="4641650"/>
                  <a:ext cx="736977" cy="118872"/>
                  <a:chOff x="635174" y="2481265"/>
                  <a:chExt cx="7164120" cy="1155549"/>
                </a:xfrm>
              </p:grpSpPr>
              <p:pic>
                <p:nvPicPr>
                  <p:cNvPr id="217" name="Picture 216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635174" y="2481265"/>
                    <a:ext cx="2075753" cy="1129181"/>
                  </a:xfrm>
                  <a:prstGeom prst="rect">
                    <a:avLst/>
                  </a:prstGeom>
                </p:spPr>
              </p:pic>
              <p:pic>
                <p:nvPicPr>
                  <p:cNvPr id="218" name="Picture 217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2710927" y="2481265"/>
                    <a:ext cx="2119257" cy="1152846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219" name="Picture 218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4819387" y="2481265"/>
                    <a:ext cx="2119256" cy="1152846"/>
                  </a:xfrm>
                  <a:prstGeom prst="rect">
                    <a:avLst/>
                  </a:prstGeom>
                </p:spPr>
              </p:pic>
              <p:pic>
                <p:nvPicPr>
                  <p:cNvPr id="220" name="Picture 219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55524" b="18093"/>
                  <a:stretch/>
                </p:blipFill>
                <p:spPr>
                  <a:xfrm>
                    <a:off x="6938643" y="2481265"/>
                    <a:ext cx="860651" cy="115554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2" name="Group 171"/>
                <p:cNvGrpSpPr>
                  <a:grpSpLocks noChangeAspect="1"/>
                </p:cNvGrpSpPr>
                <p:nvPr/>
              </p:nvGrpSpPr>
              <p:grpSpPr>
                <a:xfrm>
                  <a:off x="3549583" y="4641650"/>
                  <a:ext cx="736977" cy="118872"/>
                  <a:chOff x="635174" y="2481265"/>
                  <a:chExt cx="7164120" cy="1155549"/>
                </a:xfrm>
              </p:grpSpPr>
              <p:pic>
                <p:nvPicPr>
                  <p:cNvPr id="213" name="Picture 212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635174" y="2481265"/>
                    <a:ext cx="2075753" cy="1129181"/>
                  </a:xfrm>
                  <a:prstGeom prst="rect">
                    <a:avLst/>
                  </a:prstGeom>
                </p:spPr>
              </p:pic>
              <p:pic>
                <p:nvPicPr>
                  <p:cNvPr id="214" name="Picture 213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2710927" y="2481265"/>
                    <a:ext cx="2119257" cy="1152846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215" name="Picture 214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4819387" y="2481265"/>
                    <a:ext cx="2119256" cy="1152846"/>
                  </a:xfrm>
                  <a:prstGeom prst="rect">
                    <a:avLst/>
                  </a:prstGeom>
                </p:spPr>
              </p:pic>
              <p:pic>
                <p:nvPicPr>
                  <p:cNvPr id="216" name="Picture 215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55524" b="18093"/>
                  <a:stretch/>
                </p:blipFill>
                <p:spPr>
                  <a:xfrm>
                    <a:off x="6938643" y="2481265"/>
                    <a:ext cx="860651" cy="115554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3" name="Group 172"/>
                <p:cNvGrpSpPr>
                  <a:grpSpLocks noChangeAspect="1"/>
                </p:cNvGrpSpPr>
                <p:nvPr/>
              </p:nvGrpSpPr>
              <p:grpSpPr>
                <a:xfrm>
                  <a:off x="2797296" y="4638938"/>
                  <a:ext cx="736977" cy="118872"/>
                  <a:chOff x="635174" y="2481265"/>
                  <a:chExt cx="7164120" cy="1155549"/>
                </a:xfrm>
              </p:grpSpPr>
              <p:pic>
                <p:nvPicPr>
                  <p:cNvPr id="209" name="Picture 208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635174" y="2481265"/>
                    <a:ext cx="2075753" cy="1129181"/>
                  </a:xfrm>
                  <a:prstGeom prst="rect">
                    <a:avLst/>
                  </a:prstGeom>
                </p:spPr>
              </p:pic>
              <p:pic>
                <p:nvPicPr>
                  <p:cNvPr id="210" name="Picture 209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2710927" y="2481265"/>
                    <a:ext cx="2119257" cy="1152846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211" name="Picture 210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4819387" y="2481265"/>
                    <a:ext cx="2119256" cy="1152846"/>
                  </a:xfrm>
                  <a:prstGeom prst="rect">
                    <a:avLst/>
                  </a:prstGeom>
                </p:spPr>
              </p:pic>
              <p:pic>
                <p:nvPicPr>
                  <p:cNvPr id="212" name="Picture 211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55524" b="18093"/>
                  <a:stretch/>
                </p:blipFill>
                <p:spPr>
                  <a:xfrm>
                    <a:off x="6938643" y="2481265"/>
                    <a:ext cx="860651" cy="115554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4" name="Group 173"/>
                <p:cNvGrpSpPr>
                  <a:grpSpLocks noChangeAspect="1"/>
                </p:cNvGrpSpPr>
                <p:nvPr/>
              </p:nvGrpSpPr>
              <p:grpSpPr>
                <a:xfrm>
                  <a:off x="2056399" y="4636226"/>
                  <a:ext cx="736977" cy="118872"/>
                  <a:chOff x="635174" y="2481265"/>
                  <a:chExt cx="7164120" cy="1155549"/>
                </a:xfrm>
              </p:grpSpPr>
              <p:pic>
                <p:nvPicPr>
                  <p:cNvPr id="205" name="Picture 204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635174" y="2481265"/>
                    <a:ext cx="2075753" cy="1129181"/>
                  </a:xfrm>
                  <a:prstGeom prst="rect">
                    <a:avLst/>
                  </a:prstGeom>
                </p:spPr>
              </p:pic>
              <p:pic>
                <p:nvPicPr>
                  <p:cNvPr id="206" name="Picture 205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2710927" y="2481265"/>
                    <a:ext cx="2119257" cy="1152846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207" name="Picture 206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4819387" y="2481265"/>
                    <a:ext cx="2119256" cy="1152846"/>
                  </a:xfrm>
                  <a:prstGeom prst="rect">
                    <a:avLst/>
                  </a:prstGeom>
                </p:spPr>
              </p:pic>
              <p:pic>
                <p:nvPicPr>
                  <p:cNvPr id="208" name="Picture 207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55524" b="18093"/>
                  <a:stretch/>
                </p:blipFill>
                <p:spPr>
                  <a:xfrm>
                    <a:off x="6938643" y="2481265"/>
                    <a:ext cx="860651" cy="115554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5" name="Group 174"/>
                <p:cNvGrpSpPr>
                  <a:grpSpLocks noChangeAspect="1"/>
                </p:cNvGrpSpPr>
                <p:nvPr/>
              </p:nvGrpSpPr>
              <p:grpSpPr>
                <a:xfrm>
                  <a:off x="1329025" y="4633514"/>
                  <a:ext cx="736977" cy="118872"/>
                  <a:chOff x="635174" y="2481265"/>
                  <a:chExt cx="7164120" cy="1155549"/>
                </a:xfrm>
              </p:grpSpPr>
              <p:pic>
                <p:nvPicPr>
                  <p:cNvPr id="201" name="Picture 200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635174" y="2481265"/>
                    <a:ext cx="2075753" cy="1129181"/>
                  </a:xfrm>
                  <a:prstGeom prst="rect">
                    <a:avLst/>
                  </a:prstGeom>
                </p:spPr>
              </p:pic>
              <p:pic>
                <p:nvPicPr>
                  <p:cNvPr id="202" name="Picture 201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2710927" y="2481265"/>
                    <a:ext cx="2119257" cy="1152846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203" name="Picture 202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4819387" y="2481265"/>
                    <a:ext cx="2119256" cy="1152846"/>
                  </a:xfrm>
                  <a:prstGeom prst="rect">
                    <a:avLst/>
                  </a:prstGeom>
                </p:spPr>
              </p:pic>
              <p:pic>
                <p:nvPicPr>
                  <p:cNvPr id="204" name="Picture 203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55524" b="18093"/>
                  <a:stretch/>
                </p:blipFill>
                <p:spPr>
                  <a:xfrm>
                    <a:off x="6938643" y="2481265"/>
                    <a:ext cx="860651" cy="115554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6" name="Group 175"/>
                <p:cNvGrpSpPr>
                  <a:grpSpLocks noChangeAspect="1"/>
                </p:cNvGrpSpPr>
                <p:nvPr/>
              </p:nvGrpSpPr>
              <p:grpSpPr>
                <a:xfrm>
                  <a:off x="604483" y="4632019"/>
                  <a:ext cx="736977" cy="118872"/>
                  <a:chOff x="635174" y="2481265"/>
                  <a:chExt cx="7164120" cy="1155549"/>
                </a:xfrm>
              </p:grpSpPr>
              <p:pic>
                <p:nvPicPr>
                  <p:cNvPr id="197" name="Picture 196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635174" y="2481265"/>
                    <a:ext cx="2075753" cy="1129181"/>
                  </a:xfrm>
                  <a:prstGeom prst="rect">
                    <a:avLst/>
                  </a:prstGeom>
                </p:spPr>
              </p:pic>
              <p:pic>
                <p:nvPicPr>
                  <p:cNvPr id="198" name="Picture 197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2710927" y="2481265"/>
                    <a:ext cx="2119257" cy="1152846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199" name="Picture 198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4819387" y="2481265"/>
                    <a:ext cx="2119256" cy="1152846"/>
                  </a:xfrm>
                  <a:prstGeom prst="rect">
                    <a:avLst/>
                  </a:prstGeom>
                </p:spPr>
              </p:pic>
              <p:pic>
                <p:nvPicPr>
                  <p:cNvPr id="200" name="Picture 199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55524" b="18093"/>
                  <a:stretch/>
                </p:blipFill>
                <p:spPr>
                  <a:xfrm>
                    <a:off x="6938643" y="2481265"/>
                    <a:ext cx="860651" cy="115554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7" name="Group 176"/>
                <p:cNvGrpSpPr>
                  <a:grpSpLocks noChangeAspect="1"/>
                </p:cNvGrpSpPr>
                <p:nvPr/>
              </p:nvGrpSpPr>
              <p:grpSpPr>
                <a:xfrm>
                  <a:off x="7166167" y="4641560"/>
                  <a:ext cx="736977" cy="118872"/>
                  <a:chOff x="635174" y="2481265"/>
                  <a:chExt cx="7164120" cy="1155549"/>
                </a:xfrm>
              </p:grpSpPr>
              <p:pic>
                <p:nvPicPr>
                  <p:cNvPr id="193" name="Picture 192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635174" y="2481265"/>
                    <a:ext cx="2075753" cy="1129181"/>
                  </a:xfrm>
                  <a:prstGeom prst="rect">
                    <a:avLst/>
                  </a:prstGeom>
                </p:spPr>
              </p:pic>
              <p:pic>
                <p:nvPicPr>
                  <p:cNvPr id="194" name="Picture 193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2710927" y="2481265"/>
                    <a:ext cx="2119257" cy="1152846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195" name="Picture 194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4819387" y="2481265"/>
                    <a:ext cx="2119256" cy="1152846"/>
                  </a:xfrm>
                  <a:prstGeom prst="rect">
                    <a:avLst/>
                  </a:prstGeom>
                </p:spPr>
              </p:pic>
              <p:pic>
                <p:nvPicPr>
                  <p:cNvPr id="196" name="Picture 195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55524" b="18093"/>
                  <a:stretch/>
                </p:blipFill>
                <p:spPr>
                  <a:xfrm>
                    <a:off x="6938643" y="2481265"/>
                    <a:ext cx="860651" cy="115554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8" name="Group 177"/>
                <p:cNvGrpSpPr>
                  <a:grpSpLocks noChangeAspect="1"/>
                </p:cNvGrpSpPr>
                <p:nvPr/>
              </p:nvGrpSpPr>
              <p:grpSpPr>
                <a:xfrm>
                  <a:off x="6440182" y="4640095"/>
                  <a:ext cx="736977" cy="118872"/>
                  <a:chOff x="635174" y="2481265"/>
                  <a:chExt cx="7164120" cy="1155549"/>
                </a:xfrm>
              </p:grpSpPr>
              <p:pic>
                <p:nvPicPr>
                  <p:cNvPr id="189" name="Picture 188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635174" y="2481265"/>
                    <a:ext cx="2075753" cy="1129181"/>
                  </a:xfrm>
                  <a:prstGeom prst="rect">
                    <a:avLst/>
                  </a:prstGeom>
                </p:spPr>
              </p:pic>
              <p:pic>
                <p:nvPicPr>
                  <p:cNvPr id="190" name="Picture 189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2710927" y="2481265"/>
                    <a:ext cx="2119257" cy="1152846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191" name="Picture 190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4819387" y="2481265"/>
                    <a:ext cx="2119256" cy="1152846"/>
                  </a:xfrm>
                  <a:prstGeom prst="rect">
                    <a:avLst/>
                  </a:prstGeom>
                </p:spPr>
              </p:pic>
              <p:pic>
                <p:nvPicPr>
                  <p:cNvPr id="192" name="Picture 191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55524" b="18093"/>
                  <a:stretch/>
                </p:blipFill>
                <p:spPr>
                  <a:xfrm>
                    <a:off x="6938643" y="2481265"/>
                    <a:ext cx="860651" cy="115554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9" name="Group 178"/>
                <p:cNvGrpSpPr>
                  <a:grpSpLocks noChangeAspect="1"/>
                </p:cNvGrpSpPr>
                <p:nvPr/>
              </p:nvGrpSpPr>
              <p:grpSpPr>
                <a:xfrm>
                  <a:off x="5725323" y="4637392"/>
                  <a:ext cx="736977" cy="118872"/>
                  <a:chOff x="635174" y="2481265"/>
                  <a:chExt cx="7164120" cy="1155549"/>
                </a:xfrm>
              </p:grpSpPr>
              <p:pic>
                <p:nvPicPr>
                  <p:cNvPr id="185" name="Picture 184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635174" y="2481265"/>
                    <a:ext cx="2075753" cy="1129181"/>
                  </a:xfrm>
                  <a:prstGeom prst="rect">
                    <a:avLst/>
                  </a:prstGeom>
                </p:spPr>
              </p:pic>
              <p:pic>
                <p:nvPicPr>
                  <p:cNvPr id="186" name="Picture 185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2710927" y="2481265"/>
                    <a:ext cx="2119257" cy="1152846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187" name="Picture 186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4819387" y="2481265"/>
                    <a:ext cx="2119256" cy="1152846"/>
                  </a:xfrm>
                  <a:prstGeom prst="rect">
                    <a:avLst/>
                  </a:prstGeom>
                </p:spPr>
              </p:pic>
              <p:pic>
                <p:nvPicPr>
                  <p:cNvPr id="188" name="Picture 187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55524" b="18093"/>
                  <a:stretch/>
                </p:blipFill>
                <p:spPr>
                  <a:xfrm>
                    <a:off x="6938643" y="2481265"/>
                    <a:ext cx="860651" cy="115554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0" name="Group 179"/>
                <p:cNvGrpSpPr>
                  <a:grpSpLocks noChangeAspect="1"/>
                </p:cNvGrpSpPr>
                <p:nvPr/>
              </p:nvGrpSpPr>
              <p:grpSpPr>
                <a:xfrm>
                  <a:off x="5010464" y="4640104"/>
                  <a:ext cx="736977" cy="118872"/>
                  <a:chOff x="635174" y="2481265"/>
                  <a:chExt cx="7164120" cy="1155549"/>
                </a:xfrm>
              </p:grpSpPr>
              <p:pic>
                <p:nvPicPr>
                  <p:cNvPr id="181" name="Picture 180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635174" y="2481265"/>
                    <a:ext cx="2075753" cy="1129181"/>
                  </a:xfrm>
                  <a:prstGeom prst="rect">
                    <a:avLst/>
                  </a:prstGeom>
                </p:spPr>
              </p:pic>
              <p:pic>
                <p:nvPicPr>
                  <p:cNvPr id="182" name="Picture 181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2710927" y="2481265"/>
                    <a:ext cx="2119257" cy="1152846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183" name="Picture 182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4819387" y="2481265"/>
                    <a:ext cx="2119256" cy="1152846"/>
                  </a:xfrm>
                  <a:prstGeom prst="rect">
                    <a:avLst/>
                  </a:prstGeom>
                </p:spPr>
              </p:pic>
              <p:pic>
                <p:nvPicPr>
                  <p:cNvPr id="184" name="Picture 183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55524" b="18093"/>
                  <a:stretch/>
                </p:blipFill>
                <p:spPr>
                  <a:xfrm>
                    <a:off x="6938643" y="2481265"/>
                    <a:ext cx="860651" cy="1155549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72" name="Group 271"/>
              <p:cNvGrpSpPr>
                <a:grpSpLocks noChangeAspect="1"/>
              </p:cNvGrpSpPr>
              <p:nvPr/>
            </p:nvGrpSpPr>
            <p:grpSpPr>
              <a:xfrm>
                <a:off x="5512768" y="5953717"/>
                <a:ext cx="2596786" cy="45720"/>
                <a:chOff x="604483" y="4632019"/>
                <a:chExt cx="7298661" cy="128503"/>
              </a:xfrm>
            </p:grpSpPr>
            <p:grpSp>
              <p:nvGrpSpPr>
                <p:cNvPr id="273" name="Group 272"/>
                <p:cNvGrpSpPr>
                  <a:grpSpLocks noChangeAspect="1"/>
                </p:cNvGrpSpPr>
                <p:nvPr/>
              </p:nvGrpSpPr>
              <p:grpSpPr>
                <a:xfrm>
                  <a:off x="4290480" y="4641650"/>
                  <a:ext cx="736977" cy="118872"/>
                  <a:chOff x="635174" y="2481265"/>
                  <a:chExt cx="7164120" cy="1155549"/>
                </a:xfrm>
              </p:grpSpPr>
              <p:pic>
                <p:nvPicPr>
                  <p:cNvPr id="319" name="Picture 318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635174" y="2481265"/>
                    <a:ext cx="2075753" cy="1129181"/>
                  </a:xfrm>
                  <a:prstGeom prst="rect">
                    <a:avLst/>
                  </a:prstGeom>
                </p:spPr>
              </p:pic>
              <p:pic>
                <p:nvPicPr>
                  <p:cNvPr id="320" name="Picture 319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2710927" y="2481265"/>
                    <a:ext cx="2119257" cy="1152846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21" name="Picture 320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4819387" y="2481265"/>
                    <a:ext cx="2119256" cy="1152846"/>
                  </a:xfrm>
                  <a:prstGeom prst="rect">
                    <a:avLst/>
                  </a:prstGeom>
                </p:spPr>
              </p:pic>
              <p:pic>
                <p:nvPicPr>
                  <p:cNvPr id="322" name="Picture 321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55524" b="18093"/>
                  <a:stretch/>
                </p:blipFill>
                <p:spPr>
                  <a:xfrm>
                    <a:off x="6938643" y="2481265"/>
                    <a:ext cx="860651" cy="115554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74" name="Group 273"/>
                <p:cNvGrpSpPr>
                  <a:grpSpLocks noChangeAspect="1"/>
                </p:cNvGrpSpPr>
                <p:nvPr/>
              </p:nvGrpSpPr>
              <p:grpSpPr>
                <a:xfrm>
                  <a:off x="3549583" y="4641650"/>
                  <a:ext cx="736977" cy="118872"/>
                  <a:chOff x="635174" y="2481265"/>
                  <a:chExt cx="7164120" cy="1155549"/>
                </a:xfrm>
              </p:grpSpPr>
              <p:pic>
                <p:nvPicPr>
                  <p:cNvPr id="315" name="Picture 314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635174" y="2481265"/>
                    <a:ext cx="2075753" cy="1129181"/>
                  </a:xfrm>
                  <a:prstGeom prst="rect">
                    <a:avLst/>
                  </a:prstGeom>
                </p:spPr>
              </p:pic>
              <p:pic>
                <p:nvPicPr>
                  <p:cNvPr id="316" name="Picture 315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2710927" y="2481265"/>
                    <a:ext cx="2119257" cy="1152846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17" name="Picture 316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4819387" y="2481265"/>
                    <a:ext cx="2119256" cy="1152846"/>
                  </a:xfrm>
                  <a:prstGeom prst="rect">
                    <a:avLst/>
                  </a:prstGeom>
                </p:spPr>
              </p:pic>
              <p:pic>
                <p:nvPicPr>
                  <p:cNvPr id="318" name="Picture 317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55524" b="18093"/>
                  <a:stretch/>
                </p:blipFill>
                <p:spPr>
                  <a:xfrm>
                    <a:off x="6938643" y="2481265"/>
                    <a:ext cx="860651" cy="115554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75" name="Group 274"/>
                <p:cNvGrpSpPr>
                  <a:grpSpLocks noChangeAspect="1"/>
                </p:cNvGrpSpPr>
                <p:nvPr/>
              </p:nvGrpSpPr>
              <p:grpSpPr>
                <a:xfrm>
                  <a:off x="2797296" y="4638938"/>
                  <a:ext cx="736977" cy="118872"/>
                  <a:chOff x="635174" y="2481265"/>
                  <a:chExt cx="7164120" cy="1155549"/>
                </a:xfrm>
              </p:grpSpPr>
              <p:pic>
                <p:nvPicPr>
                  <p:cNvPr id="311" name="Picture 310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635174" y="2481265"/>
                    <a:ext cx="2075753" cy="1129181"/>
                  </a:xfrm>
                  <a:prstGeom prst="rect">
                    <a:avLst/>
                  </a:prstGeom>
                </p:spPr>
              </p:pic>
              <p:pic>
                <p:nvPicPr>
                  <p:cNvPr id="312" name="Picture 311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2710927" y="2481265"/>
                    <a:ext cx="2119257" cy="1152846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13" name="Picture 312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4819387" y="2481265"/>
                    <a:ext cx="2119256" cy="1152846"/>
                  </a:xfrm>
                  <a:prstGeom prst="rect">
                    <a:avLst/>
                  </a:prstGeom>
                </p:spPr>
              </p:pic>
              <p:pic>
                <p:nvPicPr>
                  <p:cNvPr id="314" name="Picture 313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55524" b="18093"/>
                  <a:stretch/>
                </p:blipFill>
                <p:spPr>
                  <a:xfrm>
                    <a:off x="6938643" y="2481265"/>
                    <a:ext cx="860651" cy="115554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76" name="Group 275"/>
                <p:cNvGrpSpPr>
                  <a:grpSpLocks noChangeAspect="1"/>
                </p:cNvGrpSpPr>
                <p:nvPr/>
              </p:nvGrpSpPr>
              <p:grpSpPr>
                <a:xfrm>
                  <a:off x="2056399" y="4636226"/>
                  <a:ext cx="736977" cy="118872"/>
                  <a:chOff x="635174" y="2481265"/>
                  <a:chExt cx="7164120" cy="1155549"/>
                </a:xfrm>
              </p:grpSpPr>
              <p:pic>
                <p:nvPicPr>
                  <p:cNvPr id="307" name="Picture 306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635174" y="2481265"/>
                    <a:ext cx="2075753" cy="1129181"/>
                  </a:xfrm>
                  <a:prstGeom prst="rect">
                    <a:avLst/>
                  </a:prstGeom>
                </p:spPr>
              </p:pic>
              <p:pic>
                <p:nvPicPr>
                  <p:cNvPr id="308" name="Picture 307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2710927" y="2481265"/>
                    <a:ext cx="2119257" cy="1152846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09" name="Picture 308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4819387" y="2481265"/>
                    <a:ext cx="2119256" cy="1152846"/>
                  </a:xfrm>
                  <a:prstGeom prst="rect">
                    <a:avLst/>
                  </a:prstGeom>
                </p:spPr>
              </p:pic>
              <p:pic>
                <p:nvPicPr>
                  <p:cNvPr id="310" name="Picture 309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55524" b="18093"/>
                  <a:stretch/>
                </p:blipFill>
                <p:spPr>
                  <a:xfrm>
                    <a:off x="6938643" y="2481265"/>
                    <a:ext cx="860651" cy="115554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77" name="Group 276"/>
                <p:cNvGrpSpPr>
                  <a:grpSpLocks noChangeAspect="1"/>
                </p:cNvGrpSpPr>
                <p:nvPr/>
              </p:nvGrpSpPr>
              <p:grpSpPr>
                <a:xfrm>
                  <a:off x="1329025" y="4633514"/>
                  <a:ext cx="736977" cy="118872"/>
                  <a:chOff x="635174" y="2481265"/>
                  <a:chExt cx="7164120" cy="1155549"/>
                </a:xfrm>
              </p:grpSpPr>
              <p:pic>
                <p:nvPicPr>
                  <p:cNvPr id="303" name="Picture 302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635174" y="2481265"/>
                    <a:ext cx="2075753" cy="1129181"/>
                  </a:xfrm>
                  <a:prstGeom prst="rect">
                    <a:avLst/>
                  </a:prstGeom>
                </p:spPr>
              </p:pic>
              <p:pic>
                <p:nvPicPr>
                  <p:cNvPr id="304" name="Picture 303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2710927" y="2481265"/>
                    <a:ext cx="2119257" cy="1152846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05" name="Picture 304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4819387" y="2481265"/>
                    <a:ext cx="2119256" cy="1152846"/>
                  </a:xfrm>
                  <a:prstGeom prst="rect">
                    <a:avLst/>
                  </a:prstGeom>
                </p:spPr>
              </p:pic>
              <p:pic>
                <p:nvPicPr>
                  <p:cNvPr id="306" name="Picture 305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55524" b="18093"/>
                  <a:stretch/>
                </p:blipFill>
                <p:spPr>
                  <a:xfrm>
                    <a:off x="6938643" y="2481265"/>
                    <a:ext cx="860651" cy="115554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78" name="Group 277"/>
                <p:cNvGrpSpPr>
                  <a:grpSpLocks noChangeAspect="1"/>
                </p:cNvGrpSpPr>
                <p:nvPr/>
              </p:nvGrpSpPr>
              <p:grpSpPr>
                <a:xfrm>
                  <a:off x="604483" y="4632019"/>
                  <a:ext cx="736977" cy="118872"/>
                  <a:chOff x="635174" y="2481265"/>
                  <a:chExt cx="7164120" cy="1155549"/>
                </a:xfrm>
              </p:grpSpPr>
              <p:pic>
                <p:nvPicPr>
                  <p:cNvPr id="299" name="Picture 298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635174" y="2481265"/>
                    <a:ext cx="2075753" cy="1129181"/>
                  </a:xfrm>
                  <a:prstGeom prst="rect">
                    <a:avLst/>
                  </a:prstGeom>
                </p:spPr>
              </p:pic>
              <p:pic>
                <p:nvPicPr>
                  <p:cNvPr id="300" name="Picture 299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2710927" y="2481265"/>
                    <a:ext cx="2119257" cy="1152846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01" name="Picture 300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4819387" y="2481265"/>
                    <a:ext cx="2119256" cy="1152846"/>
                  </a:xfrm>
                  <a:prstGeom prst="rect">
                    <a:avLst/>
                  </a:prstGeom>
                </p:spPr>
              </p:pic>
              <p:pic>
                <p:nvPicPr>
                  <p:cNvPr id="302" name="Picture 301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55524" b="18093"/>
                  <a:stretch/>
                </p:blipFill>
                <p:spPr>
                  <a:xfrm>
                    <a:off x="6938643" y="2481265"/>
                    <a:ext cx="860651" cy="115554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79" name="Group 278"/>
                <p:cNvGrpSpPr>
                  <a:grpSpLocks noChangeAspect="1"/>
                </p:cNvGrpSpPr>
                <p:nvPr/>
              </p:nvGrpSpPr>
              <p:grpSpPr>
                <a:xfrm>
                  <a:off x="7166167" y="4641560"/>
                  <a:ext cx="736977" cy="118872"/>
                  <a:chOff x="635174" y="2481265"/>
                  <a:chExt cx="7164120" cy="1155549"/>
                </a:xfrm>
              </p:grpSpPr>
              <p:pic>
                <p:nvPicPr>
                  <p:cNvPr id="295" name="Picture 294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635174" y="2481265"/>
                    <a:ext cx="2075753" cy="1129181"/>
                  </a:xfrm>
                  <a:prstGeom prst="rect">
                    <a:avLst/>
                  </a:prstGeom>
                </p:spPr>
              </p:pic>
              <p:pic>
                <p:nvPicPr>
                  <p:cNvPr id="296" name="Picture 295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2710927" y="2481265"/>
                    <a:ext cx="2119257" cy="1152846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297" name="Picture 296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4819387" y="2481265"/>
                    <a:ext cx="2119256" cy="1152846"/>
                  </a:xfrm>
                  <a:prstGeom prst="rect">
                    <a:avLst/>
                  </a:prstGeom>
                </p:spPr>
              </p:pic>
              <p:pic>
                <p:nvPicPr>
                  <p:cNvPr id="298" name="Picture 297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55524" b="18093"/>
                  <a:stretch/>
                </p:blipFill>
                <p:spPr>
                  <a:xfrm>
                    <a:off x="6938643" y="2481265"/>
                    <a:ext cx="860651" cy="115554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80" name="Group 279"/>
                <p:cNvGrpSpPr>
                  <a:grpSpLocks noChangeAspect="1"/>
                </p:cNvGrpSpPr>
                <p:nvPr/>
              </p:nvGrpSpPr>
              <p:grpSpPr>
                <a:xfrm>
                  <a:off x="6440182" y="4640095"/>
                  <a:ext cx="736977" cy="118872"/>
                  <a:chOff x="635174" y="2481265"/>
                  <a:chExt cx="7164120" cy="1155549"/>
                </a:xfrm>
              </p:grpSpPr>
              <p:pic>
                <p:nvPicPr>
                  <p:cNvPr id="291" name="Picture 290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635174" y="2481265"/>
                    <a:ext cx="2075753" cy="1129181"/>
                  </a:xfrm>
                  <a:prstGeom prst="rect">
                    <a:avLst/>
                  </a:prstGeom>
                </p:spPr>
              </p:pic>
              <p:pic>
                <p:nvPicPr>
                  <p:cNvPr id="292" name="Picture 291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2710927" y="2481265"/>
                    <a:ext cx="2119257" cy="1152846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293" name="Picture 292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4819387" y="2481265"/>
                    <a:ext cx="2119256" cy="1152846"/>
                  </a:xfrm>
                  <a:prstGeom prst="rect">
                    <a:avLst/>
                  </a:prstGeom>
                </p:spPr>
              </p:pic>
              <p:pic>
                <p:nvPicPr>
                  <p:cNvPr id="294" name="Picture 293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55524" b="18093"/>
                  <a:stretch/>
                </p:blipFill>
                <p:spPr>
                  <a:xfrm>
                    <a:off x="6938643" y="2481265"/>
                    <a:ext cx="860651" cy="115554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81" name="Group 280"/>
                <p:cNvGrpSpPr>
                  <a:grpSpLocks noChangeAspect="1"/>
                </p:cNvGrpSpPr>
                <p:nvPr/>
              </p:nvGrpSpPr>
              <p:grpSpPr>
                <a:xfrm>
                  <a:off x="5725323" y="4637392"/>
                  <a:ext cx="736977" cy="118872"/>
                  <a:chOff x="635174" y="2481265"/>
                  <a:chExt cx="7164120" cy="1155549"/>
                </a:xfrm>
              </p:grpSpPr>
              <p:pic>
                <p:nvPicPr>
                  <p:cNvPr id="287" name="Picture 286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635174" y="2481265"/>
                    <a:ext cx="2075753" cy="1129181"/>
                  </a:xfrm>
                  <a:prstGeom prst="rect">
                    <a:avLst/>
                  </a:prstGeom>
                </p:spPr>
              </p:pic>
              <p:pic>
                <p:nvPicPr>
                  <p:cNvPr id="288" name="Picture 287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2710927" y="2481265"/>
                    <a:ext cx="2119257" cy="1152846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289" name="Picture 288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4819387" y="2481265"/>
                    <a:ext cx="2119256" cy="1152846"/>
                  </a:xfrm>
                  <a:prstGeom prst="rect">
                    <a:avLst/>
                  </a:prstGeom>
                </p:spPr>
              </p:pic>
              <p:pic>
                <p:nvPicPr>
                  <p:cNvPr id="290" name="Picture 289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55524" b="18093"/>
                  <a:stretch/>
                </p:blipFill>
                <p:spPr>
                  <a:xfrm>
                    <a:off x="6938643" y="2481265"/>
                    <a:ext cx="860651" cy="115554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82" name="Group 281"/>
                <p:cNvGrpSpPr>
                  <a:grpSpLocks noChangeAspect="1"/>
                </p:cNvGrpSpPr>
                <p:nvPr/>
              </p:nvGrpSpPr>
              <p:grpSpPr>
                <a:xfrm>
                  <a:off x="5010464" y="4640104"/>
                  <a:ext cx="736977" cy="118872"/>
                  <a:chOff x="635174" y="2481265"/>
                  <a:chExt cx="7164120" cy="1155549"/>
                </a:xfrm>
              </p:grpSpPr>
              <p:pic>
                <p:nvPicPr>
                  <p:cNvPr id="283" name="Picture 282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635174" y="2481265"/>
                    <a:ext cx="2075753" cy="1129181"/>
                  </a:xfrm>
                  <a:prstGeom prst="rect">
                    <a:avLst/>
                  </a:prstGeom>
                </p:spPr>
              </p:pic>
              <p:pic>
                <p:nvPicPr>
                  <p:cNvPr id="284" name="Picture 283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2710927" y="2481265"/>
                    <a:ext cx="2119257" cy="1152846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285" name="Picture 284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4865" b="18093"/>
                  <a:stretch/>
                </p:blipFill>
                <p:spPr>
                  <a:xfrm>
                    <a:off x="4819387" y="2481265"/>
                    <a:ext cx="2119256" cy="1152846"/>
                  </a:xfrm>
                  <a:prstGeom prst="rect">
                    <a:avLst/>
                  </a:prstGeom>
                </p:spPr>
              </p:pic>
              <p:pic>
                <p:nvPicPr>
                  <p:cNvPr id="286" name="Picture 285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71" t="14008" r="55524" b="18093"/>
                  <a:stretch/>
                </p:blipFill>
                <p:spPr>
                  <a:xfrm>
                    <a:off x="6938643" y="2481265"/>
                    <a:ext cx="860651" cy="1155549"/>
                  </a:xfrm>
                  <a:prstGeom prst="rect">
                    <a:avLst/>
                  </a:prstGeom>
                </p:spPr>
              </p:pic>
            </p:grpSp>
          </p:grpSp>
        </p:grpSp>
      </p:grpSp>
      <p:grpSp>
        <p:nvGrpSpPr>
          <p:cNvPr id="639" name="Group 638"/>
          <p:cNvGrpSpPr/>
          <p:nvPr/>
        </p:nvGrpSpPr>
        <p:grpSpPr>
          <a:xfrm>
            <a:off x="733087" y="4308902"/>
            <a:ext cx="7451451" cy="2470346"/>
            <a:chOff x="733087" y="4308902"/>
            <a:chExt cx="7451451" cy="2470346"/>
          </a:xfrm>
        </p:grpSpPr>
        <p:grpSp>
          <p:nvGrpSpPr>
            <p:cNvPr id="636" name="Group 635"/>
            <p:cNvGrpSpPr/>
            <p:nvPr/>
          </p:nvGrpSpPr>
          <p:grpSpPr>
            <a:xfrm>
              <a:off x="3011168" y="4308902"/>
              <a:ext cx="5173370" cy="2470346"/>
              <a:chOff x="2073725" y="4301593"/>
              <a:chExt cx="5173370" cy="2470346"/>
            </a:xfrm>
          </p:grpSpPr>
          <p:pic>
            <p:nvPicPr>
              <p:cNvPr id="325" name="Picture 324"/>
              <p:cNvPicPr>
                <a:picLocks noChangeAspect="1"/>
              </p:cNvPicPr>
              <p:nvPr/>
            </p:nvPicPr>
            <p:blipFill rotWithShape="1">
              <a:blip r:embed="rId4"/>
              <a:srcRect r="29295" b="28950"/>
              <a:stretch/>
            </p:blipFill>
            <p:spPr>
              <a:xfrm>
                <a:off x="2073725" y="4301593"/>
                <a:ext cx="5173370" cy="2320508"/>
              </a:xfrm>
              <a:prstGeom prst="rect">
                <a:avLst/>
              </a:prstGeom>
            </p:spPr>
          </p:pic>
          <p:sp>
            <p:nvSpPr>
              <p:cNvPr id="635" name="Up Arrow 634"/>
              <p:cNvSpPr/>
              <p:nvPr/>
            </p:nvSpPr>
            <p:spPr>
              <a:xfrm>
                <a:off x="2759922" y="6536040"/>
                <a:ext cx="104358" cy="235899"/>
              </a:xfrm>
              <a:prstGeom prst="up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7" name="TextBox 636"/>
            <p:cNvSpPr txBox="1"/>
            <p:nvPr/>
          </p:nvSpPr>
          <p:spPr>
            <a:xfrm>
              <a:off x="733087" y="4822693"/>
              <a:ext cx="196653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Zoom out to original QTL plot (that little dash is the </a:t>
              </a:r>
              <a:r>
                <a:rPr lang="en-US" u="sng" dirty="0" smtClean="0"/>
                <a:t>whole</a:t>
              </a:r>
              <a:r>
                <a:rPr lang="en-US" dirty="0" smtClean="0"/>
                <a:t> 30Mb region):</a:t>
              </a:r>
              <a:endParaRPr lang="en-US" dirty="0"/>
            </a:p>
          </p:txBody>
        </p:sp>
      </p:grpSp>
      <p:cxnSp>
        <p:nvCxnSpPr>
          <p:cNvPr id="641" name="Straight Connector 640"/>
          <p:cNvCxnSpPr/>
          <p:nvPr/>
        </p:nvCxnSpPr>
        <p:spPr>
          <a:xfrm>
            <a:off x="3628203" y="6521833"/>
            <a:ext cx="182880" cy="0"/>
          </a:xfrm>
          <a:prstGeom prst="line">
            <a:avLst/>
          </a:prstGeom>
          <a:ln w="41275">
            <a:solidFill>
              <a:srgbClr val="D59D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3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94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McDonald-</a:t>
            </a:r>
            <a:r>
              <a:rPr lang="en-US" dirty="0" err="1" smtClean="0"/>
              <a:t>Kreitman</a:t>
            </a:r>
            <a:r>
              <a:rPr lang="en-US" dirty="0" smtClean="0"/>
              <a:t> Test:</a:t>
            </a:r>
            <a:br>
              <a:rPr lang="en-US" dirty="0" smtClean="0"/>
            </a:br>
            <a:r>
              <a:rPr lang="en-US" sz="3600" dirty="0" smtClean="0"/>
              <a:t>Underlying Theory/Assumptions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280160" y="1889760"/>
            <a:ext cx="71201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Selection acts Nonsynonymous changes (mutations that change the protein sequence)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Synonymous (silent) mutations should be neutral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Advantageous mutations will </a:t>
            </a:r>
            <a:r>
              <a:rPr lang="en-US" sz="2000" u="sng" dirty="0" smtClean="0"/>
              <a:t>fix</a:t>
            </a:r>
            <a:r>
              <a:rPr lang="en-US" sz="2000" dirty="0" smtClean="0"/>
              <a:t> more rapidly than neutral ones.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Deleterious mutations will be removed more rapidly than neutral ones.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  <a:p>
            <a:r>
              <a:rPr lang="en-US" sz="2000" dirty="0" smtClean="0">
                <a:solidFill>
                  <a:srgbClr val="C00000"/>
                </a:solidFill>
              </a:rPr>
              <a:t>Nonsynonymous mutations that are adaptive for a particular species will become fixed differences between species (more quickly than you would expect by chance)!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42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1"/>
          <p:cNvSpPr txBox="1">
            <a:spLocks/>
          </p:cNvSpPr>
          <p:nvPr/>
        </p:nvSpPr>
        <p:spPr>
          <a:xfrm>
            <a:off x="628650" y="365127"/>
            <a:ext cx="7886700" cy="1252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McDonald-</a:t>
            </a:r>
            <a:r>
              <a:rPr lang="en-US" dirty="0" err="1" smtClean="0"/>
              <a:t>Kreitman</a:t>
            </a:r>
            <a:r>
              <a:rPr lang="en-US" dirty="0" smtClean="0"/>
              <a:t> Test:</a:t>
            </a:r>
            <a:br>
              <a:rPr lang="en-US" dirty="0" smtClean="0"/>
            </a:br>
            <a:r>
              <a:rPr lang="en-US" sz="3600" dirty="0" smtClean="0"/>
              <a:t>Fixed vs. Polymorphic Sites</a:t>
            </a:r>
            <a:endParaRPr lang="en-US" sz="36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2630658" y="1960099"/>
            <a:ext cx="4082444" cy="2738513"/>
            <a:chOff x="2011680" y="1706880"/>
            <a:chExt cx="4082444" cy="2738513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2011680" y="1706880"/>
              <a:ext cx="2048256" cy="270662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 flipV="1">
              <a:off x="4045868" y="1706880"/>
              <a:ext cx="2048256" cy="270662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 flipV="1">
              <a:off x="3418449" y="2546252"/>
              <a:ext cx="1435373" cy="186725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 flipV="1">
              <a:off x="2421988" y="3845640"/>
              <a:ext cx="475955" cy="59975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3953022" y="3843292"/>
              <a:ext cx="475955" cy="59975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Oval 38"/>
          <p:cNvSpPr/>
          <p:nvPr/>
        </p:nvSpPr>
        <p:spPr>
          <a:xfrm>
            <a:off x="2489981" y="4753473"/>
            <a:ext cx="281354" cy="25556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3376244" y="4753473"/>
            <a:ext cx="281354" cy="25556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4369424" y="4754412"/>
            <a:ext cx="281354" cy="255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5394023" y="4766132"/>
            <a:ext cx="281354" cy="255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489981" y="5095787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Species 1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463500" y="5095787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Species 2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88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1"/>
          <p:cNvSpPr txBox="1">
            <a:spLocks/>
          </p:cNvSpPr>
          <p:nvPr/>
        </p:nvSpPr>
        <p:spPr>
          <a:xfrm>
            <a:off x="628650" y="365127"/>
            <a:ext cx="7886700" cy="1252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McDonald-</a:t>
            </a:r>
            <a:r>
              <a:rPr lang="en-US" dirty="0" err="1" smtClean="0"/>
              <a:t>Kreitman</a:t>
            </a:r>
            <a:r>
              <a:rPr lang="en-US" dirty="0" smtClean="0"/>
              <a:t> Test:</a:t>
            </a:r>
            <a:br>
              <a:rPr lang="en-US" dirty="0" smtClean="0"/>
            </a:br>
            <a:r>
              <a:rPr lang="en-US" sz="3600" dirty="0" smtClean="0"/>
              <a:t>Fixed vs. Polymorphic Sites</a:t>
            </a:r>
            <a:endParaRPr lang="en-US" sz="3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348109" y="1960099"/>
            <a:ext cx="3547094" cy="2724443"/>
            <a:chOff x="2362665" y="1960099"/>
            <a:chExt cx="4585867" cy="3505020"/>
          </a:xfrm>
        </p:grpSpPr>
        <p:grpSp>
          <p:nvGrpSpPr>
            <p:cNvPr id="38" name="Group 37"/>
            <p:cNvGrpSpPr/>
            <p:nvPr/>
          </p:nvGrpSpPr>
          <p:grpSpPr>
            <a:xfrm>
              <a:off x="2630658" y="1960099"/>
              <a:ext cx="4317874" cy="2921155"/>
              <a:chOff x="2011680" y="1706880"/>
              <a:chExt cx="4317874" cy="2921155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2011680" y="1706880"/>
                <a:ext cx="2048256" cy="2706624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 flipV="1">
                <a:off x="4045870" y="1706880"/>
                <a:ext cx="2283684" cy="2921155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H="1" flipV="1">
                <a:off x="3418449" y="2546252"/>
                <a:ext cx="1435373" cy="1867252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 flipV="1">
                <a:off x="2421988" y="3845640"/>
                <a:ext cx="475955" cy="599753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V="1">
                <a:off x="3953022" y="3843292"/>
                <a:ext cx="475955" cy="599753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Oval 38"/>
            <p:cNvSpPr/>
            <p:nvPr/>
          </p:nvSpPr>
          <p:spPr>
            <a:xfrm>
              <a:off x="2489981" y="4753473"/>
              <a:ext cx="281354" cy="25556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376244" y="4753473"/>
              <a:ext cx="281354" cy="25556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4369424" y="4754412"/>
              <a:ext cx="281354" cy="25556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394023" y="4766132"/>
              <a:ext cx="281354" cy="25556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362665" y="5095787"/>
              <a:ext cx="1168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4">
                      <a:lumMod val="50000"/>
                    </a:schemeClr>
                  </a:solidFill>
                </a:rPr>
                <a:t>Species 1</a:t>
              </a:r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463500" y="5095787"/>
              <a:ext cx="1168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Species 2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2" name="Explosion 1 1"/>
          <p:cNvSpPr/>
          <p:nvPr/>
        </p:nvSpPr>
        <p:spPr>
          <a:xfrm>
            <a:off x="4868861" y="2000169"/>
            <a:ext cx="294493" cy="262130"/>
          </a:xfrm>
          <a:prstGeom prst="irregularSeal1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4186" y="1971791"/>
            <a:ext cx="3028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A mutation here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will show up as shared b/t the 2 species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00006" y="4751973"/>
            <a:ext cx="3642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</a:t>
            </a:r>
          </a:p>
          <a:p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32096" y="4751973"/>
            <a:ext cx="3642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</a:t>
            </a:r>
          </a:p>
          <a:p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31149" y="4751973"/>
            <a:ext cx="3642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</a:t>
            </a:r>
          </a:p>
          <a:p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12291" y="4766666"/>
            <a:ext cx="3642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</a:t>
            </a:r>
          </a:p>
          <a:p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13102" y="4751243"/>
            <a:ext cx="3642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</a:t>
            </a:r>
          </a:p>
          <a:p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93434" y="439746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Outgroup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8692" y="4766666"/>
            <a:ext cx="1912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Pos. </a:t>
            </a:r>
            <a:r>
              <a:rPr lang="en-US" sz="1400" dirty="0" smtClean="0"/>
              <a:t>1: Monomorphic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2765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715</TotalTime>
  <Words>1690</Words>
  <Application>Microsoft Macintosh PowerPoint</Application>
  <PresentationFormat>Letter Paper (8.5x11 in)</PresentationFormat>
  <Paragraphs>405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Cambria Math</vt:lpstr>
      <vt:lpstr>Century Schoolbook</vt:lpstr>
      <vt:lpstr>Mangal</vt:lpstr>
      <vt:lpstr>Arial</vt:lpstr>
      <vt:lpstr>Office Theme</vt:lpstr>
      <vt:lpstr>Computational Genomics WS</vt:lpstr>
      <vt:lpstr>PowerPoint Presentation</vt:lpstr>
      <vt:lpstr>Review: Tajima’s D</vt:lpstr>
      <vt:lpstr>Solutions for Last Week’s Exercise:</vt:lpstr>
      <vt:lpstr>Genome-wide Scans: A Note about Scale in Different Studies</vt:lpstr>
      <vt:lpstr>Genome-wide Scans: A Note about Scale in Different Studies</vt:lpstr>
      <vt:lpstr>McDonald-Kreitman Test: Underlying Theory/Assumptions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McDonald-Kreitman Test</vt:lpstr>
      <vt:lpstr>McDonald-Kreitman Test</vt:lpstr>
      <vt:lpstr>Related Tests</vt:lpstr>
      <vt:lpstr>HKA Test</vt:lpstr>
      <vt:lpstr>Related Tests</vt:lpstr>
      <vt:lpstr>Comparison of Tests</vt:lpstr>
      <vt:lpstr>Other ways to look at Site Classes</vt:lpstr>
      <vt:lpstr>Today’s R Exercise</vt:lpstr>
      <vt:lpstr>Today’s R Exercise</vt:lpstr>
      <vt:lpstr>Today’s R Exercise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Genomics WS</dc:title>
  <dc:creator>Elizabeth A Cooper</dc:creator>
  <cp:lastModifiedBy>Microsoft Office User</cp:lastModifiedBy>
  <cp:revision>100</cp:revision>
  <dcterms:created xsi:type="dcterms:W3CDTF">2017-02-03T22:04:33Z</dcterms:created>
  <dcterms:modified xsi:type="dcterms:W3CDTF">2017-11-14T17:27:16Z</dcterms:modified>
</cp:coreProperties>
</file>