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sldIdLst>
    <p:sldId id="256" r:id="rId2"/>
    <p:sldId id="322" r:id="rId3"/>
    <p:sldId id="258" r:id="rId4"/>
    <p:sldId id="338" r:id="rId5"/>
    <p:sldId id="260" r:id="rId6"/>
    <p:sldId id="353" r:id="rId7"/>
    <p:sldId id="351" r:id="rId8"/>
    <p:sldId id="347" r:id="rId9"/>
    <p:sldId id="373" r:id="rId10"/>
    <p:sldId id="325" r:id="rId11"/>
    <p:sldId id="332" r:id="rId12"/>
    <p:sldId id="354" r:id="rId13"/>
    <p:sldId id="330" r:id="rId14"/>
    <p:sldId id="333" r:id="rId15"/>
    <p:sldId id="334" r:id="rId16"/>
    <p:sldId id="275" r:id="rId17"/>
    <p:sldId id="355" r:id="rId18"/>
    <p:sldId id="276" r:id="rId19"/>
    <p:sldId id="328" r:id="rId20"/>
    <p:sldId id="329" r:id="rId21"/>
    <p:sldId id="273" r:id="rId22"/>
    <p:sldId id="374" r:id="rId23"/>
    <p:sldId id="323" r:id="rId24"/>
    <p:sldId id="277" r:id="rId25"/>
    <p:sldId id="356" r:id="rId26"/>
    <p:sldId id="278" r:id="rId27"/>
    <p:sldId id="331" r:id="rId28"/>
    <p:sldId id="335" r:id="rId29"/>
    <p:sldId id="349" r:id="rId30"/>
    <p:sldId id="293" r:id="rId31"/>
    <p:sldId id="264" r:id="rId32"/>
    <p:sldId id="265" r:id="rId33"/>
    <p:sldId id="366" r:id="rId34"/>
    <p:sldId id="345" r:id="rId35"/>
    <p:sldId id="346" r:id="rId36"/>
    <p:sldId id="357" r:id="rId37"/>
    <p:sldId id="364" r:id="rId38"/>
    <p:sldId id="365" r:id="rId39"/>
    <p:sldId id="359" r:id="rId40"/>
    <p:sldId id="360" r:id="rId41"/>
    <p:sldId id="361" r:id="rId42"/>
    <p:sldId id="362" r:id="rId43"/>
    <p:sldId id="363" r:id="rId44"/>
    <p:sldId id="370" r:id="rId45"/>
    <p:sldId id="371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72" autoAdjust="0"/>
  </p:normalViewPr>
  <p:slideViewPr>
    <p:cSldViewPr>
      <p:cViewPr varScale="1">
        <p:scale>
          <a:sx n="58" d="100"/>
          <a:sy n="58" d="100"/>
        </p:scale>
        <p:origin x="24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82CCC2-B989-4720-8966-D662E6A11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C49A9-C1B1-41E7-ABC0-37C24F768A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56ACE0-6262-4D22-925B-C63FE1335845}" type="datetimeFigureOut">
              <a:rPr lang="en-US"/>
              <a:pPr>
                <a:defRPr/>
              </a:pPr>
              <a:t>8/19/2019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67A0D8-DCF7-40A6-A88B-5ECA8C061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BEBBC3-6D75-42E6-AF8D-9293A86B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7A52-8793-441E-851F-361611967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30F9-21FD-4308-906C-48FC5D05C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C81E84-009F-4490-910C-7F9CBE7F6759}" type="slidenum">
              <a:rPr lang="en-US" altLang="en-PR"/>
              <a:pPr>
                <a:defRPr/>
              </a:pPr>
              <a:t>‹#›</a:t>
            </a:fld>
            <a:endParaRPr lang="en-US" altLang="en-P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8EA4BF-B6B6-463E-9A7F-FF57F3C18D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9DB3F1A-1360-4AA9-8E5B-D70DFDB584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PR" altLang="en-PR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DE9E009-755A-40C6-8033-14CF860F3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2D408-0878-439C-87D4-A4A14E778C36}" type="slidenum">
              <a:rPr lang="en-US" altLang="en-PR" smtClean="0"/>
              <a:pPr/>
              <a:t>1</a:t>
            </a:fld>
            <a:endParaRPr lang="en-US" altLang="en-P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D23485E-A755-455D-920F-7CE0190F1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37A22E-B53F-4BF4-8049-2331B60B7539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6FE20BD-3F45-4207-8EA8-6CB86DCD4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79B4245-0A41-4547-91C9-A427EFE81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5FD960E-9496-4EA0-8499-E11D7CF72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2A225-AB19-4F03-BE2B-6D6FD79D1E7E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FF1F600-349C-45C9-92FE-F67AE7D3E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F4BC6E4-F8BB-42EC-975B-912CD51C9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27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70412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6F6A74A-BB9B-4BCA-9851-9CFCA736F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6B099D-85F5-48BF-A78E-FD002096F601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3EA5C46-22D9-44C7-80F8-0301A75EC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3EA209-7BD6-45CC-B5AC-9172D7D0A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178A7D5-B6C4-47F2-8CF7-99D6E89B0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CDF7D8-E23D-44DD-A576-A3A8ACCCE19A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3CD1200-C2DE-441D-99D8-AF438C469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F05F4D7-554D-4A9C-AA05-CA4940020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36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9480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325E8A0-F7AD-42FE-BC22-26175089A3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0BAAFFD-2C99-4739-8A5E-D39291931B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853D031-F788-491D-8BE5-DABDA2903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4134A-163D-4BC3-8B58-BC7BE577BAE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4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418898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747D6B4-206C-4E5E-BB7B-CA76D5A9A2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0FF4E65-BB54-4503-B9B4-EA153F574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426C767-DCD6-4264-AB19-D76339D4D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F3BA13-DAFB-484B-8CA6-47B572A99F0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67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7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05232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1E84-009F-4490-910C-7F9CBE7F6759}" type="slidenum">
              <a:rPr lang="en-US" altLang="en-PR" smtClean="0"/>
              <a:pPr>
                <a:defRPr/>
              </a:pPr>
              <a:t>9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59138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D942113-4735-4763-8AD0-878283F60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954495-F358-4500-B2FD-C2D0030E2A9E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6B89C93-B8FD-4412-A768-B9C5A243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AD286F2-E0F1-48E4-8C22-43B7A5888F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9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5CF83E6-5B42-4DF4-B3EA-5E6EA367F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DE6FD-44E6-4DAB-BBC4-34B2E5F365F2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0A3FE75D-2009-4581-AF9D-7F569E57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37C3825-0DBF-4E62-9F04-CA6B8C41BD3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15FA314-2EA2-49C9-8FF1-B04871101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C0BD9-BFF1-4B9E-BEAA-7B107C57F710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86DE811D-44D1-4D99-82D2-16CDA2E4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D7B69FB-1557-421E-AB2F-99524D6C922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25BEA7D-6CFA-4E49-AF6C-51BCA6796527}"/>
              </a:ext>
            </a:extLst>
          </p:cNvPr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35F4157-C92B-4417-8C5C-8B937F7017D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2DA47214-D245-4415-9036-A11BD0E7DF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E9D637D-D937-4ABC-BE1B-B79020C640E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0915AC9-7584-409D-8F64-CCD5A327E48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1E51C7A-7291-4D3A-9396-5A8BA43125A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FC4B7AD-0209-401D-8E80-6B3ECD1AC6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D7C01A5-8FC5-4EF3-AF73-050D1452FE6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509331B-EA93-4E45-87CB-331AC1559D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680B74D-B8DB-4260-BBB0-886F8470D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3ECBB39-40EE-4579-9FD4-AC04C7C71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4A5D4-2E43-40C6-BB0C-D6196342A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29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93ED-AE52-4E9C-A0E6-AF87005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56D-2F99-47A8-A2AC-FEF7BC7F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5F67-F231-4DA7-A367-98354692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A71B2-0EC3-4F0C-A974-952C1F318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1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A903-BBE5-4375-9F5F-5308A055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046F-D70F-468D-8DDD-9DE5D605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0D2A-710E-4791-93B5-5294946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C1E46-75A7-4E8E-836D-2E17ED954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3244-E838-4C9C-BABE-812EACE2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A9CD-F4BD-4003-9A6F-AA02F14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F6E0-0CF8-4933-8766-44F0DDB3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8CFA-422E-4585-A62B-2A341E7DC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3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D2E5-4EBF-44A2-8EDD-EDAC09A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4FFD-CE2C-4A6A-9D3E-C381534C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5A97-181F-42A3-BAD1-80E45355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E8462-B7DB-42BA-8F07-4358B986F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3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F33D-A4FC-41C1-B81F-F53694B4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4C93-23A3-493C-BCDA-461A3FD7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7404-34D7-4D22-941B-4BE44286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77F14-EE1B-4265-ADA9-51071AB86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55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BD569-D162-4D7A-86FD-D0524C06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87FA8-4E43-42E4-8505-A0FB338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9EA1-A436-46AE-BABB-E8ADACBA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E0FD-C028-404C-B225-CE7602B3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6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448E2-1BC0-41D1-BF28-337318A8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264F-E16D-4A3D-B848-F22D3E8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87DDE-239D-4B6B-9D2A-DB4543AA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7E4B6-B15E-48C3-9101-E4448D981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7963E-34B6-4EE3-B847-B4431E70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E8098-B911-4995-B333-ADAAB564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959AF-8782-4408-9B1C-AB3B5A03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89EA4-B3DB-4B1E-894B-ECC1E4271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8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AB00-DD1E-451D-9BAF-9F2095E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523E-6A4E-4315-A10F-DBA749B2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CD059-50FF-4465-B86D-F809FAC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859-18EE-4B62-9889-E398F1B4E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27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38DA2-224E-4DDA-A82B-126C6DA3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7751D-6C82-4AD8-8730-56799D8C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9CCF-F0AB-4943-9594-6EF957F7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1CDA7-A5BF-4522-9211-40FF4A385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A50B17D-1682-4411-AE8F-3B276A638AD4}"/>
              </a:ext>
            </a:extLst>
          </p:cNvPr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7171" name="Freeform 3">
              <a:extLst>
                <a:ext uri="{FF2B5EF4-FFF2-40B4-BE49-F238E27FC236}">
                  <a16:creationId xmlns:a16="http://schemas.microsoft.com/office/drawing/2014/main" id="{82990E1D-E448-41C2-8FBD-FE1517517CB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2" name="Freeform 4">
              <a:extLst>
                <a:ext uri="{FF2B5EF4-FFF2-40B4-BE49-F238E27FC236}">
                  <a16:creationId xmlns:a16="http://schemas.microsoft.com/office/drawing/2014/main" id="{03DDD285-D768-40DA-A897-D280E7666D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9A76AA29-0662-4AAD-A777-07A4D8B265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4" name="Freeform 6">
              <a:extLst>
                <a:ext uri="{FF2B5EF4-FFF2-40B4-BE49-F238E27FC236}">
                  <a16:creationId xmlns:a16="http://schemas.microsoft.com/office/drawing/2014/main" id="{42597F03-5A1F-4CAF-B377-418A3EEE1B5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1A1AB54-5748-459A-B052-DB78B00DF83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7" name="Oval 8">
              <a:extLst>
                <a:ext uri="{FF2B5EF4-FFF2-40B4-BE49-F238E27FC236}">
                  <a16:creationId xmlns:a16="http://schemas.microsoft.com/office/drawing/2014/main" id="{3C484F21-BE5A-4C2E-816B-E7FD74DAEDF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8" name="Oval 9">
              <a:extLst>
                <a:ext uri="{FF2B5EF4-FFF2-40B4-BE49-F238E27FC236}">
                  <a16:creationId xmlns:a16="http://schemas.microsoft.com/office/drawing/2014/main" id="{D3F81B55-4C4A-4C2D-B5F3-046E34CF5F9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178" name="Rectangle 10">
            <a:extLst>
              <a:ext uri="{FF2B5EF4-FFF2-40B4-BE49-F238E27FC236}">
                <a16:creationId xmlns:a16="http://schemas.microsoft.com/office/drawing/2014/main" id="{B7737091-4794-40D1-82C8-EA18EBD41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8EE41EC3-2097-4F97-BF34-97C23ABE5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338490D8-D045-4968-9BA7-A4818B2FE2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1DE2AD-9578-4961-BD87-16BBCAF4FD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CCACDF3F-4EB9-431A-90F9-726A1F662A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F0F93E0-9AB5-477B-AE95-A803676CD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#download-s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E2FF3F-74A3-4771-88B1-B1297AA15C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762000"/>
            <a:ext cx="8458200" cy="2590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  <a:effectLst/>
              </a:rPr>
              <a:t>Introduction to Python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AB3770-9CBA-47BC-9B73-0E6771D3B8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3429000"/>
            <a:ext cx="65532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Edgar Acuna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edgar.acuna@upr.edu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website:academic.uprm.edu</a:t>
            </a: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eacuna</a:t>
            </a: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Github:github.com</a:t>
            </a:r>
            <a:r>
              <a:rPr lang="en-US" altLang="en-US" sz="2400" dirty="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eacunafer</a:t>
            </a: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Enero</a:t>
            </a:r>
            <a:r>
              <a:rPr lang="en-US" altLang="en-US" sz="2400">
                <a:solidFill>
                  <a:srgbClr val="99FF33"/>
                </a:solidFill>
                <a:effectLst/>
                <a:latin typeface="Times New Roman" panose="02020603050405020304" pitchFamily="18" charset="0"/>
              </a:rPr>
              <a:t> 15, 2019</a:t>
            </a:r>
            <a:endParaRPr lang="en-US" altLang="en-US" sz="2400" dirty="0">
              <a:solidFill>
                <a:srgbClr val="99FF33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289FE120-346A-4E57-A4CB-780BB61D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7D034C65-DF8E-4F15-837D-B9883A3C2642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27071AF-FBEC-472B-8BD8-9B8E11424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Expressions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EBABB43-B2B9-434E-8F37-30F751216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It is a data value  or un set of operations to compute a value.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Examples:	1 + 4 *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13</a:t>
            </a:r>
          </a:p>
          <a:p>
            <a:pPr lvl="1" eaLnBrk="1" hangingPunct="1"/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Operators: 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- * /		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addicion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substraction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multiplication, division 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	            module (o residue)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	 	exponentiation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E16909-B252-4237-9D05-E4F9FE23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DD83EA5D-E23B-4B2F-B2D7-57F9E852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ED1C1314-05B2-452C-B85E-6A5741D951C0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D1CB8AF-921D-4746-83F5-AE0772E7B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 Logical Operators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83070E9-FD80-4EC8-876C-301EBDB7F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534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/>
              <a:t>Muchas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expresiones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usan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operadores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logicos</a:t>
            </a:r>
            <a:endParaRPr lang="en-US" altLang="en-US" sz="2400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</p:txBody>
      </p:sp>
      <p:graphicFrame>
        <p:nvGraphicFramePr>
          <p:cNvPr id="1500279" name="Group 119">
            <a:extLst>
              <a:ext uri="{FF2B5EF4-FFF2-40B4-BE49-F238E27FC236}">
                <a16:creationId xmlns:a16="http://schemas.microsoft.com/office/drawing/2014/main" id="{300402B6-364B-47E1-87F0-8D506334C9F2}"/>
              </a:ext>
            </a:extLst>
          </p:cNvPr>
          <p:cNvGraphicFramePr>
            <a:graphicFrameLocks noGrp="1"/>
          </p:cNvGraphicFramePr>
          <p:nvPr/>
        </p:nvGraphicFramePr>
        <p:xfrm>
          <a:off x="2474914" y="4721225"/>
          <a:ext cx="6364287" cy="1333500"/>
        </p:xfrm>
        <a:graphic>
          <a:graphicData uri="http://schemas.openxmlformats.org/drawingml/2006/table">
            <a:tbl>
              <a:tblPr/>
              <a:tblGrid>
                <a:gridCol w="161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Operador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Ejemplo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Resultado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0237" name="Group 77">
            <a:extLst>
              <a:ext uri="{FF2B5EF4-FFF2-40B4-BE49-F238E27FC236}">
                <a16:creationId xmlns:a16="http://schemas.microsoft.com/office/drawing/2014/main" id="{A2A2016D-8BBC-4686-9B6E-5A9EADF60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89895"/>
              </p:ext>
            </p:extLst>
          </p:nvPr>
        </p:nvGraphicFramePr>
        <p:xfrm>
          <a:off x="2590801" y="2057401"/>
          <a:ext cx="7585075" cy="23907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Operador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Significado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Ejemplo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Resultado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Menor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Mayor 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Menor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Mayor 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igual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7BC70E-3AF7-4256-AAF0-B69199E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1CD133D-1C44-41C8-8364-89554FDC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B0581C43-6724-48DD-8B7C-081DC025D731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8BFF613-CBAC-40F4-A692-0DCA845C4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066801"/>
            <a:ext cx="9147175" cy="512973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print</a:t>
            </a:r>
            <a:r>
              <a:rPr lang="en-GB" altLang="en-US" dirty="0"/>
              <a:t> : </a:t>
            </a:r>
            <a:r>
              <a:rPr lang="en-GB" altLang="en-US" dirty="0" err="1"/>
              <a:t>muestra</a:t>
            </a:r>
            <a:r>
              <a:rPr lang="en-GB" altLang="en-US" dirty="0"/>
              <a:t> un </a:t>
            </a:r>
            <a:r>
              <a:rPr lang="en-GB" altLang="en-US" dirty="0" err="1"/>
              <a:t>mensaje</a:t>
            </a:r>
            <a:r>
              <a:rPr lang="en-GB" altLang="en-US" dirty="0"/>
              <a:t> de </a:t>
            </a:r>
            <a:r>
              <a:rPr lang="en-GB" altLang="en-US" dirty="0" err="1"/>
              <a:t>texto</a:t>
            </a:r>
            <a:r>
              <a:rPr lang="en-GB" altLang="en-US" dirty="0"/>
              <a:t> o el </a:t>
            </a:r>
            <a:r>
              <a:rPr lang="en-GB" altLang="en-US" dirty="0" err="1"/>
              <a:t>valor</a:t>
            </a:r>
            <a:r>
              <a:rPr lang="en-GB" altLang="en-US" dirty="0"/>
              <a:t> de </a:t>
            </a:r>
            <a:r>
              <a:rPr lang="en-GB" altLang="en-US" dirty="0" err="1"/>
              <a:t>una</a:t>
            </a:r>
            <a:r>
              <a:rPr lang="en-GB" altLang="en-US" dirty="0"/>
              <a:t> </a:t>
            </a:r>
            <a:r>
              <a:rPr lang="en-GB" altLang="en-US" dirty="0" err="1"/>
              <a:t>expresion</a:t>
            </a:r>
            <a:r>
              <a:rPr lang="en-GB" altLang="en-US" dirty="0"/>
              <a:t> </a:t>
            </a:r>
            <a:r>
              <a:rPr lang="en-GB" altLang="en-US" dirty="0" err="1"/>
              <a:t>en</a:t>
            </a:r>
            <a:r>
              <a:rPr lang="en-GB" altLang="en-US" dirty="0"/>
              <a:t> la </a:t>
            </a:r>
            <a:r>
              <a:rPr lang="en-GB" altLang="en-US" dirty="0" err="1"/>
              <a:t>pantalla</a:t>
            </a:r>
            <a:r>
              <a:rPr lang="en-GB" altLang="en-US" dirty="0"/>
              <a:t>. 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Syntax:</a:t>
            </a:r>
          </a:p>
          <a:p>
            <a:pPr marL="0" indent="0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   print (</a:t>
            </a:r>
            <a:r>
              <a:rPr lang="en-GB" altLang="en-US" b="1" i="1" dirty="0"/>
              <a:t>Item1</a:t>
            </a:r>
            <a:r>
              <a:rPr lang="en-GB" altLang="en-US" b="1" dirty="0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altLang="en-US" b="1" i="1" dirty="0"/>
              <a:t>Item2</a:t>
            </a:r>
            <a:r>
              <a:rPr lang="en-GB" altLang="en-US" b="1" dirty="0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altLang="en-US" dirty="0"/>
              <a:t>...</a:t>
            </a:r>
            <a:r>
              <a:rPr lang="en-GB" altLang="en-US" b="1" dirty="0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altLang="en-US" b="1" i="1" dirty="0" err="1"/>
              <a:t>ItemN</a:t>
            </a:r>
            <a:r>
              <a:rPr lang="en-GB" altLang="en-US" b="1" i="1" dirty="0"/>
              <a:t>)</a:t>
            </a:r>
            <a:endParaRPr lang="en-GB" altLang="en-US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 i="1" dirty="0"/>
              <a:t>Nota: </a:t>
            </a:r>
            <a:r>
              <a:rPr lang="en-GB" altLang="en-US" b="1" i="1" dirty="0" err="1"/>
              <a:t>En</a:t>
            </a:r>
            <a:r>
              <a:rPr lang="en-GB" altLang="en-US" b="1" i="1" dirty="0"/>
              <a:t>  Python 2.7 no se </a:t>
            </a:r>
            <a:r>
              <a:rPr lang="en-GB" altLang="en-US" b="1" i="1" dirty="0" err="1"/>
              <a:t>usa</a:t>
            </a:r>
            <a:r>
              <a:rPr lang="en-GB" altLang="en-US" b="1" i="1" dirty="0"/>
              <a:t> </a:t>
            </a:r>
            <a:r>
              <a:rPr lang="en-GB" altLang="en-US" b="1" i="1" dirty="0" err="1"/>
              <a:t>parentesis</a:t>
            </a:r>
            <a:r>
              <a:rPr lang="en-GB" altLang="en-US" b="1" i="1" dirty="0"/>
              <a:t>.</a:t>
            </a:r>
            <a:endParaRPr lang="en-GB" altLang="en-US" dirty="0"/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</a:t>
            </a:r>
            <a:r>
              <a:rPr lang="en-GB" altLang="en-US" dirty="0">
                <a:latin typeface="Courier New" pitchFamily="49" charset="0"/>
              </a:rPr>
              <a:t>print "</a:t>
            </a:r>
            <a:r>
              <a:rPr lang="en-GB" altLang="en-US" b="1" i="1" dirty="0"/>
              <a:t>Message</a:t>
            </a:r>
            <a:r>
              <a:rPr lang="en-GB" altLang="en-US" dirty="0">
                <a:latin typeface="Courier New" pitchFamily="49" charset="0"/>
              </a:rPr>
              <a:t>"</a:t>
            </a:r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</a:t>
            </a:r>
            <a:r>
              <a:rPr lang="en-GB" altLang="en-US" dirty="0">
                <a:latin typeface="Courier New" pitchFamily="49" charset="0"/>
              </a:rPr>
              <a:t>print </a:t>
            </a:r>
            <a:r>
              <a:rPr lang="en-GB" altLang="en-US" b="1" i="1" dirty="0"/>
              <a:t>Expression </a:t>
            </a:r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/>
          </a:p>
          <a:p>
            <a:pPr marL="739775" lvl="1" indent="-282575" defTabSz="449263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</a:t>
            </a:r>
            <a:r>
              <a:rPr lang="en-GB" altLang="en-US" dirty="0" err="1"/>
              <a:t>Imprime</a:t>
            </a:r>
            <a:r>
              <a:rPr lang="en-GB" altLang="en-US" dirty="0"/>
              <a:t> </a:t>
            </a:r>
            <a:r>
              <a:rPr lang="en-GB" altLang="en-US" dirty="0" err="1"/>
              <a:t>varios</a:t>
            </a:r>
            <a:r>
              <a:rPr lang="en-GB" altLang="en-US" dirty="0"/>
              <a:t> </a:t>
            </a:r>
            <a:r>
              <a:rPr lang="en-GB" altLang="en-US" dirty="0" err="1"/>
              <a:t>mensajes</a:t>
            </a:r>
            <a:r>
              <a:rPr lang="en-GB" altLang="en-US" dirty="0"/>
              <a:t> y/o </a:t>
            </a:r>
            <a:r>
              <a:rPr lang="en-GB" altLang="en-US" dirty="0" err="1"/>
              <a:t>expresiones</a:t>
            </a:r>
            <a:r>
              <a:rPr lang="en-GB" altLang="en-US" dirty="0"/>
              <a:t> </a:t>
            </a:r>
            <a:r>
              <a:rPr lang="en-GB" altLang="en-US" dirty="0" err="1"/>
              <a:t>en</a:t>
            </a:r>
            <a:r>
              <a:rPr lang="en-GB" altLang="en-US" dirty="0"/>
              <a:t> </a:t>
            </a:r>
            <a:r>
              <a:rPr lang="en-GB" altLang="en-US" dirty="0" err="1"/>
              <a:t>una</a:t>
            </a:r>
            <a:r>
              <a:rPr lang="en-GB" altLang="en-US" dirty="0"/>
              <a:t> </a:t>
            </a:r>
            <a:r>
              <a:rPr lang="en-GB" altLang="en-US" dirty="0" err="1"/>
              <a:t>misma</a:t>
            </a:r>
            <a:r>
              <a:rPr lang="en-GB" altLang="en-US" dirty="0"/>
              <a:t> </a:t>
            </a:r>
            <a:r>
              <a:rPr lang="en-GB" altLang="en-US" dirty="0" err="1"/>
              <a:t>linea</a:t>
            </a:r>
            <a:r>
              <a:rPr lang="en-GB" altLang="en-US" dirty="0"/>
              <a:t>.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9F5E90B-FD3F-49FE-9D5B-B3502E106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  <a:latin typeface="Courier New" panose="02070309020205020404" pitchFamily="49" charset="0"/>
              </a:rPr>
              <a:t>print</a:t>
            </a: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ED6B21-644F-437E-94EA-65432316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  <p:extLst>
      <p:ext uri="{BB962C8B-B14F-4D97-AF65-F5344CB8AC3E}">
        <p14:creationId xmlns:p14="http://schemas.microsoft.com/office/powerpoint/2010/main" val="41087254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CCD99236-1CD2-415C-930A-F04FEAA9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804B1708-1B51-4D66-A07B-5BE28805E8F3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D271172-F21B-44A1-8865-D2775BDB0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066801"/>
            <a:ext cx="9147175" cy="86328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:Lee un </a:t>
            </a:r>
            <a:r>
              <a:rPr lang="en-US" altLang="en-US" dirty="0" err="1"/>
              <a:t>numero</a:t>
            </a:r>
            <a:r>
              <a:rPr lang="en-US" altLang="en-US" dirty="0"/>
              <a:t> </a:t>
            </a:r>
            <a:r>
              <a:rPr lang="en-US" altLang="en-US" dirty="0" err="1"/>
              <a:t>entrado</a:t>
            </a:r>
            <a:r>
              <a:rPr lang="en-US" altLang="en-US" dirty="0"/>
              <a:t> </a:t>
            </a:r>
            <a:r>
              <a:rPr lang="en-US" altLang="en-US" dirty="0" err="1"/>
              <a:t>por</a:t>
            </a:r>
            <a:r>
              <a:rPr lang="en-US" altLang="en-US" dirty="0"/>
              <a:t> el </a:t>
            </a:r>
            <a:r>
              <a:rPr lang="en-US" altLang="en-US" dirty="0" err="1"/>
              <a:t>usuario</a:t>
            </a:r>
            <a:r>
              <a:rPr lang="en-US" altLang="en-US" dirty="0"/>
              <a:t>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/>
              <a:t>Se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asignar</a:t>
            </a:r>
            <a:r>
              <a:rPr lang="en-US" altLang="en-US" dirty="0"/>
              <a:t> (</a:t>
            </a:r>
            <a:r>
              <a:rPr lang="en-US" altLang="en-US" dirty="0" err="1"/>
              <a:t>almacenar</a:t>
            </a:r>
            <a:r>
              <a:rPr lang="en-US" altLang="en-US" dirty="0"/>
              <a:t>) el </a:t>
            </a:r>
            <a:r>
              <a:rPr lang="en-US" altLang="en-US" dirty="0" err="1"/>
              <a:t>resultado</a:t>
            </a:r>
            <a:r>
              <a:rPr lang="en-US" altLang="en-US" dirty="0"/>
              <a:t> de </a:t>
            </a:r>
            <a:r>
              <a:rPr lang="en-US" altLang="en-US" dirty="0">
                <a:latin typeface="Courier New" pitchFamily="49" charset="0"/>
              </a:rPr>
              <a:t>input</a:t>
            </a:r>
            <a:r>
              <a:rPr lang="en-US" altLang="en-US" dirty="0"/>
              <a:t> a </a:t>
            </a:r>
            <a:r>
              <a:rPr lang="en-US" altLang="en-US" dirty="0" err="1"/>
              <a:t>una</a:t>
            </a:r>
            <a:r>
              <a:rPr lang="en-US" altLang="en-US" dirty="0"/>
              <a:t> variable.</a:t>
            </a:r>
            <a:endParaRPr lang="en-US" altLang="en-US" sz="700" dirty="0"/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err="1"/>
              <a:t>Ejemplo</a:t>
            </a:r>
            <a:r>
              <a:rPr lang="en-US" altLang="en-US" dirty="0"/>
              <a:t>(py3)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b="1" dirty="0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>
                <a:latin typeface="Courier New" pitchFamily="49" charset="0"/>
              </a:rPr>
              <a:t>	print ("Your age is", age)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print ( "You have", 65 – </a:t>
            </a:r>
            <a:r>
              <a:rPr lang="en-GB" altLang="en-US" dirty="0" err="1">
                <a:latin typeface="Courier New" pitchFamily="49" charset="0"/>
              </a:rPr>
              <a:t>int</a:t>
            </a:r>
            <a:r>
              <a:rPr lang="en-GB" altLang="en-US" dirty="0">
                <a:latin typeface="Courier New" pitchFamily="49" charset="0"/>
              </a:rPr>
              <a:t>(age), "years until retirement“)</a:t>
            </a: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>
              <a:latin typeface="Courier New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800" dirty="0"/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 dirty="0">
                <a:latin typeface="Courier New" pitchFamily="49" charset="0"/>
              </a:rPr>
              <a:t>	</a:t>
            </a:r>
            <a:r>
              <a:rPr lang="en-GB" altLang="en-US" dirty="0">
                <a:latin typeface="Courier New" pitchFamily="49" charset="0"/>
              </a:rPr>
              <a:t>How old are you? </a:t>
            </a:r>
            <a:r>
              <a:rPr lang="en-GB" altLang="en-US" b="1" u="sng" dirty="0">
                <a:latin typeface="Courier New" pitchFamily="49" charset="0"/>
              </a:rPr>
              <a:t>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	Your age is 53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latin typeface="Courier New" pitchFamily="49" charset="0"/>
              </a:rPr>
              <a:t>	You have 12 years until retirement</a:t>
            </a: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>
              <a:latin typeface="Courier New" pitchFamily="49" charset="0"/>
            </a:endParaRPr>
          </a:p>
          <a:p>
            <a:pPr marL="739775" lvl="1" indent="-282575" defTabSz="449263" eaLnBrk="1" hangingPunct="1">
              <a:lnSpc>
                <a:spcPct val="6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/>
          </a:p>
          <a:p>
            <a:pPr marL="339725" indent="-339725" defTabSz="449263" eaLnBrk="1" hangingPunct="1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dirty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b="1" dirty="0"/>
              <a:t>Exercise: </a:t>
            </a:r>
            <a:r>
              <a:rPr lang="en-GB" altLang="en-US" dirty="0"/>
              <a:t>Write a Python program that prompts the user for his/her amount of money, then reports how many Nintendo Wiis the person can afford, and how much more money he/she will need to afford an additional Wii.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38A3E6A-570F-4ACA-ACCF-3508D1A5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latin typeface="Courier New" pitchFamily="49" charset="0"/>
              </a:rPr>
              <a:t>input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96BAAF-A8F1-4727-93DB-36B800DC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D547354C-BD3C-4714-A4DD-3E10B34C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E746DD38-807F-480E-A24C-D95AEE9468F7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F1EA359-91FD-41F5-AA3C-A37AAC623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066800"/>
            <a:ext cx="9147175" cy="4705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800" b="1" dirty="0"/>
              <a:t>string</a:t>
            </a:r>
            <a:r>
              <a:rPr lang="en-GB" altLang="en-US" sz="1800" dirty="0"/>
              <a:t>: Una </a:t>
            </a:r>
            <a:r>
              <a:rPr lang="en-GB" altLang="en-US" sz="1800" dirty="0" err="1"/>
              <a:t>secuencia</a:t>
            </a:r>
            <a:r>
              <a:rPr lang="en-GB" altLang="en-US" sz="1800" dirty="0"/>
              <a:t> de  </a:t>
            </a:r>
            <a:r>
              <a:rPr lang="en-GB" altLang="en-US" sz="1800" dirty="0" err="1"/>
              <a:t>caracteres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textuales</a:t>
            </a:r>
            <a:r>
              <a:rPr lang="en-GB" altLang="en-US" sz="1800" dirty="0"/>
              <a:t> </a:t>
            </a:r>
            <a:r>
              <a:rPr lang="en-GB" altLang="en-US" sz="1800" dirty="0" err="1"/>
              <a:t>en</a:t>
            </a:r>
            <a:r>
              <a:rPr lang="en-GB" altLang="en-US" sz="1800" dirty="0"/>
              <a:t> un </a:t>
            </a:r>
            <a:r>
              <a:rPr lang="en-GB" altLang="en-US" sz="1800" dirty="0" err="1"/>
              <a:t>programa</a:t>
            </a:r>
            <a:r>
              <a:rPr lang="en-GB" altLang="en-US" sz="1800" dirty="0"/>
              <a:t>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Strings </a:t>
            </a:r>
            <a:r>
              <a:rPr lang="en-GB" altLang="en-US" sz="1600" dirty="0" err="1"/>
              <a:t>empiezan</a:t>
            </a:r>
            <a:r>
              <a:rPr lang="en-GB" altLang="en-US" sz="1600" dirty="0"/>
              <a:t> y </a:t>
            </a:r>
            <a:r>
              <a:rPr lang="en-GB" altLang="en-US" sz="1600" dirty="0" err="1"/>
              <a:t>terminan</a:t>
            </a:r>
            <a:r>
              <a:rPr lang="en-GB" altLang="en-US" sz="1600" dirty="0"/>
              <a:t>  </a:t>
            </a:r>
            <a:r>
              <a:rPr lang="en-GB" altLang="en-US" sz="1600" dirty="0" err="1"/>
              <a:t>en</a:t>
            </a:r>
            <a:r>
              <a:rPr lang="en-GB" altLang="en-US" sz="1600" dirty="0"/>
              <a:t>  un character </a:t>
            </a:r>
            <a:r>
              <a:rPr lang="en-GB" altLang="en-US" sz="1600" dirty="0">
                <a:latin typeface="Courier New" pitchFamily="49" charset="0"/>
              </a:rPr>
              <a:t>"</a:t>
            </a:r>
            <a:r>
              <a:rPr lang="en-GB" altLang="en-US" sz="1600" dirty="0"/>
              <a:t> o apostrophe </a:t>
            </a:r>
            <a:r>
              <a:rPr lang="en-GB" altLang="en-US" sz="1600" dirty="0">
                <a:latin typeface="Courier New" pitchFamily="49" charset="0"/>
              </a:rPr>
              <a:t>‘</a:t>
            </a:r>
            <a:r>
              <a:rPr lang="en-GB" altLang="en-US" sz="1600" dirty="0"/>
              <a:t> 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 err="1"/>
              <a:t>Ejemplos</a:t>
            </a:r>
            <a:r>
              <a:rPr lang="en-GB" altLang="en-US" sz="1600" dirty="0"/>
              <a:t>:</a:t>
            </a:r>
            <a:br>
              <a:rPr lang="en-GB" altLang="en-US" sz="1600" dirty="0"/>
            </a:br>
            <a:br>
              <a:rPr lang="en-GB" altLang="en-US" sz="600" dirty="0"/>
            </a:br>
            <a:r>
              <a:rPr lang="en-GB" altLang="en-US" sz="1600" dirty="0">
                <a:latin typeface="Courier New" pitchFamily="49" charset="0"/>
              </a:rPr>
              <a:t>"hello"</a:t>
            </a:r>
            <a:br>
              <a:rPr lang="en-GB" altLang="en-US" sz="1600" dirty="0">
                <a:latin typeface="Courier New" pitchFamily="49" charset="0"/>
              </a:rPr>
            </a:br>
            <a:r>
              <a:rPr lang="en-GB" altLang="en-US" sz="1600" dirty="0">
                <a:latin typeface="Courier New" pitchFamily="49" charset="0"/>
              </a:rPr>
              <a:t>"This is a string"</a:t>
            </a:r>
            <a:br>
              <a:rPr lang="en-GB" altLang="en-US" sz="1600" dirty="0">
                <a:latin typeface="Courier New" pitchFamily="49" charset="0"/>
              </a:rPr>
            </a:br>
            <a:r>
              <a:rPr lang="en-GB" altLang="en-US" sz="1600" dirty="0">
                <a:latin typeface="Courier New" pitchFamily="49" charset="0"/>
              </a:rPr>
              <a:t>"This, too, is a string.   It can be very long!"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700" dirty="0">
              <a:latin typeface="Courier New" pitchFamily="49" charset="0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Un string no </a:t>
            </a:r>
            <a:r>
              <a:rPr lang="en-GB" altLang="en-US" sz="1600" dirty="0" err="1"/>
              <a:t>puede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escribirse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en</a:t>
            </a:r>
            <a:r>
              <a:rPr lang="en-GB" altLang="en-US" sz="1600" dirty="0"/>
              <a:t> </a:t>
            </a:r>
            <a:r>
              <a:rPr lang="en-GB" altLang="en-US" sz="1600" dirty="0" err="1"/>
              <a:t>varias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lineas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ni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contener</a:t>
            </a:r>
            <a:r>
              <a:rPr lang="en-GB" altLang="en-US" sz="1600" dirty="0"/>
              <a:t> un </a:t>
            </a:r>
            <a:r>
              <a:rPr lang="en-GB" altLang="en-US" sz="1600" dirty="0" err="1"/>
              <a:t>caracter</a:t>
            </a:r>
            <a:r>
              <a:rPr lang="en-GB" altLang="en-US" sz="1600" dirty="0"/>
              <a:t>  " .</a:t>
            </a:r>
            <a:br>
              <a:rPr lang="en-GB" altLang="en-US" sz="1600" dirty="0"/>
            </a:br>
            <a:r>
              <a:rPr lang="en-GB" altLang="en-US" sz="1600" dirty="0">
                <a:solidFill>
                  <a:srgbClr val="800000"/>
                </a:solidFill>
                <a:latin typeface="Courier New" pitchFamily="49" charset="0"/>
              </a:rPr>
              <a:t>"This is not</a:t>
            </a:r>
            <a:br>
              <a:rPr lang="en-GB" altLang="en-US" sz="1600" dirty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GB" altLang="en-US" sz="1600" dirty="0">
                <a:solidFill>
                  <a:srgbClr val="800000"/>
                </a:solidFill>
                <a:latin typeface="Courier New" pitchFamily="49" charset="0"/>
              </a:rPr>
              <a:t>a legal String."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>
                <a:solidFill>
                  <a:srgbClr val="800000"/>
                </a:solidFill>
                <a:latin typeface="Courier New" pitchFamily="49" charset="0"/>
              </a:rPr>
              <a:t>	"This is not a "legal" String either."</a:t>
            </a:r>
            <a:br>
              <a:rPr lang="en-GB" altLang="en-US" sz="1600" dirty="0">
                <a:solidFill>
                  <a:srgbClr val="800000"/>
                </a:solidFill>
                <a:latin typeface="Courier New" pitchFamily="49" charset="0"/>
              </a:rPr>
            </a:br>
            <a:endParaRPr lang="en-GB" altLang="en-US" sz="800" dirty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Un string  </a:t>
            </a:r>
            <a:r>
              <a:rPr lang="en-GB" altLang="en-US" sz="1600" dirty="0" err="1"/>
              <a:t>puede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representar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characteres</a:t>
            </a:r>
            <a:r>
              <a:rPr lang="en-GB" altLang="en-US" sz="1600" dirty="0"/>
              <a:t> </a:t>
            </a:r>
            <a:r>
              <a:rPr lang="en-GB" altLang="en-US" sz="1600" dirty="0" err="1"/>
              <a:t>precediendoles</a:t>
            </a:r>
            <a:r>
              <a:rPr lang="en-GB" altLang="en-US" sz="1600" dirty="0"/>
              <a:t> con un backslash.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\t	</a:t>
            </a:r>
            <a:r>
              <a:rPr lang="en-GB" altLang="en-US" sz="1400" dirty="0"/>
              <a:t>tab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\n	</a:t>
            </a:r>
            <a:r>
              <a:rPr lang="en-GB" altLang="en-US" sz="1400" dirty="0"/>
              <a:t>new line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\"	</a:t>
            </a:r>
            <a:r>
              <a:rPr lang="en-GB" altLang="en-US" sz="1400" dirty="0"/>
              <a:t>quotation mark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400" dirty="0">
                <a:latin typeface="Courier New" pitchFamily="49" charset="0"/>
              </a:rPr>
              <a:t>\\	</a:t>
            </a:r>
            <a:r>
              <a:rPr lang="en-GB" altLang="en-US" sz="1400" dirty="0"/>
              <a:t>backslash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700" dirty="0"/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1600" dirty="0"/>
              <a:t>Example:	</a:t>
            </a:r>
            <a:r>
              <a:rPr lang="en-GB" altLang="en-US" sz="1600" dirty="0">
                <a:latin typeface="Courier New" pitchFamily="49" charset="0"/>
              </a:rPr>
              <a:t>"Hello\</a:t>
            </a:r>
            <a:r>
              <a:rPr lang="en-GB" altLang="en-US" sz="1600" dirty="0" err="1">
                <a:latin typeface="Courier New" pitchFamily="49" charset="0"/>
              </a:rPr>
              <a:t>tthere</a:t>
            </a:r>
            <a:r>
              <a:rPr lang="en-GB" altLang="en-US" sz="1600" dirty="0">
                <a:latin typeface="Courier New" pitchFamily="49" charset="0"/>
              </a:rPr>
              <a:t>\</a:t>
            </a:r>
            <a:r>
              <a:rPr lang="en-GB" altLang="en-US" sz="1600" dirty="0" err="1">
                <a:latin typeface="Courier New" pitchFamily="49" charset="0"/>
              </a:rPr>
              <a:t>nHow</a:t>
            </a:r>
            <a:r>
              <a:rPr lang="en-GB" altLang="en-US" sz="1600" dirty="0">
                <a:latin typeface="Courier New" pitchFamily="49" charset="0"/>
              </a:rPr>
              <a:t> are you?"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AD4A343-C432-4A02-B1E1-47E29C2C3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7924800" cy="788987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Strings</a:t>
            </a: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C2652D-2DED-433D-B3EA-A817D278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ESMA4016                                Edgar Acuna</a:t>
            </a:r>
            <a:endParaRPr lang="en-US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0F8DEB1C-18FC-443F-AE86-C24B10C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3338020C-C32A-40E3-A2EE-0AA8C9F58F16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03542D3-DF20-4982-90E3-DD11E8E1C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Operations on Strings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3A45934-50FE-4C27-AE25-AA9AC23B7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err="1">
                <a:latin typeface="Courier New" pitchFamily="49" charset="0"/>
              </a:rPr>
              <a:t>len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itchFamily="49" charset="0"/>
              </a:rPr>
              <a:t>)	</a:t>
            </a:r>
            <a:r>
              <a:rPr lang="en-US" altLang="en-US" sz="2400" dirty="0"/>
              <a:t>	- </a:t>
            </a:r>
            <a:r>
              <a:rPr lang="en-US" altLang="en-US" sz="2400" dirty="0" err="1"/>
              <a:t>numero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caracteres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un string (</a:t>
            </a:r>
            <a:r>
              <a:rPr lang="en-US" altLang="en-US" sz="2400" dirty="0" err="1"/>
              <a:t>incluyendo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espacios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blanco</a:t>
            </a:r>
            <a:r>
              <a:rPr lang="en-US" altLang="en-US" sz="2400" dirty="0"/>
              <a:t>)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Courier New" pitchFamily="49" charset="0"/>
              </a:rPr>
              <a:t>str.lower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itchFamily="49" charset="0"/>
              </a:rPr>
              <a:t>)</a:t>
            </a:r>
            <a:r>
              <a:rPr lang="en-US" altLang="en-US" sz="2400" dirty="0"/>
              <a:t>	- lowercase version of a string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Courier New" pitchFamily="49" charset="0"/>
              </a:rPr>
              <a:t>str.upper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itchFamily="49" charset="0"/>
              </a:rPr>
              <a:t>)</a:t>
            </a:r>
            <a:r>
              <a:rPr lang="en-US" altLang="en-US" sz="2400" dirty="0"/>
              <a:t>	- uppercase version of a string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err="1"/>
              <a:t>Ejemplo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name = "Edgar Acuna Fernandez"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length = </a:t>
            </a:r>
            <a:r>
              <a:rPr lang="en-US" altLang="en-US" sz="2400" b="1" dirty="0" err="1">
                <a:latin typeface="Courier New" pitchFamily="49" charset="0"/>
              </a:rPr>
              <a:t>len</a:t>
            </a:r>
            <a:r>
              <a:rPr lang="en-US" altLang="en-US" sz="2400" b="1" dirty="0">
                <a:latin typeface="Courier New" pitchFamily="49" charset="0"/>
              </a:rPr>
              <a:t>(name)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</a:rPr>
              <a:t>big_name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str.upper</a:t>
            </a:r>
            <a:r>
              <a:rPr lang="en-US" altLang="en-US" sz="2400" b="1" dirty="0">
                <a:latin typeface="Courier New" pitchFamily="49" charset="0"/>
              </a:rPr>
              <a:t>(name)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print(</a:t>
            </a:r>
            <a:r>
              <a:rPr lang="en-US" altLang="en-US" sz="2400" dirty="0" err="1">
                <a:latin typeface="Courier New" pitchFamily="49" charset="0"/>
              </a:rPr>
              <a:t>big_name</a:t>
            </a:r>
            <a:r>
              <a:rPr lang="en-US" altLang="en-US" sz="2400" dirty="0">
                <a:latin typeface="Courier New" pitchFamily="49" charset="0"/>
              </a:rPr>
              <a:t>, "</a:t>
            </a:r>
            <a:r>
              <a:rPr lang="en-US" altLang="en-US" sz="2400" dirty="0" err="1">
                <a:latin typeface="Courier New" pitchFamily="49" charset="0"/>
              </a:rPr>
              <a:t>tiene</a:t>
            </a:r>
            <a:r>
              <a:rPr lang="en-US" altLang="en-US" sz="2400" dirty="0">
                <a:latin typeface="Courier New" pitchFamily="49" charset="0"/>
              </a:rPr>
              <a:t>", length, "</a:t>
            </a:r>
            <a:r>
              <a:rPr lang="en-US" altLang="en-US" sz="2400" dirty="0" err="1">
                <a:latin typeface="Courier New" pitchFamily="49" charset="0"/>
              </a:rPr>
              <a:t>caracteres</a:t>
            </a:r>
            <a:r>
              <a:rPr lang="en-US" altLang="en-US" sz="2400" dirty="0">
                <a:latin typeface="Courier New" pitchFamily="49" charset="0"/>
              </a:rPr>
              <a:t>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800" dirty="0"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77FF9-B47A-49A5-95FC-10534A26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60149C6-749B-4D6A-90EB-B55CB8E2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Lists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4C1FCE-0FA9-4278-84CF-7B13590A3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7639"/>
            <a:ext cx="8229600" cy="471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Es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un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objeto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que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puede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contener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distintos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tipos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de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datos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A=[0]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B=[2.3, 4.5]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C=[5, "Hello", "there", 9.8]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print type(C)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effectLst/>
              </a:rPr>
              <a:t>&lt;type 'list'&gt;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D=[]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</a:rPr>
              <a:t>Usar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len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() para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obtener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la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longitud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de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una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lista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&gt;&gt;&gt; names = [“Alicia", “Elena", “Julia"]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&gt;&gt;&gt; </a:t>
            </a:r>
            <a:r>
              <a:rPr lang="en-US" altLang="en-US" sz="2400" dirty="0" err="1"/>
              <a:t>len</a:t>
            </a:r>
            <a:r>
              <a:rPr lang="en-US" altLang="en-US" sz="2400" dirty="0"/>
              <a:t>(names)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BB0A0C-A756-461F-82E5-94C53F27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4D199-E0D4-462B-98D4-89AB49BF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60B93DD-78D8-4746-BEBB-34706ACE82F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60149C6-749B-4D6A-90EB-B55CB8E2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Lists (</a:t>
            </a:r>
            <a:r>
              <a:rPr lang="en-US" altLang="en-US" dirty="0" err="1">
                <a:effectLst/>
              </a:rPr>
              <a:t>cont</a:t>
            </a:r>
            <a:r>
              <a:rPr lang="en-US" altLang="en-US" dirty="0">
                <a:effectLst/>
              </a:rPr>
              <a:t>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4C1FCE-0FA9-4278-84CF-7B13590A3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1"/>
            <a:ext cx="83058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folHlink"/>
                </a:solidFill>
                <a:effectLst/>
              </a:rPr>
              <a:t>#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Anade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un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elemento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 al final de la </a:t>
            </a: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lista</a:t>
            </a:r>
            <a:endParaRPr lang="en-US" altLang="en-US" sz="2400" dirty="0">
              <a:solidFill>
                <a:schemeClr val="folHlink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chemeClr val="folHlink"/>
                </a:solidFill>
                <a:effectLst/>
              </a:rPr>
              <a:t>B.append</a:t>
            </a:r>
            <a:r>
              <a:rPr lang="en-US" altLang="en-US" sz="2400" dirty="0">
                <a:solidFill>
                  <a:schemeClr val="folHlink"/>
                </a:solidFill>
                <a:effectLst/>
              </a:rPr>
              <a:t>(“Alicia”)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[2.3, 4.5, ‘Alicia’]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#</a:t>
            </a:r>
            <a:r>
              <a:rPr lang="en-US" altLang="en-US" sz="2400" dirty="0" err="1"/>
              <a:t>Elimina</a:t>
            </a:r>
            <a:r>
              <a:rPr lang="en-US" altLang="en-US" sz="2400" dirty="0"/>
              <a:t> el element 4.5 de la </a:t>
            </a:r>
            <a:r>
              <a:rPr lang="en-US" altLang="en-US" sz="2400" dirty="0" err="1"/>
              <a:t>lista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B.remove</a:t>
            </a:r>
            <a:r>
              <a:rPr lang="en-US" altLang="en-US" sz="2400" dirty="0"/>
              <a:t>(4.5)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[2.3, ‘Alicia’]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#</a:t>
            </a:r>
            <a:r>
              <a:rPr lang="en-US" altLang="en-US" sz="2400" dirty="0" err="1"/>
              <a:t>Elimina</a:t>
            </a:r>
            <a:r>
              <a:rPr lang="en-US" altLang="en-US" sz="2400" dirty="0"/>
              <a:t> el ultimo </a:t>
            </a:r>
            <a:r>
              <a:rPr lang="en-US" altLang="en-US" sz="2400" dirty="0" err="1"/>
              <a:t>elemento</a:t>
            </a:r>
            <a:r>
              <a:rPr lang="en-US" altLang="en-US" sz="2400" dirty="0"/>
              <a:t> de la </a:t>
            </a:r>
            <a:r>
              <a:rPr lang="en-US" altLang="en-US" sz="2400" dirty="0" err="1"/>
              <a:t>lista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C.pop</a:t>
            </a:r>
            <a:r>
              <a:rPr lang="en-US" altLang="en-US" sz="2400" dirty="0"/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[5, "Hello", "there"]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Una tuple </a:t>
            </a:r>
            <a:r>
              <a:rPr lang="en-US" altLang="en-US" sz="2400" dirty="0" err="1"/>
              <a:t>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estructura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datos</a:t>
            </a:r>
            <a:r>
              <a:rPr lang="en-US" altLang="en-US" sz="2400" dirty="0"/>
              <a:t> similar a </a:t>
            </a:r>
            <a:r>
              <a:rPr lang="en-US" altLang="en-US" sz="2400" dirty="0" err="1"/>
              <a:t>lista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cuyos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elementos</a:t>
            </a:r>
            <a:r>
              <a:rPr lang="en-US" altLang="en-US" sz="2400" dirty="0"/>
              <a:t> no </a:t>
            </a:r>
            <a:r>
              <a:rPr lang="en-US" altLang="en-US" sz="2400" dirty="0" err="1"/>
              <a:t>pueden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modificados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BB0A0C-A756-461F-82E5-94C53F27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4D199-E0D4-462B-98D4-89AB49BF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60B93DD-78D8-4746-BEBB-34706ACE82F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43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A51A721-F63F-4602-BE17-C6E6AEBB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Use of [ ] to index items in a list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D5AD68-236C-4B48-B9ED-AE6CED25A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names[0]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‘Alicia'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names[1]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‘Camila'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‘Julia'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names[3]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effectLst/>
              </a:rPr>
              <a:t>Traceback</a:t>
            </a:r>
            <a:r>
              <a:rPr lang="en-US" altLang="en-US" sz="1800" dirty="0">
                <a:solidFill>
                  <a:srgbClr val="FF0000"/>
                </a:solidFill>
                <a:effectLst/>
              </a:rPr>
              <a:t> (most recent call last):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  <a:effectLst/>
              </a:rPr>
              <a:t>File "&lt;</a:t>
            </a:r>
            <a:r>
              <a:rPr lang="en-US" altLang="en-US" sz="1800" dirty="0" err="1">
                <a:solidFill>
                  <a:srgbClr val="FF0000"/>
                </a:solidFill>
                <a:effectLst/>
              </a:rPr>
              <a:t>stdin</a:t>
            </a:r>
            <a:r>
              <a:rPr lang="en-US" altLang="en-US" sz="1800" dirty="0">
                <a:solidFill>
                  <a:srgbClr val="FF0000"/>
                </a:solidFill>
                <a:effectLst/>
              </a:rPr>
              <a:t>&gt;", line 1, in &lt;module&gt;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effectLst/>
              </a:rPr>
              <a:t>IndexError</a:t>
            </a:r>
            <a:r>
              <a:rPr lang="en-US" altLang="en-US" sz="1800" dirty="0">
                <a:solidFill>
                  <a:srgbClr val="FF0000"/>
                </a:solidFill>
                <a:effectLst/>
              </a:rPr>
              <a:t>: list index out of range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effectLst/>
              </a:rPr>
              <a:t>&gt;&gt;&gt; names[-1]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‘Julia'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names[-2]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‘Camila'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names[-3]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‘Alicia'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D0A74A0-D6EF-431B-A2DF-38D4A480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1"/>
            <a:ext cx="3352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[0] es el primer  item.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[1]  es el segundo  item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FF33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Valor Out of range da un exception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FF33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FF33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Valores negativos van hacia atras comenzando desde el ultimo elemento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83178-2E1C-4089-8504-F8628F21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9BDEA-2A12-437B-9928-D4655CF4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40FC9F5-752E-403B-95D0-CBC107CDACD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03A956E3-D73A-4B2A-8203-F84D2884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CB6CECD6-6E1A-4FFE-9D43-534C4FD515B6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6FFD3B0-AE5F-44BF-8615-CF5832F0A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Courier New" pitchFamily="49" charset="0"/>
              </a:rPr>
              <a:t>if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D81FE9C-790E-4A92-9A96-0AF4A038D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b="1" dirty="0" err="1">
                <a:latin typeface="Courier New" pitchFamily="49" charset="0"/>
              </a:rPr>
              <a:t>Enunciado</a:t>
            </a:r>
            <a:r>
              <a:rPr lang="en-US" altLang="en-US" sz="2400" b="1" dirty="0">
                <a:latin typeface="Courier New" pitchFamily="49" charset="0"/>
              </a:rPr>
              <a:t> if</a:t>
            </a:r>
            <a:r>
              <a:rPr lang="en-US" altLang="en-US" sz="2400" b="1" dirty="0"/>
              <a:t> 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Ejecuta</a:t>
            </a:r>
            <a:r>
              <a:rPr lang="en-US" altLang="en-US" sz="2400" dirty="0"/>
              <a:t> un </a:t>
            </a:r>
            <a:r>
              <a:rPr lang="en-US" altLang="en-US" sz="2400" dirty="0" err="1"/>
              <a:t>grupo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enunciados</a:t>
            </a:r>
            <a:r>
              <a:rPr lang="en-US" altLang="en-US" sz="2400" dirty="0"/>
              <a:t> solo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condicion</a:t>
            </a:r>
            <a:r>
              <a:rPr lang="en-US" altLang="en-US" sz="2400" dirty="0"/>
              <a:t> dada </a:t>
            </a:r>
            <a:r>
              <a:rPr lang="en-US" altLang="en-US" sz="2400" dirty="0" err="1"/>
              <a:t>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cierta</a:t>
            </a:r>
            <a:r>
              <a:rPr lang="en-US" altLang="en-US" sz="2400" dirty="0"/>
              <a:t>. De lo </a:t>
            </a:r>
            <a:r>
              <a:rPr lang="en-US" altLang="en-US" sz="2400" dirty="0" err="1"/>
              <a:t>contrario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encunciados</a:t>
            </a:r>
            <a:r>
              <a:rPr lang="en-US" altLang="en-US" sz="2400" dirty="0"/>
              <a:t> son  </a:t>
            </a:r>
            <a:r>
              <a:rPr lang="en-US" altLang="en-US" sz="2400" dirty="0" err="1"/>
              <a:t>omitidos</a:t>
            </a:r>
            <a:r>
              <a:rPr lang="en-US" altLang="en-US" sz="2400" dirty="0"/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itchFamily="49" charset="0"/>
              </a:rPr>
              <a:t>if </a:t>
            </a:r>
            <a:r>
              <a:rPr lang="en-US" altLang="en-US" sz="2400" b="1" i="1" dirty="0" err="1"/>
              <a:t>condicion</a:t>
            </a:r>
            <a:r>
              <a:rPr lang="en-US" altLang="en-US" sz="24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    </a:t>
            </a:r>
            <a:r>
              <a:rPr lang="en-US" altLang="en-US" sz="2400" b="1" i="1" dirty="0" err="1"/>
              <a:t>enunciados</a:t>
            </a:r>
            <a:endParaRPr lang="en-US" altLang="en-US" sz="24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err="1"/>
              <a:t>Ejemplo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 err="1">
                <a:latin typeface="Courier New" pitchFamily="49" charset="0"/>
              </a:rPr>
              <a:t>gpa</a:t>
            </a:r>
            <a:r>
              <a:rPr lang="en-US" altLang="en-US" sz="2400" dirty="0">
                <a:latin typeface="Courier New" pitchFamily="49" charset="0"/>
              </a:rPr>
              <a:t> = 3.4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latin typeface="Courier New" pitchFamily="49" charset="0"/>
              </a:rPr>
              <a:t>	if </a:t>
            </a:r>
            <a:r>
              <a:rPr lang="en-US" altLang="en-US" sz="2400" b="1" dirty="0" err="1">
                <a:latin typeface="Courier New" pitchFamily="49" charset="0"/>
              </a:rPr>
              <a:t>gpa</a:t>
            </a:r>
            <a:r>
              <a:rPr lang="en-US" altLang="en-US" sz="2400" b="1" dirty="0">
                <a:latin typeface="Courier New" pitchFamily="49" charset="0"/>
              </a:rPr>
              <a:t> &gt; 2.0: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	    print “</a:t>
            </a:r>
            <a:r>
              <a:rPr lang="en-US" altLang="en-US" sz="2400" dirty="0" err="1">
                <a:latin typeface="Courier New" pitchFamily="49" charset="0"/>
              </a:rPr>
              <a:t>su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solicitud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es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aceptada</a:t>
            </a:r>
            <a:r>
              <a:rPr lang="en-US" altLang="en-US" sz="2400" dirty="0">
                <a:latin typeface="Courier New" pitchFamily="49" charset="0"/>
              </a:rPr>
              <a:t>."</a:t>
            </a:r>
          </a:p>
        </p:txBody>
      </p:sp>
      <p:pic>
        <p:nvPicPr>
          <p:cNvPr id="39941" name="Picture 4" descr="if_statement">
            <a:extLst>
              <a:ext uri="{FF2B5EF4-FFF2-40B4-BE49-F238E27FC236}">
                <a16:creationId xmlns:a16="http://schemas.microsoft.com/office/drawing/2014/main" id="{73E7C5C6-1C19-4CFF-85AF-14485F0F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2514600"/>
            <a:ext cx="215106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90A648-1AB4-441F-B424-93E20C4E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823BD82F-8BDB-45D5-BB67-8F74130A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6ACC18FE-903B-4502-B20F-209E0C599638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27C9247-FAA8-4BB5-95CD-679DA3ED4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01758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Compilation and  interpretation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75ED513-7645-4A79-B507-AFCF6A48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382000" cy="4987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Many programming languages require  program compilation (translation) to a form that the computer can understand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marL="457200" lvl="1" indent="0" eaLnBrk="1" hangingPunct="1">
              <a:buNone/>
              <a:defRPr/>
            </a:pPr>
            <a:endParaRPr lang="en-US" altLang="en-US" sz="2400" dirty="0"/>
          </a:p>
          <a:p>
            <a:pPr marL="457200" lvl="1" indent="0" eaLnBrk="1" hangingPunct="1">
              <a:buNone/>
              <a:defRPr/>
            </a:pPr>
            <a:r>
              <a:rPr lang="en-US" altLang="en-US" sz="2400" dirty="0"/>
              <a:t>Python (same as R) is directly </a:t>
            </a:r>
            <a:r>
              <a:rPr lang="en-US" altLang="en-US" sz="2400" i="1" dirty="0"/>
              <a:t>interpreted in computer</a:t>
            </a:r>
            <a:r>
              <a:rPr lang="en-US" altLang="en-US" sz="2400" dirty="0"/>
              <a:t> instructions.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3C87B6B4-5D1D-4441-B5F3-983AE9E74982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1892300"/>
            <a:ext cx="6397625" cy="1765300"/>
            <a:chOff x="48" y="2544"/>
            <a:chExt cx="5565" cy="1536"/>
          </a:xfrm>
        </p:grpSpPr>
        <p:sp>
          <p:nvSpPr>
            <p:cNvPr id="17423" name="Line 5">
              <a:extLst>
                <a:ext uri="{FF2B5EF4-FFF2-40B4-BE49-F238E27FC236}">
                  <a16:creationId xmlns:a16="http://schemas.microsoft.com/office/drawing/2014/main" id="{F4FF8E5E-A38D-4E0F-A727-A467BD989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R"/>
            </a:p>
          </p:txBody>
        </p:sp>
        <p:sp>
          <p:nvSpPr>
            <p:cNvPr id="17424" name="Text Box 6">
              <a:extLst>
                <a:ext uri="{FF2B5EF4-FFF2-40B4-BE49-F238E27FC236}">
                  <a16:creationId xmlns:a16="http://schemas.microsoft.com/office/drawing/2014/main" id="{1E5A1952-BFF9-4966-8877-79964247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3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compile</a:t>
              </a:r>
            </a:p>
          </p:txBody>
        </p:sp>
        <p:sp>
          <p:nvSpPr>
            <p:cNvPr id="17425" name="Text Box 7">
              <a:extLst>
                <a:ext uri="{FF2B5EF4-FFF2-40B4-BE49-F238E27FC236}">
                  <a16:creationId xmlns:a16="http://schemas.microsoft.com/office/drawing/2014/main" id="{75048C76-386E-423F-A53D-52FD74566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4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execute</a:t>
              </a:r>
            </a:p>
          </p:txBody>
        </p:sp>
        <p:sp>
          <p:nvSpPr>
            <p:cNvPr id="17426" name="Text Box 8">
              <a:extLst>
                <a:ext uri="{FF2B5EF4-FFF2-40B4-BE49-F238E27FC236}">
                  <a16:creationId xmlns:a16="http://schemas.microsoft.com/office/drawing/2014/main" id="{9CBA204C-D2BB-4757-B9AF-CC9FD2878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2952"/>
              <a:ext cx="735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output</a:t>
              </a:r>
            </a:p>
          </p:txBody>
        </p:sp>
        <p:pic>
          <p:nvPicPr>
            <p:cNvPr id="17427" name="Picture 9">
              <a:extLst>
                <a:ext uri="{FF2B5EF4-FFF2-40B4-BE49-F238E27FC236}">
                  <a16:creationId xmlns:a16="http://schemas.microsoft.com/office/drawing/2014/main" id="{3CC2D6E0-5462-47DD-82B2-A2B204E94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7428" name="Group 10">
              <a:extLst>
                <a:ext uri="{FF2B5EF4-FFF2-40B4-BE49-F238E27FC236}">
                  <a16:creationId xmlns:a16="http://schemas.microsoft.com/office/drawing/2014/main" id="{06CA9988-7436-43A6-851C-3FAF16A81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7434" name="Rectangle 11">
                <a:extLst>
                  <a:ext uri="{FF2B5EF4-FFF2-40B4-BE49-F238E27FC236}">
                    <a16:creationId xmlns:a16="http://schemas.microsoft.com/office/drawing/2014/main" id="{7DC3EEBB-0DE8-4AD7-A88C-54AFCCC08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5" name="Text Box 12">
                <a:extLst>
                  <a:ext uri="{FF2B5EF4-FFF2-40B4-BE49-F238E27FC236}">
                    <a16:creationId xmlns:a16="http://schemas.microsoft.com/office/drawing/2014/main" id="{6BB4D4CE-5C42-4967-87A1-13179A305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ahoma" panose="020B0604030504040204" pitchFamily="34" charset="0"/>
                    <a:cs typeface="Times New Roman" panose="02020603050405020304" pitchFamily="18" charset="0"/>
                  </a:rPr>
                  <a:t>source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Hello.java</a:t>
                </a:r>
                <a:endPara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436" name="Picture 13">
                <a:extLst>
                  <a:ext uri="{FF2B5EF4-FFF2-40B4-BE49-F238E27FC236}">
                    <a16:creationId xmlns:a16="http://schemas.microsoft.com/office/drawing/2014/main" id="{465A904A-B8AD-41A9-97FB-17BED5830F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429" name="Group 14">
              <a:extLst>
                <a:ext uri="{FF2B5EF4-FFF2-40B4-BE49-F238E27FC236}">
                  <a16:creationId xmlns:a16="http://schemas.microsoft.com/office/drawing/2014/main" id="{9D9D5466-F07D-464A-A17E-C2E192A84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7431" name="Picture 15">
                <a:extLst>
                  <a:ext uri="{FF2B5EF4-FFF2-40B4-BE49-F238E27FC236}">
                    <a16:creationId xmlns:a16="http://schemas.microsoft.com/office/drawing/2014/main" id="{1C5843DF-A5EA-4E09-B7D2-4216B75409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7432" name="Rectangle 16">
                <a:extLst>
                  <a:ext uri="{FF2B5EF4-FFF2-40B4-BE49-F238E27FC236}">
                    <a16:creationId xmlns:a16="http://schemas.microsoft.com/office/drawing/2014/main" id="{D4A9B4B0-074E-44D0-A3A1-5B1BED743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3" name="Text Box 17">
                <a:extLst>
                  <a:ext uri="{FF2B5EF4-FFF2-40B4-BE49-F238E27FC236}">
                    <a16:creationId xmlns:a16="http://schemas.microsoft.com/office/drawing/2014/main" id="{90178B1F-28FD-418E-B936-148BE486F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ahoma" panose="020B0604030504040204" pitchFamily="34" charset="0"/>
                    <a:cs typeface="Times New Roman" panose="02020603050405020304" pitchFamily="18" charset="0"/>
                  </a:rPr>
                  <a:t>byte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Hello.class</a:t>
                </a:r>
                <a:endParaRPr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30" name="Line 18">
              <a:extLst>
                <a:ext uri="{FF2B5EF4-FFF2-40B4-BE49-F238E27FC236}">
                  <a16:creationId xmlns:a16="http://schemas.microsoft.com/office/drawing/2014/main" id="{AB200D50-5A1B-4B9E-B70B-082C2CDBF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R"/>
            </a:p>
          </p:txBody>
        </p:sp>
      </p:grpSp>
      <p:grpSp>
        <p:nvGrpSpPr>
          <p:cNvPr id="17414" name="Group 36">
            <a:extLst>
              <a:ext uri="{FF2B5EF4-FFF2-40B4-BE49-F238E27FC236}">
                <a16:creationId xmlns:a16="http://schemas.microsoft.com/office/drawing/2014/main" id="{7BAE23BE-63F3-45B9-9BDD-4C437608005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95825"/>
            <a:ext cx="3886200" cy="1717675"/>
            <a:chOff x="816" y="2958"/>
            <a:chExt cx="2448" cy="1082"/>
          </a:xfrm>
        </p:grpSpPr>
        <p:sp>
          <p:nvSpPr>
            <p:cNvPr id="17416" name="Line 20">
              <a:extLst>
                <a:ext uri="{FF2B5EF4-FFF2-40B4-BE49-F238E27FC236}">
                  <a16:creationId xmlns:a16="http://schemas.microsoft.com/office/drawing/2014/main" id="{F1738AB5-B09B-4434-8E8C-A79849A9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R"/>
            </a:p>
          </p:txBody>
        </p:sp>
        <p:sp>
          <p:nvSpPr>
            <p:cNvPr id="17417" name="Text Box 21">
              <a:extLst>
                <a:ext uri="{FF2B5EF4-FFF2-40B4-BE49-F238E27FC236}">
                  <a16:creationId xmlns:a16="http://schemas.microsoft.com/office/drawing/2014/main" id="{A824DE1D-65E7-45BC-9E9D-3FC94B0D0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" y="2958"/>
              <a:ext cx="76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interpret</a:t>
              </a:r>
            </a:p>
          </p:txBody>
        </p:sp>
        <p:sp>
          <p:nvSpPr>
            <p:cNvPr id="17418" name="Text Box 23">
              <a:extLst>
                <a:ext uri="{FF2B5EF4-FFF2-40B4-BE49-F238E27FC236}">
                  <a16:creationId xmlns:a16="http://schemas.microsoft.com/office/drawing/2014/main" id="{016CC3F3-91AC-4313-AC5F-F81DF88AC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3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output</a:t>
              </a:r>
            </a:p>
          </p:txBody>
        </p:sp>
        <p:pic>
          <p:nvPicPr>
            <p:cNvPr id="17419" name="Picture 24">
              <a:extLst>
                <a:ext uri="{FF2B5EF4-FFF2-40B4-BE49-F238E27FC236}">
                  <a16:creationId xmlns:a16="http://schemas.microsoft.com/office/drawing/2014/main" id="{1C3FD11F-5422-41C3-967E-154E0BE3B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20" name="Rectangle 26">
              <a:extLst>
                <a:ext uri="{FF2B5EF4-FFF2-40B4-BE49-F238E27FC236}">
                  <a16:creationId xmlns:a16="http://schemas.microsoft.com/office/drawing/2014/main" id="{CA60AF3E-2334-47B2-819A-AD5525E6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421" name="Text Box 27">
              <a:extLst>
                <a:ext uri="{FF2B5EF4-FFF2-40B4-BE49-F238E27FC236}">
                  <a16:creationId xmlns:a16="http://schemas.microsoft.com/office/drawing/2014/main" id="{B6FF5055-79B1-47C4-A48B-5652D565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Tahoma" panose="020B0604030504040204" pitchFamily="34" charset="0"/>
                  <a:cs typeface="Times New Roman" panose="02020603050405020304" pitchFamily="18" charset="0"/>
                </a:rPr>
                <a:t>source code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Times New Roman" panose="02020603050405020304" pitchFamily="18" charset="0"/>
                </a:rPr>
                <a:t>Hello.py</a:t>
              </a:r>
              <a:endParaRPr lang="en-GB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422" name="Picture 35">
              <a:extLst>
                <a:ext uri="{FF2B5EF4-FFF2-40B4-BE49-F238E27FC236}">
                  <a16:creationId xmlns:a16="http://schemas.microsoft.com/office/drawing/2014/main" id="{5A44932B-6BAF-4D5E-A419-BD6D54680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016E12-74A2-4DC9-AD85-4704E240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F2A4218D-CCF6-4D7E-8620-03013C5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20ABB811-4891-47FE-BE9C-BB2706DCC889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987" name="Picture 5" descr="nested_if_3">
            <a:extLst>
              <a:ext uri="{FF2B5EF4-FFF2-40B4-BE49-F238E27FC236}">
                <a16:creationId xmlns:a16="http://schemas.microsoft.com/office/drawing/2014/main" id="{412E51C5-8723-440A-B923-4D4E8765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37114"/>
            <a:ext cx="25908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>
            <a:extLst>
              <a:ext uri="{FF2B5EF4-FFF2-40B4-BE49-F238E27FC236}">
                <a16:creationId xmlns:a16="http://schemas.microsoft.com/office/drawing/2014/main" id="{7959D225-115F-4AF2-A835-D73521056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Courier New" pitchFamily="49" charset="0"/>
              </a:rPr>
              <a:t>if/else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2CAE6F3-0734-46B3-B7D6-8BBCF0B68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3820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b="1" dirty="0" err="1">
                <a:latin typeface="Courier New" pitchFamily="49" charset="0"/>
              </a:rPr>
              <a:t>Enunciado</a:t>
            </a:r>
            <a:r>
              <a:rPr lang="en-US" altLang="en-US" sz="1800" b="1" dirty="0">
                <a:latin typeface="Courier New" pitchFamily="49" charset="0"/>
              </a:rPr>
              <a:t> if/else</a:t>
            </a:r>
            <a:r>
              <a:rPr lang="en-US" altLang="en-US" sz="1800" b="1" dirty="0"/>
              <a:t>.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Ejecuta</a:t>
            </a:r>
            <a:r>
              <a:rPr lang="en-US" altLang="en-US" sz="1800" dirty="0"/>
              <a:t>  un </a:t>
            </a:r>
            <a:r>
              <a:rPr lang="en-US" altLang="en-US" sz="1800" dirty="0" err="1"/>
              <a:t>bloque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enunciados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cierta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condicion</a:t>
            </a:r>
            <a:r>
              <a:rPr lang="en-US" altLang="en-US" sz="1800" dirty="0"/>
              <a:t>  se </a:t>
            </a:r>
            <a:r>
              <a:rPr lang="en-US" altLang="en-US" sz="1800" dirty="0" err="1"/>
              <a:t>cumple</a:t>
            </a:r>
            <a:r>
              <a:rPr lang="en-US" altLang="en-US" sz="1800" dirty="0"/>
              <a:t>, y un </a:t>
            </a:r>
            <a:r>
              <a:rPr lang="en-US" altLang="en-US" sz="1800" dirty="0" err="1"/>
              <a:t>segundo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bloque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enunciados</a:t>
            </a:r>
            <a:r>
              <a:rPr lang="en-US" altLang="en-US" sz="1800" dirty="0"/>
              <a:t>  </a:t>
            </a:r>
            <a:r>
              <a:rPr lang="en-US" altLang="en-US" sz="1800" dirty="0" err="1"/>
              <a:t>si</a:t>
            </a:r>
            <a:r>
              <a:rPr lang="en-US" altLang="en-US" sz="1800" dirty="0"/>
              <a:t> la </a:t>
            </a:r>
            <a:r>
              <a:rPr lang="en-US" altLang="en-US" sz="1800" dirty="0" err="1"/>
              <a:t>condicion</a:t>
            </a:r>
            <a:r>
              <a:rPr lang="en-US" altLang="en-US" sz="1800" dirty="0"/>
              <a:t> no se </a:t>
            </a:r>
            <a:r>
              <a:rPr lang="en-US" altLang="en-US" sz="1800" dirty="0" err="1"/>
              <a:t>cumple</a:t>
            </a:r>
            <a:r>
              <a:rPr lang="en-US" altLang="en-US" sz="1800" dirty="0"/>
              <a:t> 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6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600" dirty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 err="1"/>
              <a:t>Ejemplo</a:t>
            </a:r>
            <a:r>
              <a:rPr lang="en-US" altLang="en-US" sz="18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>
                <a:latin typeface="Courier New" pitchFamily="49" charset="0"/>
              </a:rPr>
              <a:t>gpa</a:t>
            </a:r>
            <a:r>
              <a:rPr lang="en-US" altLang="en-US" sz="1500" dirty="0">
                <a:latin typeface="Courier New" pitchFamily="49" charset="0"/>
              </a:rPr>
              <a:t> = 1.4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b="1" dirty="0">
                <a:latin typeface="Courier New" pitchFamily="49" charset="0"/>
              </a:rPr>
              <a:t>	if </a:t>
            </a:r>
            <a:r>
              <a:rPr lang="en-US" altLang="en-US" sz="1500" b="1" dirty="0" err="1">
                <a:latin typeface="Courier New" pitchFamily="49" charset="0"/>
              </a:rPr>
              <a:t>gpa</a:t>
            </a:r>
            <a:r>
              <a:rPr lang="en-US" altLang="en-US" sz="1500" b="1" dirty="0">
                <a:latin typeface="Courier New" pitchFamily="49" charset="0"/>
              </a:rPr>
              <a:t> &gt;= 2.5: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b="1" dirty="0">
                <a:latin typeface="Courier New" pitchFamily="49" charset="0"/>
              </a:rPr>
              <a:t>	    </a:t>
            </a:r>
            <a:r>
              <a:rPr lang="en-US" altLang="en-US" sz="1500" dirty="0">
                <a:latin typeface="Courier New" pitchFamily="49" charset="0"/>
              </a:rPr>
              <a:t>print “</a:t>
            </a:r>
            <a:r>
              <a:rPr lang="en-US" altLang="en-US" sz="1500" dirty="0" err="1">
                <a:latin typeface="Courier New" pitchFamily="49" charset="0"/>
              </a:rPr>
              <a:t>Bienvenido</a:t>
            </a:r>
            <a:r>
              <a:rPr lang="en-US" altLang="en-US" sz="1500" dirty="0">
                <a:latin typeface="Courier New" pitchFamily="49" charset="0"/>
              </a:rPr>
              <a:t> a la </a:t>
            </a:r>
            <a:r>
              <a:rPr lang="en-US" altLang="en-US" sz="1500" dirty="0" err="1">
                <a:latin typeface="Courier New" pitchFamily="49" charset="0"/>
              </a:rPr>
              <a:t>la</a:t>
            </a:r>
            <a:r>
              <a:rPr lang="en-US" altLang="en-US" sz="1500" dirty="0">
                <a:latin typeface="Courier New" pitchFamily="49" charset="0"/>
              </a:rPr>
              <a:t> UPR!"</a:t>
            </a:r>
            <a:endParaRPr lang="en-US" altLang="en-US" sz="1500" b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b="1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500" dirty="0">
                <a:latin typeface="Courier New" pitchFamily="49" charset="0"/>
              </a:rPr>
              <a:t>	    print “Su </a:t>
            </a:r>
            <a:r>
              <a:rPr lang="en-US" altLang="en-US" sz="1500" dirty="0" err="1">
                <a:latin typeface="Courier New" pitchFamily="49" charset="0"/>
              </a:rPr>
              <a:t>solicitud</a:t>
            </a:r>
            <a:r>
              <a:rPr lang="en-US" altLang="en-US" sz="1500" dirty="0">
                <a:latin typeface="Courier New" pitchFamily="49" charset="0"/>
              </a:rPr>
              <a:t> </a:t>
            </a:r>
            <a:r>
              <a:rPr lang="en-US" altLang="en-US" sz="1500" dirty="0" err="1">
                <a:latin typeface="Courier New" pitchFamily="49" charset="0"/>
              </a:rPr>
              <a:t>es</a:t>
            </a:r>
            <a:r>
              <a:rPr lang="en-US" altLang="en-US" sz="1500" dirty="0">
                <a:latin typeface="Courier New" pitchFamily="49" charset="0"/>
              </a:rPr>
              <a:t> </a:t>
            </a:r>
            <a:r>
              <a:rPr lang="en-US" altLang="en-US" sz="1500" dirty="0" err="1">
                <a:latin typeface="Courier New" pitchFamily="49" charset="0"/>
              </a:rPr>
              <a:t>denegada</a:t>
            </a:r>
            <a:r>
              <a:rPr lang="en-US" altLang="en-US" sz="1500" dirty="0">
                <a:latin typeface="Courier New" pitchFamily="49" charset="0"/>
              </a:rPr>
              <a:t>."</a:t>
            </a:r>
            <a:endParaRPr lang="en-US" altLang="en-US" sz="15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/>
              <a:t>Si hay Multiple </a:t>
            </a:r>
            <a:r>
              <a:rPr lang="en-US" altLang="en-US" sz="1800" dirty="0" err="1"/>
              <a:t>condiciones</a:t>
            </a:r>
            <a:r>
              <a:rPr lang="en-US" altLang="en-US" sz="1800" dirty="0"/>
              <a:t>  se </a:t>
            </a:r>
            <a:r>
              <a:rPr lang="en-US" altLang="en-US" sz="1800" dirty="0" err="1"/>
              <a:t>usa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</a:t>
            </a:r>
            <a:r>
              <a:rPr lang="en-US" altLang="en-US" sz="1800" dirty="0" err="1">
                <a:latin typeface="Courier New" pitchFamily="49" charset="0"/>
              </a:rPr>
              <a:t>lif</a:t>
            </a:r>
            <a:r>
              <a:rPr lang="en-US" altLang="en-US" sz="1800" dirty="0"/>
              <a:t> ("else if"):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 err="1">
                <a:latin typeface="Courier New" pitchFamily="49" charset="0"/>
              </a:rPr>
              <a:t>elif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500" b="1" dirty="0">
              <a:latin typeface="Courier New" pitchFamily="49" charset="0"/>
            </a:endParaRPr>
          </a:p>
        </p:txBody>
      </p:sp>
      <p:pic>
        <p:nvPicPr>
          <p:cNvPr id="41990" name="Picture 4" descr="if_else">
            <a:extLst>
              <a:ext uri="{FF2B5EF4-FFF2-40B4-BE49-F238E27FC236}">
                <a16:creationId xmlns:a16="http://schemas.microsoft.com/office/drawing/2014/main" id="{F51B716A-7CB8-415E-854E-B00C8EF8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16807"/>
            <a:ext cx="3321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0E620-7E54-4C73-8852-7AF8652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6471BCB-B332-4A20-B6F2-5274D758E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Boolean Logic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C4C6FE5-914D-46BB-9F3E-74C1BBB40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99FF33"/>
                </a:solidFill>
                <a:effectLst/>
              </a:rPr>
              <a:t>Python  statements  can have  “</a:t>
            </a:r>
            <a:r>
              <a:rPr lang="en-US" altLang="en-US" dirty="0" err="1">
                <a:solidFill>
                  <a:srgbClr val="99FF33"/>
                </a:solidFill>
                <a:effectLst/>
              </a:rPr>
              <a:t>and”s</a:t>
            </a:r>
            <a:r>
              <a:rPr lang="en-US" altLang="en-US" dirty="0">
                <a:solidFill>
                  <a:srgbClr val="99FF33"/>
                </a:solidFill>
                <a:effectLst/>
              </a:rPr>
              <a:t> and “</a:t>
            </a:r>
            <a:r>
              <a:rPr lang="en-US" altLang="en-US" dirty="0" err="1">
                <a:solidFill>
                  <a:srgbClr val="99FF33"/>
                </a:solidFill>
                <a:effectLst/>
              </a:rPr>
              <a:t>or”s</a:t>
            </a:r>
            <a:r>
              <a:rPr lang="en-US" altLang="en-US" dirty="0">
                <a:solidFill>
                  <a:srgbClr val="99FF33"/>
                </a:solidFill>
                <a:effectLst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99FF33"/>
                </a:solidFill>
                <a:effectLst/>
              </a:rPr>
              <a:t>Alicia=3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99FF33"/>
                </a:solidFill>
                <a:effectLst/>
              </a:rPr>
              <a:t>Camila=25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if (Alicia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</a:t>
            </a:r>
            <a:r>
              <a:rPr lang="en-US" altLang="en-US" dirty="0"/>
              <a:t> 5 and Camila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&gt;=</a:t>
            </a:r>
            <a:r>
              <a:rPr lang="en-US" altLang="en-US" dirty="0"/>
              <a:t> 10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Camila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==</a:t>
            </a:r>
            <a:r>
              <a:rPr lang="en-US" altLang="en-US" dirty="0"/>
              <a:t> 500 and Alicia 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!=</a:t>
            </a:r>
            <a:r>
              <a:rPr lang="en-US" altLang="en-US" dirty="0"/>
              <a:t> 5):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print “Alicia and Camila”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solidFill>
                <a:srgbClr val="99FF33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4B0B4-A043-4713-AF75-C224784B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7E69A-F17F-4B8C-B281-FAF389B0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CD298DB-23AC-43F7-AAC8-E8D9A49D852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B43C1C1-928E-4DFE-95F8-DF3B2D7B1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Range()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309B5A-CBDC-4061-97FF-07A55A970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FFFF00"/>
                </a:solidFill>
                <a:effectLst/>
              </a:rPr>
              <a:t>La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funcion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“range”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crea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una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lista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de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numeros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enteros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en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un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rango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especificado</a:t>
            </a:r>
            <a:endParaRPr lang="en-US" altLang="en-US" sz="2000" dirty="0">
              <a:solidFill>
                <a:srgbClr val="FFFF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FFFF00"/>
                </a:solidFill>
                <a:effectLst/>
              </a:rPr>
              <a:t>range([start], [stop], [step]) -&gt;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lista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de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enteros</a:t>
            </a:r>
            <a:endParaRPr lang="en-US" altLang="en-US" sz="2000" dirty="0">
              <a:solidFill>
                <a:srgbClr val="FFFF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rgbClr val="FFFF00"/>
                </a:solidFill>
                <a:effectLst/>
              </a:rPr>
              <a:t>El valor de step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especifica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el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incremento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o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decremento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 de la </a:t>
            </a:r>
            <a:r>
              <a:rPr lang="en-US" altLang="en-US" sz="2000" dirty="0" err="1">
                <a:solidFill>
                  <a:srgbClr val="FFFF00"/>
                </a:solidFill>
                <a:effectLst/>
              </a:rPr>
              <a:t>secuencia</a:t>
            </a:r>
            <a:r>
              <a:rPr lang="en-US" altLang="en-US" sz="2000" dirty="0">
                <a:solidFill>
                  <a:srgbClr val="FFFF00"/>
                </a:solidFill>
                <a:effectLst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effectLst/>
              </a:rPr>
              <a:t>&gt;&gt;&gt;list(range(5))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[0,</a:t>
            </a: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1, 2, 3, 4]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list(range(5, 10))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[5, 6, 7, 8, 9]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&gt;&gt;&gt;list( range(0, 10, 2))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[0, 2, 4, 6, 8]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800" dirty="0">
              <a:solidFill>
                <a:srgbClr val="99FF33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Note that the last element generated by range(n)  is  n-1.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In Python 3, the function “range” works in a different way than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en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Py2 since Python 3 uses more iterators than lists.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99FF33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rgbClr val="FFFF00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19EEE7-B7CD-47BE-BCCC-7D0895D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094601-9410-4F3B-9F4F-FF69B935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BEBA59E-0B5A-4C08-ADF8-602803856FA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16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5FA67E21-A8F8-4A0B-89D7-CDB0665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377D364D-485C-43E4-AB73-B873184619AD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FC9444C-3619-465C-9C0B-0227FFA8A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effectLst/>
              </a:rPr>
              <a:t> [1]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9CD0704-7ECB-44CC-8964-BE6E764F7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800" b="1" dirty="0">
                <a:latin typeface="Courier New" pitchFamily="49" charset="0"/>
              </a:rPr>
              <a:t>El loop for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Repite</a:t>
            </a:r>
            <a:r>
              <a:rPr lang="en-US" altLang="en-US" sz="1800" dirty="0"/>
              <a:t> un </a:t>
            </a:r>
            <a:r>
              <a:rPr lang="en-US" altLang="en-US" sz="1800" dirty="0" err="1"/>
              <a:t>conjunto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enunciados</a:t>
            </a:r>
            <a:r>
              <a:rPr lang="en-US" altLang="en-US" sz="1800" dirty="0"/>
              <a:t> para un </a:t>
            </a:r>
            <a:r>
              <a:rPr lang="en-US" altLang="en-US" sz="1800" dirty="0" err="1"/>
              <a:t>conjunto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valores</a:t>
            </a:r>
            <a:r>
              <a:rPr lang="en-US" altLang="en-US" sz="18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7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/>
              <a:t>Syntax: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7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for </a:t>
            </a:r>
            <a:r>
              <a:rPr lang="en-US" altLang="en-US" sz="1600" b="1" i="1" dirty="0" err="1"/>
              <a:t>variableName</a:t>
            </a:r>
            <a:r>
              <a:rPr lang="en-US" altLang="en-US" sz="1600" dirty="0">
                <a:latin typeface="Courier New" pitchFamily="49" charset="0"/>
              </a:rPr>
              <a:t> in </a:t>
            </a:r>
            <a:r>
              <a:rPr lang="en-US" altLang="en-US" sz="1600" b="1" i="1" dirty="0" err="1"/>
              <a:t>groupOfValues</a:t>
            </a:r>
            <a:r>
              <a:rPr lang="en-US" altLang="en-US" sz="1600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8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400" dirty="0"/>
              <a:t>Los </a:t>
            </a:r>
            <a:r>
              <a:rPr lang="en-US" altLang="en-US" sz="1400" dirty="0" err="1"/>
              <a:t>enunciados</a:t>
            </a:r>
            <a:r>
              <a:rPr lang="en-US" altLang="en-US" sz="1400" dirty="0"/>
              <a:t> a </a:t>
            </a:r>
            <a:r>
              <a:rPr lang="en-US" altLang="en-US" sz="1400" dirty="0" err="1"/>
              <a:t>ser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repetedidos</a:t>
            </a:r>
            <a:r>
              <a:rPr lang="en-US" altLang="en-US" sz="1400" dirty="0"/>
              <a:t> son </a:t>
            </a:r>
            <a:r>
              <a:rPr lang="en-US" altLang="en-US" sz="1400" dirty="0" err="1"/>
              <a:t>indentados</a:t>
            </a:r>
            <a:r>
              <a:rPr lang="en-US" altLang="en-US" sz="1400" dirty="0"/>
              <a:t> con tabs or spaces.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400" b="1" i="1" dirty="0" err="1"/>
              <a:t>variableName</a:t>
            </a:r>
            <a:r>
              <a:rPr lang="en-US" altLang="en-US" sz="1400" dirty="0"/>
              <a:t>   da un </a:t>
            </a:r>
            <a:r>
              <a:rPr lang="en-US" altLang="en-US" sz="1400" dirty="0" err="1"/>
              <a:t>nombre</a:t>
            </a:r>
            <a:r>
              <a:rPr lang="en-US" altLang="en-US" sz="1400" dirty="0"/>
              <a:t> a </a:t>
            </a:r>
            <a:r>
              <a:rPr lang="en-US" altLang="en-US" sz="1400" dirty="0" err="1"/>
              <a:t>cada</a:t>
            </a:r>
            <a:r>
              <a:rPr lang="en-US" altLang="en-US" sz="1400" dirty="0"/>
              <a:t> valor, para que </a:t>
            </a:r>
            <a:r>
              <a:rPr lang="en-US" altLang="en-US" sz="1400" dirty="0" err="1"/>
              <a:t>puedan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referidos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los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enunciados</a:t>
            </a:r>
            <a:endParaRPr lang="en-US" altLang="en-US" sz="6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400" b="1" i="1" dirty="0" err="1"/>
              <a:t>groupOfValues</a:t>
            </a:r>
            <a:r>
              <a:rPr lang="en-US" altLang="en-US" sz="1400" dirty="0"/>
              <a:t>  </a:t>
            </a:r>
            <a:r>
              <a:rPr lang="en-US" altLang="en-US" sz="1400" dirty="0" err="1"/>
              <a:t>puede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ser</a:t>
            </a:r>
            <a:r>
              <a:rPr lang="en-US" altLang="en-US" sz="1400" dirty="0"/>
              <a:t> un </a:t>
            </a:r>
            <a:r>
              <a:rPr lang="en-US" altLang="en-US" sz="1400" dirty="0" err="1"/>
              <a:t>rango</a:t>
            </a:r>
            <a:r>
              <a:rPr lang="en-US" altLang="en-US" sz="1400" dirty="0"/>
              <a:t> de </a:t>
            </a:r>
            <a:r>
              <a:rPr lang="en-US" altLang="en-US" sz="1400" dirty="0" err="1"/>
              <a:t>enteros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especificados</a:t>
            </a:r>
            <a:r>
              <a:rPr lang="en-US" altLang="en-US" sz="1400" dirty="0"/>
              <a:t> con la </a:t>
            </a:r>
            <a:r>
              <a:rPr lang="en-US" altLang="en-US" sz="1400" dirty="0" err="1"/>
              <a:t>funcion</a:t>
            </a:r>
            <a:r>
              <a:rPr lang="en-US" altLang="en-US" sz="1400" dirty="0"/>
              <a:t> ,</a:t>
            </a:r>
            <a:r>
              <a:rPr lang="en-US" altLang="en-US" sz="1400" dirty="0">
                <a:latin typeface="Courier New" pitchFamily="49" charset="0"/>
              </a:rPr>
              <a:t>range</a:t>
            </a:r>
            <a:r>
              <a:rPr lang="en-US" altLang="en-US" sz="1400" dirty="0"/>
              <a:t> 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 err="1"/>
              <a:t>Ejemplo</a:t>
            </a:r>
            <a:r>
              <a:rPr lang="en-US" altLang="en-US" sz="16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700" dirty="0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	for x in range(1, 4):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    print x, "squared is", x * x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	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1 squared is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2 squared is 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3 squared is 9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latin typeface="Courier New" pitchFamily="49" charset="0"/>
              </a:rPr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851419-DBAF-4CFA-A3F3-892F9C85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34C0F77-A176-4EA5-8C01-880E16DD9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 for   [2]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110C60-4236-46ED-8498-9AD2B247C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&gt;&gt;&gt; names = ["Alicia", "Camila", "Julia"]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&gt;&gt;&gt; for name in names: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... 		print name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/>
              <a:t>...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>
                <a:solidFill>
                  <a:srgbClr val="99FF33"/>
                </a:solidFill>
                <a:effectLst/>
              </a:rPr>
              <a:t>Alicia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>
                <a:solidFill>
                  <a:srgbClr val="99FF33"/>
                </a:solidFill>
                <a:effectLst/>
              </a:rPr>
              <a:t>Camila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altLang="en-US" dirty="0">
                <a:solidFill>
                  <a:srgbClr val="99FF33"/>
                </a:solidFill>
                <a:effectLst/>
              </a:rPr>
              <a:t>Julia</a:t>
            </a:r>
            <a:endParaRPr lang="en-US" altLang="en-US" dirty="0">
              <a:solidFill>
                <a:srgbClr val="99FF33"/>
              </a:solidFill>
              <a:effectLst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CC23DBC-A005-4621-94C8-CD486993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286000"/>
            <a:ext cx="1524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B6E7E70-1AEE-430C-AD7F-934040CC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95600"/>
            <a:ext cx="1447800" cy="457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07A7E22-7BE7-4FC1-ADA8-ADF0B91F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3048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8B958-F5B1-4DA5-A5E6-551CAC3A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en-US" sz="1400"/>
              <a:t>ESMA4016                                Edgar Acuna</a:t>
            </a:r>
            <a:endParaRPr lang="en-US" alt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92DB8-9991-47C5-B26B-696026FE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9059CA3-96FD-481A-B42D-12EA9EAB57C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86BD-2F59-4210-8D03-1D61DBF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List Comprehension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CD12F-27F4-490F-B6DA-3AEE414D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9840-9C24-47BD-A5C3-37F08DB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8B3E9-3284-4BA9-A2F2-09FE7A5829E2}"/>
              </a:ext>
            </a:extLst>
          </p:cNvPr>
          <p:cNvSpPr txBox="1"/>
          <p:nvPr/>
        </p:nvSpPr>
        <p:spPr>
          <a:xfrm>
            <a:off x="2057400" y="1676401"/>
            <a:ext cx="7848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nums</a:t>
            </a:r>
            <a:r>
              <a:rPr lang="en-US" sz="2400" dirty="0"/>
              <a:t> = [0, 1, 2, 3, 4]</a:t>
            </a:r>
          </a:p>
          <a:p>
            <a:r>
              <a:rPr lang="en-US" sz="2400" dirty="0"/>
              <a:t>squares = [x ** 2 for x in </a:t>
            </a:r>
            <a:r>
              <a:rPr lang="en-US" sz="2400" dirty="0" err="1"/>
              <a:t>nums</a:t>
            </a:r>
            <a:r>
              <a:rPr lang="en-US" sz="2400" dirty="0"/>
              <a:t>]</a:t>
            </a:r>
          </a:p>
          <a:p>
            <a:r>
              <a:rPr lang="en-US" sz="2400" dirty="0"/>
              <a:t>print(squares)   # </a:t>
            </a:r>
            <a:r>
              <a:rPr lang="en-US" sz="2400" dirty="0" err="1"/>
              <a:t>Imprime</a:t>
            </a:r>
            <a:r>
              <a:rPr lang="en-US" sz="2400" dirty="0"/>
              <a:t> [0, 1, 4, 9, 16]</a:t>
            </a:r>
          </a:p>
          <a:p>
            <a:endParaRPr lang="en-US" sz="2400" dirty="0"/>
          </a:p>
          <a:p>
            <a:r>
              <a:rPr lang="en-US" sz="2400" dirty="0" err="1"/>
              <a:t>Otra</a:t>
            </a:r>
            <a:r>
              <a:rPr lang="en-US" sz="2400" dirty="0"/>
              <a:t> forma de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esto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la function map la </a:t>
            </a:r>
            <a:r>
              <a:rPr lang="en-US" sz="2400" dirty="0" err="1"/>
              <a:t>cual</a:t>
            </a:r>
            <a:r>
              <a:rPr lang="en-US" sz="2400" dirty="0"/>
              <a:t> sera vista mas </a:t>
            </a:r>
            <a:r>
              <a:rPr lang="en-US" sz="2400" dirty="0" err="1"/>
              <a:t>adelante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Hay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containers (</a:t>
            </a:r>
            <a:r>
              <a:rPr lang="en-US" sz="2400" dirty="0" err="1"/>
              <a:t>objetos</a:t>
            </a:r>
            <a:r>
              <a:rPr lang="en-US" sz="2400" dirty="0"/>
              <a:t> para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) tales </a:t>
            </a:r>
            <a:r>
              <a:rPr lang="en-US" sz="2400" dirty="0" err="1"/>
              <a:t>como</a:t>
            </a:r>
            <a:r>
              <a:rPr lang="en-US" sz="2400" dirty="0"/>
              <a:t> sets y dictionaries, </a:t>
            </a:r>
            <a:r>
              <a:rPr lang="en-US" sz="2400" dirty="0" err="1"/>
              <a:t>pero</a:t>
            </a:r>
            <a:r>
              <a:rPr lang="en-US" sz="2400" dirty="0"/>
              <a:t> que no </a:t>
            </a:r>
            <a:r>
              <a:rPr lang="en-US" sz="2400" dirty="0" err="1"/>
              <a:t>seran</a:t>
            </a:r>
            <a:r>
              <a:rPr lang="en-US" sz="2400" dirty="0"/>
              <a:t> </a:t>
            </a:r>
            <a:r>
              <a:rPr lang="en-US" sz="2400" dirty="0" err="1"/>
              <a:t>discutidos</a:t>
            </a:r>
            <a:r>
              <a:rPr lang="en-US" sz="2400" dirty="0"/>
              <a:t> </a:t>
            </a:r>
            <a:r>
              <a:rPr lang="en-US" sz="2400" dirty="0" err="1"/>
              <a:t>aqui</a:t>
            </a:r>
            <a:r>
              <a:rPr lang="en-US" sz="2400" dirty="0"/>
              <a:t>.</a:t>
            </a:r>
          </a:p>
          <a:p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21930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9FA19C3-683E-459D-84A1-E6CA49E41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Break, continue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B694AEA-C090-449B-9310-5CEA4D8BC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&gt;&gt;&gt; for value in [3, 1, 4, 1, 5, 9, 2]: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print "Checking", value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if value &gt; 8: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print "Exiting for loop"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</a:t>
            </a:r>
            <a:r>
              <a:rPr lang="en-US" altLang="en-US" sz="2800" dirty="0" err="1"/>
              <a:t>elif</a:t>
            </a:r>
            <a:r>
              <a:rPr lang="en-US" altLang="en-US" sz="2800" dirty="0"/>
              <a:t> value &lt; 3: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print "Ignoring"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	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continue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 	  print "The square is", value**2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...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698C1813-3007-4AA5-8838-6093AD4E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1"/>
            <a:ext cx="31242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Usar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“break” para </a:t>
            </a: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parar</a:t>
            </a: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el for loop</a:t>
            </a:r>
          </a:p>
          <a:p>
            <a:pPr>
              <a:defRPr/>
            </a:pPr>
            <a:endParaRPr lang="en-US" altLang="en-US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Usar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“continue” para </a:t>
            </a: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parar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el</a:t>
            </a:r>
          </a:p>
          <a:p>
            <a:pPr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procesamientio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del  item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8F900217-4A06-4C2C-ABA8-3435BDFA8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524000"/>
            <a:ext cx="18859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The square is 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Ignoring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The square is 16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Ignoring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The square is 25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Checking 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Exiting for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FF33"/>
                </a:solidFill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606096-A909-48E2-8ADA-D2DACF0A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092D3-880B-4F89-8F04-649773FA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D33FA82-DB56-4FF9-A3BA-36E8FD66375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4" grpId="1"/>
      <p:bldP spid="307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F781C93F-89A5-46E3-8E9F-B7C5041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748899E2-208A-4DB2-AFA2-B5D4AA24B30D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10B2DA-DD36-4DE2-9FE1-D776BC0E3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urier New" pitchFamily="49" charset="0"/>
              </a:rPr>
              <a:t>while</a:t>
            </a:r>
            <a:endParaRPr lang="en-US" altLang="en-US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521E68-5B24-4EC5-88FD-AA8FCE67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759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loop while,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ejecuta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iterativamente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enunciados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dada sea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cierta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Bueno para loops 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indefinidos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enunciado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desconocido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Sintaxis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enunciado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number =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number &lt; 200: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print number,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number = number * 2</a:t>
            </a:r>
          </a:p>
        </p:txBody>
      </p:sp>
      <p:pic>
        <p:nvPicPr>
          <p:cNvPr id="48133" name="Picture 4" descr="while">
            <a:extLst>
              <a:ext uri="{FF2B5EF4-FFF2-40B4-BE49-F238E27FC236}">
                <a16:creationId xmlns:a16="http://schemas.microsoft.com/office/drawing/2014/main" id="{9AA2919B-E9AE-4B83-A8EF-B89027AD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048000"/>
            <a:ext cx="28956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F9F17-BF98-4566-97BA-9A15BF4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BECBEB30-B450-42DC-BF81-AB68F3D5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715CB799-04DF-4BD0-8C87-5FC28C33A878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E2BE0A5-C072-403D-A9D9-A48DC0EB5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  <a:effectLst/>
              </a:rPr>
              <a:t>File </a:t>
            </a:r>
            <a:r>
              <a:rPr lang="en-US" altLang="en-US" dirty="0" err="1">
                <a:solidFill>
                  <a:schemeClr val="tx1"/>
                </a:solidFill>
                <a:effectLst/>
              </a:rPr>
              <a:t>Imput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32821E7-F253-487A-BD45-DC5AEF853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1"/>
            <a:ext cx="9067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/>
              <a:t>Muchos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programas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manipulan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datos</a:t>
            </a:r>
            <a:r>
              <a:rPr lang="en-US" altLang="en-US" sz="2400" dirty="0"/>
              <a:t>, que  a menudo </a:t>
            </a:r>
            <a:r>
              <a:rPr lang="en-US" altLang="en-US" sz="2400" dirty="0" err="1"/>
              <a:t>estan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files.</a:t>
            </a:r>
          </a:p>
          <a:p>
            <a:pPr eaLnBrk="1" hangingPunct="1">
              <a:defRPr/>
            </a:pPr>
            <a:r>
              <a:rPr lang="en-US" altLang="en-US" sz="2400" dirty="0"/>
              <a:t>Para leer el </a:t>
            </a:r>
            <a:r>
              <a:rPr lang="en-US" altLang="en-US" sz="2400" dirty="0" err="1"/>
              <a:t>contenido</a:t>
            </a:r>
            <a:r>
              <a:rPr lang="en-US" altLang="en-US" sz="2400" dirty="0"/>
              <a:t> de un file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 python 3 </a:t>
            </a:r>
            <a:r>
              <a:rPr lang="en-US" altLang="en-US" sz="2400" dirty="0" err="1"/>
              <a:t>usar</a:t>
            </a:r>
            <a:r>
              <a:rPr lang="en-US" altLang="en-US" sz="2400" dirty="0"/>
              <a:t>:</a:t>
            </a:r>
            <a:endParaRPr lang="en-US" altLang="en-US" sz="2400" dirty="0">
              <a:latin typeface="Courier New" pitchFamily="49" charset="0"/>
            </a:endParaRPr>
          </a:p>
          <a:p>
            <a:pPr lvl="1" eaLnBrk="1" hangingPunct="1">
              <a:buNone/>
              <a:defRPr/>
            </a:pPr>
            <a:r>
              <a:rPr lang="en-US" altLang="en-US" sz="2400" b="1" i="1" dirty="0" err="1"/>
              <a:t>variableName</a:t>
            </a:r>
            <a:r>
              <a:rPr lang="en-US" altLang="en-US" sz="2400" dirty="0">
                <a:latin typeface="Courier New" pitchFamily="49" charset="0"/>
              </a:rPr>
              <a:t> = open("</a:t>
            </a:r>
            <a:r>
              <a:rPr lang="en-US" altLang="en-US" sz="2400" b="1" i="1" dirty="0" err="1"/>
              <a:t>filename</a:t>
            </a:r>
            <a:r>
              <a:rPr lang="en-US" altLang="en-US" sz="2400" dirty="0" err="1">
                <a:latin typeface="Courier New" pitchFamily="49" charset="0"/>
              </a:rPr>
              <a:t>“,’r</a:t>
            </a:r>
            <a:r>
              <a:rPr lang="en-US" altLang="en-US" sz="2400" dirty="0">
                <a:latin typeface="Courier New" pitchFamily="49" charset="0"/>
              </a:rPr>
              <a:t>’) o </a:t>
            </a:r>
            <a:r>
              <a:rPr lang="en-US" altLang="en-US" sz="2400" b="1" i="1" dirty="0" err="1"/>
              <a:t>variableName</a:t>
            </a:r>
            <a:r>
              <a:rPr lang="en-US" altLang="en-US" sz="2400" dirty="0">
                <a:latin typeface="Courier New" pitchFamily="49" charset="0"/>
              </a:rPr>
              <a:t> = open("</a:t>
            </a:r>
            <a:r>
              <a:rPr lang="en-US" altLang="en-US" sz="2400" b="1" i="1" dirty="0"/>
              <a:t>filename</a:t>
            </a:r>
            <a:r>
              <a:rPr lang="en-US" altLang="en-US" sz="2400" dirty="0">
                <a:latin typeface="Courier New" pitchFamily="49" charset="0"/>
              </a:rPr>
              <a:t>").read()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Courier New" pitchFamily="49" charset="0"/>
              </a:rPr>
              <a:t>File=open("c://PW-PR/Animals2.csv").read()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24358-14A8-4675-B967-4593FDC7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4C50924-F989-47DF-938F-C32B4C607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  <a:effectLst/>
              </a:rPr>
              <a:t>A faster way  to read files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A98B720-430F-4C79-8E8F-FB66846B6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7639"/>
            <a:ext cx="8229600" cy="471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&gt;&gt;&gt; </a:t>
            </a:r>
            <a:r>
              <a:rPr lang="en-US" altLang="en-US" sz="2000" dirty="0" err="1"/>
              <a:t>lst</a:t>
            </a:r>
            <a:r>
              <a:rPr lang="en-US" altLang="en-US" sz="2000" dirty="0"/>
              <a:t>= [ x for x in open("c://PW-PR/Animals2.csv","r").</a:t>
            </a:r>
            <a:r>
              <a:rPr lang="en-US" altLang="en-US" sz="2000" dirty="0" err="1"/>
              <a:t>readlines</a:t>
            </a:r>
            <a:r>
              <a:rPr lang="en-US" altLang="en-US" sz="2000" dirty="0"/>
              <a:t>() 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&gt;&gt;&gt; </a:t>
            </a:r>
            <a:r>
              <a:rPr lang="en-US" altLang="en-US" sz="2000" dirty="0" err="1"/>
              <a:t>lst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Tambien se </a:t>
            </a:r>
            <a:r>
              <a:rPr lang="en-US" altLang="en-US" sz="2000" dirty="0" err="1"/>
              <a:t>puede</a:t>
            </a:r>
            <a:r>
              <a:rPr lang="en-US" altLang="en-US" sz="2000" dirty="0"/>
              <a:t> leer </a:t>
            </a:r>
            <a:r>
              <a:rPr lang="en-US" altLang="en-US" sz="2000" dirty="0" err="1"/>
              <a:t>datos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directamente</a:t>
            </a:r>
            <a:r>
              <a:rPr lang="en-US" altLang="en-US" sz="2000" dirty="0"/>
              <a:t> de la web </a:t>
            </a:r>
            <a:r>
              <a:rPr lang="en-US" altLang="en-US" sz="2000" dirty="0" err="1"/>
              <a:t>usando</a:t>
            </a:r>
            <a:r>
              <a:rPr lang="en-US" altLang="en-US" sz="2000" dirty="0"/>
              <a:t> el modulo </a:t>
            </a:r>
            <a:r>
              <a:rPr lang="en-US" altLang="en-US" sz="2000" dirty="0" err="1"/>
              <a:t>urllib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Pero la forma mas </a:t>
            </a:r>
            <a:r>
              <a:rPr lang="en-US" altLang="en-US" sz="2000" dirty="0" err="1"/>
              <a:t>facil</a:t>
            </a:r>
            <a:r>
              <a:rPr lang="en-US" altLang="en-US" sz="2000" dirty="0"/>
              <a:t> de leer un file </a:t>
            </a:r>
            <a:r>
              <a:rPr lang="en-US" altLang="en-US" sz="2000" dirty="0" err="1"/>
              <a:t>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usando</a:t>
            </a:r>
            <a:r>
              <a:rPr lang="en-US" altLang="en-US" sz="2000" dirty="0"/>
              <a:t> el modulo pandas (</a:t>
            </a:r>
            <a:r>
              <a:rPr lang="en-US" altLang="en-US" sz="2000" dirty="0" err="1"/>
              <a:t>ver</a:t>
            </a:r>
            <a:r>
              <a:rPr lang="en-US" altLang="en-US" sz="2000" dirty="0"/>
              <a:t> slide mas </a:t>
            </a:r>
            <a:r>
              <a:rPr lang="en-US" altLang="en-US" sz="2000" dirty="0" err="1"/>
              <a:t>adelante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3600" dirty="0">
              <a:solidFill>
                <a:srgbClr val="FFFF00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3ECFA8-C0FB-4AF1-A800-38288AEB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200"/>
              <a:t>ESMA4016                                Edgar Acuna</a:t>
            </a:r>
            <a:endParaRPr lang="en-US" alt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50B91-6344-4A4C-8F42-ED847EFC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9CEC830-1FBE-46D2-A3B3-96B9EC95527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78B33A7-373E-427E-BAB1-DFF9E4A00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Four versions of Python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59CFDE-75BF-4BED-98BF-CFAFD86FF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1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“Python” or “</a:t>
            </a:r>
            <a:r>
              <a:rPr lang="en-US" altLang="en-US" dirty="0" err="1">
                <a:effectLst/>
              </a:rPr>
              <a:t>CPython</a:t>
            </a:r>
            <a:r>
              <a:rPr lang="en-US" altLang="en-US" dirty="0">
                <a:effectLst/>
              </a:rPr>
              <a:t>” is written in   C/C++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2.7.16. March 4, 2019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3.7.4. July 8, 2019</a:t>
            </a:r>
          </a:p>
          <a:p>
            <a:pPr eaLnBrk="1" hangingPunct="1"/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Jython</a:t>
            </a:r>
            <a:r>
              <a:rPr lang="en-US" altLang="en-US" dirty="0">
                <a:effectLst/>
              </a:rPr>
              <a:t>” is written in Java. The last version 2.7.1 was released in July 2017.</a:t>
            </a:r>
          </a:p>
          <a:p>
            <a:pPr eaLnBrk="1" hangingPunct="1"/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IronPython</a:t>
            </a:r>
            <a:r>
              <a:rPr lang="en-US" altLang="en-US" dirty="0">
                <a:effectLst/>
              </a:rPr>
              <a:t>” is written in C#  for the </a:t>
            </a:r>
            <a:r>
              <a:rPr lang="en-US" altLang="en-US" dirty="0" err="1">
                <a:effectLst/>
              </a:rPr>
              <a:t>.Net</a:t>
            </a:r>
            <a:r>
              <a:rPr lang="en-US" altLang="en-US" dirty="0">
                <a:effectLst/>
              </a:rPr>
              <a:t> environment (version 2.7.8 was released in February 16,  2018).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A2D954D2-E628-40FC-AFDC-553CC704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838200" cy="5334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56075C-3491-4390-9F06-180EC3E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en-US" altLang="en-US" sz="1400"/>
              <a:t>ESMA4016                                Edgar Acuna</a:t>
            </a:r>
            <a:endParaRPr lang="en-US" alt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22B3C-8AD3-4B84-8BB6-3F39217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04DA4D3-1BE7-490A-9F7B-290B6A3A276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6E2E1E7-66B2-4F24-A46C-96E3F4B6C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/>
              </a:rPr>
              <a:t>File Output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D47DF26-BA41-46E9-9110-7D5134A4D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2964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input_file = open(“in.txt")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output_file = open(“out.txt", "w")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for line in input_file: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/>
              <a:t>		output_file.write(line)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651951DB-DAE7-491B-9855-4DA6A1008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37353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“w” = “write mode”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“a” = “append mode”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“wb” = “write in binary”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“r” = “read mode” (default)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“rb” = “read in binary”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“U” = “read files with Unix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FF33"/>
                </a:solidFill>
              </a:rPr>
              <a:t>or Windows line endings”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B8AAE4B-7A75-4409-915C-DE7403EDD1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667000"/>
            <a:ext cx="1066800" cy="533400"/>
          </a:xfrm>
          <a:prstGeom prst="line">
            <a:avLst/>
          </a:prstGeom>
          <a:noFill/>
          <a:ln w="127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6681B4-8CE5-4A63-BA96-1EAB5686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744ED-A02C-4AA8-9676-30653DA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11B9928-63E2-41B7-9B15-E42604C9853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81BC737-D5E8-4E2D-A5A4-97BF47EF3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Modules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85990D0-17D4-4CF2-BF04-353BD32AF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ffectLst/>
              </a:rPr>
              <a:t>Un </a:t>
            </a:r>
            <a:r>
              <a:rPr lang="en-US" altLang="en-US" sz="2400" dirty="0" err="1">
                <a:effectLst/>
              </a:rPr>
              <a:t>programa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en</a:t>
            </a:r>
            <a:r>
              <a:rPr lang="en-US" altLang="en-US" sz="2400" dirty="0">
                <a:effectLst/>
              </a:rPr>
              <a:t> Python </a:t>
            </a:r>
            <a:r>
              <a:rPr lang="en-US" altLang="en-US" sz="2400" dirty="0" err="1">
                <a:effectLst/>
              </a:rPr>
              <a:t>inicialmente</a:t>
            </a:r>
            <a:r>
              <a:rPr lang="en-US" altLang="en-US" sz="2400" dirty="0">
                <a:effectLst/>
              </a:rPr>
              <a:t> solo </a:t>
            </a:r>
            <a:r>
              <a:rPr lang="en-US" altLang="en-US" sz="2400" dirty="0" err="1">
                <a:effectLst/>
              </a:rPr>
              <a:t>tiene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acceso</a:t>
            </a:r>
            <a:r>
              <a:rPr lang="en-US" altLang="en-US" sz="2400" dirty="0">
                <a:effectLst/>
              </a:rPr>
              <a:t> a </a:t>
            </a:r>
            <a:r>
              <a:rPr lang="en-US" altLang="en-US" sz="2400" dirty="0" err="1">
                <a:effectLst/>
              </a:rPr>
              <a:t>unas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funciones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basicas</a:t>
            </a:r>
            <a:r>
              <a:rPr lang="en-US" altLang="en-US" sz="2400" dirty="0">
                <a:effectLst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</a:rPr>
              <a:t>   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(“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int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”, “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dict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”, “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len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”, “sum”, “range”, ...)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effectLst/>
              </a:rPr>
              <a:t>Para </a:t>
            </a:r>
            <a:r>
              <a:rPr lang="en-US" altLang="en-US" sz="2400" dirty="0" err="1">
                <a:effectLst/>
              </a:rPr>
              <a:t>obtener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una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lista</a:t>
            </a:r>
            <a:r>
              <a:rPr lang="en-US" altLang="en-US" sz="2400" dirty="0">
                <a:effectLst/>
              </a:rPr>
              <a:t> de </a:t>
            </a:r>
            <a:r>
              <a:rPr lang="en-US" altLang="en-US" sz="2400" dirty="0" err="1">
                <a:effectLst/>
              </a:rPr>
              <a:t>todas</a:t>
            </a:r>
            <a:r>
              <a:rPr lang="en-US" altLang="en-US" sz="2400" dirty="0">
                <a:effectLst/>
              </a:rPr>
              <a:t> las </a:t>
            </a:r>
            <a:r>
              <a:rPr lang="en-US" altLang="en-US" sz="2400" dirty="0" err="1">
                <a:effectLst/>
              </a:rPr>
              <a:t>funciones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disponibles</a:t>
            </a:r>
            <a:r>
              <a:rPr lang="en-US" altLang="en-US" sz="2400" dirty="0">
                <a:effectLst/>
              </a:rPr>
              <a:t>. </a:t>
            </a:r>
            <a:r>
              <a:rPr lang="en-US" altLang="en-US" sz="2400" dirty="0" err="1">
                <a:effectLst/>
              </a:rPr>
              <a:t>Ejecutar</a:t>
            </a:r>
            <a:r>
              <a:rPr lang="en-US" altLang="en-US" sz="2400" dirty="0">
                <a:effectLst/>
              </a:rPr>
              <a:t>:</a:t>
            </a:r>
          </a:p>
          <a:p>
            <a:pPr eaLnBrk="1" hangingPunct="1">
              <a:buNone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for e in __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builtins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__.__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dict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__:</a:t>
            </a:r>
          </a:p>
          <a:p>
            <a:pPr eaLnBrk="1" hangingPunct="1">
              <a:buNone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    print(e)</a:t>
            </a:r>
            <a:endParaRPr lang="en-US" altLang="en-US" sz="2400" dirty="0">
              <a:effectLst/>
            </a:endParaRPr>
          </a:p>
          <a:p>
            <a:pPr eaLnBrk="1" hangingPunct="1"/>
            <a:r>
              <a:rPr lang="en-US" altLang="en-US" sz="2400" dirty="0">
                <a:effectLst/>
              </a:rPr>
              <a:t>El </a:t>
            </a:r>
            <a:r>
              <a:rPr lang="en-US" altLang="en-US" sz="2400" dirty="0" err="1">
                <a:effectLst/>
              </a:rPr>
              <a:t>uso</a:t>
            </a:r>
            <a:r>
              <a:rPr lang="en-US" altLang="en-US" sz="2400" dirty="0">
                <a:effectLst/>
              </a:rPr>
              <a:t> de  “</a:t>
            </a:r>
            <a:r>
              <a:rPr lang="en-US" altLang="en-US" sz="2400" dirty="0" err="1">
                <a:effectLst/>
              </a:rPr>
              <a:t>Modulos</a:t>
            </a:r>
            <a:r>
              <a:rPr lang="en-US" altLang="en-US" sz="2400" dirty="0">
                <a:effectLst/>
              </a:rPr>
              <a:t>” le </a:t>
            </a:r>
            <a:r>
              <a:rPr lang="en-US" altLang="en-US" sz="2400" dirty="0" err="1">
                <a:effectLst/>
              </a:rPr>
              <a:t>anade</a:t>
            </a:r>
            <a:r>
              <a:rPr lang="en-US" altLang="en-US" sz="2400" dirty="0">
                <a:effectLst/>
              </a:rPr>
              <a:t> mas </a:t>
            </a:r>
            <a:r>
              <a:rPr lang="en-US" altLang="en-US" sz="2400" dirty="0" err="1">
                <a:effectLst/>
              </a:rPr>
              <a:t>funcionalidad</a:t>
            </a:r>
            <a:r>
              <a:rPr lang="en-US" altLang="en-US" sz="2400" dirty="0">
                <a:effectLst/>
              </a:rPr>
              <a:t> a Python. Para </a:t>
            </a:r>
            <a:r>
              <a:rPr lang="en-US" altLang="en-US" sz="2400" dirty="0" err="1">
                <a:effectLst/>
              </a:rPr>
              <a:t>cargar</a:t>
            </a:r>
            <a:r>
              <a:rPr lang="en-US" altLang="en-US" sz="2400" dirty="0">
                <a:effectLst/>
              </a:rPr>
              <a:t> un modulo  se </a:t>
            </a:r>
            <a:r>
              <a:rPr lang="en-US" altLang="en-US" sz="2400" dirty="0" err="1">
                <a:effectLst/>
              </a:rPr>
              <a:t>usa</a:t>
            </a:r>
            <a:r>
              <a:rPr lang="en-US" altLang="en-US" sz="2400" dirty="0">
                <a:effectLst/>
              </a:rPr>
              <a:t> el </a:t>
            </a:r>
            <a:r>
              <a:rPr lang="en-US" altLang="en-US" sz="2400" dirty="0" err="1">
                <a:effectLst/>
              </a:rPr>
              <a:t>comando</a:t>
            </a:r>
            <a:r>
              <a:rPr lang="en-US" altLang="en-US" sz="2400" dirty="0">
                <a:effectLst/>
              </a:rPr>
              <a:t> “import” 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24B82B-835D-44B5-9265-EA47C85A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F200A-50FE-4CC5-9652-09FBD4E4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7BD2DB1-A4AD-480E-8C1F-80765ADD425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95FDC92-E079-4CA5-B07D-80FBA05F4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More Modules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D2CE1C3-1D91-4DF3-A214-98240B38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>
                <a:effectLst/>
              </a:rPr>
              <a:t>Ejemplos</a:t>
            </a:r>
            <a:endParaRPr lang="en-US" altLang="en-US" sz="2000" dirty="0">
              <a:effectLst/>
            </a:endParaRPr>
          </a:p>
          <a:p>
            <a:pPr eaLnBrk="1" hangingPunct="1">
              <a:buNone/>
            </a:pPr>
            <a:r>
              <a:rPr lang="en-US" altLang="en-US" sz="2000" dirty="0">
                <a:effectLst/>
              </a:rPr>
              <a:t>&gt;&gt;&gt; import math   #</a:t>
            </a:r>
            <a:r>
              <a:rPr lang="en-US" altLang="en-US" sz="2000" dirty="0" err="1">
                <a:effectLst/>
              </a:rPr>
              <a:t>Calculo</a:t>
            </a:r>
            <a:r>
              <a:rPr lang="en-US" altLang="en-US" sz="2000" dirty="0">
                <a:effectLst/>
              </a:rPr>
              <a:t> de </a:t>
            </a:r>
            <a:r>
              <a:rPr lang="en-US" altLang="en-US" sz="2000" dirty="0" err="1">
                <a:effectLst/>
              </a:rPr>
              <a:t>funciones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matematicas</a:t>
            </a:r>
            <a:endParaRPr lang="en-US" altLang="en-US" sz="2000" dirty="0">
              <a:effectLst/>
            </a:endParaRPr>
          </a:p>
          <a:p>
            <a:pPr eaLnBrk="1" hangingPunct="1">
              <a:buNone/>
            </a:pPr>
            <a:r>
              <a:rPr lang="en-US" altLang="en-US" sz="2000" dirty="0">
                <a:effectLst/>
              </a:rPr>
              <a:t>&gt;&gt;&gt; import </a:t>
            </a:r>
            <a:r>
              <a:rPr lang="en-US" altLang="en-US" sz="2000" dirty="0" err="1">
                <a:effectLst/>
              </a:rPr>
              <a:t>numpy</a:t>
            </a:r>
            <a:r>
              <a:rPr lang="en-US" altLang="en-US" sz="2000" dirty="0">
                <a:effectLst/>
              </a:rPr>
              <a:t> #</a:t>
            </a:r>
            <a:r>
              <a:rPr lang="en-US" altLang="en-US" sz="2000" dirty="0" err="1">
                <a:effectLst/>
              </a:rPr>
              <a:t>Contiene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calculos</a:t>
            </a:r>
            <a:r>
              <a:rPr lang="en-US" altLang="en-US" sz="2000" dirty="0">
                <a:effectLst/>
              </a:rPr>
              <a:t>  </a:t>
            </a:r>
            <a:r>
              <a:rPr lang="en-US" altLang="en-US" sz="2000" dirty="0" err="1">
                <a:effectLst/>
              </a:rPr>
              <a:t>estadisticos</a:t>
            </a:r>
            <a:r>
              <a:rPr lang="en-US" altLang="en-US" sz="2000" dirty="0">
                <a:effectLst/>
              </a:rPr>
              <a:t> y de matrices.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&gt;&gt;&gt;import  </a:t>
            </a:r>
            <a:r>
              <a:rPr lang="en-US" altLang="en-US" sz="2000" dirty="0" err="1">
                <a:effectLst/>
              </a:rPr>
              <a:t>scipy</a:t>
            </a:r>
            <a:r>
              <a:rPr lang="en-US" altLang="en-US" sz="2000" dirty="0">
                <a:effectLst/>
              </a:rPr>
              <a:t> # 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calculos</a:t>
            </a:r>
            <a:r>
              <a:rPr lang="en-US" altLang="en-US" sz="2000" dirty="0">
                <a:effectLst/>
              </a:rPr>
              <a:t>  </a:t>
            </a:r>
            <a:r>
              <a:rPr lang="en-US" altLang="en-US" sz="2000" dirty="0" err="1">
                <a:effectLst/>
              </a:rPr>
              <a:t>cientificos</a:t>
            </a:r>
            <a:r>
              <a:rPr lang="en-US" altLang="en-US" sz="2000" dirty="0">
                <a:effectLst/>
              </a:rPr>
              <a:t> tales </a:t>
            </a:r>
            <a:r>
              <a:rPr lang="en-US" altLang="en-US" sz="2000" dirty="0" err="1">
                <a:effectLst/>
              </a:rPr>
              <a:t>como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integracion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numerica</a:t>
            </a:r>
            <a:r>
              <a:rPr lang="en-US" altLang="en-US" sz="2000" dirty="0">
                <a:effectLst/>
              </a:rPr>
              <a:t> y </a:t>
            </a:r>
            <a:r>
              <a:rPr lang="en-US" altLang="en-US" sz="2000" dirty="0" err="1">
                <a:effectLst/>
              </a:rPr>
              <a:t>optimizacion</a:t>
            </a:r>
            <a:endParaRPr lang="en-US" altLang="en-US" sz="20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 import  </a:t>
            </a:r>
            <a:r>
              <a:rPr lang="en-US" altLang="en-US" sz="2000" dirty="0" err="1">
                <a:effectLst/>
              </a:rPr>
              <a:t>matplotlib</a:t>
            </a:r>
            <a:r>
              <a:rPr lang="en-US" altLang="en-US" sz="2000" dirty="0">
                <a:effectLst/>
              </a:rPr>
              <a:t> # 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graficas</a:t>
            </a:r>
            <a:r>
              <a:rPr lang="en-US" altLang="en-US" sz="2000" dirty="0">
                <a:effectLst/>
              </a:rPr>
              <a:t> al </a:t>
            </a:r>
            <a:r>
              <a:rPr lang="en-US" altLang="en-US" sz="2000" dirty="0" err="1">
                <a:effectLst/>
              </a:rPr>
              <a:t>estilo</a:t>
            </a:r>
            <a:r>
              <a:rPr lang="en-US" altLang="en-US" sz="2000" dirty="0">
                <a:effectLst/>
              </a:rPr>
              <a:t> de </a:t>
            </a:r>
            <a:r>
              <a:rPr lang="en-US" altLang="en-US" sz="2000" dirty="0" err="1">
                <a:effectLst/>
              </a:rPr>
              <a:t>matlab</a:t>
            </a:r>
            <a:endParaRPr lang="en-US" altLang="en-US" sz="20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 import  pandas #Para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Analisis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estadistico</a:t>
            </a:r>
            <a:endParaRPr lang="en-US" altLang="en-US" sz="20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ffectLst/>
              </a:rPr>
              <a:t>&gt;&gt;&gt; import </a:t>
            </a:r>
            <a:r>
              <a:rPr lang="en-US" altLang="en-US" sz="2000" dirty="0" err="1">
                <a:effectLst/>
              </a:rPr>
              <a:t>statsmodels</a:t>
            </a:r>
            <a:r>
              <a:rPr lang="en-US" altLang="en-US" sz="2000" dirty="0">
                <a:effectLst/>
              </a:rPr>
              <a:t> #Para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regresion</a:t>
            </a:r>
            <a:r>
              <a:rPr lang="en-US" altLang="en-US" sz="2000" dirty="0">
                <a:effectLst/>
              </a:rPr>
              <a:t> y series de </a:t>
            </a:r>
            <a:r>
              <a:rPr lang="en-US" altLang="en-US" sz="2000" dirty="0" err="1">
                <a:effectLst/>
              </a:rPr>
              <a:t>tiempos</a:t>
            </a:r>
            <a:endParaRPr lang="en-US" altLang="en-US" sz="20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&gt;&gt;&gt; </a:t>
            </a:r>
            <a:r>
              <a:rPr lang="en-US" altLang="en-US" sz="2000" dirty="0">
                <a:effectLst/>
              </a:rPr>
              <a:t>import </a:t>
            </a:r>
            <a:r>
              <a:rPr lang="en-US" altLang="en-US" sz="2000" dirty="0" err="1">
                <a:effectLst/>
              </a:rPr>
              <a:t>sklearn</a:t>
            </a:r>
            <a:r>
              <a:rPr lang="en-US" altLang="en-US" sz="2000" dirty="0">
                <a:effectLst/>
              </a:rPr>
              <a:t> #</a:t>
            </a:r>
            <a:r>
              <a:rPr lang="en-US" altLang="en-US" sz="2000" dirty="0" err="1">
                <a:effectLst/>
              </a:rPr>
              <a:t>Importa</a:t>
            </a:r>
            <a:r>
              <a:rPr lang="en-US" altLang="en-US" sz="2000" dirty="0">
                <a:effectLst/>
              </a:rPr>
              <a:t> la </a:t>
            </a:r>
            <a:r>
              <a:rPr lang="en-US" altLang="en-US" sz="2000" dirty="0" err="1">
                <a:effectLst/>
              </a:rPr>
              <a:t>libreria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dirty="0" err="1">
                <a:effectLst/>
              </a:rPr>
              <a:t>scikit</a:t>
            </a:r>
            <a:r>
              <a:rPr lang="en-US" altLang="en-US" sz="2000" dirty="0">
                <a:effectLst/>
              </a:rPr>
              <a:t>-learn para </a:t>
            </a:r>
            <a:r>
              <a:rPr lang="en-US" altLang="en-US" sz="2000" dirty="0" err="1">
                <a:effectLst/>
              </a:rPr>
              <a:t>hacer</a:t>
            </a:r>
            <a:r>
              <a:rPr lang="en-US" altLang="en-US" sz="2000" dirty="0">
                <a:effectLst/>
              </a:rPr>
              <a:t> Machine learning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AC354-2480-47D9-A1A7-91B0E594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B0F9-2A17-4DD3-A5AF-813FCA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43BCE5F-C7E4-4CE1-9445-C662F4E42C4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B6642AA-E5EC-42C2-AA36-59F9DB8E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“import” and “from ... import ...”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BD6AF10-EC0E-43F5-8A66-2AEC4DDEF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17639"/>
            <a:ext cx="8610600" cy="4713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&gt;&gt;&gt; import </a:t>
            </a:r>
            <a:r>
              <a:rPr lang="en-US" altLang="en-US" sz="2400" dirty="0" err="1"/>
              <a:t>numpy</a:t>
            </a:r>
            <a:r>
              <a:rPr lang="en-US" altLang="en-US" sz="2400" dirty="0"/>
              <a:t> as np  #</a:t>
            </a:r>
            <a:r>
              <a:rPr lang="en-US" altLang="en-US" sz="2400" dirty="0" err="1"/>
              <a:t>usando</a:t>
            </a:r>
            <a:r>
              <a:rPr lang="en-US" altLang="en-US" sz="2400" dirty="0"/>
              <a:t> el alias np  para </a:t>
            </a:r>
            <a:r>
              <a:rPr lang="en-US" altLang="en-US" sz="2400" dirty="0" err="1"/>
              <a:t>numpy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solidFill>
                  <a:srgbClr val="99FF33"/>
                </a:solidFill>
                <a:effectLst/>
              </a:rPr>
              <a:t>np.mean</a:t>
            </a:r>
            <a:endParaRPr lang="en-US" altLang="en-US" sz="2400" dirty="0">
              <a:solidFill>
                <a:srgbClr val="99FF33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from math import cos, pi #</a:t>
            </a:r>
            <a:r>
              <a:rPr lang="en-US" altLang="en-US" sz="2400" dirty="0" err="1">
                <a:effectLst/>
              </a:rPr>
              <a:t>importa</a:t>
            </a:r>
            <a:r>
              <a:rPr lang="en-US" altLang="en-US" sz="2400" dirty="0">
                <a:effectLst/>
              </a:rPr>
              <a:t> solo cos y pi de math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99FF33"/>
                </a:solidFill>
                <a:effectLst/>
              </a:rPr>
              <a:t>cos  #se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puede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usar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</a:t>
            </a:r>
            <a:r>
              <a:rPr lang="en-US" altLang="en-US" sz="2400" dirty="0" err="1">
                <a:solidFill>
                  <a:srgbClr val="99FF33"/>
                </a:solidFill>
                <a:effectLst/>
              </a:rPr>
              <a:t>directamente</a:t>
            </a:r>
            <a:r>
              <a:rPr lang="en-US" altLang="en-US" sz="2400" dirty="0">
                <a:solidFill>
                  <a:srgbClr val="99FF33"/>
                </a:solidFill>
                <a:effectLst/>
              </a:rPr>
              <a:t> cos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from math import *  #</a:t>
            </a:r>
            <a:r>
              <a:rPr lang="en-US" altLang="en-US" sz="2400" dirty="0" err="1">
                <a:effectLst/>
              </a:rPr>
              <a:t>importa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todas</a:t>
            </a:r>
            <a:r>
              <a:rPr lang="en-US" altLang="en-US" sz="2400" dirty="0">
                <a:effectLst/>
              </a:rPr>
              <a:t> las </a:t>
            </a:r>
            <a:r>
              <a:rPr lang="en-US" altLang="en-US" sz="2400" dirty="0" err="1">
                <a:effectLst/>
              </a:rPr>
              <a:t>funciones</a:t>
            </a:r>
            <a:r>
              <a:rPr lang="en-US" altLang="en-US" sz="2400" dirty="0">
                <a:effectLst/>
              </a:rPr>
              <a:t> de math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effectLst/>
              </a:rPr>
              <a:t>Algunos</a:t>
            </a:r>
            <a:r>
              <a:rPr lang="en-US" altLang="en-US" sz="2400" dirty="0">
                <a:effectLst/>
              </a:rPr>
              <a:t> de </a:t>
            </a:r>
            <a:r>
              <a:rPr lang="en-US" altLang="en-US" sz="2400" dirty="0" err="1">
                <a:effectLst/>
              </a:rPr>
              <a:t>estos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modulos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tienen</a:t>
            </a:r>
            <a:r>
              <a:rPr lang="en-US" altLang="en-US" sz="2400" dirty="0">
                <a:effectLst/>
              </a:rPr>
              <a:t> sub-</a:t>
            </a:r>
            <a:r>
              <a:rPr lang="en-US" altLang="en-US" sz="2400" dirty="0" err="1">
                <a:effectLst/>
              </a:rPr>
              <a:t>modulos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import </a:t>
            </a:r>
            <a:r>
              <a:rPr lang="en-US" altLang="en-US" sz="2400" dirty="0" err="1">
                <a:effectLst/>
              </a:rPr>
              <a:t>scipy.optimize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import </a:t>
            </a:r>
            <a:r>
              <a:rPr lang="en-US" altLang="en-US" sz="2400" dirty="0" err="1">
                <a:effectLst/>
              </a:rPr>
              <a:t>scipy.stats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&gt;&gt;&gt; import </a:t>
            </a:r>
            <a:r>
              <a:rPr lang="en-US" altLang="en-US" sz="2400" dirty="0" err="1">
                <a:effectLst/>
              </a:rPr>
              <a:t>matplotlib.pyplot</a:t>
            </a:r>
            <a:r>
              <a:rPr lang="en-US" altLang="en-US" sz="2400" dirty="0">
                <a:effectLst/>
              </a:rPr>
              <a:t> as </a:t>
            </a:r>
            <a:r>
              <a:rPr lang="en-US" altLang="en-US" sz="2400" dirty="0" err="1">
                <a:effectLst/>
              </a:rPr>
              <a:t>plt</a:t>
            </a:r>
            <a:endParaRPr lang="en-US" alt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BEDF87-0E99-4C70-9E07-38D259D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42672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ESMA4016                                Edgar Acuna</a:t>
            </a:r>
            <a:endParaRPr lang="en-US" alt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6A8AD-25DA-4068-94E0-FE9529FD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DEBA432-6ED5-4EDE-A9EB-E17120E7AAC5}" type="slidenum">
              <a:rPr lang="en-US" altLang="en-US" sz="1600"/>
              <a:pPr>
                <a:defRPr/>
              </a:pPr>
              <a:t>33</a:t>
            </a:fld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140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18DCE81-D500-4563-9BAC-2899C2E1D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Using the module math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07BFE02-CB08-4321-B71C-700D87C85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import math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math.pi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3.1415926535897931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(0)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math.pi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-1.0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(math)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['__doc__', '__file__', '__name__', '__package__',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acos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acosh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asin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asinh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atan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'atan2',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atanh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'ceil',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copysign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'cos',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cosh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'degrees', 'e',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exp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fabs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'factorial', 'floor',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fmod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frexp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fsum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hypot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isinf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isnan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ldexp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'log', 'log10',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'log1p',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modf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'pi', 'pow', 'radians', 'sin',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sinh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sqrt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'tan',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99FF33"/>
                </a:solidFill>
                <a:effectLst/>
              </a:rPr>
              <a:t>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tanh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', '</a:t>
            </a:r>
            <a:r>
              <a:rPr lang="en-US" altLang="en-US" sz="1800" dirty="0" err="1">
                <a:solidFill>
                  <a:srgbClr val="99FF33"/>
                </a:solidFill>
                <a:effectLst/>
              </a:rPr>
              <a:t>trunc</a:t>
            </a:r>
            <a:r>
              <a:rPr lang="en-US" altLang="en-US" sz="1800" dirty="0">
                <a:solidFill>
                  <a:srgbClr val="99FF33"/>
                </a:solidFill>
                <a:effectLst/>
              </a:rPr>
              <a:t>']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help(math)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help(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3DCE02-0BF2-4215-BA1C-7A102CF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F073D-5439-4526-8836-EEDBE8B8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0871BF3-96B2-481B-B583-0EFFCD68C4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8D91C550-6E2A-4D2C-9142-6EA50CED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1200" y="6248400"/>
            <a:ext cx="2133600" cy="45720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fld id="{1195DAFA-1ED4-4DB8-94BC-E62517D9F703}" type="slidenum"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en-US" sz="14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7B292A1-3794-4B4D-B117-17AFAA77E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Commands in module math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FAE7AA5-C264-4A11-9F20-3DE19E2DE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1"/>
            <a:ext cx="8229600" cy="460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comandos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itchFamily="49" charset="0"/>
              </a:rPr>
              <a:t>from math import *</a:t>
            </a:r>
          </a:p>
        </p:txBody>
      </p:sp>
      <p:graphicFrame>
        <p:nvGraphicFramePr>
          <p:cNvPr id="1538116" name="Group 68">
            <a:extLst>
              <a:ext uri="{FF2B5EF4-FFF2-40B4-BE49-F238E27FC236}">
                <a16:creationId xmlns:a16="http://schemas.microsoft.com/office/drawing/2014/main" id="{94065DE1-51A6-47EC-AA08-FF1C7890B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58438"/>
              </p:ext>
            </p:extLst>
          </p:nvPr>
        </p:nvGraphicFramePr>
        <p:xfrm>
          <a:off x="2209801" y="1905001"/>
          <a:ext cx="5229224" cy="4297848"/>
        </p:xfrm>
        <a:graphic>
          <a:graphicData uri="http://schemas.openxmlformats.org/drawingml/2006/table">
            <a:tbl>
              <a:tblPr/>
              <a:tblGrid>
                <a:gridCol w="211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Nombre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del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comando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Descripcion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38115" name="Group 67">
            <a:extLst>
              <a:ext uri="{FF2B5EF4-FFF2-40B4-BE49-F238E27FC236}">
                <a16:creationId xmlns:a16="http://schemas.microsoft.com/office/drawing/2014/main" id="{E254D21A-36F3-4EC8-8807-68115BB2D753}"/>
              </a:ext>
            </a:extLst>
          </p:cNvPr>
          <p:cNvGraphicFramePr>
            <a:graphicFrameLocks noGrp="1"/>
          </p:cNvGraphicFramePr>
          <p:nvPr/>
        </p:nvGraphicFramePr>
        <p:xfrm>
          <a:off x="7696201" y="2209800"/>
          <a:ext cx="2771775" cy="965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Constante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Descripcion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itchFamily="34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5CBACB-87DB-45A9-8456-98EC055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332F-320E-48EF-A0FA-892EA4BB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Functions</a:t>
            </a:r>
            <a:endParaRPr lang="en-PR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399F-B9CF-4EA3-9B8F-DF4A964F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0B54-410E-468E-B281-D4C3F3F3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6BC6-7ADD-4332-9A5D-3C49E7984BE4}"/>
              </a:ext>
            </a:extLst>
          </p:cNvPr>
          <p:cNvSpPr txBox="1"/>
          <p:nvPr/>
        </p:nvSpPr>
        <p:spPr>
          <a:xfrm>
            <a:off x="1371600" y="1295400"/>
            <a:ext cx="929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el keyword def</a:t>
            </a:r>
          </a:p>
          <a:p>
            <a:r>
              <a:rPr lang="en-US" dirty="0"/>
              <a:t>def </a:t>
            </a:r>
            <a:r>
              <a:rPr lang="en-US" dirty="0" err="1"/>
              <a:t>admision</a:t>
            </a:r>
            <a:r>
              <a:rPr lang="en-US" dirty="0"/>
              <a:t>(</a:t>
            </a:r>
            <a:r>
              <a:rPr lang="en-US" dirty="0" err="1"/>
              <a:t>igs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igs</a:t>
            </a:r>
            <a:r>
              <a:rPr lang="en-US" dirty="0"/>
              <a:t>&gt; =300:</a:t>
            </a:r>
          </a:p>
          <a:p>
            <a:r>
              <a:rPr lang="en-US" dirty="0"/>
              <a:t>        return ‘</a:t>
            </a:r>
            <a:r>
              <a:rPr lang="en-US" dirty="0" err="1"/>
              <a:t>Admitido</a:t>
            </a:r>
            <a:r>
              <a:rPr lang="en-US" dirty="0"/>
              <a:t>'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‘</a:t>
            </a:r>
            <a:r>
              <a:rPr lang="en-US" dirty="0" err="1"/>
              <a:t>Denegado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s-ES" dirty="0"/>
              <a:t>#Aplicando la </a:t>
            </a:r>
            <a:r>
              <a:rPr lang="es-ES" dirty="0" err="1"/>
              <a:t>funcion</a:t>
            </a:r>
            <a:r>
              <a:rPr lang="es-ES" dirty="0"/>
              <a:t> a 3 estudiantes</a:t>
            </a:r>
          </a:p>
          <a:p>
            <a:r>
              <a:rPr lang="es-ES" dirty="0" err="1"/>
              <a:t>for</a:t>
            </a:r>
            <a:r>
              <a:rPr lang="es-ES" dirty="0"/>
              <a:t> x in [310, 290, 289]:</a:t>
            </a:r>
          </a:p>
          <a:p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admision</a:t>
            </a:r>
            <a:r>
              <a:rPr lang="es-ES" dirty="0"/>
              <a:t>(x))</a:t>
            </a:r>
          </a:p>
          <a:p>
            <a:r>
              <a:rPr lang="en-US" dirty="0"/>
              <a:t>#Una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mas de un </a:t>
            </a:r>
            <a:r>
              <a:rPr lang="en-US" dirty="0" err="1"/>
              <a:t>argumentos</a:t>
            </a:r>
            <a:endParaRPr lang="en-US" dirty="0"/>
          </a:p>
          <a:p>
            <a:r>
              <a:rPr lang="es-ES" dirty="0" err="1"/>
              <a:t>def</a:t>
            </a:r>
            <a:r>
              <a:rPr lang="es-ES" dirty="0"/>
              <a:t> admision1(</a:t>
            </a:r>
            <a:r>
              <a:rPr lang="es-ES" dirty="0" err="1"/>
              <a:t>nombre,igs</a:t>
            </a:r>
            <a:r>
              <a:rPr lang="es-ES" dirty="0"/>
              <a:t>):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igs</a:t>
            </a:r>
            <a:r>
              <a:rPr lang="es-ES" dirty="0"/>
              <a:t>&gt;=350: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 (nombre, 'fue Admitido’ )</a:t>
            </a:r>
          </a:p>
          <a:p>
            <a:r>
              <a:rPr lang="es-ES" dirty="0"/>
              <a:t>    </a:t>
            </a:r>
            <a:r>
              <a:rPr lang="es-ES" dirty="0" err="1"/>
              <a:t>elif</a:t>
            </a:r>
            <a:r>
              <a:rPr lang="es-ES" dirty="0"/>
              <a:t> </a:t>
            </a:r>
            <a:r>
              <a:rPr lang="es-ES" dirty="0" err="1"/>
              <a:t>igs</a:t>
            </a:r>
            <a:r>
              <a:rPr lang="es-ES" dirty="0"/>
              <a:t>&lt;270: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 (</a:t>
            </a:r>
            <a:r>
              <a:rPr lang="es-ES" dirty="0" err="1"/>
              <a:t>nombre,'fue</a:t>
            </a:r>
            <a:r>
              <a:rPr lang="es-ES" dirty="0"/>
              <a:t> Denegado’ )</a:t>
            </a:r>
          </a:p>
          <a:p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(nombre, 'esta en la lista de espera’)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0AD-2317-483C-B122-3DAF95F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Map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C19B5-BDAF-4CC3-8798-C66CD326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9A42-4D51-4117-852B-C2718094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6EE9D-80C8-4A1B-877A-A92EDB1DA763}"/>
              </a:ext>
            </a:extLst>
          </p:cNvPr>
          <p:cNvSpPr txBox="1"/>
          <p:nvPr/>
        </p:nvSpPr>
        <p:spPr>
          <a:xfrm>
            <a:off x="2057400" y="20574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Funcion</a:t>
            </a:r>
            <a:r>
              <a:rPr lang="en-US" b="1" dirty="0"/>
              <a:t> map() </a:t>
            </a:r>
            <a:r>
              <a:rPr lang="en-US" b="1" dirty="0" err="1"/>
              <a:t>aplica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 </a:t>
            </a:r>
            <a:r>
              <a:rPr lang="en-US" b="1" dirty="0" err="1"/>
              <a:t>funcion</a:t>
            </a:r>
            <a:r>
              <a:rPr lang="en-US" b="1" dirty="0"/>
              <a:t> </a:t>
            </a:r>
            <a:r>
              <a:rPr lang="en-US" b="1" dirty="0" err="1"/>
              <a:t>dada</a:t>
            </a:r>
            <a:r>
              <a:rPr lang="en-US" b="1" dirty="0"/>
              <a:t> a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elemento</a:t>
            </a:r>
            <a:r>
              <a:rPr lang="en-US" b="1" dirty="0"/>
              <a:t> de un </a:t>
            </a:r>
            <a:r>
              <a:rPr lang="en-US" b="1" dirty="0" err="1"/>
              <a:t>objeto</a:t>
            </a:r>
            <a:r>
              <a:rPr lang="en-US" b="1" dirty="0"/>
              <a:t> </a:t>
            </a:r>
            <a:r>
              <a:rPr lang="en-US" b="1" dirty="0" err="1"/>
              <a:t>iterable</a:t>
            </a:r>
            <a:r>
              <a:rPr lang="en-US" b="1" dirty="0"/>
              <a:t> (</a:t>
            </a:r>
            <a:r>
              <a:rPr lang="en-US" b="1" dirty="0" err="1"/>
              <a:t>lista</a:t>
            </a:r>
            <a:r>
              <a:rPr lang="en-US" b="1" dirty="0"/>
              <a:t>, tuple, etc.) y </a:t>
            </a:r>
            <a:r>
              <a:rPr lang="en-US" b="1" dirty="0" err="1"/>
              <a:t>devuelve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lista</a:t>
            </a:r>
            <a:r>
              <a:rPr lang="en-US" b="1" dirty="0"/>
              <a:t> de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endParaRPr lang="en-US" b="1" dirty="0"/>
          </a:p>
          <a:p>
            <a:r>
              <a:rPr lang="en-US" b="1" dirty="0"/>
              <a:t>La </a:t>
            </a:r>
            <a:r>
              <a:rPr lang="en-US" b="1" dirty="0" err="1"/>
              <a:t>sintaxis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:</a:t>
            </a:r>
          </a:p>
          <a:p>
            <a:r>
              <a:rPr lang="en-US" b="1" dirty="0"/>
              <a:t>map(</a:t>
            </a:r>
            <a:r>
              <a:rPr lang="en-US" b="1" dirty="0" err="1"/>
              <a:t>function,iterable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cuadrar</a:t>
            </a:r>
            <a:r>
              <a:rPr lang="en-US" dirty="0"/>
              <a:t>(n):  </a:t>
            </a:r>
          </a:p>
          <a:p>
            <a:r>
              <a:rPr lang="en-US" dirty="0"/>
              <a:t>      return n*n</a:t>
            </a:r>
          </a:p>
          <a:p>
            <a:r>
              <a:rPr lang="en-US" dirty="0"/>
              <a:t>x = (1, 2, 3, 4)</a:t>
            </a:r>
          </a:p>
          <a:p>
            <a:r>
              <a:rPr lang="en-US" dirty="0"/>
              <a:t>res= map(</a:t>
            </a:r>
            <a:r>
              <a:rPr lang="en-US" dirty="0" err="1"/>
              <a:t>cuadrar</a:t>
            </a:r>
            <a:r>
              <a:rPr lang="en-US" dirty="0"/>
              <a:t>, x)</a:t>
            </a:r>
          </a:p>
          <a:p>
            <a:r>
              <a:rPr lang="en-US" dirty="0"/>
              <a:t>print(res)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72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0AD-2317-483C-B122-3DAF95F0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Lambdas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C19B5-BDAF-4CC3-8798-C66CD326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9A42-4D51-4117-852B-C2718094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6EE9D-80C8-4A1B-877A-A92EDB1DA763}"/>
              </a:ext>
            </a:extLst>
          </p:cNvPr>
          <p:cNvSpPr txBox="1"/>
          <p:nvPr/>
        </p:nvSpPr>
        <p:spPr>
          <a:xfrm>
            <a:off x="2019300" y="1905001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Una </a:t>
            </a:r>
            <a:r>
              <a:rPr lang="en-US" b="1" dirty="0" err="1"/>
              <a:t>funcion</a:t>
            </a:r>
            <a:r>
              <a:rPr lang="en-US" b="1" dirty="0"/>
              <a:t> lambda </a:t>
            </a:r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/>
              <a:t>funcion</a:t>
            </a:r>
            <a:r>
              <a:rPr lang="en-US" b="1" dirty="0"/>
              <a:t> sin </a:t>
            </a:r>
            <a:r>
              <a:rPr lang="en-US" b="1" dirty="0" err="1"/>
              <a:t>nombre</a:t>
            </a:r>
            <a:r>
              <a:rPr lang="en-US" b="1" dirty="0"/>
              <a:t> que se </a:t>
            </a:r>
            <a:r>
              <a:rPr lang="en-US" b="1" dirty="0" err="1"/>
              <a:t>usa</a:t>
            </a:r>
            <a:r>
              <a:rPr lang="en-US" b="1" dirty="0"/>
              <a:t> para </a:t>
            </a:r>
            <a:r>
              <a:rPr lang="en-US" b="1" dirty="0" err="1"/>
              <a:t>definir</a:t>
            </a:r>
            <a:r>
              <a:rPr lang="en-US" b="1" dirty="0"/>
              <a:t> </a:t>
            </a:r>
            <a:r>
              <a:rPr lang="en-US" b="1" dirty="0" err="1"/>
              <a:t>operaciones</a:t>
            </a:r>
            <a:r>
              <a:rPr lang="en-US" b="1" dirty="0"/>
              <a:t> </a:t>
            </a:r>
            <a:r>
              <a:rPr lang="en-US" b="1" dirty="0" err="1"/>
              <a:t>sencillas</a:t>
            </a:r>
            <a:r>
              <a:rPr lang="en-US" b="1" dirty="0"/>
              <a:t>.</a:t>
            </a:r>
          </a:p>
          <a:p>
            <a:r>
              <a:rPr lang="en-US" b="1" dirty="0"/>
              <a:t>map(</a:t>
            </a:r>
            <a:r>
              <a:rPr lang="en-US" b="1" dirty="0" err="1"/>
              <a:t>function,iterable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ejemplo</a:t>
            </a:r>
            <a:r>
              <a:rPr lang="en-US" dirty="0"/>
              <a:t> anterior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ejecutado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:</a:t>
            </a:r>
          </a:p>
          <a:p>
            <a:r>
              <a:rPr lang="en-US" dirty="0"/>
              <a:t>z = (1, 2, 3, 4)</a:t>
            </a:r>
          </a:p>
          <a:p>
            <a:r>
              <a:rPr lang="en-US" dirty="0"/>
              <a:t>res = map(lambda x: x*x, z)</a:t>
            </a:r>
          </a:p>
          <a:p>
            <a:r>
              <a:rPr lang="en-US" dirty="0"/>
              <a:t>print(res)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funcion</a:t>
            </a:r>
            <a:r>
              <a:rPr lang="en-US" dirty="0"/>
              <a:t> lambda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mas de un </a:t>
            </a:r>
            <a:r>
              <a:rPr lang="en-US" dirty="0" err="1"/>
              <a:t>argumento</a:t>
            </a:r>
            <a:endParaRPr lang="en-US" dirty="0"/>
          </a:p>
          <a:p>
            <a:endParaRPr lang="en-US" dirty="0"/>
          </a:p>
          <a:p>
            <a:r>
              <a:rPr lang="pt-BR" dirty="0"/>
              <a:t>x= [4, 5, 6]</a:t>
            </a:r>
          </a:p>
          <a:p>
            <a:r>
              <a:rPr lang="pt-BR" dirty="0"/>
              <a:t>y= [5, 6, 7]</a:t>
            </a:r>
          </a:p>
          <a:p>
            <a:r>
              <a:rPr lang="pt-BR" dirty="0" err="1"/>
              <a:t>result</a:t>
            </a:r>
            <a:r>
              <a:rPr lang="pt-BR" dirty="0"/>
              <a:t> = </a:t>
            </a:r>
            <a:r>
              <a:rPr lang="pt-BR" dirty="0" err="1"/>
              <a:t>map</a:t>
            </a:r>
            <a:r>
              <a:rPr lang="pt-BR" dirty="0"/>
              <a:t>(lambda n1, n2: n1+n2, x, y)</a:t>
            </a:r>
          </a:p>
          <a:p>
            <a:r>
              <a:rPr lang="pt-BR" dirty="0"/>
              <a:t>print(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result</a:t>
            </a:r>
            <a:r>
              <a:rPr lang="pt-BR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5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D7F6-F220-4BF8-9FCC-9AA05DDD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</a:t>
            </a:r>
            <a:r>
              <a:rPr lang="en-US" dirty="0" err="1">
                <a:effectLst/>
              </a:rPr>
              <a:t>Numpy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845BB-0473-4BBE-9EEE-E06A416D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A65F-DE3F-45C1-B582-8151CF41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49867-167F-49B4-A5FD-67CDF2CBACCB}"/>
              </a:ext>
            </a:extLst>
          </p:cNvPr>
          <p:cNvSpPr txBox="1"/>
          <p:nvPr/>
        </p:nvSpPr>
        <p:spPr>
          <a:xfrm>
            <a:off x="1828800" y="12954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Numpy</a:t>
            </a:r>
            <a:r>
              <a:rPr lang="en-US" dirty="0"/>
              <a:t>  </a:t>
            </a:r>
            <a:r>
              <a:rPr lang="en-US" dirty="0" err="1"/>
              <a:t>es</a:t>
            </a:r>
            <a:r>
              <a:rPr lang="en-US" dirty="0"/>
              <a:t>  la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basica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para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de </a:t>
            </a:r>
            <a:r>
              <a:rPr lang="en-US" dirty="0" err="1"/>
              <a:t>computacion</a:t>
            </a:r>
            <a:r>
              <a:rPr lang="en-US" dirty="0"/>
              <a:t>  </a:t>
            </a:r>
            <a:r>
              <a:rPr lang="en-US" dirty="0" err="1"/>
              <a:t>cientifica</a:t>
            </a:r>
            <a:r>
              <a:rPr lang="en-US" dirty="0"/>
              <a:t> . </a:t>
            </a:r>
            <a:r>
              <a:rPr lang="en-US" dirty="0" err="1"/>
              <a:t>Trabaja</a:t>
            </a:r>
            <a:r>
              <a:rPr lang="en-US" dirty="0"/>
              <a:t>  con </a:t>
            </a:r>
            <a:r>
              <a:rPr lang="en-US" dirty="0" err="1"/>
              <a:t>objetos</a:t>
            </a:r>
            <a:r>
              <a:rPr lang="en-US" dirty="0"/>
              <a:t> que son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</a:p>
          <a:p>
            <a:r>
              <a:rPr lang="en-US" dirty="0"/>
              <a:t>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conjunto de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ellos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, 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indexado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tupla</a:t>
            </a:r>
            <a:r>
              <a:rPr lang="en-US" dirty="0"/>
              <a:t> de  </a:t>
            </a:r>
            <a:r>
              <a:rPr lang="en-US" dirty="0" err="1"/>
              <a:t>vallores</a:t>
            </a:r>
            <a:r>
              <a:rPr lang="en-US" dirty="0"/>
              <a:t> </a:t>
            </a:r>
            <a:r>
              <a:rPr lang="en-US" dirty="0" err="1"/>
              <a:t>nonegativos</a:t>
            </a:r>
            <a:r>
              <a:rPr lang="en-US" dirty="0"/>
              <a:t>. 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rango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; el shape de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tuple de </a:t>
            </a:r>
            <a:r>
              <a:rPr lang="en-US" dirty="0" err="1"/>
              <a:t>enteros</a:t>
            </a:r>
            <a:r>
              <a:rPr lang="en-US" dirty="0"/>
              <a:t> que da el </a:t>
            </a:r>
            <a:r>
              <a:rPr lang="en-US" dirty="0" err="1"/>
              <a:t>tamano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dimesnosne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 2, 3])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-dimensional</a:t>
            </a:r>
          </a:p>
          <a:p>
            <a:r>
              <a:rPr lang="en-US" dirty="0"/>
              <a:t>print(type(a))                # </a:t>
            </a:r>
            <a:r>
              <a:rPr lang="en-US" dirty="0" err="1"/>
              <a:t>Imprime</a:t>
            </a:r>
            <a:r>
              <a:rPr lang="en-US" dirty="0"/>
              <a:t> ‘&lt;class '</a:t>
            </a:r>
            <a:r>
              <a:rPr lang="en-US" dirty="0" err="1"/>
              <a:t>numpy.ndarray</a:t>
            </a:r>
            <a:r>
              <a:rPr lang="en-US" dirty="0"/>
              <a:t>'&gt;"</a:t>
            </a:r>
          </a:p>
          <a:p>
            <a:r>
              <a:rPr lang="en-US" dirty="0"/>
              <a:t>print(</a:t>
            </a:r>
            <a:r>
              <a:rPr lang="en-US" dirty="0" err="1"/>
              <a:t>a.shape</a:t>
            </a:r>
            <a:r>
              <a:rPr lang="en-US" dirty="0"/>
              <a:t>)              # </a:t>
            </a:r>
            <a:r>
              <a:rPr lang="en-US" dirty="0" err="1"/>
              <a:t>Imprime</a:t>
            </a:r>
            <a:r>
              <a:rPr lang="en-US" dirty="0"/>
              <a:t> "(3,)"</a:t>
            </a:r>
          </a:p>
          <a:p>
            <a:r>
              <a:rPr lang="en-US" dirty="0"/>
              <a:t>a[0] = 5                        #Cambia el primer </a:t>
            </a:r>
            <a:r>
              <a:rPr lang="en-US" dirty="0" err="1"/>
              <a:t>elemento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a al valor 5</a:t>
            </a:r>
          </a:p>
          <a:p>
            <a:r>
              <a:rPr lang="en-US" dirty="0"/>
              <a:t>print(a)                         # </a:t>
            </a:r>
            <a:r>
              <a:rPr lang="en-US" dirty="0" err="1"/>
              <a:t>Imprime</a:t>
            </a:r>
            <a:r>
              <a:rPr lang="en-US" dirty="0"/>
              <a:t> "[5, 2, 3]"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([[1,2,3],[4,5,6]]) 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bidimensional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b.shape</a:t>
            </a:r>
            <a:r>
              <a:rPr lang="en-US" dirty="0"/>
              <a:t>)                     # Prints "(2, 3)"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73A8EF-701C-494C-8F43-FEFF422F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ffectLst/>
              </a:rPr>
              <a:t>Installing Python in Windows</a:t>
            </a:r>
            <a:endParaRPr lang="en-US" altLang="en-US" sz="2000" dirty="0">
              <a:solidFill>
                <a:srgbClr val="99FF33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DFD11C5-BCE0-45E8-9ADF-D62E01F80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389" y="1295401"/>
            <a:ext cx="9676747" cy="4835525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dirty="0" err="1"/>
              <a:t>Descargar</a:t>
            </a:r>
            <a:r>
              <a:rPr lang="en-US" sz="2400" dirty="0"/>
              <a:t> de Anaconda (www.anaconda.org) </a:t>
            </a:r>
            <a:r>
              <a:rPr lang="en-US" sz="2400" dirty="0" err="1"/>
              <a:t>ambas</a:t>
            </a:r>
            <a:r>
              <a:rPr lang="en-US" sz="2400" dirty="0"/>
              <a:t> versions de python 2.7 y 3.7.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2- </a:t>
            </a:r>
            <a:r>
              <a:rPr lang="en-US" sz="2400" dirty="0" err="1"/>
              <a:t>Instalar</a:t>
            </a:r>
            <a:r>
              <a:rPr lang="en-US" sz="2400" dirty="0"/>
              <a:t> python3  </a:t>
            </a:r>
            <a:r>
              <a:rPr lang="en-US" sz="2400" dirty="0" err="1"/>
              <a:t>siguiendo</a:t>
            </a:r>
            <a:r>
              <a:rPr lang="en-US" sz="2400" dirty="0"/>
              <a:t>  las </a:t>
            </a:r>
            <a:r>
              <a:rPr lang="en-US" sz="2400" dirty="0" err="1"/>
              <a:t>instrucciones</a:t>
            </a:r>
            <a:r>
              <a:rPr lang="en-US" sz="2400" dirty="0"/>
              <a:t> </a:t>
            </a:r>
            <a:r>
              <a:rPr lang="en-US" sz="2400" dirty="0" err="1"/>
              <a:t>disponibles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https://www.anaconda.com/distribution/#download-section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equivalente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MAC y Linux.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3- Dar el </a:t>
            </a:r>
            <a:r>
              <a:rPr lang="en-US" sz="2400" dirty="0" err="1"/>
              <a:t>comando</a:t>
            </a:r>
            <a:r>
              <a:rPr lang="en-US" sz="2400" dirty="0"/>
              <a:t> </a:t>
            </a:r>
            <a:r>
              <a:rPr lang="en-US" sz="2400" dirty="0" err="1"/>
              <a:t>jupyter</a:t>
            </a:r>
            <a:r>
              <a:rPr lang="en-US" sz="2400" dirty="0"/>
              <a:t> notebook para </a:t>
            </a:r>
            <a:r>
              <a:rPr lang="en-US" sz="2400" dirty="0" err="1"/>
              <a:t>iniciarlo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el kernel de python 3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/>
              <a:t>4-  Para </a:t>
            </a:r>
            <a:r>
              <a:rPr lang="en-US" sz="2400" dirty="0" err="1"/>
              <a:t>anadir</a:t>
            </a:r>
            <a:r>
              <a:rPr lang="en-US" sz="2400" dirty="0"/>
              <a:t> el kernel  python 2 al </a:t>
            </a:r>
            <a:r>
              <a:rPr lang="en-US" sz="2400" dirty="0" err="1"/>
              <a:t>jupyter</a:t>
            </a:r>
            <a:r>
              <a:rPr lang="en-US" sz="2400" dirty="0"/>
              <a:t> notebook, </a:t>
            </a:r>
            <a:r>
              <a:rPr lang="en-US" sz="2400" dirty="0" err="1"/>
              <a:t>ejecutar</a:t>
            </a:r>
            <a:r>
              <a:rPr lang="en-US" sz="2400" dirty="0"/>
              <a:t> los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comandos</a:t>
            </a:r>
            <a:r>
              <a:rPr lang="en-US" sz="2400" dirty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err="1">
                <a:effectLst/>
              </a:rPr>
              <a:t>conda</a:t>
            </a:r>
            <a:r>
              <a:rPr lang="en-US" altLang="en-US" sz="2400" dirty="0">
                <a:effectLst/>
              </a:rPr>
              <a:t> create –n ipykernel_py2 python=2 </a:t>
            </a:r>
            <a:r>
              <a:rPr lang="en-US" altLang="en-US" sz="2400" dirty="0" err="1">
                <a:effectLst/>
              </a:rPr>
              <a:t>ipykernel</a:t>
            </a:r>
            <a:endParaRPr lang="en-US" altLang="en-US" sz="2400" dirty="0">
              <a:effectLst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>
                <a:effectLst/>
              </a:rPr>
              <a:t>activate </a:t>
            </a:r>
            <a:r>
              <a:rPr lang="en-US" altLang="en-US" sz="2400" dirty="0" err="1">
                <a:effectLst/>
              </a:rPr>
              <a:t>ipykernel</a:t>
            </a:r>
            <a:endParaRPr lang="en-US" altLang="en-US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ffectLst/>
              </a:rPr>
              <a:t>python –m </a:t>
            </a:r>
            <a:r>
              <a:rPr lang="en-US" altLang="en-US" sz="2400" dirty="0" err="1">
                <a:effectLst/>
              </a:rPr>
              <a:t>ipykernel</a:t>
            </a:r>
            <a:r>
              <a:rPr lang="en-US" altLang="en-US" sz="2400" dirty="0">
                <a:effectLst/>
              </a:rPr>
              <a:t> install –user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>
                <a:effectLst/>
              </a:rPr>
              <a:t>Aunque</a:t>
            </a:r>
            <a:r>
              <a:rPr lang="en-US" altLang="en-US" sz="2400" dirty="0">
                <a:effectLst/>
              </a:rPr>
              <a:t> </a:t>
            </a:r>
            <a:r>
              <a:rPr lang="en-US" altLang="en-US" sz="2400" dirty="0" err="1">
                <a:effectLst/>
              </a:rPr>
              <a:t>mejor</a:t>
            </a:r>
            <a:r>
              <a:rPr lang="en-US" altLang="en-US" sz="2400" dirty="0">
                <a:effectLst/>
              </a:rPr>
              <a:t> es </a:t>
            </a:r>
            <a:r>
              <a:rPr lang="en-US" altLang="en-US" sz="2400" dirty="0" err="1">
                <a:effectLst/>
              </a:rPr>
              <a:t>usar</a:t>
            </a:r>
            <a:r>
              <a:rPr lang="en-US" altLang="en-US" sz="2400" dirty="0">
                <a:effectLst/>
              </a:rPr>
              <a:t> Anaconda Navigator.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E8288F-2027-425B-A920-2E6DE651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7EC64-FB97-472A-BD90-1EE8B92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4208308D-1D5D-4CB4-A3B1-7AADA8FB9BE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64F93478-02C5-4967-BDDC-3BAC4CB9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311150"/>
            <a:ext cx="85725" cy="139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900" i="1">
                <a:solidFill>
                  <a:srgbClr val="999988"/>
                </a:solidFill>
                <a:latin typeface="Consolas" panose="020B0609020204030204" pitchFamily="49" charset="0"/>
              </a:rPr>
              <a:t> </a:t>
            </a:r>
            <a:r>
              <a:rPr lang="en-US" altLang="en-PR" sz="600"/>
              <a:t> </a:t>
            </a:r>
            <a:endParaRPr lang="en-US" altLang="en-PR" sz="1800"/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434404CC-A22C-4E49-BB21-FED5D686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54730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R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9903-8FFD-48B3-9A48-F53F0FDA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Numpy</a:t>
            </a:r>
            <a:r>
              <a:rPr lang="en-US" dirty="0">
                <a:effectLst/>
              </a:rPr>
              <a:t> -1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03EF5-CA24-4A62-83C5-CB529F93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065D-B369-4091-AB5D-E2C9FB82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1B70-BFC6-4254-9604-0B5F395932B9}"/>
              </a:ext>
            </a:extLst>
          </p:cNvPr>
          <p:cNvSpPr txBox="1"/>
          <p:nvPr/>
        </p:nvSpPr>
        <p:spPr>
          <a:xfrm>
            <a:off x="1981200" y="1417639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np.zeros</a:t>
            </a:r>
            <a:r>
              <a:rPr lang="en-US" dirty="0"/>
              <a:t>((2,2))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2x2  de ceros </a:t>
            </a:r>
          </a:p>
          <a:p>
            <a:r>
              <a:rPr lang="en-US" dirty="0"/>
              <a:t>print(a)  </a:t>
            </a:r>
          </a:p>
          <a:p>
            <a:r>
              <a:rPr lang="en-US" dirty="0"/>
              <a:t>[[ 0.  0.]  </a:t>
            </a:r>
          </a:p>
          <a:p>
            <a:r>
              <a:rPr lang="en-US" dirty="0"/>
              <a:t> [ 0.  0.]]</a:t>
            </a:r>
          </a:p>
          <a:p>
            <a:r>
              <a:rPr lang="en-US" dirty="0"/>
              <a:t>b = </a:t>
            </a:r>
            <a:r>
              <a:rPr lang="en-US" dirty="0" err="1"/>
              <a:t>np.ones</a:t>
            </a:r>
            <a:r>
              <a:rPr lang="en-US" dirty="0"/>
              <a:t>((1,2))  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1x2 de </a:t>
            </a:r>
            <a:r>
              <a:rPr lang="en-US" dirty="0" err="1"/>
              <a:t>unos</a:t>
            </a:r>
            <a:r>
              <a:rPr lang="en-US" dirty="0"/>
              <a:t> </a:t>
            </a:r>
          </a:p>
          <a:p>
            <a:r>
              <a:rPr lang="en-US" dirty="0"/>
              <a:t>print(b) </a:t>
            </a:r>
          </a:p>
          <a:p>
            <a:r>
              <a:rPr lang="en-US" dirty="0"/>
              <a:t>[[ 1.  1.]]</a:t>
            </a:r>
          </a:p>
          <a:p>
            <a:r>
              <a:rPr lang="en-US" dirty="0"/>
              <a:t>c = </a:t>
            </a:r>
            <a:r>
              <a:rPr lang="en-US" dirty="0" err="1"/>
              <a:t>np.full</a:t>
            </a:r>
            <a:r>
              <a:rPr lang="en-US" dirty="0"/>
              <a:t>((2,2), 5)  #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2 x 2  de 5’s</a:t>
            </a:r>
          </a:p>
          <a:p>
            <a:r>
              <a:rPr lang="en-US" dirty="0"/>
              <a:t>print(c)  </a:t>
            </a:r>
          </a:p>
          <a:p>
            <a:r>
              <a:rPr lang="en-US" dirty="0"/>
              <a:t>[[ 5.  5.]</a:t>
            </a:r>
          </a:p>
          <a:p>
            <a:r>
              <a:rPr lang="en-US" dirty="0"/>
              <a:t> [ 5.  5.]]</a:t>
            </a:r>
          </a:p>
          <a:p>
            <a:r>
              <a:rPr lang="en-US" dirty="0"/>
              <a:t>d = </a:t>
            </a:r>
            <a:r>
              <a:rPr lang="en-US" dirty="0" err="1"/>
              <a:t>np.eye</a:t>
            </a:r>
            <a:r>
              <a:rPr lang="en-US" dirty="0"/>
              <a:t>(2)         #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identidad</a:t>
            </a:r>
            <a:r>
              <a:rPr lang="en-US" dirty="0"/>
              <a:t>   2x2 </a:t>
            </a:r>
          </a:p>
          <a:p>
            <a:r>
              <a:rPr lang="en-US" dirty="0"/>
              <a:t>print(d) </a:t>
            </a:r>
          </a:p>
          <a:p>
            <a:r>
              <a:rPr lang="en-US" dirty="0"/>
              <a:t>[[ 1.  0.]</a:t>
            </a:r>
          </a:p>
          <a:p>
            <a:r>
              <a:rPr lang="en-US" dirty="0"/>
              <a:t> [ 0.  1.]]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190823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6329-9532-460C-9CE7-7D499C80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Numpy-2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FEB7B-B35B-4C71-8B10-4D68B625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F685-CA73-496B-8655-9379FFFF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EEB7B-1B8A-447A-A09A-0416CFC7A6F1}"/>
              </a:ext>
            </a:extLst>
          </p:cNvPr>
          <p:cNvSpPr txBox="1"/>
          <p:nvPr/>
        </p:nvSpPr>
        <p:spPr>
          <a:xfrm>
            <a:off x="1981200" y="1524001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([[1,2,3,4], [5,6,7,8], [9,10,11,12]])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Usando</a:t>
            </a:r>
            <a:r>
              <a:rPr lang="en-US" dirty="0"/>
              <a:t> slicing para </a:t>
            </a:r>
            <a:r>
              <a:rPr lang="en-US" dirty="0" err="1"/>
              <a:t>extraer</a:t>
            </a:r>
            <a:r>
              <a:rPr lang="en-US" dirty="0"/>
              <a:t> un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de las dos  </a:t>
            </a:r>
            <a:r>
              <a:rPr lang="en-US" dirty="0" err="1"/>
              <a:t>primeras</a:t>
            </a:r>
            <a:r>
              <a:rPr lang="en-US" dirty="0"/>
              <a:t> # </a:t>
            </a:r>
            <a:r>
              <a:rPr lang="en-US" dirty="0" err="1"/>
              <a:t>filas</a:t>
            </a:r>
            <a:r>
              <a:rPr lang="en-US" dirty="0"/>
              <a:t> y de las </a:t>
            </a:r>
            <a:r>
              <a:rPr lang="en-US" dirty="0" err="1"/>
              <a:t>columnas</a:t>
            </a:r>
            <a:r>
              <a:rPr lang="en-US" dirty="0"/>
              <a:t> 1 y 2 </a:t>
            </a:r>
          </a:p>
          <a:p>
            <a:r>
              <a:rPr lang="en-US" dirty="0"/>
              <a:t># b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 2x2</a:t>
            </a:r>
          </a:p>
          <a:p>
            <a:r>
              <a:rPr lang="en-US" dirty="0"/>
              <a:t>b = a[:2, 1:3]</a:t>
            </a:r>
          </a:p>
          <a:p>
            <a:r>
              <a:rPr lang="en-US" dirty="0"/>
              <a:t>print b</a:t>
            </a:r>
          </a:p>
          <a:p>
            <a:endParaRPr lang="en-US" dirty="0"/>
          </a:p>
          <a:p>
            <a:r>
              <a:rPr lang="es-ES" dirty="0"/>
              <a:t>x = </a:t>
            </a:r>
            <a:r>
              <a:rPr lang="es-ES" dirty="0" err="1"/>
              <a:t>np.array</a:t>
            </a:r>
            <a:r>
              <a:rPr lang="es-ES" dirty="0"/>
              <a:t>([[1,2],[3,4]])</a:t>
            </a:r>
          </a:p>
          <a:p>
            <a:r>
              <a:rPr lang="es-ES" dirty="0"/>
              <a:t>y = </a:t>
            </a:r>
            <a:r>
              <a:rPr lang="es-ES" dirty="0" err="1"/>
              <a:t>np.array</a:t>
            </a:r>
            <a:r>
              <a:rPr lang="es-ES" dirty="0"/>
              <a:t>([[5,6],[7,8]])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(x + y)</a:t>
            </a:r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np.add</a:t>
            </a:r>
            <a:r>
              <a:rPr lang="es-ES" dirty="0"/>
              <a:t>(x, y))</a:t>
            </a:r>
          </a:p>
          <a:p>
            <a:r>
              <a:rPr lang="fr-FR" dirty="0" err="1"/>
              <a:t>print</a:t>
            </a:r>
            <a:r>
              <a:rPr lang="fr-FR" dirty="0"/>
              <a:t>(x * y)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np.sqrt</a:t>
            </a:r>
            <a:r>
              <a:rPr lang="fr-FR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x.T</a:t>
            </a:r>
            <a:r>
              <a:rPr lang="en-US" dirty="0"/>
              <a:t>)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632851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6329-9532-460C-9CE7-7D499C80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Pandas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FEB7B-B35B-4C71-8B10-4D68B625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7F685-CA73-496B-8655-9379FFFF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097A-D98A-4689-B3FA-5A6C8A48FC65}"/>
              </a:ext>
            </a:extLst>
          </p:cNvPr>
          <p:cNvSpPr txBox="1"/>
          <p:nvPr/>
        </p:nvSpPr>
        <p:spPr>
          <a:xfrm>
            <a:off x="2514600" y="1600201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Modulo para </a:t>
            </a:r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bastante</a:t>
            </a:r>
            <a:r>
              <a:rPr lang="en-US" dirty="0"/>
              <a:t> similar a R.</a:t>
            </a:r>
          </a:p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</a:p>
          <a:p>
            <a:r>
              <a:rPr lang="en-US" dirty="0"/>
              <a:t>Series: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-dimensional</a:t>
            </a:r>
          </a:p>
          <a:p>
            <a:r>
              <a:rPr lang="en-US" dirty="0" err="1"/>
              <a:t>DataFrames</a:t>
            </a:r>
            <a:r>
              <a:rPr lang="en-US" dirty="0"/>
              <a:t>: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Bidimensional</a:t>
            </a:r>
            <a:endParaRPr lang="en-US" dirty="0"/>
          </a:p>
          <a:p>
            <a:r>
              <a:rPr lang="en-US" dirty="0"/>
              <a:t>Panel: </a:t>
            </a:r>
            <a:r>
              <a:rPr lang="en-US" dirty="0" err="1"/>
              <a:t>Arreglo</a:t>
            </a:r>
            <a:r>
              <a:rPr lang="en-US" dirty="0"/>
              <a:t> Tridimensional</a:t>
            </a:r>
          </a:p>
          <a:p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data = </a:t>
            </a:r>
            <a:r>
              <a:rPr lang="en-US" dirty="0" err="1"/>
              <a:t>np.array</a:t>
            </a:r>
            <a:r>
              <a:rPr lang="en-US" dirty="0"/>
              <a:t>([8,11,21,13])</a:t>
            </a:r>
          </a:p>
          <a:p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r>
              <a:rPr lang="en-US" dirty="0"/>
              <a:t>print s</a:t>
            </a:r>
          </a:p>
          <a:p>
            <a:r>
              <a:rPr lang="en-US" dirty="0" err="1"/>
              <a:t>s.mean</a:t>
            </a:r>
            <a:r>
              <a:rPr lang="en-US" dirty="0"/>
              <a:t>()</a:t>
            </a:r>
          </a:p>
          <a:p>
            <a:r>
              <a:rPr lang="en-US" dirty="0" err="1"/>
              <a:t>s.median</a:t>
            </a:r>
            <a:r>
              <a:rPr lang="en-US" dirty="0"/>
              <a:t>()</a:t>
            </a:r>
          </a:p>
          <a:p>
            <a:r>
              <a:rPr lang="en-US" dirty="0" err="1"/>
              <a:t>s.var</a:t>
            </a:r>
            <a:r>
              <a:rPr lang="en-US" dirty="0"/>
              <a:t>()</a:t>
            </a:r>
          </a:p>
          <a:p>
            <a:r>
              <a:rPr lang="en-US" dirty="0" err="1"/>
              <a:t>s.std</a:t>
            </a:r>
            <a:r>
              <a:rPr lang="en-US" dirty="0"/>
              <a:t>()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4106361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D40-E285-4E4D-8452-127D1499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Pandas-1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262DE-9AC8-40D3-8B61-73ECC16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CC14D-A93B-4D9A-BF13-855E3ED0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45934-3E81-4CA9-ABA8-1869E3FFD44D}"/>
              </a:ext>
            </a:extLst>
          </p:cNvPr>
          <p:cNvSpPr txBox="1"/>
          <p:nvPr/>
        </p:nvSpPr>
        <p:spPr>
          <a:xfrm>
            <a:off x="2133600" y="1676401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pandas as pd</a:t>
            </a:r>
          </a:p>
          <a:p>
            <a:r>
              <a:rPr lang="en-US"/>
              <a:t>data = [['Renato',19],['Paolo',16],['Camila',13]]</a:t>
            </a:r>
          </a:p>
          <a:p>
            <a:r>
              <a:rPr lang="en-US"/>
              <a:t>df = pd.DataFrame(data,columns=['Name','Age'])</a:t>
            </a:r>
          </a:p>
          <a:p>
            <a:r>
              <a:rPr lang="en-US"/>
              <a:t>print df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506957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0C5C-1F30-4CEB-AA8C-D7937972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effectLst/>
              </a:rPr>
              <a:t>Reading data using Pandas</a:t>
            </a:r>
            <a:endParaRPr lang="en-PR" dirty="0">
              <a:solidFill>
                <a:schemeClr val="accent4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344D9-5D93-457A-B086-DC9411F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67807-4D55-4ED5-9B97-673B0CC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252EB-7E20-47C6-9F75-58C477C7582B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0421" name="TextBox 7">
            <a:extLst>
              <a:ext uri="{FF2B5EF4-FFF2-40B4-BE49-F238E27FC236}">
                <a16:creationId xmlns:a16="http://schemas.microsoft.com/office/drawing/2014/main" id="{F4104D65-5691-4041-B04A-485440A25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101346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 </a:t>
            </a:r>
            <a:r>
              <a:rPr lang="en-US" altLang="en-PR" sz="2400" dirty="0" err="1"/>
              <a:t>desde</a:t>
            </a:r>
            <a:r>
              <a:rPr lang="en-US" altLang="en-PR" sz="2400" dirty="0"/>
              <a:t> un file </a:t>
            </a:r>
            <a:r>
              <a:rPr lang="en-US" altLang="en-PR" sz="2400" dirty="0" err="1"/>
              <a:t>en</a:t>
            </a:r>
            <a:r>
              <a:rPr lang="en-US" altLang="en-PR" sz="2400" dirty="0"/>
              <a:t> </a:t>
            </a:r>
            <a:r>
              <a:rPr lang="en-US" altLang="en-PR" sz="2400" dirty="0" err="1"/>
              <a:t>su</a:t>
            </a:r>
            <a:r>
              <a:rPr lang="en-US" altLang="en-PR" sz="2400" dirty="0"/>
              <a:t> </a:t>
            </a:r>
            <a:r>
              <a:rPr lang="en-US" altLang="en-PR" sz="2400" dirty="0" err="1"/>
              <a:t>propia</a:t>
            </a:r>
            <a:r>
              <a:rPr lang="en-US" altLang="en-PR" sz="2400" dirty="0"/>
              <a:t> </a:t>
            </a:r>
            <a:r>
              <a:rPr lang="en-US" altLang="en-PR" sz="2400" dirty="0" err="1"/>
              <a:t>computadora</a:t>
            </a:r>
            <a:endParaRPr lang="en-US" altLang="en-P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import pandas as </a:t>
            </a:r>
            <a:r>
              <a:rPr lang="en-US" altLang="en-PR" sz="2400" dirty="0" err="1"/>
              <a:t>pd</a:t>
            </a:r>
            <a:endParaRPr lang="en-US" altLang="en-P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train=</a:t>
            </a:r>
            <a:r>
              <a:rPr lang="en-US" altLang="en-PR" sz="2400" dirty="0" err="1"/>
              <a:t>pd.read_csv</a:t>
            </a:r>
            <a:r>
              <a:rPr lang="en-US" altLang="en-PR" sz="2400" dirty="0"/>
              <a:t>('c:/Users/edgar2017/Downloads/titanic.csv')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</a:t>
            </a:r>
            <a:r>
              <a:rPr lang="en-US" altLang="en-PR" sz="2400" dirty="0" err="1"/>
              <a:t>directamente</a:t>
            </a:r>
            <a:r>
              <a:rPr lang="en-US" altLang="en-PR" sz="2400" dirty="0"/>
              <a:t> de la internet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</a:t>
            </a:r>
            <a:r>
              <a:rPr lang="en-US" altLang="en-PR" sz="2400" dirty="0" err="1"/>
              <a:t>na_values</a:t>
            </a:r>
            <a:r>
              <a:rPr lang="en-US" altLang="en-PR" sz="2400" dirty="0"/>
              <a:t> </a:t>
            </a:r>
            <a:r>
              <a:rPr lang="en-US" altLang="en-PR" sz="2400" dirty="0" err="1"/>
              <a:t>representa</a:t>
            </a:r>
            <a:r>
              <a:rPr lang="en-US" altLang="en-PR" sz="2400" dirty="0"/>
              <a:t> </a:t>
            </a:r>
            <a:r>
              <a:rPr lang="en-US" altLang="en-PR" sz="2400" dirty="0" err="1"/>
              <a:t>los</a:t>
            </a:r>
            <a:r>
              <a:rPr lang="en-US" altLang="en-PR" sz="2400" dirty="0"/>
              <a:t> </a:t>
            </a:r>
            <a:r>
              <a:rPr lang="en-US" altLang="en-PR" sz="2400" dirty="0" err="1"/>
              <a:t>valores</a:t>
            </a:r>
            <a:r>
              <a:rPr lang="en-US" altLang="en-PR" sz="2400" dirty="0"/>
              <a:t> </a:t>
            </a:r>
            <a:r>
              <a:rPr lang="en-US" altLang="en-PR" sz="2400" dirty="0" err="1"/>
              <a:t>faltantes</a:t>
            </a:r>
            <a:r>
              <a:rPr lang="en-US" altLang="en-PR" sz="2400" dirty="0"/>
              <a:t>(missing values)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PR" sz="2400" dirty="0"/>
              <a:t>#Las </a:t>
            </a:r>
            <a:r>
              <a:rPr lang="en-US" altLang="en-PR" sz="2400" dirty="0" err="1"/>
              <a:t>columnas</a:t>
            </a:r>
            <a:r>
              <a:rPr lang="en-US" altLang="en-PR" sz="2400" dirty="0"/>
              <a:t> no </a:t>
            </a:r>
            <a:r>
              <a:rPr lang="en-US" altLang="en-PR" sz="2400" dirty="0" err="1"/>
              <a:t>tienen</a:t>
            </a:r>
            <a:r>
              <a:rPr lang="en-US" altLang="en-PR" sz="2400" dirty="0"/>
              <a:t> </a:t>
            </a:r>
            <a:r>
              <a:rPr lang="en-US" altLang="en-PR" sz="2400"/>
              <a:t>nombres </a:t>
            </a:r>
            <a:r>
              <a:rPr lang="en-PR" altLang="en-PR" sz="2400" dirty="0" err="1"/>
              <a:t>breastdf</a:t>
            </a:r>
            <a:r>
              <a:rPr lang="en-PR" altLang="en-PR" sz="2400" dirty="0"/>
              <a:t>=</a:t>
            </a:r>
            <a:r>
              <a:rPr lang="en-PR" altLang="en-PR" sz="2400" dirty="0" err="1"/>
              <a:t>pd.read_csv</a:t>
            </a:r>
            <a:r>
              <a:rPr lang="en-PR" altLang="en-PR" sz="2400" dirty="0"/>
              <a:t>("https://archive.ics.uci.edu/ml/machine-learning-databases/breast-cancer-</a:t>
            </a:r>
            <a:r>
              <a:rPr lang="en-PR" altLang="en-PR" sz="2400" dirty="0" err="1"/>
              <a:t>wisconsin</a:t>
            </a:r>
            <a:r>
              <a:rPr lang="en-PR" altLang="en-PR" sz="2400" dirty="0"/>
              <a:t>/breast-cancer-</a:t>
            </a:r>
            <a:r>
              <a:rPr lang="en-PR" altLang="en-PR" sz="2400" dirty="0" err="1"/>
              <a:t>wisconsin.data",header</a:t>
            </a:r>
            <a:r>
              <a:rPr lang="en-PR" altLang="en-PR" sz="2400" dirty="0"/>
              <a:t>=None, </a:t>
            </a:r>
            <a:r>
              <a:rPr lang="en-PR" altLang="en-PR" sz="2400" dirty="0" err="1"/>
              <a:t>sep</a:t>
            </a:r>
            <a:r>
              <a:rPr lang="en-PR" altLang="en-PR" sz="2400" dirty="0"/>
              <a:t>=",",</a:t>
            </a:r>
            <a:r>
              <a:rPr lang="en-PR" altLang="en-PR" sz="2400" dirty="0" err="1"/>
              <a:t>na_values</a:t>
            </a:r>
            <a:r>
              <a:rPr lang="en-PR" altLang="en-PR" sz="2400" dirty="0"/>
              <a:t>=['?'])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PR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PR" altLang="en-PR" sz="1800" dirty="0"/>
          </a:p>
        </p:txBody>
      </p:sp>
    </p:spTree>
    <p:extLst>
      <p:ext uri="{BB962C8B-B14F-4D97-AF65-F5344CB8AC3E}">
        <p14:creationId xmlns:p14="http://schemas.microsoft.com/office/powerpoint/2010/main" val="119861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ACC-A636-46C2-BE9E-91D66DE3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Modules for graphics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267A-52CA-4AE3-895F-D2778EDF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CB961-D030-4921-B6F9-8F85F49A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5EF96-ED7E-4C19-810F-D433FC9D7231}"/>
              </a:ext>
            </a:extLst>
          </p:cNvPr>
          <p:cNvSpPr txBox="1"/>
          <p:nvPr/>
        </p:nvSpPr>
        <p:spPr>
          <a:xfrm>
            <a:off x="2286000" y="1828801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Matplotlib</a:t>
            </a:r>
            <a:endParaRPr lang="en-US" sz="2400" dirty="0"/>
          </a:p>
          <a:p>
            <a:r>
              <a:rPr lang="en-US" sz="2400" dirty="0"/>
              <a:t>Seaborn</a:t>
            </a:r>
          </a:p>
          <a:p>
            <a:r>
              <a:rPr lang="en-US" sz="2400" dirty="0"/>
              <a:t>Bokeh</a:t>
            </a:r>
          </a:p>
          <a:p>
            <a:r>
              <a:rPr lang="en-US" sz="2400" dirty="0" err="1"/>
              <a:t>Plotly</a:t>
            </a:r>
            <a:endParaRPr lang="en-US" sz="2400" dirty="0"/>
          </a:p>
          <a:p>
            <a:r>
              <a:rPr lang="en-US" sz="2400" dirty="0" err="1"/>
              <a:t>Plotnine</a:t>
            </a:r>
            <a:endParaRPr lang="en-US" sz="2400" dirty="0"/>
          </a:p>
          <a:p>
            <a:r>
              <a:rPr lang="en-US" sz="2400" dirty="0"/>
              <a:t>Dash</a:t>
            </a:r>
          </a:p>
          <a:p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31724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FB31A6-352F-4FC4-B017-C74629726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ffectLst/>
              </a:rPr>
              <a:t> I</a:t>
            </a:r>
            <a:r>
              <a:rPr lang="en-US" dirty="0">
                <a:effectLst/>
              </a:rPr>
              <a:t>ntegrated Development environment </a:t>
            </a:r>
            <a:r>
              <a:rPr lang="en-US" altLang="en-US" sz="4000" dirty="0">
                <a:effectLst/>
              </a:rPr>
              <a:t> (IDE) for Python</a:t>
            </a:r>
            <a:endParaRPr lang="en-US" altLang="en-US" sz="2000" dirty="0">
              <a:solidFill>
                <a:srgbClr val="99FF33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75E88B5-8A57-43BE-9361-E26F524A2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1. Emacs (Linux)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2. Vim(Linux)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3. Idle (Windows)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4. </a:t>
            </a:r>
            <a:r>
              <a:rPr lang="en-US" altLang="en-US" sz="2800" dirty="0" err="1">
                <a:effectLst/>
              </a:rPr>
              <a:t>NotePad</a:t>
            </a:r>
            <a:r>
              <a:rPr lang="en-US" altLang="en-US" sz="2800" dirty="0">
                <a:effectLst/>
              </a:rPr>
              <a:t>++ (Windows)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5. Spyder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6. </a:t>
            </a:r>
            <a:r>
              <a:rPr lang="en-US" altLang="en-US" sz="2800" dirty="0" err="1">
                <a:effectLst/>
              </a:rPr>
              <a:t>Jupyter</a:t>
            </a:r>
            <a:r>
              <a:rPr lang="en-US" altLang="en-US" sz="2800" dirty="0">
                <a:effectLst/>
              </a:rPr>
              <a:t> Notebook ( Windows, Linux, MacOS)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/>
              </a:rPr>
              <a:t>7. </a:t>
            </a:r>
            <a:r>
              <a:rPr lang="en-US" altLang="en-US" sz="2800" dirty="0" err="1">
                <a:effectLst/>
              </a:rPr>
              <a:t>Jupyter</a:t>
            </a:r>
            <a:r>
              <a:rPr lang="en-US" altLang="en-US" sz="2800" dirty="0">
                <a:effectLst/>
              </a:rPr>
              <a:t> Lab (</a:t>
            </a:r>
            <a:r>
              <a:rPr lang="en-US" altLang="en-US" sz="2800" dirty="0" err="1">
                <a:effectLst/>
              </a:rPr>
              <a:t>Febrero</a:t>
            </a:r>
            <a:r>
              <a:rPr lang="en-US" altLang="en-US" sz="2800" dirty="0">
                <a:effectLst/>
              </a:rPr>
              <a:t>, 2018)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4CFD8-A448-45E4-8BA1-5CBC80AF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5CEA8A-5955-4BB9-89D7-3BC3404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FE70CB7-9BD8-451E-B49C-EDD82B86A41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322813B-2E1F-43B9-8627-119001E42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Python Interactive Shell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5FC8C60-045F-4579-A468-156A2DD99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C:\Users\eacun\Anaconda3&gt;python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Python 3.7.3 (default, Apr 24 2019, 15:29:51) [MSC v.1915 64 bit (AMD64)] :: Anaconda, Inc. on win32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Warning: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This Python interpreter is in a </a:t>
            </a:r>
            <a:r>
              <a:rPr lang="en-US" altLang="en-US" sz="1800" dirty="0" err="1"/>
              <a:t>conda</a:t>
            </a:r>
            <a:r>
              <a:rPr lang="en-US" altLang="en-US" sz="1800" dirty="0"/>
              <a:t> environment, but the environment </a:t>
            </a:r>
            <a:r>
              <a:rPr lang="en-US" altLang="en-US" sz="1800" dirty="0" err="1"/>
              <a:t>hasnot</a:t>
            </a:r>
            <a:r>
              <a:rPr lang="en-US" altLang="en-US" sz="1800" dirty="0"/>
              <a:t> been activated.  Libraries may fail to load.  To activate this environment please see https://conda.io/activation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Type "help", "copyright", "credits" or "license" for more information.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>
                <a:solidFill>
                  <a:schemeClr val="folHlink"/>
                </a:solidFill>
                <a:effectLst/>
              </a:rPr>
              <a:t>One  can run python statements in the shell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800" dirty="0"/>
              <a:t>&gt;&gt;&gt; 2+3*4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14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 = “Camila"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‘Camila'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 print ("</a:t>
            </a:r>
            <a:r>
              <a:rPr lang="en-US" altLang="en-US" sz="1800" dirty="0" err="1"/>
              <a:t>Hola</a:t>
            </a:r>
            <a:r>
              <a:rPr lang="en-US" altLang="en-US" sz="1800" dirty="0"/>
              <a:t>", 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 err="1"/>
              <a:t>Hola</a:t>
            </a:r>
            <a:r>
              <a:rPr lang="en-US" altLang="en-US" sz="1800" dirty="0"/>
              <a:t> Camila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&gt;&gt;&gt;exit()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FAA701-3417-484D-91AC-8D56F5E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84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/>
              <a:t>ESMA4016                                Edgar Acuna</a:t>
            </a:r>
            <a:endParaRPr lang="en-US" alt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FEB3A-AFD9-4030-955F-C8A17CE3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A0854BB-F35E-496E-A8FD-B7466D0DCE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11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2DB1-DFC3-4FE4-8F94-9DB612D9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Spyder</a:t>
            </a:r>
            <a:endParaRPr lang="en-PR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00F28-D8DD-446B-8559-D65C22F1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DD7D-054B-4C02-873B-06DC9BDA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7E4B6-B15E-48C3-9101-E4448D981B6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EE927-5022-4D96-A631-EA52DA399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0630"/>
            <a:ext cx="8382000" cy="47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74E-13AF-4B85-928A-E709F269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/>
              </a:rPr>
              <a:t>Jupyter</a:t>
            </a:r>
            <a:r>
              <a:rPr lang="en-US" dirty="0">
                <a:effectLst/>
              </a:rPr>
              <a:t> Notebook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8E509-D790-468F-B211-0F09BE05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ESMA4016                                Edgar Acuna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F2DB-B9E8-40C8-82DA-BE28CF52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1A9A439-9BF0-462C-89C8-D50A43811A7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A8C70B49-C6F6-4A71-B1F3-0133E81D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b="5000"/>
          <a:stretch>
            <a:fillRect/>
          </a:stretch>
        </p:blipFill>
        <p:spPr bwMode="auto">
          <a:xfrm>
            <a:off x="2743200" y="1601817"/>
            <a:ext cx="6858000" cy="401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CDEB4-1263-425B-AEAC-50B3103D80DB}"/>
              </a:ext>
            </a:extLst>
          </p:cNvPr>
          <p:cNvSpPr txBox="1"/>
          <p:nvPr/>
        </p:nvSpPr>
        <p:spPr>
          <a:xfrm>
            <a:off x="2362200" y="5791200"/>
            <a:ext cx="723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P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74E-13AF-4B85-928A-E709F269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/>
              </a:rPr>
              <a:t>Jupyter</a:t>
            </a:r>
            <a:r>
              <a:rPr lang="en-US" dirty="0">
                <a:effectLst/>
              </a:rPr>
              <a:t> Lab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8E509-D790-468F-B211-0F09BE05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77776"/>
            <a:ext cx="4038600" cy="457200"/>
          </a:xfrm>
        </p:spPr>
        <p:txBody>
          <a:bodyPr/>
          <a:lstStyle/>
          <a:p>
            <a:pPr>
              <a:defRPr/>
            </a:pPr>
            <a:r>
              <a:rPr lang="en-US" altLang="en-US" sz="1400"/>
              <a:t>ESMA4016                                Edgar Acuna</a:t>
            </a:r>
            <a:endParaRPr lang="en-US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F2DB-B9E8-40C8-82DA-BE28CF52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1A9A439-9BF0-462C-89C8-D50A43811A7E}" type="slidenum">
              <a:rPr lang="en-US" altLang="en-US" sz="1400"/>
              <a:pPr>
                <a:defRPr/>
              </a:pPr>
              <a:t>9</a:t>
            </a:fld>
            <a:endParaRPr lang="en-US" alt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FFDD0-1BB6-4D84-AAE4-74C71DFC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3" y="1257300"/>
            <a:ext cx="8077200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A2C9A-8186-42B1-A1E3-AC620BD39B9B}"/>
              </a:ext>
            </a:extLst>
          </p:cNvPr>
          <p:cNvSpPr txBox="1"/>
          <p:nvPr/>
        </p:nvSpPr>
        <p:spPr>
          <a:xfrm>
            <a:off x="2133600" y="5867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jupyter</a:t>
            </a:r>
            <a:r>
              <a:rPr lang="en-US" dirty="0"/>
              <a:t> lab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767717044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14099</TotalTime>
  <Words>3084</Words>
  <Application>Microsoft Office PowerPoint</Application>
  <PresentationFormat>Widescreen</PresentationFormat>
  <Paragraphs>708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Orbit</vt:lpstr>
      <vt:lpstr>Introduction to Python</vt:lpstr>
      <vt:lpstr>Compilation and  interpretation</vt:lpstr>
      <vt:lpstr>Four versions of Python </vt:lpstr>
      <vt:lpstr>Installing Python in Windows</vt:lpstr>
      <vt:lpstr> Integrated Development environment  (IDE) for Python</vt:lpstr>
      <vt:lpstr>Python Interactive Shell</vt:lpstr>
      <vt:lpstr>Spyder</vt:lpstr>
      <vt:lpstr>Jupyter Notebook</vt:lpstr>
      <vt:lpstr>Jupyter Lab</vt:lpstr>
      <vt:lpstr>Expressions</vt:lpstr>
      <vt:lpstr> Logical Operators</vt:lpstr>
      <vt:lpstr>print</vt:lpstr>
      <vt:lpstr>input</vt:lpstr>
      <vt:lpstr>Strings</vt:lpstr>
      <vt:lpstr>Operations on Strings</vt:lpstr>
      <vt:lpstr>Lists</vt:lpstr>
      <vt:lpstr>Lists (cont)</vt:lpstr>
      <vt:lpstr>Use of [ ] to index items in a list </vt:lpstr>
      <vt:lpstr>if</vt:lpstr>
      <vt:lpstr>if/else</vt:lpstr>
      <vt:lpstr>Boolean Logic</vt:lpstr>
      <vt:lpstr>Range()</vt:lpstr>
      <vt:lpstr>for [1]</vt:lpstr>
      <vt:lpstr> for   [2]</vt:lpstr>
      <vt:lpstr>List Comprehension</vt:lpstr>
      <vt:lpstr>Break, continue</vt:lpstr>
      <vt:lpstr>while</vt:lpstr>
      <vt:lpstr>File Imput</vt:lpstr>
      <vt:lpstr>A faster way  to read files</vt:lpstr>
      <vt:lpstr>File Output</vt:lpstr>
      <vt:lpstr>Modules</vt:lpstr>
      <vt:lpstr>More Modules</vt:lpstr>
      <vt:lpstr>“import” and “from ... import ...”</vt:lpstr>
      <vt:lpstr>Using the module math</vt:lpstr>
      <vt:lpstr>Commands in module math</vt:lpstr>
      <vt:lpstr>Functions</vt:lpstr>
      <vt:lpstr>Map</vt:lpstr>
      <vt:lpstr>Lambdas</vt:lpstr>
      <vt:lpstr>Using Numpy</vt:lpstr>
      <vt:lpstr>Numpy -1</vt:lpstr>
      <vt:lpstr>Numpy-2</vt:lpstr>
      <vt:lpstr>Pandas</vt:lpstr>
      <vt:lpstr>Pandas-1</vt:lpstr>
      <vt:lpstr>Reading data using Pandas</vt:lpstr>
      <vt:lpstr>Modules for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Acuna</dc:creator>
  <cp:lastModifiedBy>Edgar Acuna</cp:lastModifiedBy>
  <cp:revision>342</cp:revision>
  <cp:lastPrinted>1601-01-01T00:00:00Z</cp:lastPrinted>
  <dcterms:created xsi:type="dcterms:W3CDTF">1601-01-01T00:00:00Z</dcterms:created>
  <dcterms:modified xsi:type="dcterms:W3CDTF">2019-08-19T19:15:13Z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