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440" r:id="rId3"/>
    <p:sldId id="506" r:id="rId4"/>
    <p:sldId id="507" r:id="rId5"/>
    <p:sldId id="458" r:id="rId6"/>
    <p:sldId id="459" r:id="rId7"/>
    <p:sldId id="460" r:id="rId8"/>
    <p:sldId id="510" r:id="rId9"/>
    <p:sldId id="509" r:id="rId10"/>
    <p:sldId id="468" r:id="rId11"/>
    <p:sldId id="511" r:id="rId12"/>
    <p:sldId id="474" r:id="rId13"/>
    <p:sldId id="476" r:id="rId14"/>
    <p:sldId id="471" r:id="rId15"/>
    <p:sldId id="497" r:id="rId16"/>
    <p:sldId id="479" r:id="rId17"/>
    <p:sldId id="480" r:id="rId18"/>
  </p:sldIdLst>
  <p:sldSz cx="12192000" cy="6858000"/>
  <p:notesSz cx="6858000" cy="9144000"/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13D19-D8D4-4EE5-8967-3F4CD77BDE66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8951-6E1A-4B56-AAFF-6041A5072E6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6408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A75DA-1777-44FC-A583-1EA21D8F56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BBBD7-4254-49FE-9063-9193B580C0E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C1EE-3A5D-475A-8167-264B4D33F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BA42-C6F8-4108-9DEC-76AB7CF7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0A08-B6CD-42EB-9488-B92B6EB4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D59F-7403-4B3F-90D3-7F22240E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804A-A51F-4026-97D1-E53E82C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6532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3BEA-6908-442F-8011-BCCE2A13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9438-CE1A-4A2D-A3F5-6E33B72EF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BDC3-FA8F-4FC1-81FC-7876EEF8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57EF-9455-41AC-9B4B-1606C8E7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70A2-5BF7-458A-80F5-163447DF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81893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B359F-0F10-4061-8515-FA1582852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09A0E-4CC4-45E2-9C53-DB013FEA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78B2-E0F9-4923-B3D0-03347EEC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EAD3-96F7-4B52-922B-4A8CD010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835F-98F9-48F6-AB33-61BDE13E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3437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334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05000"/>
            <a:ext cx="5029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48400" y="4000500"/>
            <a:ext cx="5029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8C11-08FF-4479-954A-29F8F4B1A65D}" type="datetime1">
              <a:rPr lang="en-US" smtClean="0"/>
              <a:t>5/2/2021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ESMA 4016   Data Mining and Machine Learning         Edgar Acuna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415AC-517F-43EB-96DC-C064F02F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334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5EAF0-D422-4241-86F8-0CFE75F9EF9A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ESMA 4016   Data Mining and Machine Learning         Edgar Acuna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F5D6C-5BE9-4935-B6D6-F86B3EB1F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DBB2-0168-464F-878D-CAAADBDB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2DB7-E556-41DE-BF7D-639D9600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90CF-FF41-4F59-A8D8-EC416CC1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02C9-0EFF-4300-A234-44DC0499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1AE1-3DD7-45B3-AFE5-100C8D9A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1559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AAEF-85B9-48E8-8FB2-74887783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2CA6-34D3-4F45-A7E4-189C1BC1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C930-9347-49D7-B9A1-B5B5BC95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774F-E603-4274-A0C7-0CB9A00E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4602-01A5-4EB7-AE63-5B32D976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63568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416-F439-4E00-BB8B-892A14FD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15BE-3927-4B8D-A708-C6C8C54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DF033-62BB-4BDB-91A7-9F9AD25F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B3C2-FEDE-48EA-98C3-4A0F0BA8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0642-ADFE-4DF6-82CF-7EF5719F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4F42-E545-4D40-9221-E8EA5CA1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34220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1F92-6874-4D7F-9698-14CBB722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1364-C292-4B6A-A9AB-EFD64782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C50C0-266C-4D4C-BB4F-443A78DA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E5DB6-FC8D-4813-9CA2-E196A8C35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FFA31-E27B-496E-81A8-457ECED3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7E383-1792-42FD-82B5-A841232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2FDF4-EE8B-48E7-A108-6DF95DA6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E25DB-33DF-4652-8A5E-40DAA862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1164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74E8-1123-45D3-A73F-ED96C42F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6499-6031-4AC3-B346-C38DD87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FED53-9645-473F-918D-6E979B81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8C665-A9D8-403D-B3EB-95A834FD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69020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06D1-E8DB-4332-AD39-3DEBD597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5130-C5AE-4C10-A84E-2658C30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267CB-3785-4D00-B354-C2EB7B3B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54937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BB83-6314-4FAC-BF3B-DA88E873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F039-5A44-4239-B5E2-6AF0899B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E1178-0ADD-4733-831C-48A1966E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2C45C-C561-44B6-80DB-006307E1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BA80-F66B-41D6-8DE2-E3AA6AAC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B3086-2DC4-44C0-8D38-735C4F0D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3961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F82-1ABA-48B4-9CF7-7626D5E4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1CBD2-539C-4930-BB71-82F21CFA3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323F-88CC-43A4-B15A-B44A2C54A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E310-254A-4C49-BEB7-0C294E77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436C1-47AA-46E0-9AF2-5CB50B68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475F9-57ED-415A-A573-627DCD39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341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06206-EC1E-4F66-958B-9A9381E8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3BF1-6A6F-4849-BAAA-645620A4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1CF9-7A10-47F1-BF03-7B386F604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1595-4611-4C4C-A139-26B8FBA90362}" type="datetimeFigureOut">
              <a:rPr lang="en-PR" smtClean="0"/>
              <a:t>5/2/2021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4E4F-B59D-4387-96D7-336A2A946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519B-D833-4F45-8F59-316F816FD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9313-4EDC-460E-96C2-A485802046D2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6335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62000" y="6400800"/>
            <a:ext cx="6019800" cy="457200"/>
          </a:xfrm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D1A21-B4BA-4DDB-8F6D-96CA229E54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457200"/>
            <a:ext cx="7391400" cy="1066800"/>
          </a:xfrm>
        </p:spPr>
        <p:txBody>
          <a:bodyPr/>
          <a:lstStyle/>
          <a:p>
            <a:pPr algn="ctr" eaLnBrk="1" hangingPunct="1"/>
            <a:r>
              <a:rPr lang="en-US" sz="4000" i="1" dirty="0"/>
              <a:t>Data Mining and Machine Learning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7350" y="2452689"/>
            <a:ext cx="6597650" cy="3260725"/>
          </a:xfrm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500" dirty="0"/>
              <a:t>Clustering III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sz="25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sz="25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500" dirty="0"/>
              <a:t>Dr. Edgar Acuna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500" dirty="0"/>
              <a:t>Department of Mathematics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sz="25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500" dirty="0"/>
              <a:t> University of Puerto Rico - Mayaguez</a:t>
            </a:r>
            <a:br>
              <a:rPr lang="en-US" sz="2500" dirty="0"/>
            </a:br>
            <a:r>
              <a:rPr lang="en-US" sz="2500" dirty="0"/>
              <a:t>academic.uprm.edu/</a:t>
            </a:r>
            <a:r>
              <a:rPr lang="en-US" sz="2500" dirty="0" err="1"/>
              <a:t>eacuna</a:t>
            </a:r>
            <a:endParaRPr lang="en-US" sz="25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6466" y="6356350"/>
            <a:ext cx="5356934" cy="365125"/>
          </a:xfrm>
          <a:noFill/>
        </p:spPr>
        <p:txBody>
          <a:bodyPr/>
          <a:lstStyle/>
          <a:p>
            <a:r>
              <a:rPr lang="en-US" dirty="0"/>
              <a:t>ESMA 4016   Data Mining and Machine Learning         Edgar Acuna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698F6-12E9-42CF-93A1-EEE032A6CB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Silhouette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plots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for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clustering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Diabetes (k=6)</a:t>
            </a:r>
            <a:endParaRPr lang="en-US" sz="29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E1521C-EC5F-4813-AF07-47F9FB6B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9658350" cy="37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C45C1-5A4B-40AC-9C9E-F14CB13A5E2F}"/>
              </a:ext>
            </a:extLst>
          </p:cNvPr>
          <p:cNvSpPr txBox="1"/>
          <p:nvPr/>
        </p:nvSpPr>
        <p:spPr>
          <a:xfrm>
            <a:off x="812800" y="5867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n_clusters =', 6, 'The average silhouette_score is :', 0.16913445400402236</a:t>
            </a:r>
            <a:endParaRPr lang="en-P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4AD1-2A57-40CD-9F2F-2F9B499F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measures</a:t>
            </a:r>
            <a:endParaRPr lang="en-PR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5E63B61-AFD6-4994-98F0-D8EAD812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1570384"/>
            <a:ext cx="9760227" cy="45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5C172-6C81-4EF7-AC44-60BC7F16C4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(</a:t>
            </a:r>
            <a:r>
              <a:rPr lang="es-ES" dirty="0" err="1"/>
              <a:t>cont</a:t>
            </a:r>
            <a:r>
              <a:rPr lang="es-ES" dirty="0"/>
              <a:t>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905000"/>
            <a:ext cx="7848600" cy="4038600"/>
          </a:xfrm>
        </p:spPr>
        <p:txBody>
          <a:bodyPr/>
          <a:lstStyle/>
          <a:p>
            <a:pPr marL="284163" indent="-284163" eaLnBrk="1" hangingPunct="1">
              <a:buNone/>
            </a:pPr>
            <a:r>
              <a:rPr lang="en-US" sz="1800" dirty="0"/>
              <a:t>Given the U and V partitions</a:t>
            </a:r>
          </a:p>
          <a:p>
            <a:pPr marL="682625" lvl="1" indent="-284163" eaLnBrk="1" hangingPunct="1">
              <a:buNone/>
            </a:pPr>
            <a:r>
              <a:rPr lang="en-US" sz="1800" dirty="0"/>
              <a:t>a: number of pairs of objects that are in the same cluster in both U and V.</a:t>
            </a:r>
          </a:p>
          <a:p>
            <a:pPr marL="682625" lvl="1" indent="-284163" eaLnBrk="1" hangingPunct="1">
              <a:buNone/>
            </a:pPr>
            <a:r>
              <a:rPr lang="en-US" sz="1800" dirty="0"/>
              <a:t>c: number of pairs of objects that are in the same cluster in V but not in U.</a:t>
            </a:r>
            <a:endParaRPr lang="en-US" sz="1800" baseline="-25000" dirty="0"/>
          </a:p>
          <a:p>
            <a:pPr marL="682625" lvl="1" indent="-284163" eaLnBrk="1" hangingPunct="1">
              <a:buNone/>
            </a:pPr>
            <a:r>
              <a:rPr lang="en-US" sz="1800" dirty="0"/>
              <a:t>b: number of pairs of objects that are in the same cluster in U but not in V.</a:t>
            </a:r>
            <a:endParaRPr lang="en-US" sz="1800" baseline="-25000" dirty="0"/>
          </a:p>
          <a:p>
            <a:pPr marL="682625" lvl="1" indent="-284163" eaLnBrk="1" hangingPunct="1">
              <a:buNone/>
            </a:pPr>
            <a:r>
              <a:rPr lang="en-US" sz="1800" dirty="0"/>
              <a:t>d: number of pairs of objects that are in different clusters in both U and V.</a:t>
            </a:r>
          </a:p>
          <a:p>
            <a:pPr marL="682625" lvl="1" indent="-284163" eaLnBrk="1" hangingPunct="1">
              <a:buNone/>
            </a:pPr>
            <a:r>
              <a:rPr lang="en-US" sz="1800" dirty="0"/>
              <a:t>m</a:t>
            </a:r>
            <a:r>
              <a:rPr lang="en-US" sz="1800" baseline="-25000" dirty="0"/>
              <a:t>1</a:t>
            </a:r>
            <a:r>
              <a:rPr lang="en-US" sz="1800" dirty="0"/>
              <a:t>=</a:t>
            </a:r>
            <a:r>
              <a:rPr lang="en-US" sz="1800" dirty="0" err="1"/>
              <a:t>a+b</a:t>
            </a:r>
            <a:r>
              <a:rPr lang="en-US" sz="1800" dirty="0"/>
              <a:t> =          number of pairs of objects in the same cluster in U.</a:t>
            </a:r>
          </a:p>
          <a:p>
            <a:pPr marL="682625" lvl="1" indent="-284163" eaLnBrk="1" hangingPunct="1">
              <a:buNone/>
            </a:pPr>
            <a:endParaRPr lang="en-US" sz="1800" dirty="0"/>
          </a:p>
          <a:p>
            <a:pPr marL="682625" lvl="1" indent="-284163" eaLnBrk="1" hangingPunct="1">
              <a:buNone/>
            </a:pPr>
            <a:r>
              <a:rPr lang="en-US" sz="1800" dirty="0"/>
              <a:t>m</a:t>
            </a:r>
            <a:r>
              <a:rPr lang="en-US" sz="1800" baseline="-25000" dirty="0"/>
              <a:t>2</a:t>
            </a:r>
            <a:r>
              <a:rPr lang="en-US" sz="1800" dirty="0"/>
              <a:t>=</a:t>
            </a:r>
            <a:r>
              <a:rPr lang="en-US" sz="1800" dirty="0" err="1"/>
              <a:t>a+c</a:t>
            </a:r>
            <a:r>
              <a:rPr lang="en-US" sz="1800" dirty="0"/>
              <a:t> =           number of pairs of objects in the same cluster in V.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4648200"/>
          <a:ext cx="52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482400" progId="Equation.3">
                  <p:embed/>
                </p:oleObj>
              </mc:Choice>
              <mc:Fallback>
                <p:oleObj name="Equation" r:id="rId3" imgW="520560" imgH="4824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520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5295900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760" imgH="507960" progId="Equation.3">
                  <p:embed/>
                </p:oleObj>
              </mc:Choice>
              <mc:Fallback>
                <p:oleObj name="Equation" r:id="rId5" imgW="545760" imgH="507960" progId="Equation.3">
                  <p:embed/>
                  <p:pic>
                    <p:nvPicPr>
                      <p:cNvPr id="30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95900"/>
                        <a:ext cx="5191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DF477-4145-49D5-B6AC-1E6B86821D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4102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905000"/>
            <a:ext cx="8534400" cy="4038600"/>
          </a:xfrm>
        </p:spPr>
        <p:txBody>
          <a:bodyPr/>
          <a:lstStyle/>
          <a:p>
            <a:pPr marL="284163" indent="-284163" eaLnBrk="1" hangingPunct="1">
              <a:buNone/>
            </a:pPr>
            <a:r>
              <a:rPr lang="en-US" sz="2700" dirty="0"/>
              <a:t>a= 4, b =2, c=3, d=6, m</a:t>
            </a:r>
            <a:r>
              <a:rPr lang="en-US" sz="2700" baseline="-25000" dirty="0"/>
              <a:t>1</a:t>
            </a:r>
            <a:r>
              <a:rPr lang="en-US" sz="2700" dirty="0"/>
              <a:t>=6, m</a:t>
            </a:r>
            <a:r>
              <a:rPr lang="en-US" sz="2700" baseline="-25000" dirty="0"/>
              <a:t>2</a:t>
            </a:r>
            <a:r>
              <a:rPr lang="en-US" sz="2700" dirty="0"/>
              <a:t>=7, Z=16+4+9+36=65</a:t>
            </a:r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3276600" y="347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3749675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3444875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07" name="Text Box 7"/>
          <p:cNvSpPr txBox="1">
            <a:spLocks noChangeArrowheads="1"/>
          </p:cNvSpPr>
          <p:nvPr/>
        </p:nvSpPr>
        <p:spPr bwMode="auto">
          <a:xfrm>
            <a:off x="52578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108" name="Text Box 8"/>
          <p:cNvSpPr txBox="1">
            <a:spLocks noChangeArrowheads="1"/>
          </p:cNvSpPr>
          <p:nvPr/>
        </p:nvSpPr>
        <p:spPr bwMode="auto">
          <a:xfrm>
            <a:off x="4419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109" name="Oval 9"/>
          <p:cNvSpPr>
            <a:spLocks noChangeArrowheads="1"/>
          </p:cNvSpPr>
          <p:nvPr/>
        </p:nvSpPr>
        <p:spPr bwMode="auto">
          <a:xfrm>
            <a:off x="3124200" y="3429000"/>
            <a:ext cx="11430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4110" name="Oval 10"/>
          <p:cNvSpPr>
            <a:spLocks noChangeArrowheads="1"/>
          </p:cNvSpPr>
          <p:nvPr/>
        </p:nvSpPr>
        <p:spPr bwMode="auto">
          <a:xfrm>
            <a:off x="4419600" y="3276600"/>
            <a:ext cx="12954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4111" name="Text Box 11"/>
          <p:cNvSpPr txBox="1">
            <a:spLocks noChangeArrowheads="1"/>
          </p:cNvSpPr>
          <p:nvPr/>
        </p:nvSpPr>
        <p:spPr bwMode="auto">
          <a:xfrm>
            <a:off x="4114800" y="4572001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U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4112" name="Text Box 12"/>
          <p:cNvSpPr txBox="1">
            <a:spLocks noChangeArrowheads="1"/>
          </p:cNvSpPr>
          <p:nvPr/>
        </p:nvSpPr>
        <p:spPr bwMode="auto">
          <a:xfrm>
            <a:off x="8229600" y="4572001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V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4113" name="Text Box 13"/>
          <p:cNvSpPr txBox="1">
            <a:spLocks noChangeArrowheads="1"/>
          </p:cNvSpPr>
          <p:nvPr/>
        </p:nvSpPr>
        <p:spPr bwMode="auto">
          <a:xfrm>
            <a:off x="7086600" y="347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14" name="Text Box 14"/>
          <p:cNvSpPr txBox="1">
            <a:spLocks noChangeArrowheads="1"/>
          </p:cNvSpPr>
          <p:nvPr/>
        </p:nvSpPr>
        <p:spPr bwMode="auto">
          <a:xfrm>
            <a:off x="7559675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115" name="Text Box 15"/>
          <p:cNvSpPr txBox="1">
            <a:spLocks noChangeArrowheads="1"/>
          </p:cNvSpPr>
          <p:nvPr/>
        </p:nvSpPr>
        <p:spPr bwMode="auto">
          <a:xfrm>
            <a:off x="7254875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116" name="Text Box 16"/>
          <p:cNvSpPr txBox="1">
            <a:spLocks noChangeArrowheads="1"/>
          </p:cNvSpPr>
          <p:nvPr/>
        </p:nvSpPr>
        <p:spPr bwMode="auto">
          <a:xfrm>
            <a:off x="8610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17" name="Text Box 17"/>
          <p:cNvSpPr txBox="1">
            <a:spLocks noChangeArrowheads="1"/>
          </p:cNvSpPr>
          <p:nvPr/>
        </p:nvSpPr>
        <p:spPr bwMode="auto">
          <a:xfrm>
            <a:off x="90678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118" name="Text Box 18"/>
          <p:cNvSpPr txBox="1">
            <a:spLocks noChangeArrowheads="1"/>
          </p:cNvSpPr>
          <p:nvPr/>
        </p:nvSpPr>
        <p:spPr bwMode="auto">
          <a:xfrm>
            <a:off x="8229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119" name="Oval 19"/>
          <p:cNvSpPr>
            <a:spLocks noChangeArrowheads="1"/>
          </p:cNvSpPr>
          <p:nvPr/>
        </p:nvSpPr>
        <p:spPr bwMode="auto">
          <a:xfrm>
            <a:off x="6934200" y="3352800"/>
            <a:ext cx="16764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4120" name="Oval 20"/>
          <p:cNvSpPr>
            <a:spLocks noChangeArrowheads="1"/>
          </p:cNvSpPr>
          <p:nvPr/>
        </p:nvSpPr>
        <p:spPr bwMode="auto">
          <a:xfrm>
            <a:off x="8610600" y="3352800"/>
            <a:ext cx="9906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4121" name="Text Box 22"/>
          <p:cNvSpPr txBox="1">
            <a:spLocks noChangeArrowheads="1"/>
          </p:cNvSpPr>
          <p:nvPr/>
        </p:nvSpPr>
        <p:spPr bwMode="auto">
          <a:xfrm>
            <a:off x="2286000" y="5410201"/>
            <a:ext cx="330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Note that M=</a:t>
            </a:r>
            <a:r>
              <a:rPr lang="en-US" dirty="0" err="1"/>
              <a:t>a+b+c+d</a:t>
            </a:r>
            <a:r>
              <a:rPr lang="en-US" dirty="0"/>
              <a:t>=</a:t>
            </a:r>
          </a:p>
        </p:txBody>
      </p:sp>
      <p:graphicFrame>
        <p:nvGraphicFramePr>
          <p:cNvPr id="4098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5257800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647640" progId="Equation.3">
                  <p:embed/>
                </p:oleObj>
              </mc:Choice>
              <mc:Fallback>
                <p:oleObj name="Equation" r:id="rId2" imgW="380880" imgH="647640" progId="Equation.3">
                  <p:embed/>
                  <p:pic>
                    <p:nvPicPr>
                      <p:cNvPr id="409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457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2B835D-32B8-4E2A-A1B8-ED57F43088C3}"/>
              </a:ext>
            </a:extLst>
          </p:cNvPr>
          <p:cNvSpPr txBox="1"/>
          <p:nvPr/>
        </p:nvSpPr>
        <p:spPr>
          <a:xfrm>
            <a:off x="5594350" y="5410201"/>
            <a:ext cx="14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60955" y="6356350"/>
            <a:ext cx="5912528" cy="365125"/>
          </a:xfrm>
          <a:noFill/>
        </p:spPr>
        <p:txBody>
          <a:bodyPr/>
          <a:lstStyle/>
          <a:p>
            <a:r>
              <a:rPr lang="en-US" dirty="0"/>
              <a:t>ESMA 4016   Data Mining and Machine Learning         Edgar Acuna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24F20-5BB5-4FC0-BA18-7CBD4767B7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5735" y="1905000"/>
            <a:ext cx="9534617" cy="4038600"/>
          </a:xfrm>
        </p:spPr>
        <p:txBody>
          <a:bodyPr/>
          <a:lstStyle/>
          <a:p>
            <a:pPr eaLnBrk="1" hangingPunct="1"/>
            <a:r>
              <a:rPr lang="en-US" sz="2700" dirty="0"/>
              <a:t>Rand(1971)</a:t>
            </a:r>
          </a:p>
          <a:p>
            <a:pPr eaLnBrk="1" hangingPunct="1">
              <a:buFont typeface="Wingdings" pitchFamily="2" charset="2"/>
              <a:buNone/>
            </a:pPr>
            <a:endParaRPr lang="en-US" sz="2700" dirty="0"/>
          </a:p>
          <a:p>
            <a:pPr eaLnBrk="1" hangingPunct="1"/>
            <a:r>
              <a:rPr lang="en-US" sz="2700" dirty="0"/>
              <a:t>Jaccard </a:t>
            </a:r>
          </a:p>
          <a:p>
            <a:pPr eaLnBrk="1" hangingPunct="1">
              <a:buFont typeface="Wingdings" pitchFamily="2" charset="2"/>
              <a:buNone/>
            </a:pPr>
            <a:endParaRPr lang="en-US" sz="2700" dirty="0"/>
          </a:p>
          <a:p>
            <a:pPr eaLnBrk="1" hangingPunct="1"/>
            <a:r>
              <a:rPr lang="en-US" sz="2700" dirty="0"/>
              <a:t>Fowlkes and Mallows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76825" y="1828800"/>
          <a:ext cx="3257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888840" progId="Equation.DSMT4">
                  <p:embed/>
                </p:oleObj>
              </mc:Choice>
              <mc:Fallback>
                <p:oleObj name="Equation" r:id="rId2" imgW="2781000" imgH="888840" progId="Equation.DSMT4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28800"/>
                        <a:ext cx="3257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3186114"/>
          <a:ext cx="26670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634680" progId="Equation.DSMT4">
                  <p:embed/>
                </p:oleObj>
              </mc:Choice>
              <mc:Fallback>
                <p:oleObj name="Equation" r:id="rId4" imgW="2374560" imgH="634680" progId="Equation.DSMT4">
                  <p:embed/>
                  <p:pic>
                    <p:nvPicPr>
                      <p:cNvPr id="51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86114"/>
                        <a:ext cx="266700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6080125" y="4217989"/>
          <a:ext cx="30797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660240" progId="Equation.DSMT4">
                  <p:embed/>
                </p:oleObj>
              </mc:Choice>
              <mc:Fallback>
                <p:oleObj name="Equation" r:id="rId6" imgW="2247840" imgH="660240" progId="Equation.DSMT4">
                  <p:embed/>
                  <p:pic>
                    <p:nvPicPr>
                      <p:cNvPr id="51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217989"/>
                        <a:ext cx="307975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2590800" y="5410201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s-ES"/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1793289" y="5335480"/>
            <a:ext cx="94535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A Rand, Jaccard  and FM value close to 1 indicates a good grouping.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F5B9C0-22C9-4825-AF1D-EF2316C88F5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108966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500" b="1" dirty="0">
                <a:latin typeface="Times New Roman" pitchFamily="18" charset="0"/>
                <a:sym typeface="Symbol" pitchFamily="18" charset="2"/>
              </a:rPr>
              <a:t>Hubert’s and </a:t>
            </a:r>
            <a:r>
              <a:rPr lang="en-US" sz="2500" b="1" dirty="0" err="1">
                <a:latin typeface="Times New Roman" pitchFamily="18" charset="0"/>
                <a:sym typeface="Symbol" pitchFamily="18" charset="2"/>
              </a:rPr>
              <a:t>Arabie</a:t>
            </a:r>
            <a:r>
              <a:rPr lang="en-US" sz="2500" b="1" dirty="0">
                <a:latin typeface="Times New Roman" pitchFamily="18" charset="0"/>
                <a:sym typeface="Symbol" pitchFamily="18" charset="2"/>
              </a:rPr>
              <a:t>(1985) proposed an adjusted rand Index </a:t>
            </a:r>
            <a:r>
              <a:rPr lang="en-US" sz="2500" dirty="0">
                <a:latin typeface="Times New Roman" pitchFamily="18" charset="0"/>
                <a:sym typeface="Symbol" pitchFamily="18" charset="2"/>
              </a:rPr>
              <a:t>.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500" dirty="0">
                <a:latin typeface="Times New Roman" pitchFamily="18" charset="0"/>
                <a:sym typeface="Symbol" pitchFamily="18" charset="2"/>
              </a:rPr>
              <a:t>= (rand index-expected index)/(max index- expected index)</a:t>
            </a:r>
            <a:endParaRPr lang="en-US" sz="2500" b="1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596C0-AF0A-4441-AADF-B81D065F70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342900"/>
            <a:ext cx="10261600" cy="1143000"/>
          </a:xfrm>
        </p:spPr>
        <p:txBody>
          <a:bodyPr/>
          <a:lstStyle/>
          <a:p>
            <a:pPr eaLnBrk="1" hangingPunct="1"/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in Python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478078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D2919-C99D-43D3-B773-4115C5386610}"/>
              </a:ext>
            </a:extLst>
          </p:cNvPr>
          <p:cNvSpPr/>
          <p:nvPr/>
        </p:nvSpPr>
        <p:spPr>
          <a:xfrm>
            <a:off x="1219200" y="1828800"/>
            <a:ext cx="9753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The module </a:t>
            </a:r>
            <a:r>
              <a:rPr lang="en-US" sz="2400" dirty="0" err="1">
                <a:latin typeface="Times New Roman" pitchFamily="18" charset="0"/>
              </a:rPr>
              <a:t>scikit</a:t>
            </a:r>
            <a:r>
              <a:rPr lang="en-US" sz="2400" dirty="0">
                <a:latin typeface="Times New Roman" pitchFamily="18" charset="0"/>
              </a:rPr>
              <a:t>-learn includes a submodule metrics that contains functions to  compute Adjusted Rank Index and Fowlkes-Mallows.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D42AC0-3F26-4CB1-B7B0-5E82EB9BDE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Measures</a:t>
            </a:r>
            <a:endParaRPr lang="es-ES" dirty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Purity</a:t>
            </a: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</a:p>
          <a:p>
            <a:pPr eaLnBrk="1" hangingPunct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Medida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FOM=Figure of Merit (Yeung and Ruzzo,2001)</a:t>
            </a: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Gap Statistics (Tibshirani,2000).</a:t>
            </a:r>
          </a:p>
          <a:p>
            <a:pPr eaLnBrk="1" hangingPunct="1"/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Clest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Dudoit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Fridlyand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2002)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550A8F-1B83-4A15-8F46-481AE6A5D9F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609600"/>
            <a:ext cx="10261600" cy="838200"/>
          </a:xfrm>
        </p:spPr>
        <p:txBody>
          <a:bodyPr/>
          <a:lstStyle/>
          <a:p>
            <a:pPr eaLnBrk="1" hangingPunct="1"/>
            <a:r>
              <a:rPr lang="es-ES" sz="2800" b="1" dirty="0" err="1">
                <a:solidFill>
                  <a:schemeClr val="tx1"/>
                </a:solidFill>
                <a:latin typeface="Times New Roman" pitchFamily="18" charset="0"/>
              </a:rPr>
              <a:t>Cluster</a:t>
            </a:r>
            <a:r>
              <a:rPr lang="es-ES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Times New Roman" pitchFamily="18" charset="0"/>
              </a:rPr>
              <a:t>Validation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s-ES" sz="2000" b="1" dirty="0" err="1"/>
              <a:t>Internal</a:t>
            </a:r>
            <a:r>
              <a:rPr lang="es-ES" sz="2000" b="1" dirty="0"/>
              <a:t> Indexes. </a:t>
            </a:r>
            <a:r>
              <a:rPr lang="es-ES" sz="2000" dirty="0"/>
              <a:t> Do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require</a:t>
            </a:r>
            <a:r>
              <a:rPr lang="es-ES" sz="2000" dirty="0"/>
              <a:t> </a:t>
            </a:r>
            <a:r>
              <a:rPr lang="es-ES" sz="2000" dirty="0" err="1"/>
              <a:t>knowing</a:t>
            </a:r>
            <a:r>
              <a:rPr lang="es-ES" sz="2000" dirty="0"/>
              <a:t> a </a:t>
            </a:r>
            <a:r>
              <a:rPr lang="es-ES" sz="2000" dirty="0" err="1"/>
              <a:t>previous</a:t>
            </a:r>
            <a:r>
              <a:rPr lang="es-ES" sz="2000" dirty="0"/>
              <a:t> </a:t>
            </a:r>
            <a:r>
              <a:rPr lang="es-ES" sz="2000" dirty="0" err="1"/>
              <a:t>assignment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classes</a:t>
            </a:r>
            <a:r>
              <a:rPr lang="es-ES" sz="2000" dirty="0"/>
              <a:t>.</a:t>
            </a:r>
            <a:r>
              <a:rPr lang="en-PR" altLang="en-PR" sz="2000" dirty="0"/>
              <a:t> </a:t>
            </a:r>
            <a:r>
              <a:rPr lang="en-US" altLang="en-PR" sz="2000" dirty="0"/>
              <a:t>Mainly these indexes are S</a:t>
            </a:r>
            <a:r>
              <a:rPr lang="en-PR" altLang="en-PR" sz="2000" dirty="0" err="1"/>
              <a:t>tatistics</a:t>
            </a:r>
            <a:r>
              <a:rPr lang="en-PR" altLang="en-PR" sz="2000" dirty="0"/>
              <a:t> based on sums of squares between clusters and within clusters</a:t>
            </a:r>
            <a:r>
              <a:rPr lang="es-ES" sz="2000" dirty="0"/>
              <a:t>. </a:t>
            </a:r>
            <a:r>
              <a:rPr lang="en-US" sz="2000" dirty="0"/>
              <a:t>The number of K clusters is the one that maximizes or minimizes one of these indices (Milligan, G.W. &amp; </a:t>
            </a:r>
            <a:r>
              <a:rPr lang="en-US" sz="2000" dirty="0" err="1"/>
              <a:t>Cooper,M.C</a:t>
            </a:r>
            <a:r>
              <a:rPr lang="en-US" sz="2000" dirty="0"/>
              <a:t>., 1985). Among the main ones are the Dunn index, the Davies-Bouldin Index, the </a:t>
            </a:r>
            <a:r>
              <a:rPr lang="en-US" sz="2000" dirty="0" err="1"/>
              <a:t>Calanski-Harabaz</a:t>
            </a:r>
            <a:r>
              <a:rPr lang="en-US" sz="2000" dirty="0"/>
              <a:t>  index and the average silhouette width.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/>
              <a:t>Determining the number of components of a mixture of distributions is the same as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/>
              <a:t>determine the number of clusters. So, one can use the AIC criteria (Akaike Information Criterion) and BIC (Bayesian Information Criterion) to find out the  number of clusters.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A5394-3050-43D3-B608-8A8FD2144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R" altLang="en-P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FF3A8-2805-42D2-971A-E4E5792BAB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/>
              <a:t>Davies-</a:t>
            </a:r>
            <a:r>
              <a:rPr lang="es-ES" dirty="0" err="1"/>
              <a:t>Bouldin’s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(1979)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BC9D8B-0579-4BD6-9C6A-8034E6D6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4999"/>
            <a:ext cx="7391400" cy="4143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EFD5F8-8F1A-4817-9659-1F3F43FC42AB}"/>
              </a:ext>
            </a:extLst>
          </p:cNvPr>
          <p:cNvSpPr txBox="1"/>
          <p:nvPr/>
        </p:nvSpPr>
        <p:spPr>
          <a:xfrm>
            <a:off x="7391400" y="2819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number of clusters </a:t>
            </a:r>
            <a:r>
              <a:rPr lang="en-US" dirty="0" err="1"/>
              <a:t>nc</a:t>
            </a:r>
            <a:r>
              <a:rPr lang="en-US" dirty="0"/>
              <a:t> would be the one with the lowest Davies-Bouldin’ index.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17368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6D983-ACC5-403F-8E6A-4F4B69A30E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100">
                <a:solidFill>
                  <a:schemeClr val="accent2"/>
                </a:solidFill>
                <a:latin typeface="Times New Roman" pitchFamily="18" charset="0"/>
              </a:rPr>
              <a:t>. </a:t>
            </a:r>
            <a:endParaRPr lang="en-US" sz="21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752600" y="108493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b="1" dirty="0" err="1">
                <a:latin typeface="Times New Roman" pitchFamily="18" charset="0"/>
              </a:rPr>
              <a:t>Calanski-Harabasz</a:t>
            </a:r>
            <a:r>
              <a:rPr lang="es-ES" sz="3200" b="1" dirty="0">
                <a:latin typeface="Times New Roman" pitchFamily="18" charset="0"/>
              </a:rPr>
              <a:t> </a:t>
            </a:r>
            <a:r>
              <a:rPr lang="es-ES" sz="3200" b="1" dirty="0" err="1">
                <a:latin typeface="Times New Roman" pitchFamily="18" charset="0"/>
              </a:rPr>
              <a:t>index</a:t>
            </a:r>
            <a:r>
              <a:rPr lang="es-ES" sz="3200" b="1" dirty="0">
                <a:latin typeface="Times New Roman" pitchFamily="18" charset="0"/>
              </a:rPr>
              <a:t> (1974)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40972" name="Rectangle 16"/>
          <p:cNvSpPr>
            <a:spLocks noChangeArrowheads="1"/>
          </p:cNvSpPr>
          <p:nvPr/>
        </p:nvSpPr>
        <p:spPr bwMode="auto">
          <a:xfrm>
            <a:off x="-4052888" y="4368800"/>
            <a:ext cx="227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cs typeface="Times New Roman" pitchFamily="18" charset="0"/>
              </a:rPr>
              <a:t>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E3111D-B338-447A-935C-B46B11EB0ED1}"/>
                  </a:ext>
                </a:extLst>
              </p:cNvPr>
              <p:cNvSpPr txBox="1"/>
              <p:nvPr/>
            </p:nvSpPr>
            <p:spPr>
              <a:xfrm>
                <a:off x="812800" y="2057400"/>
                <a:ext cx="10617200" cy="360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is defined by:</a:t>
                </a:r>
              </a:p>
              <a:p>
                <a:r>
                  <a:rPr lang="en-US" dirty="0"/>
                  <a:t>CH(k) = [B(k)/(k − 1)]/W(k)/(n − k)</a:t>
                </a:r>
              </a:p>
              <a:p>
                <a:endParaRPr lang="en-US" dirty="0"/>
              </a:p>
              <a:p>
                <a:r>
                  <a:rPr lang="en-US" dirty="0"/>
                  <a:t>where k denotes the number of clusters, and B(k) and W(k) denote the between and within cluster sums of squares of the partition, respectively.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 ci is the centroid of the cluster Ci , c is the centroid of the whole data, and </a:t>
                </a:r>
                <a:r>
                  <a:rPr lang="en-US" dirty="0" err="1"/>
                  <a:t>ni</a:t>
                </a:r>
                <a:r>
                  <a:rPr lang="en-US" dirty="0"/>
                  <a:t> is the number  of points in the cluster Ci.</a:t>
                </a:r>
                <a:br>
                  <a:rPr lang="en-US" dirty="0"/>
                </a:br>
                <a:r>
                  <a:rPr lang="en-US" dirty="0"/>
                  <a:t>An optimal number of clusters is then defined as a value of k that maximizes CH(k). </a:t>
                </a:r>
                <a:endParaRPr lang="en-P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E3111D-B338-447A-935C-B46B11EB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057400"/>
                <a:ext cx="10617200" cy="3605282"/>
              </a:xfrm>
              <a:prstGeom prst="rect">
                <a:avLst/>
              </a:prstGeom>
              <a:blipFill>
                <a:blip r:embed="rId2"/>
                <a:stretch>
                  <a:fillRect l="-459" t="-1015" b="-1692"/>
                </a:stretch>
              </a:blipFill>
            </p:spPr>
            <p:txBody>
              <a:bodyPr/>
              <a:lstStyle/>
              <a:p>
                <a:r>
                  <a:rPr lang="en-P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8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29D22-E579-49BF-B232-B5D13DD045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500" b="1">
                <a:solidFill>
                  <a:schemeClr val="tx1"/>
                </a:solidFill>
                <a:latin typeface="Times New Roman" pitchFamily="18" charset="0"/>
              </a:rPr>
              <a:t>Silhouette plots</a:t>
            </a:r>
            <a:r>
              <a:rPr lang="en-US" sz="250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60400" indent="-660400" eaLnBrk="1" hangingPunct="1">
              <a:lnSpc>
                <a:spcPct val="90000"/>
              </a:lnSpc>
              <a:buNone/>
            </a:pPr>
            <a:r>
              <a:rPr lang="es-ES" sz="2200" b="1" dirty="0" err="1">
                <a:latin typeface="Times New Roman" pitchFamily="18" charset="0"/>
              </a:rPr>
              <a:t>Silhouette</a:t>
            </a:r>
            <a:r>
              <a:rPr lang="es-ES" sz="2200" b="1" dirty="0">
                <a:latin typeface="Times New Roman" pitchFamily="18" charset="0"/>
              </a:rPr>
              <a:t> </a:t>
            </a:r>
            <a:r>
              <a:rPr lang="es-ES" sz="2200" b="1" dirty="0" err="1">
                <a:latin typeface="Times New Roman" pitchFamily="18" charset="0"/>
              </a:rPr>
              <a:t>plots</a:t>
            </a:r>
            <a:r>
              <a:rPr lang="es-ES" sz="2200" b="1" dirty="0">
                <a:latin typeface="Times New Roman" pitchFamily="18" charset="0"/>
              </a:rPr>
              <a:t>, (</a:t>
            </a:r>
            <a:r>
              <a:rPr lang="es-ES" sz="2200" dirty="0" err="1">
                <a:latin typeface="Times New Roman" pitchFamily="18" charset="0"/>
              </a:rPr>
              <a:t>Rousseeuw</a:t>
            </a:r>
            <a:r>
              <a:rPr lang="es-ES" sz="2200" dirty="0">
                <a:latin typeface="Times New Roman" pitchFamily="18" charset="0"/>
              </a:rPr>
              <a:t> 1987) </a:t>
            </a:r>
            <a:r>
              <a:rPr lang="es-ES" sz="2200" dirty="0" err="1">
                <a:latin typeface="Times New Roman" pitchFamily="18" charset="0"/>
              </a:rPr>
              <a:t>could</a:t>
            </a:r>
            <a:r>
              <a:rPr lang="es-ES" sz="2200" dirty="0">
                <a:latin typeface="Times New Roman" pitchFamily="18" charset="0"/>
              </a:rPr>
              <a:t> be </a:t>
            </a:r>
            <a:r>
              <a:rPr lang="es-ES" sz="2200" dirty="0" err="1">
                <a:latin typeface="Times New Roman" pitchFamily="18" charset="0"/>
              </a:rPr>
              <a:t>used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for</a:t>
            </a:r>
            <a:r>
              <a:rPr lang="es-ES" sz="2200" dirty="0">
                <a:latin typeface="Times New Roman" pitchFamily="18" charset="0"/>
              </a:rPr>
              <a:t>: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s-ES" sz="2200" dirty="0" err="1">
                <a:latin typeface="Times New Roman" pitchFamily="18" charset="0"/>
              </a:rPr>
              <a:t>Determining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number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of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clusters</a:t>
            </a:r>
            <a:r>
              <a:rPr lang="es-ES" sz="2200" dirty="0">
                <a:latin typeface="Times New Roman" pitchFamily="18" charset="0"/>
              </a:rPr>
              <a:t>.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s-ES" sz="2200" dirty="0" err="1">
                <a:latin typeface="Times New Roman" pitchFamily="18" charset="0"/>
              </a:rPr>
              <a:t>Evaluate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how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good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observations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were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assigned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into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clusters</a:t>
            </a:r>
            <a:r>
              <a:rPr lang="es-ES" sz="2200" dirty="0">
                <a:latin typeface="Times New Roman" pitchFamily="18" charset="0"/>
              </a:rPr>
              <a:t>.</a:t>
            </a:r>
          </a:p>
          <a:p>
            <a:pPr marL="660400" indent="-660400" eaLnBrk="1" hangingPunct="1">
              <a:lnSpc>
                <a:spcPct val="90000"/>
              </a:lnSpc>
              <a:buNone/>
            </a:pP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b="1" dirty="0" err="1">
                <a:latin typeface="Times New Roman" pitchFamily="18" charset="0"/>
              </a:rPr>
              <a:t>silhouette</a:t>
            </a:r>
            <a:r>
              <a:rPr lang="es-ES" sz="2200" b="1" dirty="0">
                <a:latin typeface="Times New Roman" pitchFamily="18" charset="0"/>
              </a:rPr>
              <a:t> </a:t>
            </a:r>
            <a:r>
              <a:rPr lang="es-ES" sz="2200" b="1" dirty="0" err="1">
                <a:latin typeface="Times New Roman" pitchFamily="18" charset="0"/>
              </a:rPr>
              <a:t>width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if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i-</a:t>
            </a:r>
            <a:r>
              <a:rPr lang="es-ES" sz="2200" dirty="0" err="1">
                <a:latin typeface="Times New Roman" pitchFamily="18" charset="0"/>
              </a:rPr>
              <a:t>th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observation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is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defined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by</a:t>
            </a:r>
            <a:r>
              <a:rPr lang="es-ES" sz="2200" dirty="0">
                <a:latin typeface="Times New Roman" pitchFamily="18" charset="0"/>
              </a:rPr>
              <a:t>: </a:t>
            </a:r>
          </a:p>
          <a:p>
            <a:pPr marL="660400" indent="-660400" eaLnBrk="1" hangingPunct="1">
              <a:lnSpc>
                <a:spcPct val="90000"/>
              </a:lnSpc>
              <a:buNone/>
            </a:pP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i="1" dirty="0" err="1">
                <a:solidFill>
                  <a:srgbClr val="660033"/>
                </a:solidFill>
                <a:latin typeface="Times New Roman" pitchFamily="18" charset="0"/>
              </a:rPr>
              <a:t>sil</a:t>
            </a:r>
            <a:r>
              <a:rPr lang="es-ES" sz="2200" i="1" baseline="-25000" dirty="0" err="1">
                <a:solidFill>
                  <a:srgbClr val="660033"/>
                </a:solidFill>
                <a:latin typeface="Times New Roman" pitchFamily="18" charset="0"/>
              </a:rPr>
              <a:t>i</a:t>
            </a:r>
            <a:r>
              <a:rPr lang="es-ES" sz="2200" i="1" dirty="0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es-ES" sz="2200" dirty="0">
                <a:solidFill>
                  <a:srgbClr val="660033"/>
                </a:solidFill>
                <a:latin typeface="Times New Roman" pitchFamily="18" charset="0"/>
              </a:rPr>
              <a:t>= (</a:t>
            </a:r>
            <a:r>
              <a:rPr lang="es-ES" sz="2200" i="1" dirty="0" err="1">
                <a:solidFill>
                  <a:srgbClr val="660033"/>
                </a:solidFill>
                <a:latin typeface="Times New Roman" pitchFamily="18" charset="0"/>
              </a:rPr>
              <a:t>b</a:t>
            </a:r>
            <a:r>
              <a:rPr lang="es-ES" sz="2200" i="1" baseline="-25000" dirty="0" err="1">
                <a:solidFill>
                  <a:srgbClr val="660033"/>
                </a:solidFill>
                <a:latin typeface="Times New Roman" pitchFamily="18" charset="0"/>
              </a:rPr>
              <a:t>i</a:t>
            </a:r>
            <a:r>
              <a:rPr lang="es-ES" sz="2200" i="1" dirty="0">
                <a:solidFill>
                  <a:srgbClr val="660033"/>
                </a:solidFill>
                <a:latin typeface="Times New Roman" pitchFamily="18" charset="0"/>
              </a:rPr>
              <a:t> - </a:t>
            </a:r>
            <a:r>
              <a:rPr lang="es-ES" sz="2200" i="1" dirty="0" err="1">
                <a:solidFill>
                  <a:srgbClr val="660033"/>
                </a:solidFill>
                <a:latin typeface="Times New Roman" pitchFamily="18" charset="0"/>
              </a:rPr>
              <a:t>a</a:t>
            </a:r>
            <a:r>
              <a:rPr lang="es-ES" sz="2200" i="1" baseline="-25000" dirty="0" err="1">
                <a:solidFill>
                  <a:srgbClr val="660033"/>
                </a:solidFill>
                <a:latin typeface="Times New Roman" pitchFamily="18" charset="0"/>
              </a:rPr>
              <a:t>i</a:t>
            </a:r>
            <a:r>
              <a:rPr lang="es-ES" sz="2200" dirty="0">
                <a:solidFill>
                  <a:srgbClr val="660033"/>
                </a:solidFill>
                <a:latin typeface="Times New Roman" pitchFamily="18" charset="0"/>
              </a:rPr>
              <a:t>)</a:t>
            </a:r>
            <a:r>
              <a:rPr lang="es-ES" sz="2200" i="1" dirty="0">
                <a:solidFill>
                  <a:srgbClr val="660033"/>
                </a:solidFill>
                <a:latin typeface="Times New Roman" pitchFamily="18" charset="0"/>
              </a:rPr>
              <a:t>/ </a:t>
            </a:r>
            <a:r>
              <a:rPr lang="es-ES" sz="2200" dirty="0" err="1">
                <a:solidFill>
                  <a:srgbClr val="660033"/>
                </a:solidFill>
                <a:latin typeface="Times New Roman" pitchFamily="18" charset="0"/>
              </a:rPr>
              <a:t>max</a:t>
            </a:r>
            <a:r>
              <a:rPr lang="es-ES" sz="2200" dirty="0">
                <a:solidFill>
                  <a:srgbClr val="660033"/>
                </a:solidFill>
                <a:latin typeface="Times New Roman" pitchFamily="18" charset="0"/>
              </a:rPr>
              <a:t>(</a:t>
            </a:r>
            <a:r>
              <a:rPr lang="es-ES" sz="2200" i="1" dirty="0" err="1">
                <a:solidFill>
                  <a:srgbClr val="660033"/>
                </a:solidFill>
                <a:latin typeface="Times New Roman" pitchFamily="18" charset="0"/>
              </a:rPr>
              <a:t>a</a:t>
            </a:r>
            <a:r>
              <a:rPr lang="es-ES" sz="2200" i="1" baseline="-25000" dirty="0" err="1">
                <a:solidFill>
                  <a:srgbClr val="660033"/>
                </a:solidFill>
                <a:latin typeface="Times New Roman" pitchFamily="18" charset="0"/>
              </a:rPr>
              <a:t>i</a:t>
            </a:r>
            <a:r>
              <a:rPr lang="es-ES" sz="2200" i="1" dirty="0">
                <a:solidFill>
                  <a:srgbClr val="660033"/>
                </a:solidFill>
                <a:latin typeface="Times New Roman" pitchFamily="18" charset="0"/>
              </a:rPr>
              <a:t>, </a:t>
            </a:r>
            <a:r>
              <a:rPr lang="es-ES" sz="2200" i="1" dirty="0" err="1">
                <a:solidFill>
                  <a:srgbClr val="660033"/>
                </a:solidFill>
                <a:latin typeface="Times New Roman" pitchFamily="18" charset="0"/>
              </a:rPr>
              <a:t>b</a:t>
            </a:r>
            <a:r>
              <a:rPr lang="es-ES" sz="2200" i="1" baseline="-25000" dirty="0" err="1">
                <a:solidFill>
                  <a:srgbClr val="660033"/>
                </a:solidFill>
                <a:latin typeface="Times New Roman" pitchFamily="18" charset="0"/>
              </a:rPr>
              <a:t>i</a:t>
            </a:r>
            <a:r>
              <a:rPr lang="es-ES" sz="2200" i="1" dirty="0">
                <a:solidFill>
                  <a:srgbClr val="660033"/>
                </a:solidFill>
                <a:latin typeface="Times New Roman" pitchFamily="18" charset="0"/>
              </a:rPr>
              <a:t>)</a:t>
            </a:r>
          </a:p>
          <a:p>
            <a:pPr marL="660400" indent="-660400" eaLnBrk="1" hangingPunct="1">
              <a:lnSpc>
                <a:spcPct val="90000"/>
              </a:lnSpc>
              <a:buNone/>
            </a:pPr>
            <a:endParaRPr lang="es-ES" sz="2200" dirty="0">
              <a:solidFill>
                <a:srgbClr val="660033"/>
              </a:solidFill>
              <a:latin typeface="Times New Roman" pitchFamily="18" charset="0"/>
            </a:endParaRPr>
          </a:p>
          <a:p>
            <a:pPr marL="660400" indent="-660400" eaLnBrk="1" hangingPunct="1">
              <a:lnSpc>
                <a:spcPct val="90000"/>
              </a:lnSpc>
              <a:buNone/>
            </a:pPr>
            <a:r>
              <a:rPr lang="es-ES" sz="2200" dirty="0" err="1">
                <a:latin typeface="Times New Roman" pitchFamily="18" charset="0"/>
              </a:rPr>
              <a:t>Where</a:t>
            </a:r>
            <a:r>
              <a:rPr lang="es-ES" sz="2200" dirty="0">
                <a:latin typeface="Times New Roman" pitchFamily="18" charset="0"/>
              </a:rPr>
              <a:t>, </a:t>
            </a:r>
            <a:r>
              <a:rPr lang="es-ES" sz="2200" i="1" dirty="0" err="1">
                <a:solidFill>
                  <a:srgbClr val="660033"/>
                </a:solidFill>
                <a:latin typeface="Times New Roman" pitchFamily="18" charset="0"/>
              </a:rPr>
              <a:t>a</a:t>
            </a:r>
            <a:r>
              <a:rPr lang="es-ES" sz="2200" i="1" baseline="-25000" dirty="0" err="1">
                <a:solidFill>
                  <a:srgbClr val="660033"/>
                </a:solidFill>
                <a:latin typeface="Times New Roman" pitchFamily="18" charset="0"/>
              </a:rPr>
              <a:t>i</a:t>
            </a:r>
            <a:r>
              <a:rPr lang="es-ES" sz="2200" i="1" dirty="0">
                <a:latin typeface="Times New Roman" pitchFamily="18" charset="0"/>
              </a:rPr>
              <a:t>  </a:t>
            </a:r>
            <a:r>
              <a:rPr lang="es-ES" sz="2200" dirty="0" err="1">
                <a:latin typeface="Times New Roman" pitchFamily="18" charset="0"/>
              </a:rPr>
              <a:t>is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average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distance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between</a:t>
            </a:r>
            <a:r>
              <a:rPr lang="es-ES" sz="2200" dirty="0">
                <a:latin typeface="Times New Roman" pitchFamily="18" charset="0"/>
              </a:rPr>
              <a:t> i and </a:t>
            </a:r>
            <a:r>
              <a:rPr lang="es-ES" sz="2200" dirty="0" err="1">
                <a:latin typeface="Times New Roman" pitchFamily="18" charset="0"/>
              </a:rPr>
              <a:t>all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other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observations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that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belong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to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same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cluster</a:t>
            </a:r>
            <a:r>
              <a:rPr lang="es-ES" sz="2200" dirty="0">
                <a:latin typeface="Times New Roman" pitchFamily="18" charset="0"/>
              </a:rPr>
              <a:t> as i and </a:t>
            </a:r>
            <a:r>
              <a:rPr lang="es-ES" sz="2200" i="1" dirty="0" err="1">
                <a:solidFill>
                  <a:srgbClr val="660033"/>
                </a:solidFill>
                <a:latin typeface="Times New Roman" pitchFamily="18" charset="0"/>
              </a:rPr>
              <a:t>b</a:t>
            </a:r>
            <a:r>
              <a:rPr lang="es-ES" sz="2200" i="1" baseline="-25000" dirty="0" err="1">
                <a:solidFill>
                  <a:srgbClr val="660033"/>
                </a:solidFill>
                <a:latin typeface="Times New Roman" pitchFamily="18" charset="0"/>
              </a:rPr>
              <a:t>i</a:t>
            </a:r>
            <a:r>
              <a:rPr lang="es-ES" sz="2200" i="1" dirty="0">
                <a:latin typeface="Times New Roman" pitchFamily="18" charset="0"/>
              </a:rPr>
              <a:t> </a:t>
            </a:r>
            <a:r>
              <a:rPr lang="es-ES" sz="2200" dirty="0">
                <a:latin typeface="Times New Roman" pitchFamily="18" charset="0"/>
              </a:rPr>
              <a:t>denotes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smallest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average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distance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between</a:t>
            </a:r>
            <a:r>
              <a:rPr lang="es-ES" sz="2200" dirty="0">
                <a:latin typeface="Times New Roman" pitchFamily="18" charset="0"/>
              </a:rPr>
              <a:t> i and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observations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that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belong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to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other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clusters</a:t>
            </a:r>
            <a:endParaRPr lang="es-ES" sz="2200" dirty="0">
              <a:latin typeface="Times New Roman" pitchFamily="18" charset="0"/>
            </a:endParaRPr>
          </a:p>
          <a:p>
            <a:pPr marL="660400" indent="-660400" eaLnBrk="1" hangingPunct="1">
              <a:lnSpc>
                <a:spcPct val="90000"/>
              </a:lnSpc>
              <a:buNone/>
            </a:pPr>
            <a:r>
              <a:rPr lang="es-ES" sz="2200" dirty="0">
                <a:latin typeface="Times New Roman" pitchFamily="18" charset="0"/>
              </a:rPr>
              <a:t>.</a:t>
            </a:r>
          </a:p>
          <a:p>
            <a:pPr marL="660400" indent="-660400" eaLnBrk="1" hangingPunct="1">
              <a:lnSpc>
                <a:spcPct val="90000"/>
              </a:lnSpc>
              <a:buNone/>
            </a:pPr>
            <a:r>
              <a:rPr lang="en-US" sz="2200" dirty="0">
                <a:latin typeface="Times New Roman" pitchFamily="18" charset="0"/>
              </a:rPr>
              <a:t>The silhouette value goes from -1 to +1.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CF28F-BE57-4FAD-B5BF-AADC479E01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500" b="1" dirty="0" err="1">
                <a:solidFill>
                  <a:schemeClr val="tx1"/>
                </a:solidFill>
                <a:latin typeface="Times New Roman" pitchFamily="18" charset="0"/>
              </a:rPr>
              <a:t>Silhouette</a:t>
            </a:r>
            <a:r>
              <a:rPr lang="es-ES" sz="25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500" b="1" dirty="0" err="1">
                <a:solidFill>
                  <a:schemeClr val="tx1"/>
                </a:solidFill>
                <a:latin typeface="Times New Roman" pitchFamily="18" charset="0"/>
              </a:rPr>
              <a:t>plots</a:t>
            </a:r>
            <a:r>
              <a:rPr lang="es-ES" sz="2500" b="1" dirty="0">
                <a:solidFill>
                  <a:schemeClr val="tx1"/>
                </a:solidFill>
                <a:latin typeface="Times New Roman" pitchFamily="18" charset="0"/>
              </a:rPr>
              <a:t> (cont.)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s-ES" sz="2200" dirty="0">
                    <a:latin typeface="Times New Roman" pitchFamily="18" charset="0"/>
                  </a:rPr>
                  <a:t>The </a:t>
                </a:r>
                <a:r>
                  <a:rPr lang="es-ES" sz="2200" dirty="0" err="1">
                    <a:latin typeface="Times New Roman" pitchFamily="18" charset="0"/>
                  </a:rPr>
                  <a:t>observations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with</a:t>
                </a:r>
                <a:r>
                  <a:rPr lang="es-ES" sz="2200" dirty="0">
                    <a:latin typeface="Times New Roman" pitchFamily="18" charset="0"/>
                  </a:rPr>
                  <a:t> a </a:t>
                </a:r>
                <a:r>
                  <a:rPr lang="es-ES" sz="2200" dirty="0" err="1">
                    <a:latin typeface="Times New Roman" pitchFamily="18" charset="0"/>
                  </a:rPr>
                  <a:t>big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silhouette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width</a:t>
                </a:r>
                <a:r>
                  <a:rPr lang="es-ES" sz="2200" dirty="0">
                    <a:latin typeface="Times New Roman" pitchFamily="18" charset="0"/>
                  </a:rPr>
                  <a:t> are </a:t>
                </a:r>
                <a:r>
                  <a:rPr lang="es-ES" sz="2200" dirty="0" err="1">
                    <a:latin typeface="Times New Roman" pitchFamily="18" charset="0"/>
                  </a:rPr>
                  <a:t>well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grouped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while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the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ones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with</a:t>
                </a:r>
                <a:r>
                  <a:rPr lang="es-ES" sz="2200" dirty="0">
                    <a:latin typeface="Times New Roman" pitchFamily="18" charset="0"/>
                  </a:rPr>
                  <a:t> a </a:t>
                </a:r>
                <a:r>
                  <a:rPr lang="es-ES" sz="2200" dirty="0" err="1">
                    <a:latin typeface="Times New Roman" pitchFamily="18" charset="0"/>
                  </a:rPr>
                  <a:t>small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silhouette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width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tend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to</a:t>
                </a:r>
                <a:r>
                  <a:rPr lang="es-ES" sz="2200" dirty="0">
                    <a:latin typeface="Times New Roman" pitchFamily="18" charset="0"/>
                  </a:rPr>
                  <a:t> be placed in </a:t>
                </a:r>
                <a:r>
                  <a:rPr lang="es-ES" sz="2200" dirty="0" err="1">
                    <a:latin typeface="Times New Roman" pitchFamily="18" charset="0"/>
                  </a:rPr>
                  <a:t>the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middle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of</a:t>
                </a:r>
                <a:r>
                  <a:rPr lang="es-ES" sz="2200" dirty="0">
                    <a:latin typeface="Times New Roman" pitchFamily="18" charset="0"/>
                  </a:rPr>
                  <a:t> 2 </a:t>
                </a:r>
                <a:r>
                  <a:rPr lang="es-ES" sz="2200" dirty="0" err="1">
                    <a:latin typeface="Times New Roman" pitchFamily="18" charset="0"/>
                  </a:rPr>
                  <a:t>clusters</a:t>
                </a:r>
                <a:r>
                  <a:rPr lang="es-ES" sz="2200" dirty="0">
                    <a:latin typeface="Times New Roman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s-ES" sz="22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s-ES" sz="2200" dirty="0" err="1">
                    <a:latin typeface="Times New Roman" pitchFamily="18" charset="0"/>
                  </a:rPr>
                  <a:t>For</a:t>
                </a:r>
                <a:r>
                  <a:rPr lang="es-ES" sz="2200" dirty="0">
                    <a:latin typeface="Times New Roman" pitchFamily="18" charset="0"/>
                  </a:rPr>
                  <a:t> a </a:t>
                </a:r>
                <a:r>
                  <a:rPr lang="es-ES" sz="2200" dirty="0" err="1">
                    <a:latin typeface="Times New Roman" pitchFamily="18" charset="0"/>
                  </a:rPr>
                  <a:t>given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number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of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clusters</a:t>
                </a:r>
                <a:r>
                  <a:rPr lang="es-ES" sz="2200" dirty="0">
                    <a:latin typeface="Times New Roman" pitchFamily="18" charset="0"/>
                  </a:rPr>
                  <a:t>, K, </a:t>
                </a:r>
                <a:r>
                  <a:rPr lang="es-ES" sz="2200" dirty="0" err="1">
                    <a:latin typeface="Times New Roman" pitchFamily="18" charset="0"/>
                  </a:rPr>
                  <a:t>the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average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silhouette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s-ES" sz="2200" dirty="0" err="1">
                    <a:latin typeface="Times New Roman" pitchFamily="18" charset="0"/>
                  </a:rPr>
                  <a:t>width</a:t>
                </a:r>
                <a:r>
                  <a:rPr lang="es-ES" sz="2200" dirty="0">
                    <a:latin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</a:rPr>
                  <a:t>of the conglomerate configuration will be simply the average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</a:rPr>
                  <a:t> over all observations. That is to say,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sz="22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sz="22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s-ES" sz="2200" dirty="0">
                    <a:latin typeface="Times New Roman" pitchFamily="18" charset="0"/>
                  </a:rPr>
                  <a:t>Kaufman and </a:t>
                </a:r>
                <a:r>
                  <a:rPr lang="es-ES" sz="2200" dirty="0" err="1">
                    <a:latin typeface="Times New Roman" pitchFamily="18" charset="0"/>
                  </a:rPr>
                  <a:t>Rousseeuw</a:t>
                </a:r>
                <a:r>
                  <a:rPr lang="es-ES" sz="2200" dirty="0">
                    <a:latin typeface="Times New Roman" pitchFamily="18" charset="0"/>
                  </a:rPr>
                  <a:t> (1990) </a:t>
                </a:r>
                <a:r>
                  <a:rPr lang="en-US" sz="2200" dirty="0">
                    <a:latin typeface="Times New Roman" pitchFamily="18" charset="0"/>
                  </a:rPr>
                  <a:t>suggested estimating the optimum number of cluster K for which the average silhouette width is as large as possible (close to 1).</a:t>
                </a:r>
              </a:p>
            </p:txBody>
          </p:sp>
        </mc:Choice>
        <mc:Fallback xmlns="">
          <p:sp>
            <p:nvSpPr>
              <p:cNvPr id="20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2" t="-1813" r="-178"/>
                </a:stretch>
              </a:blipFill>
            </p:spPr>
            <p:txBody>
              <a:bodyPr/>
              <a:lstStyle/>
              <a:p>
                <a:r>
                  <a:rPr lang="en-P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1524000" y="29823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E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286375" y="3715544"/>
          <a:ext cx="8096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520474" progId="Equation.3">
                  <p:embed/>
                </p:oleObj>
              </mc:Choice>
              <mc:Fallback>
                <p:oleObj name="Equation" r:id="rId4" imgW="660113" imgH="520474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715544"/>
                        <a:ext cx="8096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6DED5-CA46-4F38-A80F-0C749D2BDC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Computing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Internal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measures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in Python</a:t>
            </a:r>
            <a:endParaRPr lang="en-US" sz="29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0" y="1813354"/>
            <a:ext cx="988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The module </a:t>
            </a:r>
            <a:r>
              <a:rPr lang="en-US" sz="2400" dirty="0" err="1">
                <a:latin typeface="Times New Roman" pitchFamily="18" charset="0"/>
              </a:rPr>
              <a:t>scikit</a:t>
            </a:r>
            <a:r>
              <a:rPr lang="en-US" sz="2400" dirty="0">
                <a:latin typeface="Times New Roman" pitchFamily="18" charset="0"/>
              </a:rPr>
              <a:t>-learn includes a submodule metrics that contains functions to  compute Davies-Bouldin, </a:t>
            </a:r>
            <a:r>
              <a:rPr lang="en-US" sz="2400" dirty="0" err="1">
                <a:latin typeface="Times New Roman" pitchFamily="18" charset="0"/>
              </a:rPr>
              <a:t>Calinski-Harabasz</a:t>
            </a:r>
            <a:r>
              <a:rPr lang="en-US" sz="2400" dirty="0">
                <a:latin typeface="Times New Roman" pitchFamily="18" charset="0"/>
              </a:rPr>
              <a:t>, and Silhouette indexes.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698F6-12E9-42CF-93A1-EEE032A6CB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Silhouette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plots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for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clustering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Diabetes (k=2)</a:t>
            </a:r>
            <a:endParaRPr lang="en-US" sz="29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5" descr="C:\Users\edgar2017\AppData\Local\Microsoft\Windows\INetCache\Content.MSO\11318901.tmp">
            <a:extLst>
              <a:ext uri="{FF2B5EF4-FFF2-40B4-BE49-F238E27FC236}">
                <a16:creationId xmlns:a16="http://schemas.microsoft.com/office/drawing/2014/main" id="{23AED5E1-301E-4C19-A202-7A5E06A69C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7543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1A8E30-C1B4-4284-9D2B-F73EFB94C6B1}"/>
              </a:ext>
            </a:extLst>
          </p:cNvPr>
          <p:cNvSpPr txBox="1"/>
          <p:nvPr/>
        </p:nvSpPr>
        <p:spPr>
          <a:xfrm>
            <a:off x="1447800" y="58674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'For n_clusters =', 2, 'The average silhouette_score is :', 0.19214441257334328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7728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 4016   Data Mining and Machine Learning         Edgar Acuna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698F6-12E9-42CF-93A1-EEE032A6CB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Silhouette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plots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for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" sz="2900" b="1" dirty="0" err="1">
                <a:solidFill>
                  <a:schemeClr val="tx1"/>
                </a:solidFill>
                <a:latin typeface="Times New Roman" pitchFamily="18" charset="0"/>
              </a:rPr>
              <a:t>clustering</a:t>
            </a:r>
            <a:r>
              <a:rPr lang="es-ES" sz="2900" b="1" dirty="0">
                <a:solidFill>
                  <a:schemeClr val="tx1"/>
                </a:solidFill>
                <a:latin typeface="Times New Roman" pitchFamily="18" charset="0"/>
              </a:rPr>
              <a:t> Diabetes (k=4)</a:t>
            </a:r>
            <a:endParaRPr lang="en-US" sz="29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D45EC4-61E9-453F-B1FA-575D5B9C9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6" y="2133600"/>
            <a:ext cx="9303494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B10B0F-5745-465C-AFE7-1C72F5ECD2E8}"/>
              </a:ext>
            </a:extLst>
          </p:cNvPr>
          <p:cNvSpPr txBox="1"/>
          <p:nvPr/>
        </p:nvSpPr>
        <p:spPr>
          <a:xfrm>
            <a:off x="1059706" y="5943600"/>
            <a:ext cx="930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n_clusters</a:t>
            </a:r>
            <a:r>
              <a:rPr lang="en-US" dirty="0"/>
              <a:t> =', 4, 'The average </a:t>
            </a:r>
            <a:r>
              <a:rPr lang="en-US" dirty="0" err="1"/>
              <a:t>silhouette_score</a:t>
            </a:r>
            <a:r>
              <a:rPr lang="en-US" dirty="0"/>
              <a:t> is :', 0.20174890536020607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1380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1060</Words>
  <Application>Microsoft Office PowerPoint</Application>
  <PresentationFormat>Widescreen</PresentationFormat>
  <Paragraphs>129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Data Mining and Machine Learning</vt:lpstr>
      <vt:lpstr>Cluster Validation</vt:lpstr>
      <vt:lpstr>Davies-Bouldin’s Index (1979)</vt:lpstr>
      <vt:lpstr>. </vt:lpstr>
      <vt:lpstr>Silhouette plots </vt:lpstr>
      <vt:lpstr>Silhouette plots (cont.)</vt:lpstr>
      <vt:lpstr> Computing Internal measures in Python</vt:lpstr>
      <vt:lpstr>Silhouette plots for clustering Diabetes (k=2)</vt:lpstr>
      <vt:lpstr>Silhouette plots for clustering Diabetes (k=4)</vt:lpstr>
      <vt:lpstr>Silhouette plots for clustering Diabetes (k=6)</vt:lpstr>
      <vt:lpstr>External measures</vt:lpstr>
      <vt:lpstr>External Measures (cont)</vt:lpstr>
      <vt:lpstr>Example</vt:lpstr>
      <vt:lpstr>PowerPoint Presentation</vt:lpstr>
      <vt:lpstr>PowerPoint Presentation</vt:lpstr>
      <vt:lpstr>External measures in Python</vt:lpstr>
      <vt:lpstr>Other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</dc:title>
  <dc:creator>Edgar Acuna</dc:creator>
  <cp:lastModifiedBy>Edgar Acuna</cp:lastModifiedBy>
  <cp:revision>10</cp:revision>
  <dcterms:created xsi:type="dcterms:W3CDTF">2021-05-03T01:00:27Z</dcterms:created>
  <dcterms:modified xsi:type="dcterms:W3CDTF">2021-05-03T02:08:41Z</dcterms:modified>
</cp:coreProperties>
</file>