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5"/>
  </p:notesMasterIdLst>
  <p:sldIdLst>
    <p:sldId id="264" r:id="rId2"/>
    <p:sldId id="258" r:id="rId3"/>
    <p:sldId id="454" r:id="rId4"/>
    <p:sldId id="259" r:id="rId5"/>
    <p:sldId id="261" r:id="rId6"/>
    <p:sldId id="260" r:id="rId7"/>
    <p:sldId id="283" r:id="rId8"/>
    <p:sldId id="458" r:id="rId9"/>
    <p:sldId id="262" r:id="rId10"/>
    <p:sldId id="263" r:id="rId11"/>
    <p:sldId id="453" r:id="rId12"/>
    <p:sldId id="267" r:id="rId13"/>
    <p:sldId id="268" r:id="rId14"/>
    <p:sldId id="279" r:id="rId15"/>
    <p:sldId id="265" r:id="rId16"/>
    <p:sldId id="266" r:id="rId17"/>
    <p:sldId id="284" r:id="rId18"/>
    <p:sldId id="269" r:id="rId19"/>
    <p:sldId id="272" r:id="rId20"/>
    <p:sldId id="459" r:id="rId21"/>
    <p:sldId id="273" r:id="rId22"/>
    <p:sldId id="455" r:id="rId23"/>
    <p:sldId id="456" r:id="rId2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01" autoAdjust="0"/>
    <p:restoredTop sz="93883" autoAdjust="0"/>
  </p:normalViewPr>
  <p:slideViewPr>
    <p:cSldViewPr>
      <p:cViewPr varScale="1">
        <p:scale>
          <a:sx n="75" d="100"/>
          <a:sy n="75" d="100"/>
        </p:scale>
        <p:origin x="1344" y="58"/>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15C56F9-29B7-4019-A29D-A0C11B77F8B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en-US"/>
          </a:p>
        </p:txBody>
      </p:sp>
      <p:sp>
        <p:nvSpPr>
          <p:cNvPr id="11267" name="Rectangle 3">
            <a:extLst>
              <a:ext uri="{FF2B5EF4-FFF2-40B4-BE49-F238E27FC236}">
                <a16:creationId xmlns:a16="http://schemas.microsoft.com/office/drawing/2014/main" id="{F46601AA-218A-4170-808C-1D581A57B09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en-US"/>
          </a:p>
        </p:txBody>
      </p:sp>
      <p:sp>
        <p:nvSpPr>
          <p:cNvPr id="3076" name="Rectangle 4">
            <a:extLst>
              <a:ext uri="{FF2B5EF4-FFF2-40B4-BE49-F238E27FC236}">
                <a16:creationId xmlns:a16="http://schemas.microsoft.com/office/drawing/2014/main" id="{EF4168A4-9FF5-49D8-B395-0DCC947DA93E}"/>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a:extLst>
              <a:ext uri="{FF2B5EF4-FFF2-40B4-BE49-F238E27FC236}">
                <a16:creationId xmlns:a16="http://schemas.microsoft.com/office/drawing/2014/main" id="{F6046CF0-E27B-43CC-B304-F6B9ECC9B8C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1270" name="Rectangle 6">
            <a:extLst>
              <a:ext uri="{FF2B5EF4-FFF2-40B4-BE49-F238E27FC236}">
                <a16:creationId xmlns:a16="http://schemas.microsoft.com/office/drawing/2014/main" id="{2E5C3506-4223-48F1-A3AA-8057B73EDB2D}"/>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en-US"/>
          </a:p>
        </p:txBody>
      </p:sp>
      <p:sp>
        <p:nvSpPr>
          <p:cNvPr id="11271" name="Rectangle 7">
            <a:extLst>
              <a:ext uri="{FF2B5EF4-FFF2-40B4-BE49-F238E27FC236}">
                <a16:creationId xmlns:a16="http://schemas.microsoft.com/office/drawing/2014/main" id="{B45E666A-34BE-4BB5-AF29-8882138C415B}"/>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03C16A0-04B2-4BD6-AB6D-264B54DA47B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ECE2658B-FD47-4815-9567-FC75BB42F5C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A06B86A-A1F1-46B9-83BA-D4B31A507A3D}" type="slidenum">
              <a:rPr lang="en-US" altLang="en-US" smtClean="0"/>
              <a:pPr/>
              <a:t>1</a:t>
            </a:fld>
            <a:endParaRPr lang="en-US" altLang="en-US"/>
          </a:p>
        </p:txBody>
      </p:sp>
      <p:sp>
        <p:nvSpPr>
          <p:cNvPr id="5123" name="Rectangle 2">
            <a:extLst>
              <a:ext uri="{FF2B5EF4-FFF2-40B4-BE49-F238E27FC236}">
                <a16:creationId xmlns:a16="http://schemas.microsoft.com/office/drawing/2014/main" id="{101D9E9D-7C3A-4E12-ABF6-12793D5FC667}"/>
              </a:ext>
            </a:extLst>
          </p:cNvPr>
          <p:cNvSpPr>
            <a:spLocks noGrp="1" noRot="1" noChangeAspect="1" noChangeArrowheads="1" noTextEdit="1"/>
          </p:cNvSpPr>
          <p:nvPr>
            <p:ph type="sldImg"/>
          </p:nvPr>
        </p:nvSpPr>
        <p:spPr>
          <a:xfrm>
            <a:off x="381000" y="685800"/>
            <a:ext cx="6096000" cy="3429000"/>
          </a:xfrm>
          <a:ln/>
        </p:spPr>
      </p:sp>
      <p:sp>
        <p:nvSpPr>
          <p:cNvPr id="5124" name="Rectangle 3">
            <a:extLst>
              <a:ext uri="{FF2B5EF4-FFF2-40B4-BE49-F238E27FC236}">
                <a16:creationId xmlns:a16="http://schemas.microsoft.com/office/drawing/2014/main" id="{8456E854-28AB-4739-8399-EABC34771E14}"/>
              </a:ext>
            </a:extLst>
          </p:cNvPr>
          <p:cNvSpPr>
            <a:spLocks noGrp="1" noChangeArrowheads="1"/>
          </p:cNvSpPr>
          <p:nvPr>
            <p:ph type="body" idx="1"/>
          </p:nvPr>
        </p:nvSpPr>
        <p:spPr>
          <a:xfrm>
            <a:off x="687388" y="4343400"/>
            <a:ext cx="5483225" cy="4114800"/>
          </a:xfrm>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EAD97EA-E3D3-412A-9108-AEDE4AF7B516}"/>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6EABA35-F277-475A-91FA-0D3F4D91262B}" type="slidenum">
              <a:rPr lang="en-US" altLang="en-US" smtClean="0"/>
              <a:pPr/>
              <a:t>3</a:t>
            </a:fld>
            <a:endParaRPr lang="en-US" altLang="en-US"/>
          </a:p>
        </p:txBody>
      </p:sp>
      <p:sp>
        <p:nvSpPr>
          <p:cNvPr id="8195" name="Rectangle 2">
            <a:extLst>
              <a:ext uri="{FF2B5EF4-FFF2-40B4-BE49-F238E27FC236}">
                <a16:creationId xmlns:a16="http://schemas.microsoft.com/office/drawing/2014/main" id="{3C25E135-DBFB-4057-9BDB-A8B26476C89C}"/>
              </a:ext>
            </a:extLst>
          </p:cNvPr>
          <p:cNvSpPr>
            <a:spLocks noGrp="1" noRot="1" noChangeAspect="1" noChangeArrowheads="1" noTextEdit="1"/>
          </p:cNvSpPr>
          <p:nvPr>
            <p:ph type="sldImg"/>
          </p:nvPr>
        </p:nvSpPr>
        <p:spPr>
          <a:xfrm>
            <a:off x="381000" y="685800"/>
            <a:ext cx="6096000" cy="3429000"/>
          </a:xfrm>
          <a:ln/>
        </p:spPr>
      </p:sp>
      <p:sp>
        <p:nvSpPr>
          <p:cNvPr id="8196" name="Rectangle 3">
            <a:extLst>
              <a:ext uri="{FF2B5EF4-FFF2-40B4-BE49-F238E27FC236}">
                <a16:creationId xmlns:a16="http://schemas.microsoft.com/office/drawing/2014/main" id="{6076FC06-D826-4D58-9FCE-342F6436DF4A}"/>
              </a:ext>
            </a:extLst>
          </p:cNvPr>
          <p:cNvSpPr>
            <a:spLocks noGrp="1" noChangeArrowheads="1"/>
          </p:cNvSpPr>
          <p:nvPr>
            <p:ph type="body" idx="1"/>
          </p:nvPr>
        </p:nvSpPr>
        <p:spPr>
          <a:xfrm>
            <a:off x="914400" y="4343400"/>
            <a:ext cx="5029200" cy="4114800"/>
          </a:xfrm>
          <a:noFill/>
        </p:spPr>
        <p:txBody>
          <a:bodyPr/>
          <a:lstStyle/>
          <a:p>
            <a:pPr algn="just" eaLnBrk="1" hangingPunct="1"/>
            <a:r>
              <a:rPr lang="en-US" altLang="en-US">
                <a:latin typeface="Arial" panose="020B0604020202020204" pitchFamily="34" charset="0"/>
                <a:cs typeface="Times New Roman" panose="02020603050405020304" pitchFamily="18" charset="0"/>
              </a:rPr>
              <a:t>As mentioned in [1], the transactions in the database could be represented as a binary table as</a:t>
            </a:r>
            <a:r>
              <a:rPr lang="en-US" altLang="en-US">
                <a:solidFill>
                  <a:srgbClr val="FF0000"/>
                </a:solidFill>
                <a:latin typeface="Arial" panose="020B0604020202020204" pitchFamily="34" charset="0"/>
                <a:cs typeface="Times New Roman" panose="02020603050405020304" pitchFamily="18" charset="0"/>
              </a:rPr>
              <a:t> </a:t>
            </a:r>
            <a:r>
              <a:rPr lang="en-US" altLang="en-US">
                <a:latin typeface="Arial" panose="020B0604020202020204" pitchFamily="34" charset="0"/>
                <a:cs typeface="Times New Roman" panose="02020603050405020304" pitchFamily="18" charset="0"/>
              </a:rPr>
              <a:t>shown in Figure 1. Counting the support for an item can be considered as counting the number of 1s for that item in all the transactions. In practice, the number of items in each transaction is much smaller than the total number of items, and therefore we need to use a more efficient representation scheme.</a:t>
            </a:r>
            <a:r>
              <a:rPr lang="en-AU" altLang="en-US">
                <a:latin typeface="Arial" panose="020B0604020202020204" pitchFamily="34" charset="0"/>
                <a:cs typeface="Times New Roman" panose="02020603050405020304" pitchFamily="18" charset="0"/>
              </a:rPr>
              <a:t> </a:t>
            </a:r>
            <a:endParaRPr lang="en-US" altLang="en-US">
              <a:latin typeface="Arial" panose="020B0604020202020204" pitchFamily="34" charset="0"/>
              <a:cs typeface="Times New Roman" panose="02020603050405020304" pitchFamily="18" charset="0"/>
            </a:endParaRPr>
          </a:p>
          <a:p>
            <a:pPr eaLnBrk="1" hangingPunct="1"/>
            <a:endParaRPr lang="en-AU" altLang="en-US">
              <a:latin typeface="Arial" panose="020B0604020202020204" pitchFamily="34" charset="0"/>
            </a:endParaRPr>
          </a:p>
        </p:txBody>
      </p:sp>
    </p:spTree>
    <p:extLst>
      <p:ext uri="{BB962C8B-B14F-4D97-AF65-F5344CB8AC3E}">
        <p14:creationId xmlns:p14="http://schemas.microsoft.com/office/powerpoint/2010/main" val="998527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C6D41F2-7050-4439-839E-281678B235E5}"/>
              </a:ext>
            </a:extLst>
          </p:cNvPr>
          <p:cNvSpPr>
            <a:spLocks noGrp="1" noChangeArrowheads="1"/>
          </p:cNvSpPr>
          <p:nvPr>
            <p:ph type="sldNum" sz="quarter" idx="5"/>
          </p:nvPr>
        </p:nvSpPr>
        <p:spPr>
          <a:ln/>
        </p:spPr>
        <p:txBody>
          <a:bodyPr/>
          <a:lstStyle/>
          <a:p>
            <a:fld id="{7E4B1A13-B16B-4684-8D35-807CE5FEBBFC}" type="slidenum">
              <a:rPr lang="en-US" altLang="en-PR"/>
              <a:pPr/>
              <a:t>5</a:t>
            </a:fld>
            <a:endParaRPr lang="en-US" altLang="en-PR"/>
          </a:p>
        </p:txBody>
      </p:sp>
      <p:sp>
        <p:nvSpPr>
          <p:cNvPr id="22530" name="Rectangle 2">
            <a:extLst>
              <a:ext uri="{FF2B5EF4-FFF2-40B4-BE49-F238E27FC236}">
                <a16:creationId xmlns:a16="http://schemas.microsoft.com/office/drawing/2014/main" id="{D9A256F7-C013-4AAA-80F2-D448BEEF6842}"/>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E1E58597-D932-42EE-A1B4-E7805C2087C9}"/>
              </a:ext>
            </a:extLst>
          </p:cNvPr>
          <p:cNvSpPr>
            <a:spLocks noGrp="1" noChangeArrowheads="1"/>
          </p:cNvSpPr>
          <p:nvPr>
            <p:ph type="body" idx="1"/>
          </p:nvPr>
        </p:nvSpPr>
        <p:spPr/>
        <p:txBody>
          <a:bodyPr/>
          <a:lstStyle/>
          <a:p>
            <a:r>
              <a:rPr lang="en-US" altLang="en-PR"/>
              <a:t>A 100-year old furniture giant (W…)  claimed bankruptcy, who started the brochure shopping in the US.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303637FB-05D4-4098-A184-FAF54E3A79F6}"/>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2044EB-C87F-408B-96A7-B187229CB69A}" type="slidenum">
              <a:rPr lang="en-US" altLang="en-US" smtClean="0"/>
              <a:pPr/>
              <a:t>8</a:t>
            </a:fld>
            <a:endParaRPr lang="en-US" altLang="en-US"/>
          </a:p>
        </p:txBody>
      </p:sp>
      <p:sp>
        <p:nvSpPr>
          <p:cNvPr id="30723" name="Rectangle 2">
            <a:extLst>
              <a:ext uri="{FF2B5EF4-FFF2-40B4-BE49-F238E27FC236}">
                <a16:creationId xmlns:a16="http://schemas.microsoft.com/office/drawing/2014/main" id="{01176014-9F51-4C4E-83DF-21122700A527}"/>
              </a:ext>
            </a:extLst>
          </p:cNvPr>
          <p:cNvSpPr>
            <a:spLocks noGrp="1" noRot="1" noChangeAspect="1" noChangeArrowheads="1" noTextEdit="1"/>
          </p:cNvSpPr>
          <p:nvPr>
            <p:ph type="sldImg"/>
          </p:nvPr>
        </p:nvSpPr>
        <p:spPr>
          <a:xfrm>
            <a:off x="381000" y="685800"/>
            <a:ext cx="6096000" cy="3429000"/>
          </a:xfrm>
          <a:ln/>
        </p:spPr>
      </p:sp>
      <p:sp>
        <p:nvSpPr>
          <p:cNvPr id="30724" name="Rectangle 3">
            <a:extLst>
              <a:ext uri="{FF2B5EF4-FFF2-40B4-BE49-F238E27FC236}">
                <a16:creationId xmlns:a16="http://schemas.microsoft.com/office/drawing/2014/main" id="{5E684C54-DAC2-4C79-B8B3-F69CAE9EC50D}"/>
              </a:ext>
            </a:extLst>
          </p:cNvPr>
          <p:cNvSpPr>
            <a:spLocks noGrp="1" noChangeArrowheads="1"/>
          </p:cNvSpPr>
          <p:nvPr>
            <p:ph type="body" idx="1"/>
          </p:nvPr>
        </p:nvSpPr>
        <p:spPr>
          <a:xfrm>
            <a:off x="914400" y="4343400"/>
            <a:ext cx="5029200" cy="4114800"/>
          </a:xfrm>
          <a:noFill/>
        </p:spPr>
        <p:txBody>
          <a:bodyPr/>
          <a:lstStyle/>
          <a:p>
            <a:pPr algn="just" eaLnBrk="1" hangingPunct="1"/>
            <a:r>
              <a:rPr lang="en-US" altLang="en-US">
                <a:latin typeface="Arial" panose="020B0604020202020204" pitchFamily="34" charset="0"/>
                <a:cs typeface="Times New Roman" panose="02020603050405020304" pitchFamily="18" charset="0"/>
              </a:rPr>
              <a:t>Researchers have proposes various data representation schemes for AR mining.</a:t>
            </a:r>
          </a:p>
          <a:p>
            <a:pPr algn="just" eaLnBrk="1" hangingPunct="1"/>
            <a:r>
              <a:rPr lang="en-US" altLang="en-US">
                <a:latin typeface="Arial" panose="020B0604020202020204" pitchFamily="34" charset="0"/>
                <a:cs typeface="Times New Roman" panose="02020603050405020304" pitchFamily="18" charset="0"/>
              </a:rPr>
              <a:t>Can be broadly classified by their data layout as horizontal, vertical, combination.</a:t>
            </a:r>
          </a:p>
          <a:p>
            <a:pPr algn="just" eaLnBrk="1" hangingPunct="1"/>
            <a:r>
              <a:rPr lang="en-US" altLang="en-US">
                <a:latin typeface="Arial" panose="020B0604020202020204" pitchFamily="34" charset="0"/>
                <a:cs typeface="Times New Roman" panose="02020603050405020304" pitchFamily="18" charset="0"/>
              </a:rPr>
              <a:t>Most candidate-generation-and-test use horizontal layout.</a:t>
            </a:r>
          </a:p>
          <a:p>
            <a:pPr algn="just" eaLnBrk="1" hangingPunct="1"/>
            <a:r>
              <a:rPr lang="en-US" altLang="en-US">
                <a:latin typeface="Arial" panose="020B0604020202020204" pitchFamily="34" charset="0"/>
                <a:cs typeface="Times New Roman" panose="02020603050405020304" pitchFamily="18" charset="0"/>
              </a:rPr>
              <a:t>Most pattern-growth algorithms use vertical and horizontal layout</a:t>
            </a:r>
          </a:p>
          <a:p>
            <a:pPr eaLnBrk="1" hangingPunct="1"/>
            <a:endParaRPr lang="en-AU" altLang="en-US">
              <a:latin typeface="Arial" panose="020B0604020202020204" pitchFamily="34" charset="0"/>
            </a:endParaRPr>
          </a:p>
        </p:txBody>
      </p:sp>
    </p:spTree>
    <p:extLst>
      <p:ext uri="{BB962C8B-B14F-4D97-AF65-F5344CB8AC3E}">
        <p14:creationId xmlns:p14="http://schemas.microsoft.com/office/powerpoint/2010/main" val="3977282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2140ED4-0202-41E5-BC65-3455CDB4A3E5}"/>
              </a:ext>
            </a:extLst>
          </p:cNvPr>
          <p:cNvSpPr>
            <a:spLocks noGrp="1" noChangeArrowheads="1"/>
          </p:cNvSpPr>
          <p:nvPr>
            <p:ph type="sldNum" sz="quarter" idx="5"/>
          </p:nvPr>
        </p:nvSpPr>
        <p:spPr>
          <a:ln/>
        </p:spPr>
        <p:txBody>
          <a:bodyPr/>
          <a:lstStyle/>
          <a:p>
            <a:fld id="{3C31E4DE-76C8-42EC-9605-5B61495966B1}" type="slidenum">
              <a:rPr lang="en-US" altLang="en-PR"/>
              <a:pPr/>
              <a:t>14</a:t>
            </a:fld>
            <a:endParaRPr lang="en-US" altLang="en-PR"/>
          </a:p>
        </p:txBody>
      </p:sp>
      <p:sp>
        <p:nvSpPr>
          <p:cNvPr id="47106" name="Rectangle 2">
            <a:extLst>
              <a:ext uri="{FF2B5EF4-FFF2-40B4-BE49-F238E27FC236}">
                <a16:creationId xmlns:a16="http://schemas.microsoft.com/office/drawing/2014/main" id="{FEB93732-1E66-4647-A2EE-F23C14F355FB}"/>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CA4428C0-7E12-4C3F-8524-362BBDFA0EF7}"/>
              </a:ext>
            </a:extLst>
          </p:cNvPr>
          <p:cNvSpPr>
            <a:spLocks noGrp="1" noChangeArrowheads="1"/>
          </p:cNvSpPr>
          <p:nvPr>
            <p:ph type="body" idx="1"/>
          </p:nvPr>
        </p:nvSpPr>
        <p:spPr/>
        <p:txBody>
          <a:bodyPr/>
          <a:lstStyle/>
          <a:p>
            <a:r>
              <a:rPr lang="en-US" altLang="en-PR"/>
              <a:t>The change of order in step 2 is to illustrate the concept of pruning.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310133-DA1A-44CD-B096-DA944B1D871D}"/>
              </a:ext>
            </a:extLst>
          </p:cNvPr>
          <p:cNvSpPr>
            <a:spLocks noGrp="1" noChangeArrowheads="1"/>
          </p:cNvSpPr>
          <p:nvPr>
            <p:ph type="sldNum" sz="quarter" idx="5"/>
          </p:nvPr>
        </p:nvSpPr>
        <p:spPr>
          <a:ln/>
        </p:spPr>
        <p:txBody>
          <a:bodyPr/>
          <a:lstStyle/>
          <a:p>
            <a:fld id="{497AC07A-E149-494B-9EFC-6ED210F0FE1D}" type="slidenum">
              <a:rPr lang="en-US" altLang="en-PR"/>
              <a:pPr/>
              <a:t>17</a:t>
            </a:fld>
            <a:endParaRPr lang="en-US" altLang="en-PR"/>
          </a:p>
        </p:txBody>
      </p:sp>
      <p:sp>
        <p:nvSpPr>
          <p:cNvPr id="49154" name="Rectangle 2">
            <a:extLst>
              <a:ext uri="{FF2B5EF4-FFF2-40B4-BE49-F238E27FC236}">
                <a16:creationId xmlns:a16="http://schemas.microsoft.com/office/drawing/2014/main" id="{0FE5B185-161E-4E87-882E-2CDC2B15A89E}"/>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2267D31A-61F0-410C-8E2D-AC05EDAB6A78}"/>
              </a:ext>
            </a:extLst>
          </p:cNvPr>
          <p:cNvSpPr>
            <a:spLocks noGrp="1" noChangeArrowheads="1"/>
          </p:cNvSpPr>
          <p:nvPr>
            <p:ph type="body" idx="1"/>
          </p:nvPr>
        </p:nvSpPr>
        <p:spPr/>
        <p:txBody>
          <a:bodyPr/>
          <a:lstStyle/>
          <a:p>
            <a:r>
              <a:rPr lang="en-US" altLang="en-PR"/>
              <a:t>Han and Kamber 2001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EDB26E8D-1FB1-485D-83C3-12DB553F81FF}"/>
              </a:ext>
            </a:extLst>
          </p:cNvPr>
          <p:cNvSpPr>
            <a:spLocks noChangeArrowheads="1"/>
          </p:cNvSpPr>
          <p:nvPr/>
        </p:nvSpPr>
        <p:spPr bwMode="auto">
          <a:xfrm>
            <a:off x="304800" y="381000"/>
            <a:ext cx="11582400" cy="5638800"/>
          </a:xfrm>
          <a:prstGeom prst="roundRect">
            <a:avLst>
              <a:gd name="adj" fmla="val 7912"/>
            </a:avLst>
          </a:prstGeom>
          <a:solidFill>
            <a:schemeClr val="folHlink"/>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5" name="AutoShape 3">
            <a:extLst>
              <a:ext uri="{FF2B5EF4-FFF2-40B4-BE49-F238E27FC236}">
                <a16:creationId xmlns:a16="http://schemas.microsoft.com/office/drawing/2014/main" id="{7881095E-917B-488D-A156-A89AF922FD47}"/>
              </a:ext>
            </a:extLst>
          </p:cNvPr>
          <p:cNvSpPr>
            <a:spLocks noChangeArrowheads="1"/>
          </p:cNvSpPr>
          <p:nvPr/>
        </p:nvSpPr>
        <p:spPr bwMode="white">
          <a:xfrm>
            <a:off x="436034" y="488950"/>
            <a:ext cx="11247967" cy="4768850"/>
          </a:xfrm>
          <a:prstGeom prst="roundRect">
            <a:avLst>
              <a:gd name="adj" fmla="val 7310"/>
            </a:avLst>
          </a:prstGeom>
          <a:solidFill>
            <a:schemeClr val="bg1"/>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6" name="AutoShape 4">
            <a:extLst>
              <a:ext uri="{FF2B5EF4-FFF2-40B4-BE49-F238E27FC236}">
                <a16:creationId xmlns:a16="http://schemas.microsoft.com/office/drawing/2014/main" id="{680C501A-AEA6-4FC3-8D6D-21CCFA325D86}"/>
              </a:ext>
            </a:extLst>
          </p:cNvPr>
          <p:cNvSpPr>
            <a:spLocks noChangeArrowheads="1"/>
          </p:cNvSpPr>
          <p:nvPr/>
        </p:nvSpPr>
        <p:spPr bwMode="blackWhite">
          <a:xfrm>
            <a:off x="1828800" y="3338513"/>
            <a:ext cx="8534400" cy="2286000"/>
          </a:xfrm>
          <a:prstGeom prst="roundRect">
            <a:avLst>
              <a:gd name="adj" fmla="val 16667"/>
            </a:avLst>
          </a:prstGeom>
          <a:solidFill>
            <a:schemeClr val="bg1"/>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p>
        </p:txBody>
      </p:sp>
      <p:sp>
        <p:nvSpPr>
          <p:cNvPr id="23557" name="Rectangle 5"/>
          <p:cNvSpPr>
            <a:spLocks noGrp="1" noChangeArrowheads="1"/>
          </p:cNvSpPr>
          <p:nvPr>
            <p:ph type="ctrTitle"/>
          </p:nvPr>
        </p:nvSpPr>
        <p:spPr>
          <a:xfrm>
            <a:off x="914400" y="857250"/>
            <a:ext cx="10363200" cy="2266950"/>
          </a:xfrm>
        </p:spPr>
        <p:txBody>
          <a:bodyPr anchor="ctr" anchorCtr="1"/>
          <a:lstStyle>
            <a:lvl1pPr algn="ctr">
              <a:defRPr sz="4100" i="1"/>
            </a:lvl1pPr>
          </a:lstStyle>
          <a:p>
            <a:pPr lvl="0"/>
            <a:r>
              <a:rPr lang="en-US" altLang="en-US" noProof="0"/>
              <a:t>Click to edit Master title style</a:t>
            </a:r>
          </a:p>
        </p:txBody>
      </p:sp>
      <p:sp>
        <p:nvSpPr>
          <p:cNvPr id="23558" name="Rectangle 6"/>
          <p:cNvSpPr>
            <a:spLocks noGrp="1" noChangeArrowheads="1"/>
          </p:cNvSpPr>
          <p:nvPr>
            <p:ph type="subTitle" idx="1"/>
          </p:nvPr>
        </p:nvSpPr>
        <p:spPr>
          <a:xfrm>
            <a:off x="2336800" y="3567113"/>
            <a:ext cx="7213600" cy="1905000"/>
          </a:xfrm>
        </p:spPr>
        <p:txBody>
          <a:bodyPr anchor="ctr"/>
          <a:lstStyle>
            <a:lvl1pPr marL="0" indent="0" algn="ctr">
              <a:buFont typeface="Wingdings" pitchFamily="2" charset="2"/>
              <a:buNone/>
              <a:defRPr sz="3300"/>
            </a:lvl1pPr>
          </a:lstStyle>
          <a:p>
            <a:pPr lvl="0"/>
            <a:r>
              <a:rPr lang="en-US" altLang="en-US" noProof="0"/>
              <a:t>Click to edit Master subtitle style</a:t>
            </a:r>
          </a:p>
        </p:txBody>
      </p:sp>
      <p:sp>
        <p:nvSpPr>
          <p:cNvPr id="7" name="Rectangle 7">
            <a:extLst>
              <a:ext uri="{FF2B5EF4-FFF2-40B4-BE49-F238E27FC236}">
                <a16:creationId xmlns:a16="http://schemas.microsoft.com/office/drawing/2014/main" id="{39F0CF1D-802E-4C75-B00A-9B70D00F827F}"/>
              </a:ext>
            </a:extLst>
          </p:cNvPr>
          <p:cNvSpPr>
            <a:spLocks noGrp="1" noChangeArrowheads="1"/>
          </p:cNvSpPr>
          <p:nvPr>
            <p:ph type="dt" sz="half" idx="10"/>
          </p:nvPr>
        </p:nvSpPr>
        <p:spPr/>
        <p:txBody>
          <a:bodyPr/>
          <a:lstStyle>
            <a:lvl1pPr>
              <a:defRPr/>
            </a:lvl1pPr>
          </a:lstStyle>
          <a:p>
            <a:pPr>
              <a:defRPr/>
            </a:pPr>
            <a:endParaRPr lang="en-US" altLang="en-US"/>
          </a:p>
        </p:txBody>
      </p:sp>
      <p:sp>
        <p:nvSpPr>
          <p:cNvPr id="8" name="Rectangle 8">
            <a:extLst>
              <a:ext uri="{FF2B5EF4-FFF2-40B4-BE49-F238E27FC236}">
                <a16:creationId xmlns:a16="http://schemas.microsoft.com/office/drawing/2014/main" id="{22688290-E081-4BBE-A7E8-BC2B3CE59151}"/>
              </a:ext>
            </a:extLst>
          </p:cNvPr>
          <p:cNvSpPr>
            <a:spLocks noGrp="1" noChangeArrowheads="1"/>
          </p:cNvSpPr>
          <p:nvPr>
            <p:ph type="ftr" sz="quarter" idx="11"/>
          </p:nvPr>
        </p:nvSpPr>
        <p:spPr>
          <a:xfrm>
            <a:off x="4470400" y="6391275"/>
            <a:ext cx="3860800" cy="457200"/>
          </a:xfrm>
        </p:spPr>
        <p:txBody>
          <a:bodyPr/>
          <a:lstStyle>
            <a:lvl1pPr>
              <a:defRPr/>
            </a:lvl1pPr>
          </a:lstStyle>
          <a:p>
            <a:pPr>
              <a:defRPr/>
            </a:pPr>
            <a:r>
              <a:rPr lang="en-US" altLang="en-US"/>
              <a:t>ESMA4016                Edgar Acuna</a:t>
            </a:r>
          </a:p>
        </p:txBody>
      </p:sp>
      <p:sp>
        <p:nvSpPr>
          <p:cNvPr id="9" name="Rectangle 9">
            <a:extLst>
              <a:ext uri="{FF2B5EF4-FFF2-40B4-BE49-F238E27FC236}">
                <a16:creationId xmlns:a16="http://schemas.microsoft.com/office/drawing/2014/main" id="{4207E898-D626-4B9B-9544-D70DC62F6F19}"/>
              </a:ext>
            </a:extLst>
          </p:cNvPr>
          <p:cNvSpPr>
            <a:spLocks noGrp="1" noChangeArrowheads="1"/>
          </p:cNvSpPr>
          <p:nvPr>
            <p:ph type="sldNum" sz="quarter" idx="12"/>
          </p:nvPr>
        </p:nvSpPr>
        <p:spPr>
          <a:xfrm>
            <a:off x="9144000" y="6391275"/>
            <a:ext cx="2133600" cy="457200"/>
          </a:xfrm>
        </p:spPr>
        <p:txBody>
          <a:bodyPr/>
          <a:lstStyle>
            <a:lvl1pPr>
              <a:defRPr/>
            </a:lvl1pPr>
          </a:lstStyle>
          <a:p>
            <a:pPr>
              <a:defRPr/>
            </a:pPr>
            <a:fld id="{93B7EE9B-5C2A-4E14-B491-25645ECE8F9D}" type="slidenum">
              <a:rPr lang="en-US" altLang="en-US"/>
              <a:pPr>
                <a:defRPr/>
              </a:pPr>
              <a:t>‹#›</a:t>
            </a:fld>
            <a:endParaRPr lang="en-US" altLang="en-US"/>
          </a:p>
        </p:txBody>
      </p:sp>
    </p:spTree>
    <p:extLst>
      <p:ext uri="{BB962C8B-B14F-4D97-AF65-F5344CB8AC3E}">
        <p14:creationId xmlns:p14="http://schemas.microsoft.com/office/powerpoint/2010/main" val="3385614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345B952-D4D9-4E37-87A2-C01FC682DE9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82127D7-695A-45DC-95F3-84882B5634F7}"/>
              </a:ext>
            </a:extLst>
          </p:cNvPr>
          <p:cNvSpPr>
            <a:spLocks noGrp="1" noChangeArrowheads="1"/>
          </p:cNvSpPr>
          <p:nvPr>
            <p:ph type="ftr" sz="quarter" idx="11"/>
          </p:nvPr>
        </p:nvSpPr>
        <p:spPr>
          <a:ln/>
        </p:spPr>
        <p:txBody>
          <a:bodyPr/>
          <a:lstStyle>
            <a:lvl1pPr>
              <a:defRPr/>
            </a:lvl1pPr>
          </a:lstStyle>
          <a:p>
            <a:pPr>
              <a:defRPr/>
            </a:pPr>
            <a:r>
              <a:rPr lang="en-US" altLang="en-US"/>
              <a:t>ESMA4016                Edgar Acuna</a:t>
            </a:r>
          </a:p>
        </p:txBody>
      </p:sp>
      <p:sp>
        <p:nvSpPr>
          <p:cNvPr id="6" name="Rectangle 6">
            <a:extLst>
              <a:ext uri="{FF2B5EF4-FFF2-40B4-BE49-F238E27FC236}">
                <a16:creationId xmlns:a16="http://schemas.microsoft.com/office/drawing/2014/main" id="{149A807D-3AD5-43F9-AFBA-EB910328A097}"/>
              </a:ext>
            </a:extLst>
          </p:cNvPr>
          <p:cNvSpPr>
            <a:spLocks noGrp="1" noChangeArrowheads="1"/>
          </p:cNvSpPr>
          <p:nvPr>
            <p:ph type="sldNum" sz="quarter" idx="12"/>
          </p:nvPr>
        </p:nvSpPr>
        <p:spPr>
          <a:ln/>
        </p:spPr>
        <p:txBody>
          <a:bodyPr/>
          <a:lstStyle>
            <a:lvl1pPr>
              <a:defRPr/>
            </a:lvl1pPr>
          </a:lstStyle>
          <a:p>
            <a:pPr>
              <a:defRPr/>
            </a:pPr>
            <a:fld id="{411F3228-D564-4DD8-B2DB-8C5DDD798321}" type="slidenum">
              <a:rPr lang="en-US" altLang="en-US"/>
              <a:pPr>
                <a:defRPr/>
              </a:pPr>
              <a:t>‹#›</a:t>
            </a:fld>
            <a:endParaRPr lang="en-US" altLang="en-US"/>
          </a:p>
        </p:txBody>
      </p:sp>
    </p:spTree>
    <p:extLst>
      <p:ext uri="{BB962C8B-B14F-4D97-AF65-F5344CB8AC3E}">
        <p14:creationId xmlns:p14="http://schemas.microsoft.com/office/powerpoint/2010/main" val="294319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2200" y="533400"/>
            <a:ext cx="2565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16000" y="533400"/>
            <a:ext cx="74930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923A99C-D530-4BEF-B00F-7E186F6DEB3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D80198E-D3CA-4D16-921A-2BFD97B3B1DC}"/>
              </a:ext>
            </a:extLst>
          </p:cNvPr>
          <p:cNvSpPr>
            <a:spLocks noGrp="1" noChangeArrowheads="1"/>
          </p:cNvSpPr>
          <p:nvPr>
            <p:ph type="ftr" sz="quarter" idx="11"/>
          </p:nvPr>
        </p:nvSpPr>
        <p:spPr>
          <a:ln/>
        </p:spPr>
        <p:txBody>
          <a:bodyPr/>
          <a:lstStyle>
            <a:lvl1pPr>
              <a:defRPr/>
            </a:lvl1pPr>
          </a:lstStyle>
          <a:p>
            <a:pPr>
              <a:defRPr/>
            </a:pPr>
            <a:r>
              <a:rPr lang="en-US" altLang="en-US"/>
              <a:t>ESMA4016                Edgar Acuna</a:t>
            </a:r>
          </a:p>
        </p:txBody>
      </p:sp>
      <p:sp>
        <p:nvSpPr>
          <p:cNvPr id="6" name="Rectangle 6">
            <a:extLst>
              <a:ext uri="{FF2B5EF4-FFF2-40B4-BE49-F238E27FC236}">
                <a16:creationId xmlns:a16="http://schemas.microsoft.com/office/drawing/2014/main" id="{9C3C4BBB-8E5F-435D-A39F-1D6D14C61F50}"/>
              </a:ext>
            </a:extLst>
          </p:cNvPr>
          <p:cNvSpPr>
            <a:spLocks noGrp="1" noChangeArrowheads="1"/>
          </p:cNvSpPr>
          <p:nvPr>
            <p:ph type="sldNum" sz="quarter" idx="12"/>
          </p:nvPr>
        </p:nvSpPr>
        <p:spPr>
          <a:ln/>
        </p:spPr>
        <p:txBody>
          <a:bodyPr/>
          <a:lstStyle>
            <a:lvl1pPr>
              <a:defRPr/>
            </a:lvl1pPr>
          </a:lstStyle>
          <a:p>
            <a:pPr>
              <a:defRPr/>
            </a:pPr>
            <a:fld id="{A54076BF-5E37-4FEC-9CE5-05E10BDC88EF}" type="slidenum">
              <a:rPr lang="en-US" altLang="en-US"/>
              <a:pPr>
                <a:defRPr/>
              </a:pPr>
              <a:t>‹#›</a:t>
            </a:fld>
            <a:endParaRPr lang="en-US" altLang="en-US"/>
          </a:p>
        </p:txBody>
      </p:sp>
    </p:spTree>
    <p:extLst>
      <p:ext uri="{BB962C8B-B14F-4D97-AF65-F5344CB8AC3E}">
        <p14:creationId xmlns:p14="http://schemas.microsoft.com/office/powerpoint/2010/main" val="2980072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D1FEF66-9CA2-4B8C-9332-BD6754A3266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C86A2A6F-345E-4F89-B601-D590811760B1}"/>
              </a:ext>
            </a:extLst>
          </p:cNvPr>
          <p:cNvSpPr>
            <a:spLocks noGrp="1" noChangeArrowheads="1"/>
          </p:cNvSpPr>
          <p:nvPr>
            <p:ph type="ftr" sz="quarter" idx="11"/>
          </p:nvPr>
        </p:nvSpPr>
        <p:spPr>
          <a:ln/>
        </p:spPr>
        <p:txBody>
          <a:bodyPr/>
          <a:lstStyle>
            <a:lvl1pPr>
              <a:defRPr/>
            </a:lvl1pPr>
          </a:lstStyle>
          <a:p>
            <a:pPr>
              <a:defRPr/>
            </a:pPr>
            <a:r>
              <a:rPr lang="en-US" altLang="en-US"/>
              <a:t>ESMA4016                Edgar Acuna</a:t>
            </a:r>
          </a:p>
        </p:txBody>
      </p:sp>
      <p:sp>
        <p:nvSpPr>
          <p:cNvPr id="6" name="Rectangle 6">
            <a:extLst>
              <a:ext uri="{FF2B5EF4-FFF2-40B4-BE49-F238E27FC236}">
                <a16:creationId xmlns:a16="http://schemas.microsoft.com/office/drawing/2014/main" id="{BA644518-E90D-497E-A896-60BDB61CA26A}"/>
              </a:ext>
            </a:extLst>
          </p:cNvPr>
          <p:cNvSpPr>
            <a:spLocks noGrp="1" noChangeArrowheads="1"/>
          </p:cNvSpPr>
          <p:nvPr>
            <p:ph type="sldNum" sz="quarter" idx="12"/>
          </p:nvPr>
        </p:nvSpPr>
        <p:spPr>
          <a:ln/>
        </p:spPr>
        <p:txBody>
          <a:bodyPr/>
          <a:lstStyle>
            <a:lvl1pPr>
              <a:defRPr/>
            </a:lvl1pPr>
          </a:lstStyle>
          <a:p>
            <a:pPr>
              <a:defRPr/>
            </a:pPr>
            <a:fld id="{9A7A8103-E83F-469F-8CDA-D509AA78B0B8}" type="slidenum">
              <a:rPr lang="en-US" altLang="en-US"/>
              <a:pPr>
                <a:defRPr/>
              </a:pPr>
              <a:t>‹#›</a:t>
            </a:fld>
            <a:endParaRPr lang="en-US" altLang="en-US"/>
          </a:p>
        </p:txBody>
      </p:sp>
    </p:spTree>
    <p:extLst>
      <p:ext uri="{BB962C8B-B14F-4D97-AF65-F5344CB8AC3E}">
        <p14:creationId xmlns:p14="http://schemas.microsoft.com/office/powerpoint/2010/main" val="36122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2C48ED0-1795-4575-90C1-15162188EDB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772A30B-6C11-4657-821D-CBDCA24AF17A}"/>
              </a:ext>
            </a:extLst>
          </p:cNvPr>
          <p:cNvSpPr>
            <a:spLocks noGrp="1" noChangeArrowheads="1"/>
          </p:cNvSpPr>
          <p:nvPr>
            <p:ph type="ftr" sz="quarter" idx="11"/>
          </p:nvPr>
        </p:nvSpPr>
        <p:spPr>
          <a:ln/>
        </p:spPr>
        <p:txBody>
          <a:bodyPr/>
          <a:lstStyle>
            <a:lvl1pPr>
              <a:defRPr/>
            </a:lvl1pPr>
          </a:lstStyle>
          <a:p>
            <a:pPr>
              <a:defRPr/>
            </a:pPr>
            <a:r>
              <a:rPr lang="en-US" altLang="en-US"/>
              <a:t>ESMA4016                Edgar Acuna</a:t>
            </a:r>
          </a:p>
        </p:txBody>
      </p:sp>
      <p:sp>
        <p:nvSpPr>
          <p:cNvPr id="6" name="Rectangle 6">
            <a:extLst>
              <a:ext uri="{FF2B5EF4-FFF2-40B4-BE49-F238E27FC236}">
                <a16:creationId xmlns:a16="http://schemas.microsoft.com/office/drawing/2014/main" id="{62BFECC6-67C0-4701-BC0C-30844A8EA489}"/>
              </a:ext>
            </a:extLst>
          </p:cNvPr>
          <p:cNvSpPr>
            <a:spLocks noGrp="1" noChangeArrowheads="1"/>
          </p:cNvSpPr>
          <p:nvPr>
            <p:ph type="sldNum" sz="quarter" idx="12"/>
          </p:nvPr>
        </p:nvSpPr>
        <p:spPr>
          <a:ln/>
        </p:spPr>
        <p:txBody>
          <a:bodyPr/>
          <a:lstStyle>
            <a:lvl1pPr>
              <a:defRPr/>
            </a:lvl1pPr>
          </a:lstStyle>
          <a:p>
            <a:pPr>
              <a:defRPr/>
            </a:pPr>
            <a:fld id="{B62B92D6-2DBC-4FE5-A079-4A5F8AD4CB1C}" type="slidenum">
              <a:rPr lang="en-US" altLang="en-US"/>
              <a:pPr>
                <a:defRPr/>
              </a:pPr>
              <a:t>‹#›</a:t>
            </a:fld>
            <a:endParaRPr lang="en-US" altLang="en-US"/>
          </a:p>
        </p:txBody>
      </p:sp>
    </p:spTree>
    <p:extLst>
      <p:ext uri="{BB962C8B-B14F-4D97-AF65-F5344CB8AC3E}">
        <p14:creationId xmlns:p14="http://schemas.microsoft.com/office/powerpoint/2010/main" val="4119067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16000" y="1905000"/>
            <a:ext cx="50292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8400" y="1905000"/>
            <a:ext cx="50292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1150B76-4ED1-4478-A06D-C8CB04D66E5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09B1C2E8-4917-460A-A57F-C1AE71F7C571}"/>
              </a:ext>
            </a:extLst>
          </p:cNvPr>
          <p:cNvSpPr>
            <a:spLocks noGrp="1" noChangeArrowheads="1"/>
          </p:cNvSpPr>
          <p:nvPr>
            <p:ph type="ftr" sz="quarter" idx="11"/>
          </p:nvPr>
        </p:nvSpPr>
        <p:spPr>
          <a:ln/>
        </p:spPr>
        <p:txBody>
          <a:bodyPr/>
          <a:lstStyle>
            <a:lvl1pPr>
              <a:defRPr/>
            </a:lvl1pPr>
          </a:lstStyle>
          <a:p>
            <a:pPr>
              <a:defRPr/>
            </a:pPr>
            <a:r>
              <a:rPr lang="en-US" altLang="en-US"/>
              <a:t>ESMA4016                Edgar Acuna</a:t>
            </a:r>
          </a:p>
        </p:txBody>
      </p:sp>
      <p:sp>
        <p:nvSpPr>
          <p:cNvPr id="7" name="Rectangle 6">
            <a:extLst>
              <a:ext uri="{FF2B5EF4-FFF2-40B4-BE49-F238E27FC236}">
                <a16:creationId xmlns:a16="http://schemas.microsoft.com/office/drawing/2014/main" id="{8CC127AD-9F3D-4F1C-9AE0-D6D548411184}"/>
              </a:ext>
            </a:extLst>
          </p:cNvPr>
          <p:cNvSpPr>
            <a:spLocks noGrp="1" noChangeArrowheads="1"/>
          </p:cNvSpPr>
          <p:nvPr>
            <p:ph type="sldNum" sz="quarter" idx="12"/>
          </p:nvPr>
        </p:nvSpPr>
        <p:spPr>
          <a:ln/>
        </p:spPr>
        <p:txBody>
          <a:bodyPr/>
          <a:lstStyle>
            <a:lvl1pPr>
              <a:defRPr/>
            </a:lvl1pPr>
          </a:lstStyle>
          <a:p>
            <a:pPr>
              <a:defRPr/>
            </a:pPr>
            <a:fld id="{A6F313CB-0FD6-4D23-BC24-449819040042}" type="slidenum">
              <a:rPr lang="en-US" altLang="en-US"/>
              <a:pPr>
                <a:defRPr/>
              </a:pPr>
              <a:t>‹#›</a:t>
            </a:fld>
            <a:endParaRPr lang="en-US" altLang="en-US"/>
          </a:p>
        </p:txBody>
      </p:sp>
    </p:spTree>
    <p:extLst>
      <p:ext uri="{BB962C8B-B14F-4D97-AF65-F5344CB8AC3E}">
        <p14:creationId xmlns:p14="http://schemas.microsoft.com/office/powerpoint/2010/main" val="2929612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646474F-8FF2-4F88-8A95-169BFF52CF2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113160A8-5E2C-4D4B-BEB6-2C95E3B02EBC}"/>
              </a:ext>
            </a:extLst>
          </p:cNvPr>
          <p:cNvSpPr>
            <a:spLocks noGrp="1" noChangeArrowheads="1"/>
          </p:cNvSpPr>
          <p:nvPr>
            <p:ph type="ftr" sz="quarter" idx="11"/>
          </p:nvPr>
        </p:nvSpPr>
        <p:spPr>
          <a:ln/>
        </p:spPr>
        <p:txBody>
          <a:bodyPr/>
          <a:lstStyle>
            <a:lvl1pPr>
              <a:defRPr/>
            </a:lvl1pPr>
          </a:lstStyle>
          <a:p>
            <a:pPr>
              <a:defRPr/>
            </a:pPr>
            <a:r>
              <a:rPr lang="en-US" altLang="en-US"/>
              <a:t>ESMA4016                Edgar Acuna</a:t>
            </a:r>
          </a:p>
        </p:txBody>
      </p:sp>
      <p:sp>
        <p:nvSpPr>
          <p:cNvPr id="9" name="Rectangle 6">
            <a:extLst>
              <a:ext uri="{FF2B5EF4-FFF2-40B4-BE49-F238E27FC236}">
                <a16:creationId xmlns:a16="http://schemas.microsoft.com/office/drawing/2014/main" id="{2BE8964E-BC04-4DA9-821C-926703F57B96}"/>
              </a:ext>
            </a:extLst>
          </p:cNvPr>
          <p:cNvSpPr>
            <a:spLocks noGrp="1" noChangeArrowheads="1"/>
          </p:cNvSpPr>
          <p:nvPr>
            <p:ph type="sldNum" sz="quarter" idx="12"/>
          </p:nvPr>
        </p:nvSpPr>
        <p:spPr>
          <a:ln/>
        </p:spPr>
        <p:txBody>
          <a:bodyPr/>
          <a:lstStyle>
            <a:lvl1pPr>
              <a:defRPr/>
            </a:lvl1pPr>
          </a:lstStyle>
          <a:p>
            <a:pPr>
              <a:defRPr/>
            </a:pPr>
            <a:fld id="{727DFC3A-CF23-465C-B7C3-29D75BF5A229}" type="slidenum">
              <a:rPr lang="en-US" altLang="en-US"/>
              <a:pPr>
                <a:defRPr/>
              </a:pPr>
              <a:t>‹#›</a:t>
            </a:fld>
            <a:endParaRPr lang="en-US" altLang="en-US"/>
          </a:p>
        </p:txBody>
      </p:sp>
    </p:spTree>
    <p:extLst>
      <p:ext uri="{BB962C8B-B14F-4D97-AF65-F5344CB8AC3E}">
        <p14:creationId xmlns:p14="http://schemas.microsoft.com/office/powerpoint/2010/main" val="107624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D765F5F-4A8E-4687-BADD-C0114C232AC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B5AA09C7-59E6-471E-B1D6-D1DE8C28BF7E}"/>
              </a:ext>
            </a:extLst>
          </p:cNvPr>
          <p:cNvSpPr>
            <a:spLocks noGrp="1" noChangeArrowheads="1"/>
          </p:cNvSpPr>
          <p:nvPr>
            <p:ph type="ftr" sz="quarter" idx="11"/>
          </p:nvPr>
        </p:nvSpPr>
        <p:spPr>
          <a:ln/>
        </p:spPr>
        <p:txBody>
          <a:bodyPr/>
          <a:lstStyle>
            <a:lvl1pPr>
              <a:defRPr/>
            </a:lvl1pPr>
          </a:lstStyle>
          <a:p>
            <a:pPr>
              <a:defRPr/>
            </a:pPr>
            <a:r>
              <a:rPr lang="en-US" altLang="en-US"/>
              <a:t>ESMA4016                Edgar Acuna</a:t>
            </a:r>
          </a:p>
        </p:txBody>
      </p:sp>
      <p:sp>
        <p:nvSpPr>
          <p:cNvPr id="5" name="Rectangle 6">
            <a:extLst>
              <a:ext uri="{FF2B5EF4-FFF2-40B4-BE49-F238E27FC236}">
                <a16:creationId xmlns:a16="http://schemas.microsoft.com/office/drawing/2014/main" id="{34CF23F8-D8F9-4D8A-8CD9-27A3790EC354}"/>
              </a:ext>
            </a:extLst>
          </p:cNvPr>
          <p:cNvSpPr>
            <a:spLocks noGrp="1" noChangeArrowheads="1"/>
          </p:cNvSpPr>
          <p:nvPr>
            <p:ph type="sldNum" sz="quarter" idx="12"/>
          </p:nvPr>
        </p:nvSpPr>
        <p:spPr>
          <a:ln/>
        </p:spPr>
        <p:txBody>
          <a:bodyPr/>
          <a:lstStyle>
            <a:lvl1pPr>
              <a:defRPr/>
            </a:lvl1pPr>
          </a:lstStyle>
          <a:p>
            <a:pPr>
              <a:defRPr/>
            </a:pPr>
            <a:fld id="{FA29DF51-95E2-49A4-93AA-0AC220AF3376}" type="slidenum">
              <a:rPr lang="en-US" altLang="en-US"/>
              <a:pPr>
                <a:defRPr/>
              </a:pPr>
              <a:t>‹#›</a:t>
            </a:fld>
            <a:endParaRPr lang="en-US" altLang="en-US"/>
          </a:p>
        </p:txBody>
      </p:sp>
    </p:spTree>
    <p:extLst>
      <p:ext uri="{BB962C8B-B14F-4D97-AF65-F5344CB8AC3E}">
        <p14:creationId xmlns:p14="http://schemas.microsoft.com/office/powerpoint/2010/main" val="4260414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0DEE331-DCCA-4448-A230-6F57B4FCE15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43A76C74-5D0F-47BA-8530-04B7455BEB6C}"/>
              </a:ext>
            </a:extLst>
          </p:cNvPr>
          <p:cNvSpPr>
            <a:spLocks noGrp="1" noChangeArrowheads="1"/>
          </p:cNvSpPr>
          <p:nvPr>
            <p:ph type="ftr" sz="quarter" idx="11"/>
          </p:nvPr>
        </p:nvSpPr>
        <p:spPr>
          <a:ln/>
        </p:spPr>
        <p:txBody>
          <a:bodyPr/>
          <a:lstStyle>
            <a:lvl1pPr>
              <a:defRPr/>
            </a:lvl1pPr>
          </a:lstStyle>
          <a:p>
            <a:pPr>
              <a:defRPr/>
            </a:pPr>
            <a:r>
              <a:rPr lang="en-US" altLang="en-US"/>
              <a:t>ESMA4016                Edgar Acuna</a:t>
            </a:r>
          </a:p>
        </p:txBody>
      </p:sp>
      <p:sp>
        <p:nvSpPr>
          <p:cNvPr id="4" name="Rectangle 6">
            <a:extLst>
              <a:ext uri="{FF2B5EF4-FFF2-40B4-BE49-F238E27FC236}">
                <a16:creationId xmlns:a16="http://schemas.microsoft.com/office/drawing/2014/main" id="{6DB2BFF0-7199-48E5-BEAA-83886D5B8436}"/>
              </a:ext>
            </a:extLst>
          </p:cNvPr>
          <p:cNvSpPr>
            <a:spLocks noGrp="1" noChangeArrowheads="1"/>
          </p:cNvSpPr>
          <p:nvPr>
            <p:ph type="sldNum" sz="quarter" idx="12"/>
          </p:nvPr>
        </p:nvSpPr>
        <p:spPr>
          <a:ln/>
        </p:spPr>
        <p:txBody>
          <a:bodyPr/>
          <a:lstStyle>
            <a:lvl1pPr>
              <a:defRPr/>
            </a:lvl1pPr>
          </a:lstStyle>
          <a:p>
            <a:pPr>
              <a:defRPr/>
            </a:pPr>
            <a:fld id="{439BCF8E-F89E-4259-A38F-73B7BAF9A18B}" type="slidenum">
              <a:rPr lang="en-US" altLang="en-US"/>
              <a:pPr>
                <a:defRPr/>
              </a:pPr>
              <a:t>‹#›</a:t>
            </a:fld>
            <a:endParaRPr lang="en-US" altLang="en-US"/>
          </a:p>
        </p:txBody>
      </p:sp>
    </p:spTree>
    <p:extLst>
      <p:ext uri="{BB962C8B-B14F-4D97-AF65-F5344CB8AC3E}">
        <p14:creationId xmlns:p14="http://schemas.microsoft.com/office/powerpoint/2010/main" val="327956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89D3513-46B6-48CB-B31F-A3727BA5F37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DB71D59A-DC6C-4818-B4C9-F7F1428B76B3}"/>
              </a:ext>
            </a:extLst>
          </p:cNvPr>
          <p:cNvSpPr>
            <a:spLocks noGrp="1" noChangeArrowheads="1"/>
          </p:cNvSpPr>
          <p:nvPr>
            <p:ph type="ftr" sz="quarter" idx="11"/>
          </p:nvPr>
        </p:nvSpPr>
        <p:spPr>
          <a:ln/>
        </p:spPr>
        <p:txBody>
          <a:bodyPr/>
          <a:lstStyle>
            <a:lvl1pPr>
              <a:defRPr/>
            </a:lvl1pPr>
          </a:lstStyle>
          <a:p>
            <a:pPr>
              <a:defRPr/>
            </a:pPr>
            <a:r>
              <a:rPr lang="en-US" altLang="en-US"/>
              <a:t>ESMA4016                Edgar Acuna</a:t>
            </a:r>
          </a:p>
        </p:txBody>
      </p:sp>
      <p:sp>
        <p:nvSpPr>
          <p:cNvPr id="7" name="Rectangle 6">
            <a:extLst>
              <a:ext uri="{FF2B5EF4-FFF2-40B4-BE49-F238E27FC236}">
                <a16:creationId xmlns:a16="http://schemas.microsoft.com/office/drawing/2014/main" id="{D3956E9F-D238-4ACF-A892-768EC74CAD48}"/>
              </a:ext>
            </a:extLst>
          </p:cNvPr>
          <p:cNvSpPr>
            <a:spLocks noGrp="1" noChangeArrowheads="1"/>
          </p:cNvSpPr>
          <p:nvPr>
            <p:ph type="sldNum" sz="quarter" idx="12"/>
          </p:nvPr>
        </p:nvSpPr>
        <p:spPr>
          <a:ln/>
        </p:spPr>
        <p:txBody>
          <a:bodyPr/>
          <a:lstStyle>
            <a:lvl1pPr>
              <a:defRPr/>
            </a:lvl1pPr>
          </a:lstStyle>
          <a:p>
            <a:pPr>
              <a:defRPr/>
            </a:pPr>
            <a:fld id="{18FFB765-10C8-451C-ADF9-B8F066BA61DF}" type="slidenum">
              <a:rPr lang="en-US" altLang="en-US"/>
              <a:pPr>
                <a:defRPr/>
              </a:pPr>
              <a:t>‹#›</a:t>
            </a:fld>
            <a:endParaRPr lang="en-US" altLang="en-US"/>
          </a:p>
        </p:txBody>
      </p:sp>
    </p:spTree>
    <p:extLst>
      <p:ext uri="{BB962C8B-B14F-4D97-AF65-F5344CB8AC3E}">
        <p14:creationId xmlns:p14="http://schemas.microsoft.com/office/powerpoint/2010/main" val="73788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396FF78-1561-4BA0-8D51-E7834AB5D83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904A5429-5E92-465D-B915-BAEE5903F754}"/>
              </a:ext>
            </a:extLst>
          </p:cNvPr>
          <p:cNvSpPr>
            <a:spLocks noGrp="1" noChangeArrowheads="1"/>
          </p:cNvSpPr>
          <p:nvPr>
            <p:ph type="ftr" sz="quarter" idx="11"/>
          </p:nvPr>
        </p:nvSpPr>
        <p:spPr>
          <a:ln/>
        </p:spPr>
        <p:txBody>
          <a:bodyPr/>
          <a:lstStyle>
            <a:lvl1pPr>
              <a:defRPr/>
            </a:lvl1pPr>
          </a:lstStyle>
          <a:p>
            <a:pPr>
              <a:defRPr/>
            </a:pPr>
            <a:r>
              <a:rPr lang="en-US" altLang="en-US"/>
              <a:t>ESMA4016                Edgar Acuna</a:t>
            </a:r>
          </a:p>
        </p:txBody>
      </p:sp>
      <p:sp>
        <p:nvSpPr>
          <p:cNvPr id="7" name="Rectangle 6">
            <a:extLst>
              <a:ext uri="{FF2B5EF4-FFF2-40B4-BE49-F238E27FC236}">
                <a16:creationId xmlns:a16="http://schemas.microsoft.com/office/drawing/2014/main" id="{80D0DF9F-6B86-4907-AAAD-0922FE49F32C}"/>
              </a:ext>
            </a:extLst>
          </p:cNvPr>
          <p:cNvSpPr>
            <a:spLocks noGrp="1" noChangeArrowheads="1"/>
          </p:cNvSpPr>
          <p:nvPr>
            <p:ph type="sldNum" sz="quarter" idx="12"/>
          </p:nvPr>
        </p:nvSpPr>
        <p:spPr>
          <a:ln/>
        </p:spPr>
        <p:txBody>
          <a:bodyPr/>
          <a:lstStyle>
            <a:lvl1pPr>
              <a:defRPr/>
            </a:lvl1pPr>
          </a:lstStyle>
          <a:p>
            <a:pPr>
              <a:defRPr/>
            </a:pPr>
            <a:fld id="{5D025A28-8E74-42AA-8DE4-053471B5D9E8}" type="slidenum">
              <a:rPr lang="en-US" altLang="en-US"/>
              <a:pPr>
                <a:defRPr/>
              </a:pPr>
              <a:t>‹#›</a:t>
            </a:fld>
            <a:endParaRPr lang="en-US" altLang="en-US"/>
          </a:p>
        </p:txBody>
      </p:sp>
    </p:spTree>
    <p:extLst>
      <p:ext uri="{BB962C8B-B14F-4D97-AF65-F5344CB8AC3E}">
        <p14:creationId xmlns:p14="http://schemas.microsoft.com/office/powerpoint/2010/main" val="386704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764CE81-62FB-4EC5-BB03-E18DE2F41788}"/>
              </a:ext>
            </a:extLst>
          </p:cNvPr>
          <p:cNvSpPr>
            <a:spLocks noGrp="1" noChangeArrowheads="1"/>
          </p:cNvSpPr>
          <p:nvPr>
            <p:ph type="title"/>
          </p:nvPr>
        </p:nvSpPr>
        <p:spPr bwMode="auto">
          <a:xfrm>
            <a:off x="1016000" y="533400"/>
            <a:ext cx="1026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D67B536-E62E-4E8A-A4A6-2EDFD0DBA154}"/>
              </a:ext>
            </a:extLst>
          </p:cNvPr>
          <p:cNvSpPr>
            <a:spLocks noGrp="1" noChangeArrowheads="1"/>
          </p:cNvSpPr>
          <p:nvPr>
            <p:ph type="body" idx="1"/>
          </p:nvPr>
        </p:nvSpPr>
        <p:spPr bwMode="auto">
          <a:xfrm>
            <a:off x="1016000" y="1905000"/>
            <a:ext cx="10261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2532" name="Rectangle 4">
            <a:extLst>
              <a:ext uri="{FF2B5EF4-FFF2-40B4-BE49-F238E27FC236}">
                <a16:creationId xmlns:a16="http://schemas.microsoft.com/office/drawing/2014/main" id="{B8802A0D-FCD3-4F6F-9F99-145B5984A54A}"/>
              </a:ext>
            </a:extLst>
          </p:cNvPr>
          <p:cNvSpPr>
            <a:spLocks noGrp="1" noChangeArrowheads="1"/>
          </p:cNvSpPr>
          <p:nvPr>
            <p:ph type="dt" sz="half" idx="2"/>
          </p:nvPr>
        </p:nvSpPr>
        <p:spPr bwMode="auto">
          <a:xfrm>
            <a:off x="1016000" y="6391275"/>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en-US"/>
          </a:p>
        </p:txBody>
      </p:sp>
      <p:sp>
        <p:nvSpPr>
          <p:cNvPr id="22533" name="Rectangle 5">
            <a:extLst>
              <a:ext uri="{FF2B5EF4-FFF2-40B4-BE49-F238E27FC236}">
                <a16:creationId xmlns:a16="http://schemas.microsoft.com/office/drawing/2014/main" id="{1CC8B46D-F86C-480D-8379-0013469A00C6}"/>
              </a:ext>
            </a:extLst>
          </p:cNvPr>
          <p:cNvSpPr>
            <a:spLocks noGrp="1" noChangeArrowheads="1"/>
          </p:cNvSpPr>
          <p:nvPr>
            <p:ph type="ftr" sz="quarter" idx="3"/>
          </p:nvPr>
        </p:nvSpPr>
        <p:spPr bwMode="auto">
          <a:xfrm>
            <a:off x="4470400" y="6403975"/>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r>
              <a:rPr lang="en-US" altLang="en-US"/>
              <a:t>ESMA4016                Edgar Acuna</a:t>
            </a:r>
          </a:p>
        </p:txBody>
      </p:sp>
      <p:sp>
        <p:nvSpPr>
          <p:cNvPr id="22534" name="Rectangle 6">
            <a:extLst>
              <a:ext uri="{FF2B5EF4-FFF2-40B4-BE49-F238E27FC236}">
                <a16:creationId xmlns:a16="http://schemas.microsoft.com/office/drawing/2014/main" id="{1D16514A-64DE-4E04-B143-D52554F11A92}"/>
              </a:ext>
            </a:extLst>
          </p:cNvPr>
          <p:cNvSpPr>
            <a:spLocks noGrp="1" noChangeArrowheads="1"/>
          </p:cNvSpPr>
          <p:nvPr>
            <p:ph type="sldNum" sz="quarter" idx="4"/>
          </p:nvPr>
        </p:nvSpPr>
        <p:spPr bwMode="auto">
          <a:xfrm>
            <a:off x="91440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fld id="{B7A72070-83F4-40C1-B5D1-F770AE29B6B5}" type="slidenum">
              <a:rPr lang="en-US" altLang="en-US"/>
              <a:pPr>
                <a:defRPr/>
              </a:pPr>
              <a:t>‹#›</a:t>
            </a:fld>
            <a:endParaRPr lang="en-US" altLang="en-US"/>
          </a:p>
        </p:txBody>
      </p:sp>
      <p:grpSp>
        <p:nvGrpSpPr>
          <p:cNvPr id="1031" name="Group 7">
            <a:extLst>
              <a:ext uri="{FF2B5EF4-FFF2-40B4-BE49-F238E27FC236}">
                <a16:creationId xmlns:a16="http://schemas.microsoft.com/office/drawing/2014/main" id="{9ADA266B-61F9-4402-A444-E871A1EE21FB}"/>
              </a:ext>
            </a:extLst>
          </p:cNvPr>
          <p:cNvGrpSpPr>
            <a:grpSpLocks/>
          </p:cNvGrpSpPr>
          <p:nvPr/>
        </p:nvGrpSpPr>
        <p:grpSpPr bwMode="auto">
          <a:xfrm>
            <a:off x="224368" y="228600"/>
            <a:ext cx="11764433" cy="6096000"/>
            <a:chOff x="106" y="144"/>
            <a:chExt cx="5558" cy="3840"/>
          </a:xfrm>
        </p:grpSpPr>
        <p:sp>
          <p:nvSpPr>
            <p:cNvPr id="1032" name="AutoShape 8">
              <a:extLst>
                <a:ext uri="{FF2B5EF4-FFF2-40B4-BE49-F238E27FC236}">
                  <a16:creationId xmlns:a16="http://schemas.microsoft.com/office/drawing/2014/main" id="{A2DF5A33-7FA8-4E72-9A2F-D7C470CDAC5D}"/>
                </a:ext>
              </a:extLst>
            </p:cNvPr>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1033" name="Line 9">
              <a:extLst>
                <a:ext uri="{FF2B5EF4-FFF2-40B4-BE49-F238E27FC236}">
                  <a16:creationId xmlns:a16="http://schemas.microsoft.com/office/drawing/2014/main" id="{5257A5D2-53F0-4220-BF6D-BB57C21F6DC4}"/>
                </a:ext>
              </a:extLst>
            </p:cNvPr>
            <p:cNvSpPr>
              <a:spLocks noChangeShapeType="1"/>
            </p:cNvSpPr>
            <p:nvPr/>
          </p:nvSpPr>
          <p:spPr bwMode="auto">
            <a:xfrm>
              <a:off x="480" y="1077"/>
              <a:ext cx="4848"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R"/>
            </a:p>
          </p:txBody>
        </p:sp>
      </p:grpSp>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defRPr>
      </a:lvl2pPr>
      <a:lvl3pPr algn="l" rtl="0" eaLnBrk="0" fontAlgn="base" hangingPunct="0">
        <a:spcBef>
          <a:spcPct val="0"/>
        </a:spcBef>
        <a:spcAft>
          <a:spcPct val="0"/>
        </a:spcAft>
        <a:defRPr sz="3300">
          <a:solidFill>
            <a:schemeClr val="tx2"/>
          </a:solidFill>
          <a:latin typeface="Arial Black" pitchFamily="34" charset="0"/>
        </a:defRPr>
      </a:lvl3pPr>
      <a:lvl4pPr algn="l" rtl="0" eaLnBrk="0" fontAlgn="base" hangingPunct="0">
        <a:spcBef>
          <a:spcPct val="0"/>
        </a:spcBef>
        <a:spcAft>
          <a:spcPct val="0"/>
        </a:spcAft>
        <a:defRPr sz="3300">
          <a:solidFill>
            <a:schemeClr val="tx2"/>
          </a:solidFill>
          <a:latin typeface="Arial Black" pitchFamily="34" charset="0"/>
        </a:defRPr>
      </a:lvl4pPr>
      <a:lvl5pPr algn="l" rtl="0" eaLnBrk="0" fontAlgn="base" hangingPunct="0">
        <a:spcBef>
          <a:spcPct val="0"/>
        </a:spcBef>
        <a:spcAft>
          <a:spcPct val="0"/>
        </a:spcAft>
        <a:defRPr sz="3300">
          <a:solidFill>
            <a:schemeClr val="tx2"/>
          </a:solidFill>
          <a:latin typeface="Arial Black" pitchFamily="34" charset="0"/>
        </a:defRPr>
      </a:lvl5pPr>
      <a:lvl6pPr marL="457200" algn="l" rtl="0" fontAlgn="base">
        <a:spcBef>
          <a:spcPct val="0"/>
        </a:spcBef>
        <a:spcAft>
          <a:spcPct val="0"/>
        </a:spcAft>
        <a:defRPr sz="3300">
          <a:solidFill>
            <a:schemeClr val="tx2"/>
          </a:solidFill>
          <a:latin typeface="Arial Black" pitchFamily="34" charset="0"/>
        </a:defRPr>
      </a:lvl6pPr>
      <a:lvl7pPr marL="914400" algn="l" rtl="0" fontAlgn="base">
        <a:spcBef>
          <a:spcPct val="0"/>
        </a:spcBef>
        <a:spcAft>
          <a:spcPct val="0"/>
        </a:spcAft>
        <a:defRPr sz="3300">
          <a:solidFill>
            <a:schemeClr val="tx2"/>
          </a:solidFill>
          <a:latin typeface="Arial Black" pitchFamily="34" charset="0"/>
        </a:defRPr>
      </a:lvl7pPr>
      <a:lvl8pPr marL="1371600" algn="l" rtl="0" fontAlgn="base">
        <a:spcBef>
          <a:spcPct val="0"/>
        </a:spcBef>
        <a:spcAft>
          <a:spcPct val="0"/>
        </a:spcAft>
        <a:defRPr sz="3300">
          <a:solidFill>
            <a:schemeClr val="tx2"/>
          </a:solidFill>
          <a:latin typeface="Arial Black" pitchFamily="34" charset="0"/>
        </a:defRPr>
      </a:lvl8pPr>
      <a:lvl9pPr marL="1828800" algn="l" rtl="0" fontAlgn="base">
        <a:spcBef>
          <a:spcPct val="0"/>
        </a:spcBef>
        <a:spcAft>
          <a:spcPct val="0"/>
        </a:spcAft>
        <a:defRPr sz="33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BE44946-6045-45AA-92D9-309B6AB66FDE}"/>
              </a:ext>
            </a:extLst>
          </p:cNvPr>
          <p:cNvSpPr>
            <a:spLocks noGrp="1" noChangeArrowheads="1"/>
          </p:cNvSpPr>
          <p:nvPr>
            <p:ph type="ctrTitle" idx="4294967295"/>
          </p:nvPr>
        </p:nvSpPr>
        <p:spPr>
          <a:xfrm>
            <a:off x="838200" y="457200"/>
            <a:ext cx="9753600" cy="1066800"/>
          </a:xfrm>
        </p:spPr>
        <p:txBody>
          <a:bodyPr/>
          <a:lstStyle/>
          <a:p>
            <a:pPr algn="ctr" eaLnBrk="1" hangingPunct="1"/>
            <a:r>
              <a:rPr lang="en-US" altLang="en-US" sz="3600" i="1" dirty="0"/>
              <a:t>Data Mining and Machine Learning</a:t>
            </a:r>
          </a:p>
        </p:txBody>
      </p:sp>
      <p:sp>
        <p:nvSpPr>
          <p:cNvPr id="4099" name="Rectangle 3">
            <a:extLst>
              <a:ext uri="{FF2B5EF4-FFF2-40B4-BE49-F238E27FC236}">
                <a16:creationId xmlns:a16="http://schemas.microsoft.com/office/drawing/2014/main" id="{CF436DF3-D027-4758-BC67-68A8733F71AF}"/>
              </a:ext>
            </a:extLst>
          </p:cNvPr>
          <p:cNvSpPr>
            <a:spLocks noGrp="1" noChangeArrowheads="1"/>
          </p:cNvSpPr>
          <p:nvPr>
            <p:ph type="subTitle" idx="4294967295"/>
          </p:nvPr>
        </p:nvSpPr>
        <p:spPr>
          <a:xfrm>
            <a:off x="2927350" y="2452689"/>
            <a:ext cx="6597650" cy="3260725"/>
          </a:xfrm>
        </p:spPr>
        <p:txBody>
          <a:bodyPr/>
          <a:lstStyle/>
          <a:p>
            <a:pPr marL="0" indent="0" algn="ctr" eaLnBrk="1" hangingPunct="1">
              <a:lnSpc>
                <a:spcPct val="80000"/>
              </a:lnSpc>
              <a:buNone/>
            </a:pPr>
            <a:r>
              <a:rPr lang="en-US" altLang="en-US" sz="2500" dirty="0"/>
              <a:t> </a:t>
            </a:r>
          </a:p>
          <a:p>
            <a:pPr marL="0" indent="0" algn="ctr" eaLnBrk="1" hangingPunct="1">
              <a:lnSpc>
                <a:spcPct val="80000"/>
              </a:lnSpc>
              <a:buNone/>
            </a:pPr>
            <a:r>
              <a:rPr lang="en-US" altLang="en-US" sz="2500" dirty="0"/>
              <a:t>Association Rules</a:t>
            </a:r>
          </a:p>
          <a:p>
            <a:pPr marL="0" indent="0" algn="ctr" eaLnBrk="1" hangingPunct="1">
              <a:lnSpc>
                <a:spcPct val="80000"/>
              </a:lnSpc>
              <a:buNone/>
            </a:pPr>
            <a:endParaRPr lang="en-US" altLang="en-US" sz="2500" dirty="0"/>
          </a:p>
          <a:p>
            <a:pPr marL="0" indent="0" algn="ctr" eaLnBrk="1" hangingPunct="1">
              <a:lnSpc>
                <a:spcPct val="80000"/>
              </a:lnSpc>
              <a:buNone/>
            </a:pPr>
            <a:endParaRPr lang="en-US" altLang="en-US" sz="2500" dirty="0"/>
          </a:p>
          <a:p>
            <a:pPr marL="0" indent="0" algn="ctr" eaLnBrk="1" hangingPunct="1">
              <a:lnSpc>
                <a:spcPct val="80000"/>
              </a:lnSpc>
              <a:buNone/>
            </a:pPr>
            <a:r>
              <a:rPr lang="en-US" altLang="en-US" sz="2500" dirty="0"/>
              <a:t>Dr. Edgar Acuna </a:t>
            </a:r>
          </a:p>
          <a:p>
            <a:pPr marL="0" indent="0" algn="ctr" eaLnBrk="1" hangingPunct="1">
              <a:lnSpc>
                <a:spcPct val="80000"/>
              </a:lnSpc>
              <a:buNone/>
            </a:pPr>
            <a:r>
              <a:rPr lang="en-US" altLang="en-US" sz="2500" dirty="0" err="1"/>
              <a:t>Departmento</a:t>
            </a:r>
            <a:r>
              <a:rPr lang="en-US" altLang="en-US" sz="2500" dirty="0"/>
              <a:t> de </a:t>
            </a:r>
            <a:r>
              <a:rPr lang="en-US" altLang="en-US" sz="2500" dirty="0" err="1"/>
              <a:t>Matematicas</a:t>
            </a:r>
            <a:endParaRPr lang="en-US" altLang="en-US" sz="2500" dirty="0"/>
          </a:p>
          <a:p>
            <a:pPr marL="0" indent="0" algn="ctr" eaLnBrk="1" hangingPunct="1">
              <a:lnSpc>
                <a:spcPct val="80000"/>
              </a:lnSpc>
              <a:buNone/>
            </a:pPr>
            <a:endParaRPr lang="en-US" altLang="en-US" sz="2500" dirty="0"/>
          </a:p>
          <a:p>
            <a:pPr marL="0" indent="0" algn="ctr" eaLnBrk="1" hangingPunct="1">
              <a:lnSpc>
                <a:spcPct val="80000"/>
              </a:lnSpc>
              <a:buNone/>
            </a:pPr>
            <a:r>
              <a:rPr lang="en-US" altLang="en-US" sz="2500" dirty="0"/>
              <a:t> Universidad de Puerto Rico- Mayaguez</a:t>
            </a:r>
            <a:br>
              <a:rPr lang="en-US" altLang="en-US" sz="2500" dirty="0"/>
            </a:br>
            <a:r>
              <a:rPr lang="en-US" altLang="en-US" sz="2500" dirty="0"/>
              <a:t>academic.uprm.edu/</a:t>
            </a:r>
            <a:r>
              <a:rPr lang="en-US" altLang="en-US" sz="2500" dirty="0" err="1"/>
              <a:t>eacuna</a:t>
            </a:r>
            <a:endParaRPr lang="en-US" altLang="en-US" sz="2500" dirty="0"/>
          </a:p>
        </p:txBody>
      </p:sp>
      <p:sp>
        <p:nvSpPr>
          <p:cNvPr id="4100" name="Footer Placeholder 1">
            <a:extLst>
              <a:ext uri="{FF2B5EF4-FFF2-40B4-BE49-F238E27FC236}">
                <a16:creationId xmlns:a16="http://schemas.microsoft.com/office/drawing/2014/main" id="{E5380406-378E-4C0C-9232-B7237D83F300}"/>
              </a:ext>
            </a:extLst>
          </p:cNvPr>
          <p:cNvSpPr>
            <a:spLocks noGrp="1"/>
          </p:cNvSpPr>
          <p:nvPr>
            <p:ph type="ftr" sz="quarter" idx="11"/>
          </p:nvPr>
        </p:nvSpPr>
        <p:spPr>
          <a:noFill/>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ESMA4016                Edgar Acuna</a:t>
            </a:r>
          </a:p>
        </p:txBody>
      </p:sp>
      <p:sp>
        <p:nvSpPr>
          <p:cNvPr id="4101" name="Slide Number Placeholder 2">
            <a:extLst>
              <a:ext uri="{FF2B5EF4-FFF2-40B4-BE49-F238E27FC236}">
                <a16:creationId xmlns:a16="http://schemas.microsoft.com/office/drawing/2014/main" id="{9F85D606-7836-4A6F-95A4-87A57B7B338F}"/>
              </a:ext>
            </a:extLst>
          </p:cNvPr>
          <p:cNvSpPr>
            <a:spLocks noGrp="1"/>
          </p:cNvSpPr>
          <p:nvPr>
            <p:ph type="sldNum" sz="quarter" idx="12"/>
          </p:nvPr>
        </p:nvSpPr>
        <p:spPr>
          <a:noFill/>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9C6406BF-DF9A-4DA8-993E-2F22E2D4F769}" type="slidenum">
              <a:rPr lang="en-US" altLang="en-US" sz="1400"/>
              <a:pPr>
                <a:spcBef>
                  <a:spcPct val="0"/>
                </a:spcBef>
                <a:buClrTx/>
                <a:buSzTx/>
                <a:buFontTx/>
                <a:buNone/>
              </a:pPr>
              <a:t>1</a:t>
            </a:fld>
            <a:endParaRPr lang="en-US"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a:extLst>
              <a:ext uri="{FF2B5EF4-FFF2-40B4-BE49-F238E27FC236}">
                <a16:creationId xmlns:a16="http://schemas.microsoft.com/office/drawing/2014/main" id="{C50F8DC7-DCD1-4D97-8384-24BC04CD447B}"/>
              </a:ext>
            </a:extLst>
          </p:cNvPr>
          <p:cNvSpPr>
            <a:spLocks noGrp="1"/>
          </p:cNvSpPr>
          <p:nvPr>
            <p:ph type="ftr" sz="quarter" idx="11"/>
          </p:nvPr>
        </p:nvSpPr>
        <p:spPr/>
        <p:txBody>
          <a:bodyPr/>
          <a:lstStyle/>
          <a:p>
            <a:r>
              <a:rPr lang="en-US" altLang="en-PR"/>
              <a:t>ESMA4016                Edgar Acuna</a:t>
            </a:r>
          </a:p>
        </p:txBody>
      </p:sp>
      <p:sp>
        <p:nvSpPr>
          <p:cNvPr id="18" name="Slide Number Placeholder 5">
            <a:extLst>
              <a:ext uri="{FF2B5EF4-FFF2-40B4-BE49-F238E27FC236}">
                <a16:creationId xmlns:a16="http://schemas.microsoft.com/office/drawing/2014/main" id="{A2874F7F-6FC7-467B-B724-49B056509D46}"/>
              </a:ext>
            </a:extLst>
          </p:cNvPr>
          <p:cNvSpPr>
            <a:spLocks noGrp="1"/>
          </p:cNvSpPr>
          <p:nvPr>
            <p:ph type="sldNum" sz="quarter" idx="12"/>
          </p:nvPr>
        </p:nvSpPr>
        <p:spPr/>
        <p:txBody>
          <a:bodyPr/>
          <a:lstStyle/>
          <a:p>
            <a:fld id="{0BE37ABD-B88C-4D4E-9334-4A5E7F9A5FBE}" type="slidenum">
              <a:rPr lang="en-US" altLang="en-PR"/>
              <a:pPr/>
              <a:t>10</a:t>
            </a:fld>
            <a:endParaRPr lang="en-US" altLang="en-PR"/>
          </a:p>
        </p:txBody>
      </p:sp>
      <p:sp>
        <p:nvSpPr>
          <p:cNvPr id="24578" name="Rectangle 2">
            <a:extLst>
              <a:ext uri="{FF2B5EF4-FFF2-40B4-BE49-F238E27FC236}">
                <a16:creationId xmlns:a16="http://schemas.microsoft.com/office/drawing/2014/main" id="{8F40CF59-9C68-4402-B394-119BFE19908F}"/>
              </a:ext>
            </a:extLst>
          </p:cNvPr>
          <p:cNvSpPr>
            <a:spLocks noGrp="1" noChangeArrowheads="1"/>
          </p:cNvSpPr>
          <p:nvPr>
            <p:ph type="title"/>
          </p:nvPr>
        </p:nvSpPr>
        <p:spPr/>
        <p:txBody>
          <a:bodyPr/>
          <a:lstStyle/>
          <a:p>
            <a:r>
              <a:rPr lang="en-US" altLang="en-PR" sz="3200"/>
              <a:t>Frequent itemsets</a:t>
            </a:r>
          </a:p>
        </p:txBody>
      </p:sp>
      <p:sp>
        <p:nvSpPr>
          <p:cNvPr id="24579" name="Rectangle 3">
            <a:extLst>
              <a:ext uri="{FF2B5EF4-FFF2-40B4-BE49-F238E27FC236}">
                <a16:creationId xmlns:a16="http://schemas.microsoft.com/office/drawing/2014/main" id="{A15C5A1B-C923-4ABF-A9D0-5DDD6F19B2C9}"/>
              </a:ext>
            </a:extLst>
          </p:cNvPr>
          <p:cNvSpPr>
            <a:spLocks noGrp="1" noChangeArrowheads="1"/>
          </p:cNvSpPr>
          <p:nvPr>
            <p:ph type="body" idx="1"/>
          </p:nvPr>
        </p:nvSpPr>
        <p:spPr>
          <a:xfrm>
            <a:off x="914400" y="1676400"/>
            <a:ext cx="10490200" cy="1600200"/>
          </a:xfrm>
        </p:spPr>
        <p:txBody>
          <a:bodyPr/>
          <a:lstStyle/>
          <a:p>
            <a:r>
              <a:rPr lang="en-US" altLang="en-PR" sz="2400" dirty="0"/>
              <a:t>A </a:t>
            </a:r>
            <a:r>
              <a:rPr lang="en-US" altLang="en-PR" sz="2400" i="1" dirty="0"/>
              <a:t>frequent </a:t>
            </a:r>
            <a:r>
              <a:rPr lang="en-US" altLang="en-PR" sz="2400" dirty="0"/>
              <a:t>(used to be called large) </a:t>
            </a:r>
            <a:r>
              <a:rPr lang="en-US" altLang="en-PR" sz="2400" i="1" dirty="0"/>
              <a:t>itemset</a:t>
            </a:r>
            <a:r>
              <a:rPr lang="en-US" altLang="en-PR" sz="2400" dirty="0"/>
              <a:t> is an itemset whose support (S) is </a:t>
            </a:r>
            <a:r>
              <a:rPr lang="en-US" altLang="en-PR" sz="2400" dirty="0">
                <a:cs typeface="Times New Roman" panose="02020603050405020304" pitchFamily="18" charset="0"/>
              </a:rPr>
              <a:t>≥</a:t>
            </a:r>
            <a:r>
              <a:rPr lang="en-US" altLang="en-PR" sz="2400" dirty="0"/>
              <a:t> </a:t>
            </a:r>
            <a:r>
              <a:rPr lang="en-US" altLang="en-PR" sz="2400" dirty="0" err="1"/>
              <a:t>minSup</a:t>
            </a:r>
            <a:r>
              <a:rPr lang="en-US" altLang="en-PR" sz="2400" dirty="0"/>
              <a:t>. If the dataset has </a:t>
            </a:r>
            <a:r>
              <a:rPr lang="en-US" altLang="en-US" sz="2400" dirty="0"/>
              <a:t> m items then there will be  2</a:t>
            </a:r>
            <a:r>
              <a:rPr lang="en-US" altLang="en-US" sz="2400" baseline="30000" dirty="0"/>
              <a:t>m</a:t>
            </a:r>
            <a:r>
              <a:rPr lang="en-US" altLang="en-US" sz="2400" dirty="0"/>
              <a:t> </a:t>
            </a:r>
            <a:r>
              <a:rPr lang="en-US" altLang="en-US" sz="2400" dirty="0" err="1"/>
              <a:t>possibles</a:t>
            </a:r>
            <a:r>
              <a:rPr lang="en-US" altLang="en-US" sz="2400" dirty="0"/>
              <a:t> frequent </a:t>
            </a:r>
            <a:r>
              <a:rPr lang="en-US" altLang="en-US" sz="2400" dirty="0" err="1"/>
              <a:t>itemsets</a:t>
            </a:r>
            <a:r>
              <a:rPr lang="en-US" altLang="en-US" sz="2400" dirty="0"/>
              <a:t>.</a:t>
            </a:r>
            <a:endParaRPr lang="en-US" altLang="en-PR" sz="2400" dirty="0"/>
          </a:p>
          <a:p>
            <a:r>
              <a:rPr lang="en-US" altLang="en-PR" sz="2400" dirty="0" err="1"/>
              <a:t>Apriori</a:t>
            </a:r>
            <a:r>
              <a:rPr lang="en-US" altLang="en-PR" sz="2400" dirty="0"/>
              <a:t> property (downward closure): any subsets of a frequent itemset are also frequent </a:t>
            </a:r>
            <a:r>
              <a:rPr lang="en-US" altLang="en-PR" sz="2400" dirty="0" err="1"/>
              <a:t>itemsets</a:t>
            </a:r>
            <a:endParaRPr lang="en-US" altLang="en-PR" sz="2400" dirty="0"/>
          </a:p>
        </p:txBody>
      </p:sp>
      <p:sp>
        <p:nvSpPr>
          <p:cNvPr id="24589" name="Text Box 13">
            <a:extLst>
              <a:ext uri="{FF2B5EF4-FFF2-40B4-BE49-F238E27FC236}">
                <a16:creationId xmlns:a16="http://schemas.microsoft.com/office/drawing/2014/main" id="{47540331-D3B9-4179-B2BD-6A7EB1AEB3B9}"/>
              </a:ext>
            </a:extLst>
          </p:cNvPr>
          <p:cNvSpPr txBox="1">
            <a:spLocks noChangeArrowheads="1"/>
          </p:cNvSpPr>
          <p:nvPr/>
        </p:nvSpPr>
        <p:spPr bwMode="auto">
          <a:xfrm>
            <a:off x="2971800" y="4572001"/>
            <a:ext cx="403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PR" sz="2000"/>
              <a:t>AB     AC    AD     BC    BD    CD</a:t>
            </a:r>
          </a:p>
        </p:txBody>
      </p:sp>
      <p:sp>
        <p:nvSpPr>
          <p:cNvPr id="24591" name="Rectangle 15">
            <a:extLst>
              <a:ext uri="{FF2B5EF4-FFF2-40B4-BE49-F238E27FC236}">
                <a16:creationId xmlns:a16="http://schemas.microsoft.com/office/drawing/2014/main" id="{9D2A8BA5-A21F-43BF-819E-6889E78590F4}"/>
              </a:ext>
            </a:extLst>
          </p:cNvPr>
          <p:cNvSpPr>
            <a:spLocks noChangeArrowheads="1"/>
          </p:cNvSpPr>
          <p:nvPr/>
        </p:nvSpPr>
        <p:spPr bwMode="auto">
          <a:xfrm>
            <a:off x="3048000" y="5486400"/>
            <a:ext cx="37772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PR" sz="2000"/>
              <a:t>A          B                  C             D</a:t>
            </a:r>
          </a:p>
        </p:txBody>
      </p:sp>
      <p:sp>
        <p:nvSpPr>
          <p:cNvPr id="24592" name="Rectangle 16">
            <a:extLst>
              <a:ext uri="{FF2B5EF4-FFF2-40B4-BE49-F238E27FC236}">
                <a16:creationId xmlns:a16="http://schemas.microsoft.com/office/drawing/2014/main" id="{00A3B3E9-1AE0-465A-A131-17DA3089584F}"/>
              </a:ext>
            </a:extLst>
          </p:cNvPr>
          <p:cNvSpPr>
            <a:spLocks noChangeArrowheads="1"/>
          </p:cNvSpPr>
          <p:nvPr/>
        </p:nvSpPr>
        <p:spPr bwMode="auto">
          <a:xfrm>
            <a:off x="2971800" y="3581400"/>
            <a:ext cx="39233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PR" sz="2000" dirty="0"/>
              <a:t>ABC        ABD       ACD        BCD</a:t>
            </a:r>
          </a:p>
        </p:txBody>
      </p:sp>
      <p:sp>
        <p:nvSpPr>
          <p:cNvPr id="24593" name="Line 17">
            <a:extLst>
              <a:ext uri="{FF2B5EF4-FFF2-40B4-BE49-F238E27FC236}">
                <a16:creationId xmlns:a16="http://schemas.microsoft.com/office/drawing/2014/main" id="{13F24D2A-3FFB-4F52-9D37-ED51BCE33A45}"/>
              </a:ext>
            </a:extLst>
          </p:cNvPr>
          <p:cNvSpPr>
            <a:spLocks noChangeShapeType="1"/>
          </p:cNvSpPr>
          <p:nvPr/>
        </p:nvSpPr>
        <p:spPr bwMode="auto">
          <a:xfrm flipH="1">
            <a:off x="3352800" y="3962400"/>
            <a:ext cx="990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R"/>
          </a:p>
        </p:txBody>
      </p:sp>
      <p:sp>
        <p:nvSpPr>
          <p:cNvPr id="24594" name="Line 18">
            <a:extLst>
              <a:ext uri="{FF2B5EF4-FFF2-40B4-BE49-F238E27FC236}">
                <a16:creationId xmlns:a16="http://schemas.microsoft.com/office/drawing/2014/main" id="{3CA5B198-ABAB-4E0C-97DE-E2BEB2C10130}"/>
              </a:ext>
            </a:extLst>
          </p:cNvPr>
          <p:cNvSpPr>
            <a:spLocks noChangeShapeType="1"/>
          </p:cNvSpPr>
          <p:nvPr/>
        </p:nvSpPr>
        <p:spPr bwMode="auto">
          <a:xfrm>
            <a:off x="4343400" y="39624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R"/>
          </a:p>
        </p:txBody>
      </p:sp>
      <p:sp>
        <p:nvSpPr>
          <p:cNvPr id="24595" name="Line 19">
            <a:extLst>
              <a:ext uri="{FF2B5EF4-FFF2-40B4-BE49-F238E27FC236}">
                <a16:creationId xmlns:a16="http://schemas.microsoft.com/office/drawing/2014/main" id="{714575E7-4CF5-4ECE-AC99-7AC35879ABBB}"/>
              </a:ext>
            </a:extLst>
          </p:cNvPr>
          <p:cNvSpPr>
            <a:spLocks noChangeShapeType="1"/>
          </p:cNvSpPr>
          <p:nvPr/>
        </p:nvSpPr>
        <p:spPr bwMode="auto">
          <a:xfrm>
            <a:off x="4343400" y="3962400"/>
            <a:ext cx="1447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R"/>
          </a:p>
        </p:txBody>
      </p:sp>
      <p:sp>
        <p:nvSpPr>
          <p:cNvPr id="24597" name="Line 21">
            <a:extLst>
              <a:ext uri="{FF2B5EF4-FFF2-40B4-BE49-F238E27FC236}">
                <a16:creationId xmlns:a16="http://schemas.microsoft.com/office/drawing/2014/main" id="{3EA0E343-BC8B-47FB-B47F-96DE171C6A83}"/>
              </a:ext>
            </a:extLst>
          </p:cNvPr>
          <p:cNvSpPr>
            <a:spLocks noChangeShapeType="1"/>
          </p:cNvSpPr>
          <p:nvPr/>
        </p:nvSpPr>
        <p:spPr bwMode="auto">
          <a:xfrm flipV="1">
            <a:off x="3200400" y="4953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R"/>
          </a:p>
        </p:txBody>
      </p:sp>
      <p:sp>
        <p:nvSpPr>
          <p:cNvPr id="24598" name="Line 22">
            <a:extLst>
              <a:ext uri="{FF2B5EF4-FFF2-40B4-BE49-F238E27FC236}">
                <a16:creationId xmlns:a16="http://schemas.microsoft.com/office/drawing/2014/main" id="{201057A7-5F68-4C72-850E-3052EE5C20AF}"/>
              </a:ext>
            </a:extLst>
          </p:cNvPr>
          <p:cNvSpPr>
            <a:spLocks noChangeShapeType="1"/>
          </p:cNvSpPr>
          <p:nvPr/>
        </p:nvSpPr>
        <p:spPr bwMode="auto">
          <a:xfrm>
            <a:off x="3200400" y="4953000"/>
            <a:ext cx="838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R"/>
          </a:p>
        </p:txBody>
      </p:sp>
      <p:sp>
        <p:nvSpPr>
          <p:cNvPr id="24599" name="Line 23">
            <a:extLst>
              <a:ext uri="{FF2B5EF4-FFF2-40B4-BE49-F238E27FC236}">
                <a16:creationId xmlns:a16="http://schemas.microsoft.com/office/drawing/2014/main" id="{35F8590A-8975-46C6-864D-4729C3DA27EF}"/>
              </a:ext>
            </a:extLst>
          </p:cNvPr>
          <p:cNvSpPr>
            <a:spLocks noChangeShapeType="1"/>
          </p:cNvSpPr>
          <p:nvPr/>
        </p:nvSpPr>
        <p:spPr bwMode="auto">
          <a:xfrm flipH="1">
            <a:off x="3200400" y="4953000"/>
            <a:ext cx="1371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R"/>
          </a:p>
        </p:txBody>
      </p:sp>
      <p:sp>
        <p:nvSpPr>
          <p:cNvPr id="24600" name="Line 24">
            <a:extLst>
              <a:ext uri="{FF2B5EF4-FFF2-40B4-BE49-F238E27FC236}">
                <a16:creationId xmlns:a16="http://schemas.microsoft.com/office/drawing/2014/main" id="{1DCF7869-3754-495C-A7EE-AD2358E52043}"/>
              </a:ext>
            </a:extLst>
          </p:cNvPr>
          <p:cNvSpPr>
            <a:spLocks noChangeShapeType="1"/>
          </p:cNvSpPr>
          <p:nvPr/>
        </p:nvSpPr>
        <p:spPr bwMode="auto">
          <a:xfrm>
            <a:off x="4572000" y="4953000"/>
            <a:ext cx="1752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R"/>
          </a:p>
        </p:txBody>
      </p:sp>
      <p:sp>
        <p:nvSpPr>
          <p:cNvPr id="24601" name="Line 25">
            <a:extLst>
              <a:ext uri="{FF2B5EF4-FFF2-40B4-BE49-F238E27FC236}">
                <a16:creationId xmlns:a16="http://schemas.microsoft.com/office/drawing/2014/main" id="{AC4E01B0-1615-484E-B509-4D2D6797AACA}"/>
              </a:ext>
            </a:extLst>
          </p:cNvPr>
          <p:cNvSpPr>
            <a:spLocks noChangeShapeType="1"/>
          </p:cNvSpPr>
          <p:nvPr/>
        </p:nvSpPr>
        <p:spPr bwMode="auto">
          <a:xfrm flipH="1">
            <a:off x="4038600" y="4953000"/>
            <a:ext cx="1828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R"/>
          </a:p>
        </p:txBody>
      </p:sp>
      <p:sp>
        <p:nvSpPr>
          <p:cNvPr id="24602" name="Line 26">
            <a:extLst>
              <a:ext uri="{FF2B5EF4-FFF2-40B4-BE49-F238E27FC236}">
                <a16:creationId xmlns:a16="http://schemas.microsoft.com/office/drawing/2014/main" id="{2D49E84A-AC23-45B5-A58F-AD5B9D021C56}"/>
              </a:ext>
            </a:extLst>
          </p:cNvPr>
          <p:cNvSpPr>
            <a:spLocks noChangeShapeType="1"/>
          </p:cNvSpPr>
          <p:nvPr/>
        </p:nvSpPr>
        <p:spPr bwMode="auto">
          <a:xfrm>
            <a:off x="5867400" y="49530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D0A9862-8A8B-4ECD-B4B8-54198EAEE25C}"/>
              </a:ext>
            </a:extLst>
          </p:cNvPr>
          <p:cNvSpPr>
            <a:spLocks noGrp="1"/>
          </p:cNvSpPr>
          <p:nvPr>
            <p:ph type="ftr" sz="quarter" idx="11"/>
          </p:nvPr>
        </p:nvSpPr>
        <p:spPr/>
        <p:txBody>
          <a:bodyPr/>
          <a:lstStyle/>
          <a:p>
            <a:r>
              <a:rPr lang="en-US" altLang="en-PR"/>
              <a:t>ESMA4016                Edgar Acuna</a:t>
            </a:r>
            <a:endParaRPr lang="en-US" altLang="en-PR" dirty="0"/>
          </a:p>
        </p:txBody>
      </p:sp>
      <p:sp>
        <p:nvSpPr>
          <p:cNvPr id="6" name="Slide Number Placeholder 5">
            <a:extLst>
              <a:ext uri="{FF2B5EF4-FFF2-40B4-BE49-F238E27FC236}">
                <a16:creationId xmlns:a16="http://schemas.microsoft.com/office/drawing/2014/main" id="{E5E369BE-A654-4DC8-9A9F-BE6BB210CA75}"/>
              </a:ext>
            </a:extLst>
          </p:cNvPr>
          <p:cNvSpPr>
            <a:spLocks noGrp="1"/>
          </p:cNvSpPr>
          <p:nvPr>
            <p:ph type="sldNum" sz="quarter" idx="12"/>
          </p:nvPr>
        </p:nvSpPr>
        <p:spPr/>
        <p:txBody>
          <a:bodyPr/>
          <a:lstStyle/>
          <a:p>
            <a:fld id="{F1E0997C-25CF-4679-B36D-9F8BF6145C9D}" type="slidenum">
              <a:rPr lang="en-US" altLang="en-PR"/>
              <a:pPr/>
              <a:t>11</a:t>
            </a:fld>
            <a:endParaRPr lang="en-US" altLang="en-PR"/>
          </a:p>
        </p:txBody>
      </p:sp>
      <p:sp>
        <p:nvSpPr>
          <p:cNvPr id="25602" name="Rectangle 2">
            <a:extLst>
              <a:ext uri="{FF2B5EF4-FFF2-40B4-BE49-F238E27FC236}">
                <a16:creationId xmlns:a16="http://schemas.microsoft.com/office/drawing/2014/main" id="{EA8D7947-F5C4-4CB7-A8A3-62AF1EFF0EA3}"/>
              </a:ext>
            </a:extLst>
          </p:cNvPr>
          <p:cNvSpPr>
            <a:spLocks noGrp="1" noChangeArrowheads="1"/>
          </p:cNvSpPr>
          <p:nvPr>
            <p:ph type="title"/>
          </p:nvPr>
        </p:nvSpPr>
        <p:spPr/>
        <p:txBody>
          <a:bodyPr/>
          <a:lstStyle/>
          <a:p>
            <a:r>
              <a:rPr lang="en-US" altLang="en-US" sz="3200" dirty="0"/>
              <a:t>The APRIORI  algorithm  (Agrawal et al., 1995). [1]</a:t>
            </a:r>
            <a:br>
              <a:rPr lang="en-US" altLang="en-US" sz="3200" dirty="0"/>
            </a:br>
            <a:endParaRPr lang="en-US" altLang="en-PR" sz="3200" dirty="0"/>
          </a:p>
        </p:txBody>
      </p:sp>
      <p:sp>
        <p:nvSpPr>
          <p:cNvPr id="25603" name="Rectangle 3">
            <a:extLst>
              <a:ext uri="{FF2B5EF4-FFF2-40B4-BE49-F238E27FC236}">
                <a16:creationId xmlns:a16="http://schemas.microsoft.com/office/drawing/2014/main" id="{8069596A-2A2F-49D6-A528-0BBA72DD55E5}"/>
              </a:ext>
            </a:extLst>
          </p:cNvPr>
          <p:cNvSpPr>
            <a:spLocks noGrp="1" noChangeArrowheads="1"/>
          </p:cNvSpPr>
          <p:nvPr>
            <p:ph type="body" idx="1"/>
          </p:nvPr>
        </p:nvSpPr>
        <p:spPr>
          <a:xfrm>
            <a:off x="914400" y="1752600"/>
            <a:ext cx="10134600" cy="4800600"/>
          </a:xfrm>
        </p:spPr>
        <p:txBody>
          <a:bodyPr/>
          <a:lstStyle/>
          <a:p>
            <a:pPr marL="533400" indent="-533400"/>
            <a:r>
              <a:rPr lang="en-US" altLang="en-PR" sz="2400" dirty="0"/>
              <a:t>Using the downward closure, we can prune unnecessary branches for further consideration</a:t>
            </a:r>
          </a:p>
          <a:p>
            <a:pPr marL="533400" indent="-533400"/>
            <a:r>
              <a:rPr lang="en-US" altLang="en-PR" sz="2000" dirty="0"/>
              <a:t>APRIORI</a:t>
            </a:r>
          </a:p>
          <a:p>
            <a:pPr marL="914400" lvl="1" indent="-457200">
              <a:buFontTx/>
              <a:buAutoNum type="arabicPeriod"/>
            </a:pPr>
            <a:r>
              <a:rPr lang="en-US" altLang="en-PR" sz="2000" dirty="0"/>
              <a:t>k = 1</a:t>
            </a:r>
          </a:p>
          <a:p>
            <a:pPr marL="914400" lvl="1" indent="-457200">
              <a:buFontTx/>
              <a:buAutoNum type="arabicPeriod"/>
            </a:pPr>
            <a:r>
              <a:rPr lang="en-US" altLang="en-PR" sz="2000" dirty="0"/>
              <a:t>Find frequent set L</a:t>
            </a:r>
            <a:r>
              <a:rPr lang="en-US" altLang="en-PR" sz="2000" baseline="-25000" dirty="0"/>
              <a:t>k </a:t>
            </a:r>
            <a:r>
              <a:rPr lang="en-US" altLang="en-PR" sz="2000" dirty="0"/>
              <a:t>from C</a:t>
            </a:r>
            <a:r>
              <a:rPr lang="en-US" altLang="en-PR" sz="2000" baseline="-25000" dirty="0"/>
              <a:t>k</a:t>
            </a:r>
            <a:r>
              <a:rPr lang="en-US" altLang="en-PR" sz="2000" dirty="0"/>
              <a:t> of all candidate </a:t>
            </a:r>
            <a:r>
              <a:rPr lang="en-US" altLang="en-PR" sz="2000" dirty="0" err="1"/>
              <a:t>itemsets</a:t>
            </a:r>
            <a:endParaRPr lang="en-US" altLang="en-PR" sz="2000" dirty="0"/>
          </a:p>
          <a:p>
            <a:pPr marL="914400" lvl="1" indent="-457200">
              <a:buFontTx/>
              <a:buAutoNum type="arabicPeriod"/>
            </a:pPr>
            <a:r>
              <a:rPr lang="en-US" altLang="en-PR" sz="2000" dirty="0"/>
              <a:t>Form C</a:t>
            </a:r>
            <a:r>
              <a:rPr lang="en-US" altLang="en-PR" sz="2000" baseline="-25000" dirty="0"/>
              <a:t>k+1</a:t>
            </a:r>
            <a:r>
              <a:rPr lang="en-US" altLang="en-PR" sz="2000" dirty="0"/>
              <a:t> from L</a:t>
            </a:r>
            <a:r>
              <a:rPr lang="en-US" altLang="en-PR" sz="2000" baseline="-25000" dirty="0"/>
              <a:t>k</a:t>
            </a:r>
            <a:r>
              <a:rPr lang="en-US" altLang="en-PR" sz="2000" dirty="0"/>
              <a:t>; k = k + 1</a:t>
            </a:r>
          </a:p>
          <a:p>
            <a:pPr marL="914400" lvl="1" indent="-457200">
              <a:buFontTx/>
              <a:buAutoNum type="arabicPeriod"/>
            </a:pPr>
            <a:r>
              <a:rPr lang="en-US" altLang="en-PR" sz="2000" dirty="0"/>
              <a:t>Repeat 2-3 until C</a:t>
            </a:r>
            <a:r>
              <a:rPr lang="en-US" altLang="en-PR" sz="2000" baseline="-25000" dirty="0"/>
              <a:t>k </a:t>
            </a:r>
            <a:r>
              <a:rPr lang="en-US" altLang="en-PR" sz="2000" dirty="0"/>
              <a:t>is empty</a:t>
            </a:r>
          </a:p>
          <a:p>
            <a:pPr marL="533400" indent="-533400"/>
            <a:r>
              <a:rPr lang="en-US" altLang="en-PR" sz="2400" dirty="0"/>
              <a:t>Details about steps 2 and 3</a:t>
            </a:r>
          </a:p>
          <a:p>
            <a:pPr marL="914400" lvl="1" indent="-457200"/>
            <a:r>
              <a:rPr lang="en-US" altLang="en-PR" sz="2400" dirty="0"/>
              <a:t>Step 2: scan </a:t>
            </a:r>
            <a:r>
              <a:rPr lang="en-US" altLang="en-PR" sz="2400" i="1" dirty="0"/>
              <a:t>D</a:t>
            </a:r>
            <a:r>
              <a:rPr lang="en-US" altLang="en-PR" sz="2400" dirty="0"/>
              <a:t> and count each itemset in C</a:t>
            </a:r>
            <a:r>
              <a:rPr lang="en-US" altLang="en-PR" sz="2400" baseline="-25000" dirty="0"/>
              <a:t>k</a:t>
            </a:r>
            <a:r>
              <a:rPr lang="en-US" altLang="en-PR" sz="2400" dirty="0"/>
              <a:t> , if it’s greater than </a:t>
            </a:r>
            <a:r>
              <a:rPr lang="en-US" altLang="en-PR" sz="2400" dirty="0" err="1"/>
              <a:t>minSup</a:t>
            </a:r>
            <a:r>
              <a:rPr lang="en-US" altLang="en-PR" sz="2400" dirty="0"/>
              <a:t>, it is frequent</a:t>
            </a:r>
          </a:p>
          <a:p>
            <a:pPr marL="914400" lvl="1" indent="-457200"/>
            <a:r>
              <a:rPr lang="en-US" altLang="en-PR" sz="2400" dirty="0"/>
              <a:t>Step 3: next slide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BDEE6F7-321A-468C-BB4F-B9DDB97EAFA2}"/>
              </a:ext>
            </a:extLst>
          </p:cNvPr>
          <p:cNvSpPr>
            <a:spLocks noGrp="1"/>
          </p:cNvSpPr>
          <p:nvPr>
            <p:ph type="ftr" sz="quarter" idx="11"/>
          </p:nvPr>
        </p:nvSpPr>
        <p:spPr/>
        <p:txBody>
          <a:bodyPr/>
          <a:lstStyle/>
          <a:p>
            <a:r>
              <a:rPr lang="en-US" altLang="en-PR"/>
              <a:t>ESMA4016                Edgar Acuna</a:t>
            </a:r>
          </a:p>
        </p:txBody>
      </p:sp>
      <p:sp>
        <p:nvSpPr>
          <p:cNvPr id="6" name="Slide Number Placeholder 5">
            <a:extLst>
              <a:ext uri="{FF2B5EF4-FFF2-40B4-BE49-F238E27FC236}">
                <a16:creationId xmlns:a16="http://schemas.microsoft.com/office/drawing/2014/main" id="{21E609DA-26A9-401B-A9CC-073899291BB3}"/>
              </a:ext>
            </a:extLst>
          </p:cNvPr>
          <p:cNvSpPr>
            <a:spLocks noGrp="1"/>
          </p:cNvSpPr>
          <p:nvPr>
            <p:ph type="sldNum" sz="quarter" idx="12"/>
          </p:nvPr>
        </p:nvSpPr>
        <p:spPr/>
        <p:txBody>
          <a:bodyPr/>
          <a:lstStyle/>
          <a:p>
            <a:fld id="{F23DF684-FB70-4A1C-A0BF-665C1182D98A}" type="slidenum">
              <a:rPr lang="en-US" altLang="en-PR"/>
              <a:pPr/>
              <a:t>12</a:t>
            </a:fld>
            <a:endParaRPr lang="en-US" altLang="en-PR"/>
          </a:p>
        </p:txBody>
      </p:sp>
      <p:sp>
        <p:nvSpPr>
          <p:cNvPr id="28674" name="Rectangle 2">
            <a:extLst>
              <a:ext uri="{FF2B5EF4-FFF2-40B4-BE49-F238E27FC236}">
                <a16:creationId xmlns:a16="http://schemas.microsoft.com/office/drawing/2014/main" id="{4EE56615-C010-4482-817A-A10375F6F9EB}"/>
              </a:ext>
            </a:extLst>
          </p:cNvPr>
          <p:cNvSpPr>
            <a:spLocks noGrp="1" noChangeArrowheads="1"/>
          </p:cNvSpPr>
          <p:nvPr>
            <p:ph type="title"/>
          </p:nvPr>
        </p:nvSpPr>
        <p:spPr/>
        <p:txBody>
          <a:bodyPr/>
          <a:lstStyle/>
          <a:p>
            <a:r>
              <a:rPr lang="en-US" altLang="en-PR" sz="3200"/>
              <a:t>Apriori’s Candidate Generation</a:t>
            </a:r>
          </a:p>
        </p:txBody>
      </p:sp>
      <p:sp>
        <p:nvSpPr>
          <p:cNvPr id="28675" name="Rectangle 3">
            <a:extLst>
              <a:ext uri="{FF2B5EF4-FFF2-40B4-BE49-F238E27FC236}">
                <a16:creationId xmlns:a16="http://schemas.microsoft.com/office/drawing/2014/main" id="{DF426F74-775E-4670-AEB7-38BAD5024FEA}"/>
              </a:ext>
            </a:extLst>
          </p:cNvPr>
          <p:cNvSpPr>
            <a:spLocks noGrp="1" noChangeArrowheads="1"/>
          </p:cNvSpPr>
          <p:nvPr>
            <p:ph type="body" idx="1"/>
          </p:nvPr>
        </p:nvSpPr>
        <p:spPr/>
        <p:txBody>
          <a:bodyPr/>
          <a:lstStyle/>
          <a:p>
            <a:r>
              <a:rPr lang="en-US" altLang="en-PR" sz="2400" dirty="0"/>
              <a:t>For k=1, C</a:t>
            </a:r>
            <a:r>
              <a:rPr lang="en-US" altLang="en-PR" sz="2400" baseline="-25000" dirty="0"/>
              <a:t>1</a:t>
            </a:r>
            <a:r>
              <a:rPr lang="en-US" altLang="en-PR" sz="2400" dirty="0"/>
              <a:t> = all 1-itemsets.</a:t>
            </a:r>
          </a:p>
          <a:p>
            <a:r>
              <a:rPr lang="en-US" altLang="en-PR" sz="2400" dirty="0"/>
              <a:t>For k&gt;1, generate C</a:t>
            </a:r>
            <a:r>
              <a:rPr lang="en-US" altLang="en-PR" sz="2400" baseline="-25000" dirty="0"/>
              <a:t>k</a:t>
            </a:r>
            <a:r>
              <a:rPr lang="en-US" altLang="en-PR" sz="2400" dirty="0"/>
              <a:t> from L</a:t>
            </a:r>
            <a:r>
              <a:rPr lang="en-US" altLang="en-PR" sz="2400" baseline="-25000" dirty="0"/>
              <a:t>k-1</a:t>
            </a:r>
            <a:r>
              <a:rPr lang="en-US" altLang="en-PR" sz="2400" dirty="0"/>
              <a:t> as follows:</a:t>
            </a:r>
          </a:p>
          <a:p>
            <a:pPr lvl="1"/>
            <a:r>
              <a:rPr lang="en-US" altLang="en-PR" sz="2400" i="1" dirty="0"/>
              <a:t>The join step</a:t>
            </a:r>
          </a:p>
          <a:p>
            <a:pPr lvl="1">
              <a:buFontTx/>
              <a:buNone/>
            </a:pPr>
            <a:r>
              <a:rPr lang="en-US" altLang="en-PR" sz="2400" dirty="0"/>
              <a:t>	C</a:t>
            </a:r>
            <a:r>
              <a:rPr lang="en-US" altLang="en-PR" sz="2400" baseline="-25000" dirty="0"/>
              <a:t>k</a:t>
            </a:r>
            <a:r>
              <a:rPr lang="en-US" altLang="en-PR" sz="2400" dirty="0"/>
              <a:t> = k-2 way join of L</a:t>
            </a:r>
            <a:r>
              <a:rPr lang="en-US" altLang="en-PR" sz="2400" baseline="-25000" dirty="0"/>
              <a:t>k-1 </a:t>
            </a:r>
            <a:r>
              <a:rPr lang="en-US" altLang="en-PR" sz="2400" dirty="0"/>
              <a:t>with itself</a:t>
            </a:r>
          </a:p>
          <a:p>
            <a:pPr lvl="1">
              <a:buFontTx/>
              <a:buNone/>
            </a:pPr>
            <a:r>
              <a:rPr lang="en-US" altLang="en-PR" sz="2400" dirty="0"/>
              <a:t>	If both {a</a:t>
            </a:r>
            <a:r>
              <a:rPr lang="en-US" altLang="en-PR" sz="2400" baseline="-25000" dirty="0"/>
              <a:t>1</a:t>
            </a:r>
            <a:r>
              <a:rPr lang="en-US" altLang="en-PR" sz="2400" dirty="0"/>
              <a:t>, …,a</a:t>
            </a:r>
            <a:r>
              <a:rPr lang="en-US" altLang="en-PR" sz="2400" baseline="-25000" dirty="0"/>
              <a:t>k-2</a:t>
            </a:r>
            <a:r>
              <a:rPr lang="en-US" altLang="en-PR" sz="2400" dirty="0"/>
              <a:t>, a</a:t>
            </a:r>
            <a:r>
              <a:rPr lang="en-US" altLang="en-PR" sz="2400" baseline="-25000" dirty="0"/>
              <a:t>k-1</a:t>
            </a:r>
            <a:r>
              <a:rPr lang="en-US" altLang="en-PR" sz="2400" dirty="0"/>
              <a:t>} &amp; {a</a:t>
            </a:r>
            <a:r>
              <a:rPr lang="en-US" altLang="en-PR" sz="2400" baseline="-25000" dirty="0"/>
              <a:t>1</a:t>
            </a:r>
            <a:r>
              <a:rPr lang="en-US" altLang="en-PR" sz="2400" dirty="0"/>
              <a:t>, …, a</a:t>
            </a:r>
            <a:r>
              <a:rPr lang="en-US" altLang="en-PR" sz="2400" baseline="-25000" dirty="0"/>
              <a:t>k-2</a:t>
            </a:r>
            <a:r>
              <a:rPr lang="en-US" altLang="en-PR" sz="2400" dirty="0"/>
              <a:t>, </a:t>
            </a:r>
            <a:r>
              <a:rPr lang="en-US" altLang="en-PR" sz="2400" dirty="0" err="1"/>
              <a:t>a</a:t>
            </a:r>
            <a:r>
              <a:rPr lang="en-US" altLang="en-PR" sz="2400" baseline="-25000" dirty="0" err="1"/>
              <a:t>k</a:t>
            </a:r>
            <a:r>
              <a:rPr lang="en-US" altLang="en-PR" sz="2400" dirty="0"/>
              <a:t>} are in L</a:t>
            </a:r>
            <a:r>
              <a:rPr lang="en-US" altLang="en-PR" sz="2400" baseline="-25000" dirty="0"/>
              <a:t>k-1</a:t>
            </a:r>
            <a:r>
              <a:rPr lang="en-US" altLang="en-PR" sz="2400" dirty="0"/>
              <a:t>, then add {a</a:t>
            </a:r>
            <a:r>
              <a:rPr lang="en-US" altLang="en-PR" sz="2400" baseline="-25000" dirty="0"/>
              <a:t>1</a:t>
            </a:r>
            <a:r>
              <a:rPr lang="en-US" altLang="en-PR" sz="2400" dirty="0"/>
              <a:t>, …,a</a:t>
            </a:r>
            <a:r>
              <a:rPr lang="en-US" altLang="en-PR" sz="2400" baseline="-25000" dirty="0"/>
              <a:t>k-2</a:t>
            </a:r>
            <a:r>
              <a:rPr lang="en-US" altLang="en-PR" sz="2400" dirty="0"/>
              <a:t>, a</a:t>
            </a:r>
            <a:r>
              <a:rPr lang="en-US" altLang="en-PR" sz="2400" baseline="-25000" dirty="0"/>
              <a:t>k-1</a:t>
            </a:r>
            <a:r>
              <a:rPr lang="en-US" altLang="en-PR" sz="2400" dirty="0"/>
              <a:t>, </a:t>
            </a:r>
            <a:r>
              <a:rPr lang="en-US" altLang="en-PR" sz="2400" dirty="0" err="1"/>
              <a:t>a</a:t>
            </a:r>
            <a:r>
              <a:rPr lang="en-US" altLang="en-PR" sz="2400" baseline="-25000" dirty="0" err="1"/>
              <a:t>k</a:t>
            </a:r>
            <a:r>
              <a:rPr lang="en-US" altLang="en-PR" sz="2400" dirty="0"/>
              <a:t>} to C</a:t>
            </a:r>
            <a:r>
              <a:rPr lang="en-US" altLang="en-PR" sz="2400" baseline="-25000" dirty="0"/>
              <a:t>k</a:t>
            </a:r>
          </a:p>
          <a:p>
            <a:pPr lvl="1">
              <a:buFontTx/>
              <a:buNone/>
            </a:pPr>
            <a:r>
              <a:rPr lang="en-US" altLang="en-PR" sz="2400" baseline="-25000" dirty="0"/>
              <a:t>	</a:t>
            </a:r>
            <a:r>
              <a:rPr lang="en-US" altLang="en-PR" sz="2400" dirty="0"/>
              <a:t>(We keep items </a:t>
            </a:r>
            <a:r>
              <a:rPr lang="en-US" altLang="en-PR" sz="2400" b="1" dirty="0"/>
              <a:t>sorted</a:t>
            </a:r>
            <a:r>
              <a:rPr lang="en-US" altLang="en-PR" sz="2400" dirty="0"/>
              <a:t>).</a:t>
            </a:r>
          </a:p>
          <a:p>
            <a:pPr lvl="1"/>
            <a:r>
              <a:rPr lang="en-US" altLang="en-PR" sz="2400" i="1" dirty="0"/>
              <a:t>The prune step</a:t>
            </a:r>
            <a:r>
              <a:rPr lang="en-US" altLang="en-PR" sz="2400" dirty="0"/>
              <a:t> </a:t>
            </a:r>
          </a:p>
          <a:p>
            <a:pPr lvl="1">
              <a:buFontTx/>
              <a:buNone/>
            </a:pPr>
            <a:r>
              <a:rPr lang="en-US" altLang="en-PR" sz="2400" dirty="0"/>
              <a:t>	Remove {a</a:t>
            </a:r>
            <a:r>
              <a:rPr lang="en-US" altLang="en-PR" sz="2400" baseline="-25000" dirty="0"/>
              <a:t>1</a:t>
            </a:r>
            <a:r>
              <a:rPr lang="en-US" altLang="en-PR" sz="2400" dirty="0"/>
              <a:t>, …,a</a:t>
            </a:r>
            <a:r>
              <a:rPr lang="en-US" altLang="en-PR" sz="2400" baseline="-25000" dirty="0"/>
              <a:t>k-2</a:t>
            </a:r>
            <a:r>
              <a:rPr lang="en-US" altLang="en-PR" sz="2400" dirty="0"/>
              <a:t>, a</a:t>
            </a:r>
            <a:r>
              <a:rPr lang="en-US" altLang="en-PR" sz="2400" baseline="-25000" dirty="0"/>
              <a:t>k-1</a:t>
            </a:r>
            <a:r>
              <a:rPr lang="en-US" altLang="en-PR" sz="2400" dirty="0"/>
              <a:t>, </a:t>
            </a:r>
            <a:r>
              <a:rPr lang="en-US" altLang="en-PR" sz="2400" dirty="0" err="1"/>
              <a:t>a</a:t>
            </a:r>
            <a:r>
              <a:rPr lang="en-US" altLang="en-PR" sz="2400" baseline="-25000" dirty="0" err="1"/>
              <a:t>k</a:t>
            </a:r>
            <a:r>
              <a:rPr lang="en-US" altLang="en-PR" sz="2400" dirty="0"/>
              <a:t>} if it contains a non-frequent (k-1) subset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a:extLst>
              <a:ext uri="{FF2B5EF4-FFF2-40B4-BE49-F238E27FC236}">
                <a16:creationId xmlns:a16="http://schemas.microsoft.com/office/drawing/2014/main" id="{4A69F892-1CD5-4FF1-BAB1-C4B609D83A86}"/>
              </a:ext>
            </a:extLst>
          </p:cNvPr>
          <p:cNvSpPr>
            <a:spLocks noGrp="1"/>
          </p:cNvSpPr>
          <p:nvPr>
            <p:ph type="ftr" sz="quarter" idx="11"/>
          </p:nvPr>
        </p:nvSpPr>
        <p:spPr/>
        <p:txBody>
          <a:bodyPr/>
          <a:lstStyle/>
          <a:p>
            <a:r>
              <a:rPr lang="en-US" altLang="en-PR"/>
              <a:t>ESMA4016                Edgar Acuna</a:t>
            </a:r>
          </a:p>
        </p:txBody>
      </p:sp>
      <p:sp>
        <p:nvSpPr>
          <p:cNvPr id="29" name="Slide Number Placeholder 5">
            <a:extLst>
              <a:ext uri="{FF2B5EF4-FFF2-40B4-BE49-F238E27FC236}">
                <a16:creationId xmlns:a16="http://schemas.microsoft.com/office/drawing/2014/main" id="{76B260BA-AF91-4AA6-BD04-392A5580FA76}"/>
              </a:ext>
            </a:extLst>
          </p:cNvPr>
          <p:cNvSpPr>
            <a:spLocks noGrp="1"/>
          </p:cNvSpPr>
          <p:nvPr>
            <p:ph type="sldNum" sz="quarter" idx="12"/>
          </p:nvPr>
        </p:nvSpPr>
        <p:spPr/>
        <p:txBody>
          <a:bodyPr/>
          <a:lstStyle/>
          <a:p>
            <a:fld id="{C6321DB2-72B8-4A9C-9689-D4FDC83469CE}" type="slidenum">
              <a:rPr lang="en-US" altLang="en-PR"/>
              <a:pPr/>
              <a:t>13</a:t>
            </a:fld>
            <a:endParaRPr lang="en-US" altLang="en-PR"/>
          </a:p>
        </p:txBody>
      </p:sp>
      <p:sp>
        <p:nvSpPr>
          <p:cNvPr id="29698" name="Rectangle 2">
            <a:extLst>
              <a:ext uri="{FF2B5EF4-FFF2-40B4-BE49-F238E27FC236}">
                <a16:creationId xmlns:a16="http://schemas.microsoft.com/office/drawing/2014/main" id="{C07D9B9A-1285-4379-9112-952998F191A1}"/>
              </a:ext>
            </a:extLst>
          </p:cNvPr>
          <p:cNvSpPr>
            <a:spLocks noGrp="1" noChangeArrowheads="1"/>
          </p:cNvSpPr>
          <p:nvPr>
            <p:ph type="title"/>
          </p:nvPr>
        </p:nvSpPr>
        <p:spPr/>
        <p:txBody>
          <a:bodyPr/>
          <a:lstStyle/>
          <a:p>
            <a:r>
              <a:rPr lang="en-US" altLang="en-PR" sz="3200"/>
              <a:t>Example – Finding frequent itemsets</a:t>
            </a:r>
          </a:p>
        </p:txBody>
      </p:sp>
      <p:sp>
        <p:nvSpPr>
          <p:cNvPr id="29700" name="Rectangle 4">
            <a:extLst>
              <a:ext uri="{FF2B5EF4-FFF2-40B4-BE49-F238E27FC236}">
                <a16:creationId xmlns:a16="http://schemas.microsoft.com/office/drawing/2014/main" id="{5BB6BBBA-0F81-4DCC-8226-679896290BDD}"/>
              </a:ext>
            </a:extLst>
          </p:cNvPr>
          <p:cNvSpPr>
            <a:spLocks noChangeArrowheads="1"/>
          </p:cNvSpPr>
          <p:nvPr/>
        </p:nvSpPr>
        <p:spPr bwMode="auto">
          <a:xfrm>
            <a:off x="1600200" y="1752600"/>
            <a:ext cx="88392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PR" sz="2400" dirty="0"/>
              <a:t>Dataset D</a:t>
            </a:r>
          </a:p>
          <a:p>
            <a:pPr>
              <a:buFontTx/>
              <a:buNone/>
            </a:pPr>
            <a:r>
              <a:rPr lang="en-US" altLang="en-PR" sz="2400" dirty="0"/>
              <a:t>	</a:t>
            </a:r>
          </a:p>
        </p:txBody>
      </p:sp>
      <p:graphicFrame>
        <p:nvGraphicFramePr>
          <p:cNvPr id="29734" name="Group 38">
            <a:extLst>
              <a:ext uri="{FF2B5EF4-FFF2-40B4-BE49-F238E27FC236}">
                <a16:creationId xmlns:a16="http://schemas.microsoft.com/office/drawing/2014/main" id="{3A83D4AF-9231-4305-88AB-A13E12CFBAE1}"/>
              </a:ext>
            </a:extLst>
          </p:cNvPr>
          <p:cNvGraphicFramePr>
            <a:graphicFrameLocks noGrp="1"/>
          </p:cNvGraphicFramePr>
          <p:nvPr/>
        </p:nvGraphicFramePr>
        <p:xfrm>
          <a:off x="2209800" y="2133601"/>
          <a:ext cx="2133600" cy="1936433"/>
        </p:xfrm>
        <a:graphic>
          <a:graphicData uri="http://schemas.openxmlformats.org/drawingml/2006/table">
            <a:tbl>
              <a:tblPr/>
              <a:tblGrid>
                <a:gridCol w="762000">
                  <a:extLst>
                    <a:ext uri="{9D8B030D-6E8A-4147-A177-3AD203B41FA5}">
                      <a16:colId xmlns:a16="http://schemas.microsoft.com/office/drawing/2014/main" val="646636004"/>
                    </a:ext>
                  </a:extLst>
                </a:gridCol>
                <a:gridCol w="1371600">
                  <a:extLst>
                    <a:ext uri="{9D8B030D-6E8A-4147-A177-3AD203B41FA5}">
                      <a16:colId xmlns:a16="http://schemas.microsoft.com/office/drawing/2014/main" val="1260357206"/>
                    </a:ext>
                  </a:extLst>
                </a:gridCol>
              </a:tblGrid>
              <a:tr h="3651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Items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3231140"/>
                  </a:ext>
                </a:extLst>
              </a:tr>
              <a:tr h="39687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a1 a3 a4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029718"/>
                  </a:ext>
                </a:extLst>
              </a:tr>
              <a:tr h="4286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a2 a3 a5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9634090"/>
                  </a:ext>
                </a:extLst>
              </a:tr>
              <a:tr h="3540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T300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a1 a2 a3 a5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8188576"/>
                  </a:ext>
                </a:extLst>
              </a:tr>
              <a:tr h="3794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T400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a2 a5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386351"/>
                  </a:ext>
                </a:extLst>
              </a:tr>
            </a:tbl>
          </a:graphicData>
        </a:graphic>
      </p:graphicFrame>
      <p:sp>
        <p:nvSpPr>
          <p:cNvPr id="29722" name="Text Box 26">
            <a:extLst>
              <a:ext uri="{FF2B5EF4-FFF2-40B4-BE49-F238E27FC236}">
                <a16:creationId xmlns:a16="http://schemas.microsoft.com/office/drawing/2014/main" id="{876F2837-7C30-43D2-8A75-346CD1BF4045}"/>
              </a:ext>
            </a:extLst>
          </p:cNvPr>
          <p:cNvSpPr txBox="1">
            <a:spLocks noChangeArrowheads="1"/>
          </p:cNvSpPr>
          <p:nvPr/>
        </p:nvSpPr>
        <p:spPr bwMode="auto">
          <a:xfrm>
            <a:off x="4419600" y="1600200"/>
            <a:ext cx="6019800"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PR"/>
              <a:t>1. scan D </a:t>
            </a:r>
            <a:r>
              <a:rPr lang="en-US" altLang="en-PR">
                <a:sym typeface="Wingdings" panose="05000000000000000000" pitchFamily="2" charset="2"/>
              </a:rPr>
              <a:t> </a:t>
            </a:r>
            <a:r>
              <a:rPr lang="en-US" altLang="en-PR"/>
              <a:t>C</a:t>
            </a:r>
            <a:r>
              <a:rPr lang="en-US" altLang="en-PR" baseline="-25000"/>
              <a:t>1</a:t>
            </a:r>
            <a:r>
              <a:rPr lang="en-US" altLang="en-PR"/>
              <a:t>: a</a:t>
            </a:r>
            <a:r>
              <a:rPr lang="en-US" altLang="en-PR" sz="2000"/>
              <a:t>1:2, a2:3, a3:3, a4:1, a5:3</a:t>
            </a:r>
            <a:endParaRPr lang="en-US" altLang="en-PR" baseline="-25000"/>
          </a:p>
          <a:p>
            <a:pPr>
              <a:spcBef>
                <a:spcPct val="50000"/>
              </a:spcBef>
            </a:pPr>
            <a:r>
              <a:rPr lang="en-US" altLang="en-PR"/>
              <a:t>	   </a:t>
            </a:r>
            <a:r>
              <a:rPr lang="en-US" altLang="en-PR">
                <a:sym typeface="Wingdings" panose="05000000000000000000" pitchFamily="2" charset="2"/>
              </a:rPr>
              <a:t> </a:t>
            </a:r>
            <a:r>
              <a:rPr lang="en-US" altLang="en-PR"/>
              <a:t>L</a:t>
            </a:r>
            <a:r>
              <a:rPr lang="en-US" altLang="en-PR" baseline="-25000"/>
              <a:t>1</a:t>
            </a:r>
            <a:r>
              <a:rPr lang="en-US" altLang="en-PR"/>
              <a:t>:        a</a:t>
            </a:r>
            <a:r>
              <a:rPr lang="en-US" altLang="en-PR" sz="2000"/>
              <a:t>1:2, a2:3, a3:3,         a5:3</a:t>
            </a:r>
            <a:endParaRPr lang="en-US" altLang="en-PR"/>
          </a:p>
          <a:p>
            <a:pPr>
              <a:spcBef>
                <a:spcPct val="50000"/>
              </a:spcBef>
            </a:pPr>
            <a:r>
              <a:rPr lang="en-US" altLang="en-PR" baseline="-25000"/>
              <a:t>	    </a:t>
            </a:r>
            <a:r>
              <a:rPr lang="en-US" altLang="en-PR">
                <a:sym typeface="Wingdings" panose="05000000000000000000" pitchFamily="2" charset="2"/>
              </a:rPr>
              <a:t> </a:t>
            </a:r>
            <a:r>
              <a:rPr lang="en-US" altLang="en-PR"/>
              <a:t>C</a:t>
            </a:r>
            <a:r>
              <a:rPr lang="en-US" altLang="en-PR" baseline="-25000"/>
              <a:t>2</a:t>
            </a:r>
            <a:r>
              <a:rPr lang="en-US" altLang="en-PR"/>
              <a:t>:        </a:t>
            </a:r>
            <a:r>
              <a:rPr lang="en-US" altLang="en-PR" sz="2000"/>
              <a:t>a1a2, a1a3, a1a5, a2a3, a2a5, a3a5</a:t>
            </a:r>
            <a:endParaRPr lang="en-US" altLang="en-PR"/>
          </a:p>
          <a:p>
            <a:pPr>
              <a:spcBef>
                <a:spcPct val="50000"/>
              </a:spcBef>
            </a:pPr>
            <a:r>
              <a:rPr lang="en-US" altLang="en-PR"/>
              <a:t>2.</a:t>
            </a:r>
            <a:r>
              <a:rPr lang="en-US" altLang="en-PR" baseline="-25000"/>
              <a:t> </a:t>
            </a:r>
            <a:r>
              <a:rPr lang="en-US" altLang="en-PR"/>
              <a:t>scan D </a:t>
            </a:r>
            <a:r>
              <a:rPr lang="en-US" altLang="en-PR">
                <a:sym typeface="Wingdings" panose="05000000000000000000" pitchFamily="2" charset="2"/>
              </a:rPr>
              <a:t> </a:t>
            </a:r>
            <a:r>
              <a:rPr lang="en-US" altLang="en-PR"/>
              <a:t>C</a:t>
            </a:r>
            <a:r>
              <a:rPr lang="en-US" altLang="en-PR" baseline="-25000"/>
              <a:t>2</a:t>
            </a:r>
            <a:r>
              <a:rPr lang="en-US" altLang="en-PR">
                <a:sym typeface="Wingdings" panose="05000000000000000000" pitchFamily="2" charset="2"/>
              </a:rPr>
              <a:t>: </a:t>
            </a:r>
            <a:r>
              <a:rPr lang="en-US" altLang="en-PR" sz="2000">
                <a:sym typeface="Wingdings" panose="05000000000000000000" pitchFamily="2" charset="2"/>
              </a:rPr>
              <a:t>a</a:t>
            </a:r>
            <a:r>
              <a:rPr lang="en-US" altLang="en-PR" sz="2000"/>
              <a:t>1a2:1, a1a3:2, a1a5:1, a2a3:2, a2a5:3, a3a5:2</a:t>
            </a:r>
            <a:endParaRPr lang="en-US" altLang="en-PR">
              <a:sym typeface="Wingdings" panose="05000000000000000000" pitchFamily="2" charset="2"/>
            </a:endParaRPr>
          </a:p>
          <a:p>
            <a:pPr>
              <a:spcBef>
                <a:spcPct val="50000"/>
              </a:spcBef>
            </a:pPr>
            <a:r>
              <a:rPr lang="en-US" altLang="en-PR">
                <a:sym typeface="Wingdings" panose="05000000000000000000" pitchFamily="2" charset="2"/>
              </a:rPr>
              <a:t>          </a:t>
            </a:r>
            <a:r>
              <a:rPr lang="en-US" altLang="en-PR"/>
              <a:t>L</a:t>
            </a:r>
            <a:r>
              <a:rPr lang="en-US" altLang="en-PR" baseline="-25000"/>
              <a:t>2</a:t>
            </a:r>
            <a:r>
              <a:rPr lang="en-US" altLang="en-PR"/>
              <a:t>:  </a:t>
            </a:r>
            <a:r>
              <a:rPr lang="en-US" altLang="en-PR" sz="2000"/>
              <a:t>a1a3:2, a2a3:2, a2a5:3, a3a5:2</a:t>
            </a:r>
            <a:endParaRPr lang="en-US" altLang="en-PR"/>
          </a:p>
          <a:p>
            <a:pPr lvl="1">
              <a:spcBef>
                <a:spcPct val="50000"/>
              </a:spcBef>
            </a:pPr>
            <a:r>
              <a:rPr lang="en-US" altLang="en-PR"/>
              <a:t>   </a:t>
            </a:r>
            <a:r>
              <a:rPr lang="en-US" altLang="en-PR">
                <a:sym typeface="Wingdings" panose="05000000000000000000" pitchFamily="2" charset="2"/>
              </a:rPr>
              <a:t> </a:t>
            </a:r>
            <a:r>
              <a:rPr lang="en-US" altLang="en-PR"/>
              <a:t>C</a:t>
            </a:r>
            <a:r>
              <a:rPr lang="en-US" altLang="en-PR" baseline="-25000"/>
              <a:t>3</a:t>
            </a:r>
            <a:r>
              <a:rPr lang="en-US" altLang="en-PR"/>
              <a:t>:</a:t>
            </a:r>
            <a:r>
              <a:rPr lang="en-US" altLang="en-PR" baseline="-25000"/>
              <a:t>  </a:t>
            </a:r>
            <a:r>
              <a:rPr lang="en-US" altLang="en-PR" sz="2000"/>
              <a:t>a2a3a5</a:t>
            </a:r>
          </a:p>
          <a:p>
            <a:pPr lvl="1">
              <a:spcBef>
                <a:spcPct val="50000"/>
              </a:spcBef>
            </a:pPr>
            <a:r>
              <a:rPr lang="en-US" altLang="en-PR" baseline="-25000"/>
              <a:t>    </a:t>
            </a:r>
            <a:r>
              <a:rPr lang="en-US" altLang="en-PR">
                <a:sym typeface="Wingdings" panose="05000000000000000000" pitchFamily="2" charset="2"/>
              </a:rPr>
              <a:t> Pruned </a:t>
            </a:r>
            <a:r>
              <a:rPr lang="en-US" altLang="en-PR"/>
              <a:t>C</a:t>
            </a:r>
            <a:r>
              <a:rPr lang="en-US" altLang="en-PR" baseline="-25000"/>
              <a:t>3</a:t>
            </a:r>
            <a:r>
              <a:rPr lang="en-US" altLang="en-PR"/>
              <a:t>:</a:t>
            </a:r>
            <a:r>
              <a:rPr lang="en-US" altLang="en-PR" baseline="-25000"/>
              <a:t>  </a:t>
            </a:r>
            <a:r>
              <a:rPr lang="en-US" altLang="en-PR" sz="2000"/>
              <a:t>a2a3a5</a:t>
            </a:r>
          </a:p>
          <a:p>
            <a:pPr>
              <a:spcBef>
                <a:spcPct val="50000"/>
              </a:spcBef>
            </a:pPr>
            <a:r>
              <a:rPr lang="en-US" altLang="en-PR"/>
              <a:t>3. scan D </a:t>
            </a:r>
            <a:r>
              <a:rPr lang="en-US" altLang="en-PR">
                <a:sym typeface="Wingdings" panose="05000000000000000000" pitchFamily="2" charset="2"/>
              </a:rPr>
              <a:t> </a:t>
            </a:r>
            <a:r>
              <a:rPr lang="en-US" altLang="en-PR"/>
              <a:t>L</a:t>
            </a:r>
            <a:r>
              <a:rPr lang="en-US" altLang="en-PR" baseline="-25000"/>
              <a:t>3</a:t>
            </a:r>
            <a:r>
              <a:rPr lang="en-US" altLang="en-PR"/>
              <a:t>: a</a:t>
            </a:r>
            <a:r>
              <a:rPr lang="en-US" altLang="en-PR" sz="2000"/>
              <a:t>2a3a5:2</a:t>
            </a:r>
          </a:p>
        </p:txBody>
      </p:sp>
      <p:sp>
        <p:nvSpPr>
          <p:cNvPr id="29723" name="Text Box 27">
            <a:extLst>
              <a:ext uri="{FF2B5EF4-FFF2-40B4-BE49-F238E27FC236}">
                <a16:creationId xmlns:a16="http://schemas.microsoft.com/office/drawing/2014/main" id="{019735FA-0A0A-4AC1-9AB5-EBD3D561C4EF}"/>
              </a:ext>
            </a:extLst>
          </p:cNvPr>
          <p:cNvSpPr txBox="1">
            <a:spLocks noChangeArrowheads="1"/>
          </p:cNvSpPr>
          <p:nvPr/>
        </p:nvSpPr>
        <p:spPr bwMode="auto">
          <a:xfrm>
            <a:off x="2209800" y="5029200"/>
            <a:ext cx="1828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PR">
                <a:solidFill>
                  <a:schemeClr val="tx2"/>
                </a:solidFill>
              </a:rPr>
              <a:t>minSup=0.5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a:extLst>
              <a:ext uri="{FF2B5EF4-FFF2-40B4-BE49-F238E27FC236}">
                <a16:creationId xmlns:a16="http://schemas.microsoft.com/office/drawing/2014/main" id="{2FE023F4-EA70-4F9B-BAA1-BDDAB72184CD}"/>
              </a:ext>
            </a:extLst>
          </p:cNvPr>
          <p:cNvSpPr>
            <a:spLocks noGrp="1"/>
          </p:cNvSpPr>
          <p:nvPr>
            <p:ph type="ftr" sz="quarter" idx="11"/>
          </p:nvPr>
        </p:nvSpPr>
        <p:spPr/>
        <p:txBody>
          <a:bodyPr/>
          <a:lstStyle/>
          <a:p>
            <a:r>
              <a:rPr lang="en-US" altLang="en-PR"/>
              <a:t>ESMA4016                Edgar Acuna</a:t>
            </a:r>
          </a:p>
        </p:txBody>
      </p:sp>
      <p:sp>
        <p:nvSpPr>
          <p:cNvPr id="29" name="Slide Number Placeholder 5">
            <a:extLst>
              <a:ext uri="{FF2B5EF4-FFF2-40B4-BE49-F238E27FC236}">
                <a16:creationId xmlns:a16="http://schemas.microsoft.com/office/drawing/2014/main" id="{F4D567DD-51D1-4480-9659-9E6110F5E7C3}"/>
              </a:ext>
            </a:extLst>
          </p:cNvPr>
          <p:cNvSpPr>
            <a:spLocks noGrp="1"/>
          </p:cNvSpPr>
          <p:nvPr>
            <p:ph type="sldNum" sz="quarter" idx="12"/>
          </p:nvPr>
        </p:nvSpPr>
        <p:spPr/>
        <p:txBody>
          <a:bodyPr/>
          <a:lstStyle/>
          <a:p>
            <a:fld id="{7466ED2F-7907-45D6-BD44-3C3E8FE3572F}" type="slidenum">
              <a:rPr lang="en-US" altLang="en-PR"/>
              <a:pPr/>
              <a:t>14</a:t>
            </a:fld>
            <a:endParaRPr lang="en-US" altLang="en-PR"/>
          </a:p>
        </p:txBody>
      </p:sp>
      <p:sp>
        <p:nvSpPr>
          <p:cNvPr id="40962" name="Rectangle 1026">
            <a:extLst>
              <a:ext uri="{FF2B5EF4-FFF2-40B4-BE49-F238E27FC236}">
                <a16:creationId xmlns:a16="http://schemas.microsoft.com/office/drawing/2014/main" id="{023ABDDA-5FD6-4D63-BE6F-AEE9B62D908F}"/>
              </a:ext>
            </a:extLst>
          </p:cNvPr>
          <p:cNvSpPr>
            <a:spLocks noGrp="1" noChangeArrowheads="1"/>
          </p:cNvSpPr>
          <p:nvPr>
            <p:ph type="title"/>
          </p:nvPr>
        </p:nvSpPr>
        <p:spPr/>
        <p:txBody>
          <a:bodyPr/>
          <a:lstStyle/>
          <a:p>
            <a:r>
              <a:rPr lang="en-US" altLang="en-PR" sz="3200" dirty="0"/>
              <a:t>Order of items can make difference in the process</a:t>
            </a:r>
          </a:p>
        </p:txBody>
      </p:sp>
      <p:sp>
        <p:nvSpPr>
          <p:cNvPr id="40964" name="Rectangle 1028">
            <a:extLst>
              <a:ext uri="{FF2B5EF4-FFF2-40B4-BE49-F238E27FC236}">
                <a16:creationId xmlns:a16="http://schemas.microsoft.com/office/drawing/2014/main" id="{63F6A4EB-F457-4733-ADB1-5D3EF4DF03DA}"/>
              </a:ext>
            </a:extLst>
          </p:cNvPr>
          <p:cNvSpPr>
            <a:spLocks noChangeArrowheads="1"/>
          </p:cNvSpPr>
          <p:nvPr/>
        </p:nvSpPr>
        <p:spPr bwMode="auto">
          <a:xfrm>
            <a:off x="2209800" y="1524000"/>
            <a:ext cx="7772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PR" sz="2400"/>
              <a:t>Dataset D</a:t>
            </a:r>
          </a:p>
          <a:p>
            <a:pPr>
              <a:buFontTx/>
              <a:buNone/>
            </a:pPr>
            <a:r>
              <a:rPr lang="en-US" altLang="en-PR" sz="2400"/>
              <a:t>	</a:t>
            </a:r>
          </a:p>
        </p:txBody>
      </p:sp>
      <p:graphicFrame>
        <p:nvGraphicFramePr>
          <p:cNvPr id="40965" name="Group 1029">
            <a:extLst>
              <a:ext uri="{FF2B5EF4-FFF2-40B4-BE49-F238E27FC236}">
                <a16:creationId xmlns:a16="http://schemas.microsoft.com/office/drawing/2014/main" id="{9D59E552-0077-4A0E-B32A-9AD61AF95730}"/>
              </a:ext>
            </a:extLst>
          </p:cNvPr>
          <p:cNvGraphicFramePr>
            <a:graphicFrameLocks noGrp="1"/>
          </p:cNvGraphicFramePr>
          <p:nvPr/>
        </p:nvGraphicFramePr>
        <p:xfrm>
          <a:off x="2209800" y="2133601"/>
          <a:ext cx="1905000" cy="1905318"/>
        </p:xfrm>
        <a:graphic>
          <a:graphicData uri="http://schemas.openxmlformats.org/drawingml/2006/table">
            <a:tbl>
              <a:tblPr/>
              <a:tblGrid>
                <a:gridCol w="914400">
                  <a:extLst>
                    <a:ext uri="{9D8B030D-6E8A-4147-A177-3AD203B41FA5}">
                      <a16:colId xmlns:a16="http://schemas.microsoft.com/office/drawing/2014/main" val="3645484709"/>
                    </a:ext>
                  </a:extLst>
                </a:gridCol>
                <a:gridCol w="990600">
                  <a:extLst>
                    <a:ext uri="{9D8B030D-6E8A-4147-A177-3AD203B41FA5}">
                      <a16:colId xmlns:a16="http://schemas.microsoft.com/office/drawing/2014/main" val="2985591435"/>
                    </a:ext>
                  </a:extLst>
                </a:gridCol>
              </a:tblGrid>
              <a:tr h="3651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Items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3843077"/>
                  </a:ext>
                </a:extLst>
              </a:tr>
              <a:tr h="350838">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1 3 4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8780887"/>
                  </a:ext>
                </a:extLst>
              </a:tr>
              <a:tr h="42862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2 3 5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4432469"/>
                  </a:ext>
                </a:extLst>
              </a:tr>
              <a:tr h="3540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T300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1 2 3 5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1528085"/>
                  </a:ext>
                </a:extLst>
              </a:tr>
              <a:tr h="379413">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T400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2 5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0541097"/>
                  </a:ext>
                </a:extLst>
              </a:tr>
            </a:tbl>
          </a:graphicData>
        </a:graphic>
      </p:graphicFrame>
      <p:sp>
        <p:nvSpPr>
          <p:cNvPr id="40986" name="Text Box 1050">
            <a:extLst>
              <a:ext uri="{FF2B5EF4-FFF2-40B4-BE49-F238E27FC236}">
                <a16:creationId xmlns:a16="http://schemas.microsoft.com/office/drawing/2014/main" id="{DAA0FECA-EBEB-4D9B-9EC2-FAA9CACDE9E6}"/>
              </a:ext>
            </a:extLst>
          </p:cNvPr>
          <p:cNvSpPr txBox="1">
            <a:spLocks noChangeArrowheads="1"/>
          </p:cNvSpPr>
          <p:nvPr/>
        </p:nvSpPr>
        <p:spPr bwMode="auto">
          <a:xfrm>
            <a:off x="2209800" y="5029200"/>
            <a:ext cx="1828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PR">
                <a:solidFill>
                  <a:schemeClr val="tx2"/>
                </a:solidFill>
              </a:rPr>
              <a:t>minSup=0.5</a:t>
            </a:r>
          </a:p>
        </p:txBody>
      </p:sp>
      <p:sp>
        <p:nvSpPr>
          <p:cNvPr id="40987" name="Text Box 1051">
            <a:extLst>
              <a:ext uri="{FF2B5EF4-FFF2-40B4-BE49-F238E27FC236}">
                <a16:creationId xmlns:a16="http://schemas.microsoft.com/office/drawing/2014/main" id="{5B94451D-B4FD-4130-8A95-80393387D16B}"/>
              </a:ext>
            </a:extLst>
          </p:cNvPr>
          <p:cNvSpPr txBox="1">
            <a:spLocks noChangeArrowheads="1"/>
          </p:cNvSpPr>
          <p:nvPr/>
        </p:nvSpPr>
        <p:spPr bwMode="auto">
          <a:xfrm>
            <a:off x="4724400" y="1371600"/>
            <a:ext cx="5715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PR"/>
              <a:t>1. scan D </a:t>
            </a:r>
            <a:r>
              <a:rPr lang="en-US" altLang="en-PR">
                <a:sym typeface="Wingdings" panose="05000000000000000000" pitchFamily="2" charset="2"/>
              </a:rPr>
              <a:t> </a:t>
            </a:r>
            <a:r>
              <a:rPr lang="en-US" altLang="en-PR"/>
              <a:t>C</a:t>
            </a:r>
            <a:r>
              <a:rPr lang="en-US" altLang="en-PR" baseline="-25000"/>
              <a:t>1</a:t>
            </a:r>
            <a:r>
              <a:rPr lang="en-US" altLang="en-PR"/>
              <a:t>: </a:t>
            </a:r>
            <a:r>
              <a:rPr lang="en-US" altLang="en-PR" sz="2000"/>
              <a:t>1:2, 2:3, 3:3, 4:1, 5:3</a:t>
            </a:r>
            <a:endParaRPr lang="en-US" altLang="en-PR" baseline="-25000"/>
          </a:p>
          <a:p>
            <a:pPr>
              <a:spcBef>
                <a:spcPct val="50000"/>
              </a:spcBef>
            </a:pPr>
            <a:r>
              <a:rPr lang="en-US" altLang="en-PR"/>
              <a:t>	   </a:t>
            </a:r>
            <a:r>
              <a:rPr lang="en-US" altLang="en-PR">
                <a:sym typeface="Wingdings" panose="05000000000000000000" pitchFamily="2" charset="2"/>
              </a:rPr>
              <a:t> </a:t>
            </a:r>
            <a:r>
              <a:rPr lang="en-US" altLang="en-PR"/>
              <a:t>L</a:t>
            </a:r>
            <a:r>
              <a:rPr lang="en-US" altLang="en-PR" baseline="-25000"/>
              <a:t>1</a:t>
            </a:r>
            <a:r>
              <a:rPr lang="en-US" altLang="en-PR"/>
              <a:t>:        </a:t>
            </a:r>
            <a:r>
              <a:rPr lang="en-US" altLang="en-PR" sz="2000" b="1"/>
              <a:t>1</a:t>
            </a:r>
            <a:r>
              <a:rPr lang="en-US" altLang="en-PR" sz="2000"/>
              <a:t>:2, </a:t>
            </a:r>
            <a:r>
              <a:rPr lang="en-US" altLang="en-PR" sz="2000" b="1"/>
              <a:t>2</a:t>
            </a:r>
            <a:r>
              <a:rPr lang="en-US" altLang="en-PR" sz="2000"/>
              <a:t>:3, </a:t>
            </a:r>
            <a:r>
              <a:rPr lang="en-US" altLang="en-PR" sz="2000" b="1"/>
              <a:t>3</a:t>
            </a:r>
            <a:r>
              <a:rPr lang="en-US" altLang="en-PR" sz="2000"/>
              <a:t>:3,         </a:t>
            </a:r>
            <a:r>
              <a:rPr lang="en-US" altLang="en-PR" sz="2000" b="1"/>
              <a:t>5</a:t>
            </a:r>
            <a:r>
              <a:rPr lang="en-US" altLang="en-PR" sz="2000"/>
              <a:t>:3</a:t>
            </a:r>
            <a:endParaRPr lang="en-US" altLang="en-PR"/>
          </a:p>
          <a:p>
            <a:pPr>
              <a:spcBef>
                <a:spcPct val="50000"/>
              </a:spcBef>
            </a:pPr>
            <a:r>
              <a:rPr lang="en-US" altLang="en-PR" baseline="-25000"/>
              <a:t>	    </a:t>
            </a:r>
            <a:r>
              <a:rPr lang="en-US" altLang="en-PR">
                <a:sym typeface="Wingdings" panose="05000000000000000000" pitchFamily="2" charset="2"/>
              </a:rPr>
              <a:t> </a:t>
            </a:r>
            <a:r>
              <a:rPr lang="en-US" altLang="en-PR"/>
              <a:t>C</a:t>
            </a:r>
            <a:r>
              <a:rPr lang="en-US" altLang="en-PR" baseline="-25000"/>
              <a:t>2</a:t>
            </a:r>
            <a:r>
              <a:rPr lang="en-US" altLang="en-PR"/>
              <a:t>:        </a:t>
            </a:r>
            <a:r>
              <a:rPr lang="en-US" altLang="en-PR" sz="2000"/>
              <a:t>12, 13, 15, 23, 25, 35</a:t>
            </a:r>
            <a:endParaRPr lang="en-US" altLang="en-PR"/>
          </a:p>
          <a:p>
            <a:pPr>
              <a:spcBef>
                <a:spcPct val="50000"/>
              </a:spcBef>
            </a:pPr>
            <a:r>
              <a:rPr lang="en-US" altLang="en-PR"/>
              <a:t>2.</a:t>
            </a:r>
            <a:r>
              <a:rPr lang="en-US" altLang="en-PR" baseline="-25000"/>
              <a:t> </a:t>
            </a:r>
            <a:r>
              <a:rPr lang="en-US" altLang="en-PR"/>
              <a:t>scan D </a:t>
            </a:r>
            <a:r>
              <a:rPr lang="en-US" altLang="en-PR">
                <a:sym typeface="Wingdings" panose="05000000000000000000" pitchFamily="2" charset="2"/>
              </a:rPr>
              <a:t> </a:t>
            </a:r>
            <a:r>
              <a:rPr lang="en-US" altLang="en-PR"/>
              <a:t>C</a:t>
            </a:r>
            <a:r>
              <a:rPr lang="en-US" altLang="en-PR" baseline="-25000"/>
              <a:t>2</a:t>
            </a:r>
            <a:r>
              <a:rPr lang="en-US" altLang="en-PR">
                <a:sym typeface="Wingdings" panose="05000000000000000000" pitchFamily="2" charset="2"/>
              </a:rPr>
              <a:t>: </a:t>
            </a:r>
            <a:r>
              <a:rPr lang="en-US" altLang="en-PR" sz="2000"/>
              <a:t>12:1, </a:t>
            </a:r>
            <a:r>
              <a:rPr lang="en-US" altLang="en-PR" sz="2000" b="1"/>
              <a:t>13:2</a:t>
            </a:r>
            <a:r>
              <a:rPr lang="en-US" altLang="en-PR" sz="2000"/>
              <a:t>, 15:1, </a:t>
            </a:r>
            <a:r>
              <a:rPr lang="en-US" altLang="en-PR" sz="2000" b="1"/>
              <a:t>23:2</a:t>
            </a:r>
            <a:r>
              <a:rPr lang="en-US" altLang="en-PR" sz="2000"/>
              <a:t>, </a:t>
            </a:r>
            <a:r>
              <a:rPr lang="en-US" altLang="en-PR" sz="2000" b="1"/>
              <a:t>25:3</a:t>
            </a:r>
            <a:r>
              <a:rPr lang="en-US" altLang="en-PR" sz="2000"/>
              <a:t>, </a:t>
            </a:r>
            <a:r>
              <a:rPr lang="en-US" altLang="en-PR" sz="2000" b="1"/>
              <a:t>35:2</a:t>
            </a:r>
          </a:p>
          <a:p>
            <a:pPr>
              <a:spcBef>
                <a:spcPct val="50000"/>
              </a:spcBef>
            </a:pPr>
            <a:r>
              <a:rPr lang="en-US" altLang="en-PR" sz="2000" b="1"/>
              <a:t>     Suppose the order of items is: 5,4,3,2,1</a:t>
            </a:r>
          </a:p>
          <a:p>
            <a:pPr>
              <a:spcBef>
                <a:spcPct val="50000"/>
              </a:spcBef>
            </a:pPr>
            <a:r>
              <a:rPr lang="en-US" altLang="en-PR">
                <a:sym typeface="Wingdings" panose="05000000000000000000" pitchFamily="2" charset="2"/>
              </a:rPr>
              <a:t>          </a:t>
            </a:r>
            <a:r>
              <a:rPr lang="en-US" altLang="en-PR"/>
              <a:t>L</a:t>
            </a:r>
            <a:r>
              <a:rPr lang="en-US" altLang="en-PR" baseline="-25000"/>
              <a:t>2</a:t>
            </a:r>
            <a:r>
              <a:rPr lang="en-US" altLang="en-PR"/>
              <a:t>:                </a:t>
            </a:r>
            <a:r>
              <a:rPr lang="en-US" altLang="en-PR" sz="2000" b="1"/>
              <a:t>31</a:t>
            </a:r>
            <a:r>
              <a:rPr lang="en-US" altLang="en-PR" sz="2000"/>
              <a:t>:2,         </a:t>
            </a:r>
            <a:r>
              <a:rPr lang="en-US" altLang="en-PR" sz="2000" b="1"/>
              <a:t>32</a:t>
            </a:r>
            <a:r>
              <a:rPr lang="en-US" altLang="en-PR" sz="2000"/>
              <a:t>:2, </a:t>
            </a:r>
            <a:r>
              <a:rPr lang="en-US" altLang="en-PR" sz="2000" b="1"/>
              <a:t>52:</a:t>
            </a:r>
            <a:r>
              <a:rPr lang="en-US" altLang="en-PR" sz="2000"/>
              <a:t>3, </a:t>
            </a:r>
            <a:r>
              <a:rPr lang="en-US" altLang="en-PR" sz="2000" b="1"/>
              <a:t>53</a:t>
            </a:r>
            <a:r>
              <a:rPr lang="en-US" altLang="en-PR" sz="2000"/>
              <a:t>:2</a:t>
            </a:r>
            <a:endParaRPr lang="en-US" altLang="en-PR"/>
          </a:p>
          <a:p>
            <a:pPr lvl="1">
              <a:spcBef>
                <a:spcPct val="50000"/>
              </a:spcBef>
            </a:pPr>
            <a:r>
              <a:rPr lang="en-US" altLang="en-PR"/>
              <a:t>   </a:t>
            </a:r>
            <a:r>
              <a:rPr lang="en-US" altLang="en-PR">
                <a:sym typeface="Wingdings" panose="05000000000000000000" pitchFamily="2" charset="2"/>
              </a:rPr>
              <a:t> </a:t>
            </a:r>
            <a:r>
              <a:rPr lang="en-US" altLang="en-PR"/>
              <a:t>C</a:t>
            </a:r>
            <a:r>
              <a:rPr lang="en-US" altLang="en-PR" baseline="-25000"/>
              <a:t>3</a:t>
            </a:r>
            <a:r>
              <a:rPr lang="en-US" altLang="en-PR"/>
              <a:t>:</a:t>
            </a:r>
            <a:r>
              <a:rPr lang="en-US" altLang="en-PR" baseline="-25000"/>
              <a:t>  </a:t>
            </a:r>
            <a:r>
              <a:rPr lang="en-US" altLang="en-PR" sz="2000"/>
              <a:t>321, 532</a:t>
            </a:r>
          </a:p>
          <a:p>
            <a:pPr lvl="1">
              <a:spcBef>
                <a:spcPct val="50000"/>
              </a:spcBef>
            </a:pPr>
            <a:r>
              <a:rPr lang="en-US" altLang="en-PR" baseline="-25000"/>
              <a:t>    </a:t>
            </a:r>
            <a:r>
              <a:rPr lang="en-US" altLang="en-PR">
                <a:sym typeface="Wingdings" panose="05000000000000000000" pitchFamily="2" charset="2"/>
              </a:rPr>
              <a:t> Pruned </a:t>
            </a:r>
            <a:r>
              <a:rPr lang="en-US" altLang="en-PR"/>
              <a:t>C</a:t>
            </a:r>
            <a:r>
              <a:rPr lang="en-US" altLang="en-PR" baseline="-25000"/>
              <a:t>3</a:t>
            </a:r>
            <a:r>
              <a:rPr lang="en-US" altLang="en-PR"/>
              <a:t>:</a:t>
            </a:r>
            <a:r>
              <a:rPr lang="en-US" altLang="en-PR" baseline="-25000"/>
              <a:t>           </a:t>
            </a:r>
            <a:r>
              <a:rPr lang="en-US" altLang="en-PR" sz="2000"/>
              <a:t>532</a:t>
            </a:r>
          </a:p>
          <a:p>
            <a:pPr>
              <a:spcBef>
                <a:spcPct val="50000"/>
              </a:spcBef>
            </a:pPr>
            <a:r>
              <a:rPr lang="en-US" altLang="en-PR"/>
              <a:t>3. scan D </a:t>
            </a:r>
            <a:r>
              <a:rPr lang="en-US" altLang="en-PR">
                <a:sym typeface="Wingdings" panose="05000000000000000000" pitchFamily="2" charset="2"/>
              </a:rPr>
              <a:t> </a:t>
            </a:r>
            <a:r>
              <a:rPr lang="en-US" altLang="en-PR"/>
              <a:t>L</a:t>
            </a:r>
            <a:r>
              <a:rPr lang="en-US" altLang="en-PR" baseline="-25000"/>
              <a:t>3</a:t>
            </a:r>
            <a:r>
              <a:rPr lang="en-US" altLang="en-PR"/>
              <a:t>: </a:t>
            </a:r>
            <a:r>
              <a:rPr lang="en-US" altLang="en-PR" sz="2000"/>
              <a:t>532:2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B44B632-BA55-4B8E-89E3-CB9889A8CD60}"/>
              </a:ext>
            </a:extLst>
          </p:cNvPr>
          <p:cNvSpPr>
            <a:spLocks noGrp="1"/>
          </p:cNvSpPr>
          <p:nvPr>
            <p:ph type="ftr" sz="quarter" idx="11"/>
          </p:nvPr>
        </p:nvSpPr>
        <p:spPr/>
        <p:txBody>
          <a:bodyPr/>
          <a:lstStyle/>
          <a:p>
            <a:r>
              <a:rPr lang="en-US" altLang="en-PR"/>
              <a:t>ESMA4016                Edgar Acuna</a:t>
            </a:r>
          </a:p>
        </p:txBody>
      </p:sp>
      <p:sp>
        <p:nvSpPr>
          <p:cNvPr id="6" name="Slide Number Placeholder 5">
            <a:extLst>
              <a:ext uri="{FF2B5EF4-FFF2-40B4-BE49-F238E27FC236}">
                <a16:creationId xmlns:a16="http://schemas.microsoft.com/office/drawing/2014/main" id="{A018343A-F04C-4379-AEB4-2EEFF03EDB18}"/>
              </a:ext>
            </a:extLst>
          </p:cNvPr>
          <p:cNvSpPr>
            <a:spLocks noGrp="1"/>
          </p:cNvSpPr>
          <p:nvPr>
            <p:ph type="sldNum" sz="quarter" idx="12"/>
          </p:nvPr>
        </p:nvSpPr>
        <p:spPr/>
        <p:txBody>
          <a:bodyPr/>
          <a:lstStyle/>
          <a:p>
            <a:fld id="{D092CB00-A37C-49AE-A7ED-AD151C93253F}" type="slidenum">
              <a:rPr lang="en-US" altLang="en-PR"/>
              <a:pPr/>
              <a:t>15</a:t>
            </a:fld>
            <a:endParaRPr lang="en-US" altLang="en-PR"/>
          </a:p>
        </p:txBody>
      </p:sp>
      <p:sp>
        <p:nvSpPr>
          <p:cNvPr id="26626" name="Rectangle 2">
            <a:extLst>
              <a:ext uri="{FF2B5EF4-FFF2-40B4-BE49-F238E27FC236}">
                <a16:creationId xmlns:a16="http://schemas.microsoft.com/office/drawing/2014/main" id="{815F3A00-516A-4C37-B9AF-A869E3D2164C}"/>
              </a:ext>
            </a:extLst>
          </p:cNvPr>
          <p:cNvSpPr>
            <a:spLocks noGrp="1" noChangeArrowheads="1"/>
          </p:cNvSpPr>
          <p:nvPr>
            <p:ph type="title"/>
          </p:nvPr>
        </p:nvSpPr>
        <p:spPr/>
        <p:txBody>
          <a:bodyPr/>
          <a:lstStyle/>
          <a:p>
            <a:r>
              <a:rPr lang="en-US" altLang="en-PR" sz="3200"/>
              <a:t>Derive rules from frequent itemsets</a:t>
            </a:r>
          </a:p>
        </p:txBody>
      </p:sp>
      <p:sp>
        <p:nvSpPr>
          <p:cNvPr id="26627" name="Rectangle 3">
            <a:extLst>
              <a:ext uri="{FF2B5EF4-FFF2-40B4-BE49-F238E27FC236}">
                <a16:creationId xmlns:a16="http://schemas.microsoft.com/office/drawing/2014/main" id="{E64E4A55-013C-4793-A1B3-01A39A8BA57D}"/>
              </a:ext>
            </a:extLst>
          </p:cNvPr>
          <p:cNvSpPr>
            <a:spLocks noGrp="1" noChangeArrowheads="1"/>
          </p:cNvSpPr>
          <p:nvPr>
            <p:ph type="body" idx="1"/>
          </p:nvPr>
        </p:nvSpPr>
        <p:spPr/>
        <p:txBody>
          <a:bodyPr/>
          <a:lstStyle/>
          <a:p>
            <a:r>
              <a:rPr lang="en-US" altLang="en-PR"/>
              <a:t>Frequent itemsets != association rules</a:t>
            </a:r>
          </a:p>
          <a:p>
            <a:r>
              <a:rPr lang="en-US" altLang="en-PR"/>
              <a:t>One more step is required to find association rules</a:t>
            </a:r>
          </a:p>
          <a:p>
            <a:r>
              <a:rPr lang="en-US" altLang="en-PR"/>
              <a:t>For each frequent itemset </a:t>
            </a:r>
            <a:r>
              <a:rPr lang="en-US" altLang="en-PR" i="1"/>
              <a:t>X</a:t>
            </a:r>
            <a:r>
              <a:rPr lang="en-US" altLang="en-PR"/>
              <a:t>, </a:t>
            </a:r>
          </a:p>
          <a:p>
            <a:pPr>
              <a:buFontTx/>
              <a:buNone/>
            </a:pPr>
            <a:r>
              <a:rPr lang="en-US" altLang="en-PR"/>
              <a:t>	For each proper nonempty subset </a:t>
            </a:r>
            <a:r>
              <a:rPr lang="en-US" altLang="en-PR" i="1"/>
              <a:t>A</a:t>
            </a:r>
            <a:r>
              <a:rPr lang="en-US" altLang="en-PR"/>
              <a:t> of </a:t>
            </a:r>
            <a:r>
              <a:rPr lang="en-US" altLang="en-PR" i="1"/>
              <a:t>X</a:t>
            </a:r>
            <a:r>
              <a:rPr lang="en-US" altLang="en-PR"/>
              <a:t>, </a:t>
            </a:r>
          </a:p>
          <a:p>
            <a:pPr lvl="1"/>
            <a:r>
              <a:rPr lang="en-US" altLang="en-PR"/>
              <a:t>Let </a:t>
            </a:r>
            <a:r>
              <a:rPr lang="en-US" altLang="en-PR" i="1"/>
              <a:t>B </a:t>
            </a:r>
            <a:r>
              <a:rPr lang="en-US" altLang="en-PR"/>
              <a:t>= X - </a:t>
            </a:r>
            <a:r>
              <a:rPr lang="en-US" altLang="en-PR" i="1"/>
              <a:t>A</a:t>
            </a:r>
            <a:endParaRPr lang="en-US" altLang="en-PR"/>
          </a:p>
          <a:p>
            <a:pPr lvl="1"/>
            <a:r>
              <a:rPr lang="en-US" altLang="en-PR"/>
              <a:t>A </a:t>
            </a:r>
            <a:r>
              <a:rPr lang="en-US" altLang="en-PR">
                <a:sym typeface="Symbol" panose="05050102010706020507" pitchFamily="18" charset="2"/>
              </a:rPr>
              <a:t></a:t>
            </a:r>
            <a:r>
              <a:rPr lang="en-US" altLang="en-PR"/>
              <a:t>B is an association rule if </a:t>
            </a:r>
          </a:p>
          <a:p>
            <a:pPr lvl="2"/>
            <a:r>
              <a:rPr lang="en-US" altLang="en-PR"/>
              <a:t>Confidence (A </a:t>
            </a:r>
            <a:r>
              <a:rPr lang="en-US" altLang="en-PR">
                <a:sym typeface="Symbol" panose="05050102010706020507" pitchFamily="18" charset="2"/>
              </a:rPr>
              <a:t></a:t>
            </a:r>
            <a:r>
              <a:rPr lang="en-US" altLang="en-PR"/>
              <a:t> B) </a:t>
            </a:r>
            <a:r>
              <a:rPr lang="en-US" altLang="en-PR">
                <a:cs typeface="Times New Roman" panose="02020603050405020304" pitchFamily="18" charset="0"/>
              </a:rPr>
              <a:t>≥</a:t>
            </a:r>
            <a:r>
              <a:rPr lang="en-US" altLang="en-PR"/>
              <a:t> minConf,</a:t>
            </a:r>
          </a:p>
          <a:p>
            <a:pPr lvl="2">
              <a:buFontTx/>
              <a:buNone/>
            </a:pPr>
            <a:r>
              <a:rPr lang="en-US" altLang="en-PR"/>
              <a:t>	where support (A </a:t>
            </a:r>
            <a:r>
              <a:rPr lang="en-US" altLang="en-PR">
                <a:sym typeface="Symbol" panose="05050102010706020507" pitchFamily="18" charset="2"/>
              </a:rPr>
              <a:t></a:t>
            </a:r>
            <a:r>
              <a:rPr lang="en-US" altLang="en-PR">
                <a:sym typeface="Wingdings" panose="05000000000000000000" pitchFamily="2" charset="2"/>
              </a:rPr>
              <a:t> B) </a:t>
            </a:r>
            <a:r>
              <a:rPr lang="en-US" altLang="en-PR"/>
              <a:t>= support (AB), and</a:t>
            </a:r>
          </a:p>
          <a:p>
            <a:pPr lvl="2">
              <a:buFontTx/>
              <a:buNone/>
            </a:pPr>
            <a:r>
              <a:rPr lang="en-US" altLang="en-PR"/>
              <a:t>	confidence (A </a:t>
            </a:r>
            <a:r>
              <a:rPr lang="en-US" altLang="en-PR">
                <a:sym typeface="Symbol" panose="05050102010706020507" pitchFamily="18" charset="2"/>
              </a:rPr>
              <a:t></a:t>
            </a:r>
            <a:r>
              <a:rPr lang="en-US" altLang="en-PR"/>
              <a:t> B) = support (AB) / support (A)</a:t>
            </a:r>
          </a:p>
          <a:p>
            <a:pPr lvl="2"/>
            <a:endParaRPr lang="en-US" altLang="en-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6269500-03B2-4917-81F8-43CE36068E82}"/>
              </a:ext>
            </a:extLst>
          </p:cNvPr>
          <p:cNvSpPr>
            <a:spLocks noGrp="1"/>
          </p:cNvSpPr>
          <p:nvPr>
            <p:ph type="ftr" sz="quarter" idx="11"/>
          </p:nvPr>
        </p:nvSpPr>
        <p:spPr/>
        <p:txBody>
          <a:bodyPr/>
          <a:lstStyle/>
          <a:p>
            <a:r>
              <a:rPr lang="en-US" altLang="en-PR"/>
              <a:t>ESMA4016                Edgar Acuna</a:t>
            </a:r>
          </a:p>
        </p:txBody>
      </p:sp>
      <p:sp>
        <p:nvSpPr>
          <p:cNvPr id="6" name="Slide Number Placeholder 5">
            <a:extLst>
              <a:ext uri="{FF2B5EF4-FFF2-40B4-BE49-F238E27FC236}">
                <a16:creationId xmlns:a16="http://schemas.microsoft.com/office/drawing/2014/main" id="{9E3252C7-074A-4B09-B1BD-8B465D6BCD0E}"/>
              </a:ext>
            </a:extLst>
          </p:cNvPr>
          <p:cNvSpPr>
            <a:spLocks noGrp="1"/>
          </p:cNvSpPr>
          <p:nvPr>
            <p:ph type="sldNum" sz="quarter" idx="12"/>
          </p:nvPr>
        </p:nvSpPr>
        <p:spPr/>
        <p:txBody>
          <a:bodyPr/>
          <a:lstStyle/>
          <a:p>
            <a:fld id="{063231C4-3B9A-48D8-9D15-1FD5F3870A49}" type="slidenum">
              <a:rPr lang="en-US" altLang="en-PR"/>
              <a:pPr/>
              <a:t>16</a:t>
            </a:fld>
            <a:endParaRPr lang="en-US" altLang="en-PR"/>
          </a:p>
        </p:txBody>
      </p:sp>
      <p:sp>
        <p:nvSpPr>
          <p:cNvPr id="27650" name="Rectangle 2">
            <a:extLst>
              <a:ext uri="{FF2B5EF4-FFF2-40B4-BE49-F238E27FC236}">
                <a16:creationId xmlns:a16="http://schemas.microsoft.com/office/drawing/2014/main" id="{1638E816-6477-4AA4-83DD-E6858F70C4F7}"/>
              </a:ext>
            </a:extLst>
          </p:cNvPr>
          <p:cNvSpPr>
            <a:spLocks noGrp="1" noChangeArrowheads="1"/>
          </p:cNvSpPr>
          <p:nvPr>
            <p:ph type="title"/>
          </p:nvPr>
        </p:nvSpPr>
        <p:spPr>
          <a:xfrm>
            <a:off x="2209800" y="533400"/>
            <a:ext cx="8229600" cy="609600"/>
          </a:xfrm>
        </p:spPr>
        <p:txBody>
          <a:bodyPr/>
          <a:lstStyle/>
          <a:p>
            <a:r>
              <a:rPr lang="en-US" altLang="en-PR" sz="3200"/>
              <a:t>Example – deriving rules from frequent itemses</a:t>
            </a:r>
          </a:p>
        </p:txBody>
      </p:sp>
      <p:sp>
        <p:nvSpPr>
          <p:cNvPr id="27651" name="Rectangle 3">
            <a:extLst>
              <a:ext uri="{FF2B5EF4-FFF2-40B4-BE49-F238E27FC236}">
                <a16:creationId xmlns:a16="http://schemas.microsoft.com/office/drawing/2014/main" id="{0E6DD8DD-2AC6-45AB-9E66-2521CF489550}"/>
              </a:ext>
            </a:extLst>
          </p:cNvPr>
          <p:cNvSpPr>
            <a:spLocks noGrp="1" noChangeArrowheads="1"/>
          </p:cNvSpPr>
          <p:nvPr>
            <p:ph type="body" idx="1"/>
          </p:nvPr>
        </p:nvSpPr>
        <p:spPr>
          <a:xfrm>
            <a:off x="838200" y="1676400"/>
            <a:ext cx="10439400" cy="4267200"/>
          </a:xfrm>
        </p:spPr>
        <p:txBody>
          <a:bodyPr/>
          <a:lstStyle/>
          <a:p>
            <a:r>
              <a:rPr lang="en-US" altLang="en-PR" sz="2400" dirty="0"/>
              <a:t>Suppose 234 is frequent, with supp=50%</a:t>
            </a:r>
          </a:p>
          <a:p>
            <a:pPr lvl="1"/>
            <a:r>
              <a:rPr lang="en-US" altLang="en-PR" sz="2400" dirty="0"/>
              <a:t>Proper nonempty subsets: 23, 24, 34, 2, 3, 4, with supp=50%, 50%, 75%, 75%, 75%, 75% respectively</a:t>
            </a:r>
          </a:p>
          <a:p>
            <a:pPr lvl="1"/>
            <a:r>
              <a:rPr lang="en-US" altLang="en-PR" sz="2400" dirty="0"/>
              <a:t>These generate these association rules:</a:t>
            </a:r>
          </a:p>
          <a:p>
            <a:pPr lvl="2"/>
            <a:r>
              <a:rPr lang="en-US" altLang="en-PR" sz="2400" dirty="0"/>
              <a:t>23 =&gt; 4, 	confidence=100%</a:t>
            </a:r>
          </a:p>
          <a:p>
            <a:pPr lvl="2"/>
            <a:r>
              <a:rPr lang="en-US" altLang="en-PR" sz="2400" dirty="0"/>
              <a:t>24 =&gt; 3, 	confidence=100%</a:t>
            </a:r>
          </a:p>
          <a:p>
            <a:pPr lvl="2"/>
            <a:r>
              <a:rPr lang="en-US" altLang="en-PR" sz="2400" dirty="0"/>
              <a:t>34 =&gt; 2, 	confidence=67%</a:t>
            </a:r>
          </a:p>
          <a:p>
            <a:pPr lvl="2"/>
            <a:r>
              <a:rPr lang="en-US" altLang="en-PR" sz="2400" dirty="0"/>
              <a:t>2 =&gt; 34, 	confidence=67%</a:t>
            </a:r>
          </a:p>
          <a:p>
            <a:pPr lvl="2"/>
            <a:r>
              <a:rPr lang="en-US" altLang="en-PR" sz="2400" dirty="0"/>
              <a:t>3 =&gt; 24, 	confidence=67%</a:t>
            </a:r>
          </a:p>
          <a:p>
            <a:pPr lvl="2"/>
            <a:r>
              <a:rPr lang="en-US" altLang="en-PR" sz="2400" dirty="0"/>
              <a:t>4 =&gt; 23, 	confidence=67%</a:t>
            </a:r>
          </a:p>
          <a:p>
            <a:pPr lvl="2"/>
            <a:r>
              <a:rPr lang="en-US" altLang="en-PR" sz="2400" dirty="0"/>
              <a:t>All rules have support = 50%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3F0B47C-3289-4C9D-B3C4-6D27C906850D}"/>
              </a:ext>
            </a:extLst>
          </p:cNvPr>
          <p:cNvSpPr>
            <a:spLocks noGrp="1"/>
          </p:cNvSpPr>
          <p:nvPr>
            <p:ph type="ftr" sz="quarter" idx="11"/>
          </p:nvPr>
        </p:nvSpPr>
        <p:spPr/>
        <p:txBody>
          <a:bodyPr/>
          <a:lstStyle/>
          <a:p>
            <a:r>
              <a:rPr lang="en-US" altLang="en-PR"/>
              <a:t>ESMA4016                Edgar Acuna</a:t>
            </a:r>
          </a:p>
        </p:txBody>
      </p:sp>
      <p:sp>
        <p:nvSpPr>
          <p:cNvPr id="6" name="Slide Number Placeholder 5">
            <a:extLst>
              <a:ext uri="{FF2B5EF4-FFF2-40B4-BE49-F238E27FC236}">
                <a16:creationId xmlns:a16="http://schemas.microsoft.com/office/drawing/2014/main" id="{4AC537F3-75B8-4C5A-BDCA-6B6E1496F61A}"/>
              </a:ext>
            </a:extLst>
          </p:cNvPr>
          <p:cNvSpPr>
            <a:spLocks noGrp="1"/>
          </p:cNvSpPr>
          <p:nvPr>
            <p:ph type="sldNum" sz="quarter" idx="12"/>
          </p:nvPr>
        </p:nvSpPr>
        <p:spPr/>
        <p:txBody>
          <a:bodyPr/>
          <a:lstStyle/>
          <a:p>
            <a:fld id="{F721102D-AC1D-4366-9725-EA7B0C4622D2}" type="slidenum">
              <a:rPr lang="en-US" altLang="en-PR"/>
              <a:pPr/>
              <a:t>17</a:t>
            </a:fld>
            <a:endParaRPr lang="en-US" altLang="en-PR"/>
          </a:p>
        </p:txBody>
      </p:sp>
      <p:sp>
        <p:nvSpPr>
          <p:cNvPr id="46082" name="Rectangle 2050">
            <a:extLst>
              <a:ext uri="{FF2B5EF4-FFF2-40B4-BE49-F238E27FC236}">
                <a16:creationId xmlns:a16="http://schemas.microsoft.com/office/drawing/2014/main" id="{4D502B56-EC91-495B-93C6-83D503E5968B}"/>
              </a:ext>
            </a:extLst>
          </p:cNvPr>
          <p:cNvSpPr>
            <a:spLocks noGrp="1" noChangeArrowheads="1"/>
          </p:cNvSpPr>
          <p:nvPr>
            <p:ph type="title"/>
          </p:nvPr>
        </p:nvSpPr>
        <p:spPr/>
        <p:txBody>
          <a:bodyPr/>
          <a:lstStyle/>
          <a:p>
            <a:r>
              <a:rPr lang="en-US" altLang="en-PR"/>
              <a:t>Deriving rules</a:t>
            </a:r>
          </a:p>
        </p:txBody>
      </p:sp>
      <p:sp>
        <p:nvSpPr>
          <p:cNvPr id="46083" name="Rectangle 2051">
            <a:extLst>
              <a:ext uri="{FF2B5EF4-FFF2-40B4-BE49-F238E27FC236}">
                <a16:creationId xmlns:a16="http://schemas.microsoft.com/office/drawing/2014/main" id="{3E16E30C-9D8B-484E-833D-B0632FC16392}"/>
              </a:ext>
            </a:extLst>
          </p:cNvPr>
          <p:cNvSpPr>
            <a:spLocks noGrp="1" noChangeArrowheads="1"/>
          </p:cNvSpPr>
          <p:nvPr>
            <p:ph type="body" idx="1"/>
          </p:nvPr>
        </p:nvSpPr>
        <p:spPr>
          <a:xfrm>
            <a:off x="1066800" y="1828800"/>
            <a:ext cx="9753600" cy="4343400"/>
          </a:xfrm>
        </p:spPr>
        <p:txBody>
          <a:bodyPr/>
          <a:lstStyle/>
          <a:p>
            <a:pPr>
              <a:lnSpc>
                <a:spcPct val="90000"/>
              </a:lnSpc>
            </a:pPr>
            <a:r>
              <a:rPr lang="en-US" altLang="en-PR" sz="2400" dirty="0"/>
              <a:t>To recap, in order to obtain A </a:t>
            </a:r>
            <a:r>
              <a:rPr lang="en-US" altLang="en-PR" sz="2400" dirty="0">
                <a:sym typeface="Symbol" panose="05050102010706020507" pitchFamily="18" charset="2"/>
              </a:rPr>
              <a:t></a:t>
            </a:r>
            <a:r>
              <a:rPr lang="en-US" altLang="en-PR" sz="2400" dirty="0"/>
              <a:t>B, we need to have Support(AB) and Support(A)</a:t>
            </a:r>
          </a:p>
          <a:p>
            <a:pPr>
              <a:lnSpc>
                <a:spcPct val="90000"/>
              </a:lnSpc>
            </a:pPr>
            <a:r>
              <a:rPr lang="en-US" altLang="en-PR" sz="2400" dirty="0"/>
              <a:t>This step is not as time-consuming as frequent </a:t>
            </a:r>
            <a:r>
              <a:rPr lang="en-US" altLang="en-PR" sz="2400" dirty="0" err="1"/>
              <a:t>itemsets</a:t>
            </a:r>
            <a:r>
              <a:rPr lang="en-US" altLang="en-PR" sz="2400" dirty="0"/>
              <a:t> generation</a:t>
            </a:r>
          </a:p>
          <a:p>
            <a:pPr>
              <a:lnSpc>
                <a:spcPct val="90000"/>
              </a:lnSpc>
            </a:pPr>
            <a:r>
              <a:rPr lang="en-US" altLang="en-PR" sz="2400" dirty="0"/>
              <a:t>It’s also easy to speedup using techniques such as parallel processing (data partitioning)</a:t>
            </a:r>
            <a:endParaRPr lang="en-US" altLang="en-US" sz="3300" dirty="0"/>
          </a:p>
          <a:p>
            <a:pPr eaLnBrk="1" hangingPunct="1"/>
            <a:r>
              <a:rPr lang="en-US" altLang="en-US" sz="2800" dirty="0"/>
              <a:t>The Frequent-Pattern Growth Algorithm (FP-Tree, Han, 2001) considers that  is not </a:t>
            </a:r>
            <a:r>
              <a:rPr lang="en-US" altLang="en-US" sz="2800" dirty="0" err="1"/>
              <a:t>neccesary</a:t>
            </a:r>
            <a:r>
              <a:rPr lang="en-US" altLang="en-US" sz="2800" dirty="0"/>
              <a:t> to generate frequent </a:t>
            </a:r>
            <a:r>
              <a:rPr lang="en-US" altLang="en-US" sz="2800" dirty="0" err="1"/>
              <a:t>itemsets</a:t>
            </a:r>
            <a:r>
              <a:rPr lang="en-US" altLang="en-US" sz="2800" dirty="0"/>
              <a:t> to find out the association rules.</a:t>
            </a:r>
          </a:p>
          <a:p>
            <a:pPr marL="457200" lvl="1" indent="0">
              <a:lnSpc>
                <a:spcPct val="90000"/>
              </a:lnSpc>
              <a:buNone/>
            </a:pPr>
            <a:endParaRPr lang="en-US" altLang="en-PR"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9624ADC-A354-49E9-AA67-D86BE24E0914}"/>
              </a:ext>
            </a:extLst>
          </p:cNvPr>
          <p:cNvSpPr>
            <a:spLocks noGrp="1"/>
          </p:cNvSpPr>
          <p:nvPr>
            <p:ph type="ftr" sz="quarter" idx="11"/>
          </p:nvPr>
        </p:nvSpPr>
        <p:spPr/>
        <p:txBody>
          <a:bodyPr/>
          <a:lstStyle/>
          <a:p>
            <a:r>
              <a:rPr lang="en-US" altLang="en-PR"/>
              <a:t>ESMA4016                Edgar Acuna</a:t>
            </a:r>
          </a:p>
        </p:txBody>
      </p:sp>
      <p:sp>
        <p:nvSpPr>
          <p:cNvPr id="6" name="Slide Number Placeholder 5">
            <a:extLst>
              <a:ext uri="{FF2B5EF4-FFF2-40B4-BE49-F238E27FC236}">
                <a16:creationId xmlns:a16="http://schemas.microsoft.com/office/drawing/2014/main" id="{CF42A9DC-0FEA-4438-88AB-C4A3D7EBAE50}"/>
              </a:ext>
            </a:extLst>
          </p:cNvPr>
          <p:cNvSpPr>
            <a:spLocks noGrp="1"/>
          </p:cNvSpPr>
          <p:nvPr>
            <p:ph type="sldNum" sz="quarter" idx="12"/>
          </p:nvPr>
        </p:nvSpPr>
        <p:spPr/>
        <p:txBody>
          <a:bodyPr/>
          <a:lstStyle/>
          <a:p>
            <a:fld id="{4B6BB747-734B-4B4D-8F9B-9E3897AB942B}" type="slidenum">
              <a:rPr lang="en-US" altLang="en-PR"/>
              <a:pPr/>
              <a:t>18</a:t>
            </a:fld>
            <a:endParaRPr lang="en-US" altLang="en-PR"/>
          </a:p>
        </p:txBody>
      </p:sp>
      <p:sp>
        <p:nvSpPr>
          <p:cNvPr id="30722" name="Rectangle 2">
            <a:extLst>
              <a:ext uri="{FF2B5EF4-FFF2-40B4-BE49-F238E27FC236}">
                <a16:creationId xmlns:a16="http://schemas.microsoft.com/office/drawing/2014/main" id="{95E41869-BA30-4557-A63C-709C4A9C0093}"/>
              </a:ext>
            </a:extLst>
          </p:cNvPr>
          <p:cNvSpPr>
            <a:spLocks noGrp="1" noChangeArrowheads="1"/>
          </p:cNvSpPr>
          <p:nvPr>
            <p:ph type="title"/>
          </p:nvPr>
        </p:nvSpPr>
        <p:spPr/>
        <p:txBody>
          <a:bodyPr/>
          <a:lstStyle/>
          <a:p>
            <a:r>
              <a:rPr lang="en-US" altLang="en-PR" sz="3200"/>
              <a:t>Efficiency Improvement</a:t>
            </a:r>
          </a:p>
        </p:txBody>
      </p:sp>
      <p:sp>
        <p:nvSpPr>
          <p:cNvPr id="30723" name="Rectangle 3">
            <a:extLst>
              <a:ext uri="{FF2B5EF4-FFF2-40B4-BE49-F238E27FC236}">
                <a16:creationId xmlns:a16="http://schemas.microsoft.com/office/drawing/2014/main" id="{0AB77ED6-B9BA-4AA2-9B58-346553D5B267}"/>
              </a:ext>
            </a:extLst>
          </p:cNvPr>
          <p:cNvSpPr>
            <a:spLocks noGrp="1" noChangeArrowheads="1"/>
          </p:cNvSpPr>
          <p:nvPr>
            <p:ph type="body" idx="1"/>
          </p:nvPr>
        </p:nvSpPr>
        <p:spPr/>
        <p:txBody>
          <a:bodyPr/>
          <a:lstStyle/>
          <a:p>
            <a:r>
              <a:rPr lang="en-US" altLang="en-PR"/>
              <a:t>Can we improve efficiency?</a:t>
            </a:r>
          </a:p>
          <a:p>
            <a:pPr lvl="1"/>
            <a:r>
              <a:rPr lang="en-US" altLang="en-PR"/>
              <a:t>Pruning without checking all k - 1 subsets?</a:t>
            </a:r>
          </a:p>
          <a:p>
            <a:pPr lvl="1"/>
            <a:r>
              <a:rPr lang="en-US" altLang="en-PR"/>
              <a:t>Joining and pruning without looping over entire L</a:t>
            </a:r>
            <a:r>
              <a:rPr lang="en-US" altLang="en-PR" baseline="-25000"/>
              <a:t>k-1</a:t>
            </a:r>
            <a:r>
              <a:rPr lang="en-US" altLang="en-PR"/>
              <a:t>?</a:t>
            </a:r>
            <a:r>
              <a:rPr lang="en-US" altLang="en-PR" baseline="-25000"/>
              <a:t>.</a:t>
            </a:r>
            <a:endParaRPr lang="en-US" altLang="en-PR"/>
          </a:p>
          <a:p>
            <a:r>
              <a:rPr lang="en-US" altLang="en-PR"/>
              <a:t>Yes, one way is to use hash trees.</a:t>
            </a:r>
          </a:p>
          <a:p>
            <a:r>
              <a:rPr lang="en-US" altLang="en-PR"/>
              <a:t>One hash tree is created for each pass </a:t>
            </a:r>
            <a:r>
              <a:rPr lang="en-US" altLang="en-PR" i="1"/>
              <a:t>k</a:t>
            </a:r>
          </a:p>
          <a:p>
            <a:pPr lvl="1"/>
            <a:r>
              <a:rPr lang="en-US" altLang="en-PR"/>
              <a:t>Or one hash tree for k-itemset, k = 1, 2, …</a:t>
            </a:r>
          </a:p>
          <a:p>
            <a:endParaRPr lang="en-US" altLang="en-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1F748FB-9B53-4207-AC1B-6FD2462DB6B5}"/>
              </a:ext>
            </a:extLst>
          </p:cNvPr>
          <p:cNvSpPr>
            <a:spLocks noGrp="1"/>
          </p:cNvSpPr>
          <p:nvPr>
            <p:ph type="ftr" sz="quarter" idx="11"/>
          </p:nvPr>
        </p:nvSpPr>
        <p:spPr/>
        <p:txBody>
          <a:bodyPr/>
          <a:lstStyle/>
          <a:p>
            <a:r>
              <a:rPr lang="en-US" altLang="en-PR"/>
              <a:t>ESMA4016                Edgar Acuna</a:t>
            </a:r>
          </a:p>
        </p:txBody>
      </p:sp>
      <p:sp>
        <p:nvSpPr>
          <p:cNvPr id="6" name="Slide Number Placeholder 5">
            <a:extLst>
              <a:ext uri="{FF2B5EF4-FFF2-40B4-BE49-F238E27FC236}">
                <a16:creationId xmlns:a16="http://schemas.microsoft.com/office/drawing/2014/main" id="{F56133BC-A277-462B-9CEB-0637DB191129}"/>
              </a:ext>
            </a:extLst>
          </p:cNvPr>
          <p:cNvSpPr>
            <a:spLocks noGrp="1"/>
          </p:cNvSpPr>
          <p:nvPr>
            <p:ph type="sldNum" sz="quarter" idx="12"/>
          </p:nvPr>
        </p:nvSpPr>
        <p:spPr/>
        <p:txBody>
          <a:bodyPr/>
          <a:lstStyle/>
          <a:p>
            <a:fld id="{42128BB2-8216-4EDA-B5A4-2D382CA2679F}" type="slidenum">
              <a:rPr lang="en-US" altLang="en-PR"/>
              <a:pPr/>
              <a:t>19</a:t>
            </a:fld>
            <a:endParaRPr lang="en-US" altLang="en-PR"/>
          </a:p>
        </p:txBody>
      </p:sp>
      <p:sp>
        <p:nvSpPr>
          <p:cNvPr id="33794" name="Rectangle 2">
            <a:extLst>
              <a:ext uri="{FF2B5EF4-FFF2-40B4-BE49-F238E27FC236}">
                <a16:creationId xmlns:a16="http://schemas.microsoft.com/office/drawing/2014/main" id="{342644DD-BACD-435C-88FB-C37F53D3A5E4}"/>
              </a:ext>
            </a:extLst>
          </p:cNvPr>
          <p:cNvSpPr>
            <a:spLocks noGrp="1" noChangeArrowheads="1"/>
          </p:cNvSpPr>
          <p:nvPr>
            <p:ph type="title"/>
          </p:nvPr>
        </p:nvSpPr>
        <p:spPr/>
        <p:txBody>
          <a:bodyPr/>
          <a:lstStyle/>
          <a:p>
            <a:r>
              <a:rPr lang="en-US" altLang="en-PR" sz="3200"/>
              <a:t>Further Improvement</a:t>
            </a:r>
          </a:p>
        </p:txBody>
      </p:sp>
      <p:sp>
        <p:nvSpPr>
          <p:cNvPr id="33795" name="Rectangle 3">
            <a:extLst>
              <a:ext uri="{FF2B5EF4-FFF2-40B4-BE49-F238E27FC236}">
                <a16:creationId xmlns:a16="http://schemas.microsoft.com/office/drawing/2014/main" id="{A31AA4EC-9C5E-4417-B036-7F2B9706A682}"/>
              </a:ext>
            </a:extLst>
          </p:cNvPr>
          <p:cNvSpPr>
            <a:spLocks noGrp="1" noChangeArrowheads="1"/>
          </p:cNvSpPr>
          <p:nvPr>
            <p:ph type="body" idx="1"/>
          </p:nvPr>
        </p:nvSpPr>
        <p:spPr/>
        <p:txBody>
          <a:bodyPr/>
          <a:lstStyle/>
          <a:p>
            <a:r>
              <a:rPr lang="en-US" altLang="en-PR"/>
              <a:t>Speed up searching and matching </a:t>
            </a:r>
          </a:p>
          <a:p>
            <a:r>
              <a:rPr lang="en-US" altLang="en-PR"/>
              <a:t>Reduce number of transactions (a kind of instance selection)</a:t>
            </a:r>
          </a:p>
          <a:p>
            <a:r>
              <a:rPr lang="en-US" altLang="en-PR"/>
              <a:t>Reduce number of passes over data on disk</a:t>
            </a:r>
          </a:p>
          <a:p>
            <a:r>
              <a:rPr lang="en-US" altLang="en-PR"/>
              <a:t>Reduce number of subsets per transaction that must be considered</a:t>
            </a:r>
          </a:p>
          <a:p>
            <a:r>
              <a:rPr lang="en-US" altLang="en-PR"/>
              <a:t>Reduce number of candidates</a:t>
            </a:r>
          </a:p>
          <a:p>
            <a:endParaRPr lang="en-US" altLang="en-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76F56A8-5530-4617-A3F1-8CDA8A7B97AA}"/>
              </a:ext>
            </a:extLst>
          </p:cNvPr>
          <p:cNvSpPr>
            <a:spLocks noGrp="1"/>
          </p:cNvSpPr>
          <p:nvPr>
            <p:ph type="ftr" sz="quarter" idx="11"/>
          </p:nvPr>
        </p:nvSpPr>
        <p:spPr/>
        <p:txBody>
          <a:bodyPr/>
          <a:lstStyle/>
          <a:p>
            <a:r>
              <a:rPr lang="en-US" altLang="en-PR"/>
              <a:t>ESMA4016                Edgar Acuna</a:t>
            </a:r>
          </a:p>
        </p:txBody>
      </p:sp>
      <p:sp>
        <p:nvSpPr>
          <p:cNvPr id="6" name="Slide Number Placeholder 5">
            <a:extLst>
              <a:ext uri="{FF2B5EF4-FFF2-40B4-BE49-F238E27FC236}">
                <a16:creationId xmlns:a16="http://schemas.microsoft.com/office/drawing/2014/main" id="{E83F592E-FC59-4A8D-BB97-E574DE0A55BB}"/>
              </a:ext>
            </a:extLst>
          </p:cNvPr>
          <p:cNvSpPr>
            <a:spLocks noGrp="1"/>
          </p:cNvSpPr>
          <p:nvPr>
            <p:ph type="sldNum" sz="quarter" idx="12"/>
          </p:nvPr>
        </p:nvSpPr>
        <p:spPr/>
        <p:txBody>
          <a:bodyPr/>
          <a:lstStyle/>
          <a:p>
            <a:fld id="{301C1742-BAF4-4C9E-9C8C-B83B70BE1E1A}" type="slidenum">
              <a:rPr lang="en-US" altLang="en-PR"/>
              <a:pPr/>
              <a:t>2</a:t>
            </a:fld>
            <a:endParaRPr lang="en-US" altLang="en-PR"/>
          </a:p>
        </p:txBody>
      </p:sp>
      <p:sp>
        <p:nvSpPr>
          <p:cNvPr id="18434" name="Rectangle 2">
            <a:extLst>
              <a:ext uri="{FF2B5EF4-FFF2-40B4-BE49-F238E27FC236}">
                <a16:creationId xmlns:a16="http://schemas.microsoft.com/office/drawing/2014/main" id="{28D33E29-5D07-4B4D-ABD3-7BC358AD67BA}"/>
              </a:ext>
            </a:extLst>
          </p:cNvPr>
          <p:cNvSpPr>
            <a:spLocks noGrp="1" noChangeArrowheads="1"/>
          </p:cNvSpPr>
          <p:nvPr>
            <p:ph type="title"/>
          </p:nvPr>
        </p:nvSpPr>
        <p:spPr/>
        <p:txBody>
          <a:bodyPr/>
          <a:lstStyle/>
          <a:p>
            <a:r>
              <a:rPr lang="en-US" altLang="en-PR" sz="3200"/>
              <a:t>Transactional Data</a:t>
            </a:r>
          </a:p>
        </p:txBody>
      </p:sp>
      <p:sp>
        <p:nvSpPr>
          <p:cNvPr id="18435" name="Rectangle 3">
            <a:extLst>
              <a:ext uri="{FF2B5EF4-FFF2-40B4-BE49-F238E27FC236}">
                <a16:creationId xmlns:a16="http://schemas.microsoft.com/office/drawing/2014/main" id="{F2E50AA4-0795-49FA-90A3-005537D00419}"/>
              </a:ext>
            </a:extLst>
          </p:cNvPr>
          <p:cNvSpPr>
            <a:spLocks noGrp="1" noChangeArrowheads="1"/>
          </p:cNvSpPr>
          <p:nvPr>
            <p:ph type="body" idx="1"/>
          </p:nvPr>
        </p:nvSpPr>
        <p:spPr>
          <a:xfrm>
            <a:off x="685800" y="1676400"/>
            <a:ext cx="10820400" cy="4343400"/>
          </a:xfrm>
        </p:spPr>
        <p:txBody>
          <a:bodyPr/>
          <a:lstStyle/>
          <a:p>
            <a:pPr>
              <a:buFontTx/>
              <a:buNone/>
            </a:pPr>
            <a:r>
              <a:rPr lang="en-US" altLang="en-PR" sz="2400" dirty="0"/>
              <a:t>Market basket example:</a:t>
            </a:r>
          </a:p>
          <a:p>
            <a:pPr lvl="1">
              <a:buFontTx/>
              <a:buNone/>
            </a:pPr>
            <a:r>
              <a:rPr lang="en-US" altLang="en-PR" sz="2400" dirty="0"/>
              <a:t>Basket1: {bread, cheese, milk}</a:t>
            </a:r>
          </a:p>
          <a:p>
            <a:pPr lvl="1">
              <a:buFontTx/>
              <a:buNone/>
            </a:pPr>
            <a:r>
              <a:rPr lang="en-US" altLang="en-PR" sz="2400" dirty="0"/>
              <a:t>Basket2: {apple, eggs, salt, yogurt}</a:t>
            </a:r>
          </a:p>
          <a:p>
            <a:pPr lvl="1">
              <a:buFontTx/>
              <a:buNone/>
            </a:pPr>
            <a:r>
              <a:rPr lang="en-US" altLang="en-PR" sz="2400" dirty="0"/>
              <a:t>… </a:t>
            </a:r>
          </a:p>
          <a:p>
            <a:pPr lvl="1">
              <a:buFontTx/>
              <a:buNone/>
            </a:pPr>
            <a:r>
              <a:rPr lang="en-US" altLang="en-PR" sz="2400" dirty="0" err="1"/>
              <a:t>Basketn</a:t>
            </a:r>
            <a:r>
              <a:rPr lang="en-US" altLang="en-PR" sz="2400" dirty="0"/>
              <a:t>: {biscuit, eggs, milk}</a:t>
            </a:r>
          </a:p>
          <a:p>
            <a:pPr>
              <a:buFontTx/>
              <a:buNone/>
            </a:pPr>
            <a:r>
              <a:rPr lang="en-US" altLang="en-PR" sz="2400" dirty="0"/>
              <a:t>Definitions:</a:t>
            </a:r>
          </a:p>
          <a:p>
            <a:pPr lvl="1"/>
            <a:r>
              <a:rPr lang="en-US" altLang="en-PR" sz="2400" dirty="0"/>
              <a:t>An item:  an article in a basket, or an attribute-value pair</a:t>
            </a:r>
          </a:p>
          <a:p>
            <a:pPr lvl="1"/>
            <a:r>
              <a:rPr lang="en-US" altLang="en-PR" sz="2400" dirty="0"/>
              <a:t>A  transaction: items purchased in a basket; it may have TID (transaction ID)</a:t>
            </a:r>
          </a:p>
          <a:p>
            <a:pPr lvl="1"/>
            <a:r>
              <a:rPr lang="en-US" altLang="en-PR" sz="2400" dirty="0"/>
              <a:t>A transactional dataset: A set of transactions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AB7FF13-E01C-4632-8FF7-35801EE3D51F}"/>
              </a:ext>
            </a:extLst>
          </p:cNvPr>
          <p:cNvSpPr>
            <a:spLocks noGrp="1" noChangeArrowheads="1"/>
          </p:cNvSpPr>
          <p:nvPr>
            <p:ph type="title"/>
          </p:nvPr>
        </p:nvSpPr>
        <p:spPr>
          <a:xfrm>
            <a:off x="1828800" y="533400"/>
            <a:ext cx="8229600" cy="1143000"/>
          </a:xfrm>
        </p:spPr>
        <p:txBody>
          <a:bodyPr/>
          <a:lstStyle/>
          <a:p>
            <a:pPr eaLnBrk="1" hangingPunct="1"/>
            <a:r>
              <a:rPr lang="en-US" altLang="en-US" sz="2800" dirty="0"/>
              <a:t>Python modules  for association rules</a:t>
            </a:r>
          </a:p>
        </p:txBody>
      </p:sp>
      <p:sp>
        <p:nvSpPr>
          <p:cNvPr id="21507" name="Rectangle 3">
            <a:extLst>
              <a:ext uri="{FF2B5EF4-FFF2-40B4-BE49-F238E27FC236}">
                <a16:creationId xmlns:a16="http://schemas.microsoft.com/office/drawing/2014/main" id="{A0358394-6E83-46FA-A061-56A060311090}"/>
              </a:ext>
            </a:extLst>
          </p:cNvPr>
          <p:cNvSpPr>
            <a:spLocks noGrp="1" noChangeArrowheads="1"/>
          </p:cNvSpPr>
          <p:nvPr>
            <p:ph type="body" idx="1"/>
          </p:nvPr>
        </p:nvSpPr>
        <p:spPr>
          <a:xfrm>
            <a:off x="1371600" y="1828800"/>
            <a:ext cx="9296400" cy="4038600"/>
          </a:xfrm>
        </p:spPr>
        <p:txBody>
          <a:bodyPr/>
          <a:lstStyle/>
          <a:p>
            <a:pPr marL="0" indent="0" eaLnBrk="1" hangingPunct="1">
              <a:lnSpc>
                <a:spcPct val="80000"/>
              </a:lnSpc>
              <a:buNone/>
              <a:defRPr/>
            </a:pPr>
            <a:r>
              <a:rPr lang="pt-BR" altLang="en-US" sz="2600" dirty="0" err="1"/>
              <a:t>Scikit-learn</a:t>
            </a:r>
            <a:r>
              <a:rPr lang="pt-BR" altLang="en-US" sz="2600" dirty="0"/>
              <a:t> does </a:t>
            </a:r>
            <a:r>
              <a:rPr lang="pt-BR" altLang="en-US" sz="2600" dirty="0" err="1"/>
              <a:t>not</a:t>
            </a:r>
            <a:r>
              <a:rPr lang="pt-BR" altLang="en-US" sz="2600" dirty="0"/>
              <a:t> include </a:t>
            </a:r>
            <a:r>
              <a:rPr lang="pt-BR" altLang="en-US" sz="2600" dirty="0" err="1"/>
              <a:t>association</a:t>
            </a:r>
            <a:r>
              <a:rPr lang="pt-BR" altLang="en-US" sz="2600" dirty="0"/>
              <a:t> </a:t>
            </a:r>
            <a:r>
              <a:rPr lang="pt-BR" altLang="en-US" sz="2600" dirty="0" err="1"/>
              <a:t>rules</a:t>
            </a:r>
            <a:r>
              <a:rPr lang="pt-BR" altLang="en-US" sz="2600" dirty="0"/>
              <a:t>.</a:t>
            </a:r>
          </a:p>
          <a:p>
            <a:pPr marL="0" indent="0" eaLnBrk="1" hangingPunct="1">
              <a:lnSpc>
                <a:spcPct val="80000"/>
              </a:lnSpc>
              <a:buNone/>
              <a:defRPr/>
            </a:pPr>
            <a:endParaRPr lang="pt-BR" altLang="en-US" sz="2600" dirty="0"/>
          </a:p>
          <a:p>
            <a:pPr marL="0" indent="0" eaLnBrk="1" hangingPunct="1">
              <a:lnSpc>
                <a:spcPct val="80000"/>
              </a:lnSpc>
              <a:buNone/>
              <a:defRPr/>
            </a:pPr>
            <a:r>
              <a:rPr lang="pt-BR" altLang="en-US" sz="2600" dirty="0"/>
              <a:t>The </a:t>
            </a:r>
            <a:r>
              <a:rPr lang="pt-BR" altLang="en-US" sz="2600" dirty="0" err="1"/>
              <a:t>apriori</a:t>
            </a:r>
            <a:r>
              <a:rPr lang="pt-BR" altLang="en-US" sz="2600" dirty="0"/>
              <a:t> </a:t>
            </a:r>
            <a:r>
              <a:rPr lang="pt-BR" altLang="en-US" sz="2600" dirty="0" err="1"/>
              <a:t>algorithm</a:t>
            </a:r>
            <a:r>
              <a:rPr lang="pt-BR" altLang="en-US" sz="2600" dirty="0"/>
              <a:t> </a:t>
            </a:r>
            <a:r>
              <a:rPr lang="pt-BR" altLang="en-US" sz="2600" dirty="0" err="1"/>
              <a:t>can</a:t>
            </a:r>
            <a:r>
              <a:rPr lang="pt-BR" altLang="en-US" sz="2600" dirty="0"/>
              <a:t> </a:t>
            </a:r>
            <a:r>
              <a:rPr lang="pt-BR" altLang="en-US" sz="2600" dirty="0" err="1"/>
              <a:t>be</a:t>
            </a:r>
            <a:r>
              <a:rPr lang="pt-BR" altLang="en-US" sz="2600" dirty="0"/>
              <a:t> </a:t>
            </a:r>
            <a:r>
              <a:rPr lang="pt-BR" altLang="en-US" sz="2600" dirty="0" err="1"/>
              <a:t>found</a:t>
            </a:r>
            <a:r>
              <a:rPr lang="pt-BR" altLang="en-US" sz="2600" dirty="0"/>
              <a:t> in </a:t>
            </a:r>
            <a:r>
              <a:rPr lang="pt-BR" altLang="en-US" sz="2600" dirty="0" err="1"/>
              <a:t>these</a:t>
            </a:r>
            <a:r>
              <a:rPr lang="pt-BR" altLang="en-US" sz="2600" dirty="0"/>
              <a:t> </a:t>
            </a:r>
            <a:r>
              <a:rPr lang="pt-BR" altLang="en-US" sz="2600" dirty="0" err="1"/>
              <a:t>two</a:t>
            </a:r>
            <a:r>
              <a:rPr lang="pt-BR" altLang="en-US" sz="2600" dirty="0"/>
              <a:t> modules:</a:t>
            </a:r>
          </a:p>
          <a:p>
            <a:pPr marL="0" indent="0" eaLnBrk="1" hangingPunct="1">
              <a:lnSpc>
                <a:spcPct val="80000"/>
              </a:lnSpc>
              <a:buNone/>
              <a:defRPr/>
            </a:pPr>
            <a:endParaRPr lang="pt-BR" altLang="en-US" sz="2600" dirty="0"/>
          </a:p>
          <a:p>
            <a:pPr marL="0" indent="0" eaLnBrk="1" hangingPunct="1">
              <a:lnSpc>
                <a:spcPct val="80000"/>
              </a:lnSpc>
              <a:buNone/>
              <a:defRPr/>
            </a:pPr>
            <a:r>
              <a:rPr lang="pt-BR" altLang="en-US" sz="2600" dirty="0" err="1"/>
              <a:t>Mlxtend</a:t>
            </a:r>
            <a:endParaRPr lang="pt-BR" altLang="en-US" sz="2600" dirty="0"/>
          </a:p>
          <a:p>
            <a:pPr marL="0" indent="0" eaLnBrk="1" hangingPunct="1">
              <a:lnSpc>
                <a:spcPct val="80000"/>
              </a:lnSpc>
              <a:buNone/>
              <a:defRPr/>
            </a:pPr>
            <a:r>
              <a:rPr lang="pt-BR" altLang="en-US" sz="2600" dirty="0" err="1"/>
              <a:t>Apyori</a:t>
            </a:r>
            <a:endParaRPr lang="pt-BR" altLang="en-US" sz="2600" dirty="0"/>
          </a:p>
        </p:txBody>
      </p:sp>
      <p:sp>
        <p:nvSpPr>
          <p:cNvPr id="21508" name="Footer Placeholder 1">
            <a:extLst>
              <a:ext uri="{FF2B5EF4-FFF2-40B4-BE49-F238E27FC236}">
                <a16:creationId xmlns:a16="http://schemas.microsoft.com/office/drawing/2014/main" id="{C7E39925-BBF8-491D-B3EB-212EDAEB0DC6}"/>
              </a:ext>
            </a:extLst>
          </p:cNvPr>
          <p:cNvSpPr>
            <a:spLocks noGrp="1"/>
          </p:cNvSpPr>
          <p:nvPr>
            <p:ph type="ftr" sz="quarter" idx="11"/>
          </p:nvPr>
        </p:nvSpPr>
        <p:spPr>
          <a:noFill/>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ESMA4016                Edgar Acuna</a:t>
            </a:r>
          </a:p>
        </p:txBody>
      </p:sp>
      <p:sp>
        <p:nvSpPr>
          <p:cNvPr id="21509" name="Slide Number Placeholder 2">
            <a:extLst>
              <a:ext uri="{FF2B5EF4-FFF2-40B4-BE49-F238E27FC236}">
                <a16:creationId xmlns:a16="http://schemas.microsoft.com/office/drawing/2014/main" id="{2EE0814F-CF92-447E-AAB6-5702B6748C8D}"/>
              </a:ext>
            </a:extLst>
          </p:cNvPr>
          <p:cNvSpPr>
            <a:spLocks noGrp="1"/>
          </p:cNvSpPr>
          <p:nvPr>
            <p:ph type="sldNum" sz="quarter" idx="12"/>
          </p:nvPr>
        </p:nvSpPr>
        <p:spPr>
          <a:noFill/>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40BC4F67-7591-4314-9280-6E5B102DA866}" type="slidenum">
              <a:rPr lang="en-US" altLang="en-US" sz="1400"/>
              <a:pPr>
                <a:spcBef>
                  <a:spcPct val="0"/>
                </a:spcBef>
                <a:buClrTx/>
                <a:buSzTx/>
                <a:buFontTx/>
                <a:buNone/>
              </a:pPr>
              <a:t>20</a:t>
            </a:fld>
            <a:endParaRPr lang="en-US" altLang="en-US" sz="1400"/>
          </a:p>
        </p:txBody>
      </p:sp>
    </p:spTree>
    <p:extLst>
      <p:ext uri="{BB962C8B-B14F-4D97-AF65-F5344CB8AC3E}">
        <p14:creationId xmlns:p14="http://schemas.microsoft.com/office/powerpoint/2010/main" val="3557287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F1C71D7-EE0A-4B11-A530-A669F70AE0CD}"/>
              </a:ext>
            </a:extLst>
          </p:cNvPr>
          <p:cNvSpPr>
            <a:spLocks noGrp="1"/>
          </p:cNvSpPr>
          <p:nvPr>
            <p:ph type="ftr" sz="quarter" idx="11"/>
          </p:nvPr>
        </p:nvSpPr>
        <p:spPr/>
        <p:txBody>
          <a:bodyPr/>
          <a:lstStyle/>
          <a:p>
            <a:r>
              <a:rPr lang="en-US" altLang="en-PR"/>
              <a:t>ESMA4016                Edgar Acuna</a:t>
            </a:r>
          </a:p>
        </p:txBody>
      </p:sp>
      <p:sp>
        <p:nvSpPr>
          <p:cNvPr id="6" name="Slide Number Placeholder 5">
            <a:extLst>
              <a:ext uri="{FF2B5EF4-FFF2-40B4-BE49-F238E27FC236}">
                <a16:creationId xmlns:a16="http://schemas.microsoft.com/office/drawing/2014/main" id="{73682DE2-5D40-4F8B-848B-C3277908893E}"/>
              </a:ext>
            </a:extLst>
          </p:cNvPr>
          <p:cNvSpPr>
            <a:spLocks noGrp="1"/>
          </p:cNvSpPr>
          <p:nvPr>
            <p:ph type="sldNum" sz="quarter" idx="12"/>
          </p:nvPr>
        </p:nvSpPr>
        <p:spPr/>
        <p:txBody>
          <a:bodyPr/>
          <a:lstStyle/>
          <a:p>
            <a:fld id="{BF87E72C-CA33-48E8-A1B0-BEBE38B51482}" type="slidenum">
              <a:rPr lang="en-US" altLang="en-PR"/>
              <a:pPr/>
              <a:t>21</a:t>
            </a:fld>
            <a:endParaRPr lang="en-US" altLang="en-PR"/>
          </a:p>
        </p:txBody>
      </p:sp>
      <p:sp>
        <p:nvSpPr>
          <p:cNvPr id="34818" name="Rectangle 2">
            <a:extLst>
              <a:ext uri="{FF2B5EF4-FFF2-40B4-BE49-F238E27FC236}">
                <a16:creationId xmlns:a16="http://schemas.microsoft.com/office/drawing/2014/main" id="{720743EC-831E-4D68-A1E8-6DA5949477B1}"/>
              </a:ext>
            </a:extLst>
          </p:cNvPr>
          <p:cNvSpPr>
            <a:spLocks noGrp="1" noChangeArrowheads="1"/>
          </p:cNvSpPr>
          <p:nvPr>
            <p:ph type="title"/>
          </p:nvPr>
        </p:nvSpPr>
        <p:spPr/>
        <p:txBody>
          <a:bodyPr/>
          <a:lstStyle/>
          <a:p>
            <a:r>
              <a:rPr lang="en-US" altLang="en-US" sz="3200" dirty="0"/>
              <a:t>Association rules versus classification and clustering</a:t>
            </a:r>
            <a:endParaRPr lang="en-US" altLang="en-PR" sz="3200" dirty="0"/>
          </a:p>
        </p:txBody>
      </p:sp>
      <p:sp>
        <p:nvSpPr>
          <p:cNvPr id="34819" name="Rectangle 3">
            <a:extLst>
              <a:ext uri="{FF2B5EF4-FFF2-40B4-BE49-F238E27FC236}">
                <a16:creationId xmlns:a16="http://schemas.microsoft.com/office/drawing/2014/main" id="{77B6C0CE-458E-4D4E-8581-4644061C2383}"/>
              </a:ext>
            </a:extLst>
          </p:cNvPr>
          <p:cNvSpPr>
            <a:spLocks noGrp="1" noChangeArrowheads="1"/>
          </p:cNvSpPr>
          <p:nvPr>
            <p:ph type="body" idx="1"/>
          </p:nvPr>
        </p:nvSpPr>
        <p:spPr/>
        <p:txBody>
          <a:bodyPr/>
          <a:lstStyle/>
          <a:p>
            <a:r>
              <a:rPr lang="en-US" altLang="en-PR"/>
              <a:t>vs. classification</a:t>
            </a:r>
          </a:p>
          <a:p>
            <a:pPr lvl="1"/>
            <a:r>
              <a:rPr lang="en-US" altLang="en-PR"/>
              <a:t>Right hand side can have any number of items</a:t>
            </a:r>
          </a:p>
          <a:p>
            <a:pPr lvl="1"/>
            <a:r>
              <a:rPr lang="en-US" altLang="en-PR"/>
              <a:t>It can find a classification like rule X </a:t>
            </a:r>
            <a:r>
              <a:rPr lang="en-US" altLang="en-PR">
                <a:sym typeface="Symbol" panose="05050102010706020507" pitchFamily="18" charset="2"/>
              </a:rPr>
              <a:t> </a:t>
            </a:r>
            <a:r>
              <a:rPr lang="en-US" altLang="en-PR" i="1">
                <a:sym typeface="Symbol" panose="05050102010706020507" pitchFamily="18" charset="2"/>
              </a:rPr>
              <a:t>c</a:t>
            </a:r>
            <a:r>
              <a:rPr lang="en-US" altLang="en-PR">
                <a:sym typeface="Symbol" panose="05050102010706020507" pitchFamily="18" charset="2"/>
              </a:rPr>
              <a:t> in a different way: such a rule is not about differentiating classes, but about what (X) describes class </a:t>
            </a:r>
            <a:r>
              <a:rPr lang="en-US" altLang="en-PR" i="1">
                <a:sym typeface="Symbol" panose="05050102010706020507" pitchFamily="18" charset="2"/>
              </a:rPr>
              <a:t>c</a:t>
            </a:r>
          </a:p>
          <a:p>
            <a:r>
              <a:rPr lang="en-US" altLang="en-PR"/>
              <a:t>vs. clustering</a:t>
            </a:r>
          </a:p>
          <a:p>
            <a:pPr lvl="1"/>
            <a:r>
              <a:rPr lang="en-US" altLang="en-PR"/>
              <a:t>It does not have to have class labels</a:t>
            </a:r>
          </a:p>
          <a:p>
            <a:pPr lvl="1"/>
            <a:r>
              <a:rPr lang="en-US" altLang="en-PR"/>
              <a:t>For X </a:t>
            </a:r>
            <a:r>
              <a:rPr lang="en-US" altLang="en-PR">
                <a:sym typeface="Symbol" panose="05050102010706020507" pitchFamily="18" charset="2"/>
              </a:rPr>
              <a:t> Y, if Y is considered as a cluster, it can form different clusters sharing the same description (X).</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3A8BC9D-E457-4336-9C89-6F61C953F81F}"/>
              </a:ext>
            </a:extLst>
          </p:cNvPr>
          <p:cNvSpPr>
            <a:spLocks noGrp="1" noChangeArrowheads="1"/>
          </p:cNvSpPr>
          <p:nvPr>
            <p:ph type="title"/>
          </p:nvPr>
        </p:nvSpPr>
        <p:spPr/>
        <p:txBody>
          <a:bodyPr/>
          <a:lstStyle/>
          <a:p>
            <a:pPr eaLnBrk="1" hangingPunct="1"/>
            <a:r>
              <a:rPr lang="en-US" altLang="en-US" sz="2900" dirty="0"/>
              <a:t> Discussion about Support and Confidence</a:t>
            </a:r>
          </a:p>
        </p:txBody>
      </p:sp>
      <p:sp>
        <p:nvSpPr>
          <p:cNvPr id="32771" name="Rectangle 3">
            <a:extLst>
              <a:ext uri="{FF2B5EF4-FFF2-40B4-BE49-F238E27FC236}">
                <a16:creationId xmlns:a16="http://schemas.microsoft.com/office/drawing/2014/main" id="{2B5A7073-EAEB-4618-988D-4A716E13DA70}"/>
              </a:ext>
            </a:extLst>
          </p:cNvPr>
          <p:cNvSpPr>
            <a:spLocks noGrp="1" noChangeArrowheads="1"/>
          </p:cNvSpPr>
          <p:nvPr>
            <p:ph type="body" idx="1"/>
          </p:nvPr>
        </p:nvSpPr>
        <p:spPr/>
        <p:txBody>
          <a:bodyPr/>
          <a:lstStyle/>
          <a:p>
            <a:pPr eaLnBrk="1" hangingPunct="1">
              <a:lnSpc>
                <a:spcPct val="90000"/>
              </a:lnSpc>
            </a:pPr>
            <a:r>
              <a:rPr lang="en-US" altLang="en-US" sz="2800" dirty="0"/>
              <a:t> Support and confidence are not enough to measure the importance of association rules.</a:t>
            </a:r>
          </a:p>
          <a:p>
            <a:pPr eaLnBrk="1" hangingPunct="1">
              <a:lnSpc>
                <a:spcPct val="90000"/>
              </a:lnSpc>
            </a:pPr>
            <a:r>
              <a:rPr lang="en-US" altLang="en-US" sz="2800" dirty="0"/>
              <a:t>When the thresholds for support and confidence are increased then few association rules are found and perhaps some of them are not relevant.</a:t>
            </a:r>
          </a:p>
          <a:p>
            <a:pPr eaLnBrk="1" hangingPunct="1">
              <a:lnSpc>
                <a:spcPct val="90000"/>
              </a:lnSpc>
            </a:pPr>
            <a:r>
              <a:rPr lang="en-US" altLang="en-US" sz="2800" dirty="0"/>
              <a:t>On the contrary, when the thresholds for  support and confidence are small then a large number of association rules are obtained.</a:t>
            </a:r>
          </a:p>
        </p:txBody>
      </p:sp>
      <p:sp>
        <p:nvSpPr>
          <p:cNvPr id="32772" name="Footer Placeholder 1">
            <a:extLst>
              <a:ext uri="{FF2B5EF4-FFF2-40B4-BE49-F238E27FC236}">
                <a16:creationId xmlns:a16="http://schemas.microsoft.com/office/drawing/2014/main" id="{18AE3585-399F-4BF5-97EB-80DBAC040592}"/>
              </a:ext>
            </a:extLst>
          </p:cNvPr>
          <p:cNvSpPr>
            <a:spLocks noGrp="1"/>
          </p:cNvSpPr>
          <p:nvPr>
            <p:ph type="ftr" sz="quarter" idx="11"/>
          </p:nvPr>
        </p:nvSpPr>
        <p:spPr>
          <a:noFill/>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ESMA4016                Edgar Acuna</a:t>
            </a:r>
          </a:p>
        </p:txBody>
      </p:sp>
      <p:sp>
        <p:nvSpPr>
          <p:cNvPr id="32773" name="Slide Number Placeholder 2">
            <a:extLst>
              <a:ext uri="{FF2B5EF4-FFF2-40B4-BE49-F238E27FC236}">
                <a16:creationId xmlns:a16="http://schemas.microsoft.com/office/drawing/2014/main" id="{37D39BF6-E1FB-4D17-9EC4-B05B0A4B6402}"/>
              </a:ext>
            </a:extLst>
          </p:cNvPr>
          <p:cNvSpPr>
            <a:spLocks noGrp="1"/>
          </p:cNvSpPr>
          <p:nvPr>
            <p:ph type="sldNum" sz="quarter" idx="12"/>
          </p:nvPr>
        </p:nvSpPr>
        <p:spPr>
          <a:noFill/>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F2FD895D-4475-49E0-ACB3-A02E093CB12B}" type="slidenum">
              <a:rPr lang="en-US" altLang="en-US" sz="1400"/>
              <a:pPr>
                <a:spcBef>
                  <a:spcPct val="0"/>
                </a:spcBef>
                <a:buClrTx/>
                <a:buSzTx/>
                <a:buFontTx/>
                <a:buNone/>
              </a:pPr>
              <a:t>22</a:t>
            </a:fld>
            <a:endParaRPr lang="en-US" altLang="en-US" sz="1400"/>
          </a:p>
        </p:txBody>
      </p:sp>
    </p:spTree>
    <p:extLst>
      <p:ext uri="{BB962C8B-B14F-4D97-AF65-F5344CB8AC3E}">
        <p14:creationId xmlns:p14="http://schemas.microsoft.com/office/powerpoint/2010/main" val="1189695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9A1DB86-FAEF-49CC-AF07-D14AA8CB98BB}"/>
              </a:ext>
            </a:extLst>
          </p:cNvPr>
          <p:cNvSpPr>
            <a:spLocks noGrp="1" noChangeArrowheads="1"/>
          </p:cNvSpPr>
          <p:nvPr>
            <p:ph type="title"/>
          </p:nvPr>
        </p:nvSpPr>
        <p:spPr/>
        <p:txBody>
          <a:bodyPr/>
          <a:lstStyle/>
          <a:p>
            <a:pPr eaLnBrk="1" hangingPunct="1"/>
            <a:r>
              <a:rPr lang="en-US" altLang="en-US" sz="2900" dirty="0"/>
              <a:t>Summary</a:t>
            </a:r>
          </a:p>
        </p:txBody>
      </p:sp>
      <p:sp>
        <p:nvSpPr>
          <p:cNvPr id="33795" name="Rectangle 3">
            <a:extLst>
              <a:ext uri="{FF2B5EF4-FFF2-40B4-BE49-F238E27FC236}">
                <a16:creationId xmlns:a16="http://schemas.microsoft.com/office/drawing/2014/main" id="{4D4FDDEF-F74E-4583-914C-525450313C42}"/>
              </a:ext>
            </a:extLst>
          </p:cNvPr>
          <p:cNvSpPr>
            <a:spLocks noGrp="1" noChangeArrowheads="1"/>
          </p:cNvSpPr>
          <p:nvPr>
            <p:ph type="body" idx="1"/>
          </p:nvPr>
        </p:nvSpPr>
        <p:spPr/>
        <p:txBody>
          <a:bodyPr/>
          <a:lstStyle/>
          <a:p>
            <a:pPr eaLnBrk="1" hangingPunct="1"/>
            <a:r>
              <a:rPr lang="en-US" altLang="en-US" sz="2800" dirty="0"/>
              <a:t>Association rules are distinct from other data mining algorithms.</a:t>
            </a:r>
          </a:p>
          <a:p>
            <a:pPr eaLnBrk="1" hangingPunct="1"/>
            <a:r>
              <a:rPr lang="en-US" altLang="en-US" sz="2800" dirty="0"/>
              <a:t>The </a:t>
            </a:r>
            <a:r>
              <a:rPr lang="en-US" altLang="en-US" sz="2800" dirty="0" err="1"/>
              <a:t>Apriori</a:t>
            </a:r>
            <a:r>
              <a:rPr lang="en-US" altLang="en-US" sz="2800" dirty="0"/>
              <a:t> property can reduce the search space. </a:t>
            </a:r>
          </a:p>
          <a:p>
            <a:pPr eaLnBrk="1" hangingPunct="1"/>
            <a:r>
              <a:rPr lang="en-US" altLang="en-US" sz="2800" dirty="0"/>
              <a:t>It is hard to find long association rules.</a:t>
            </a:r>
            <a:endParaRPr lang="en-US" altLang="en-US" sz="3300" dirty="0"/>
          </a:p>
          <a:p>
            <a:pPr eaLnBrk="1" hangingPunct="1"/>
            <a:r>
              <a:rPr lang="en-US" altLang="en-US" sz="2800" dirty="0"/>
              <a:t>Association rules have several applications. </a:t>
            </a:r>
          </a:p>
        </p:txBody>
      </p:sp>
      <p:sp>
        <p:nvSpPr>
          <p:cNvPr id="33796" name="Footer Placeholder 1">
            <a:extLst>
              <a:ext uri="{FF2B5EF4-FFF2-40B4-BE49-F238E27FC236}">
                <a16:creationId xmlns:a16="http://schemas.microsoft.com/office/drawing/2014/main" id="{8D7673B5-F777-492F-BCF9-31654A3662D8}"/>
              </a:ext>
            </a:extLst>
          </p:cNvPr>
          <p:cNvSpPr>
            <a:spLocks noGrp="1"/>
          </p:cNvSpPr>
          <p:nvPr>
            <p:ph type="ftr" sz="quarter" idx="11"/>
          </p:nvPr>
        </p:nvSpPr>
        <p:spPr>
          <a:noFill/>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ESMA4016                Edgar Acuna</a:t>
            </a:r>
          </a:p>
        </p:txBody>
      </p:sp>
      <p:sp>
        <p:nvSpPr>
          <p:cNvPr id="33797" name="Slide Number Placeholder 2">
            <a:extLst>
              <a:ext uri="{FF2B5EF4-FFF2-40B4-BE49-F238E27FC236}">
                <a16:creationId xmlns:a16="http://schemas.microsoft.com/office/drawing/2014/main" id="{BB18DEB8-929D-4772-8FAB-52D3F573C831}"/>
              </a:ext>
            </a:extLst>
          </p:cNvPr>
          <p:cNvSpPr>
            <a:spLocks noGrp="1"/>
          </p:cNvSpPr>
          <p:nvPr>
            <p:ph type="sldNum" sz="quarter" idx="12"/>
          </p:nvPr>
        </p:nvSpPr>
        <p:spPr>
          <a:noFill/>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3ACE3700-27E2-429C-A79D-B5AE60EC497A}" type="slidenum">
              <a:rPr lang="en-US" altLang="en-US" sz="1400"/>
              <a:pPr>
                <a:spcBef>
                  <a:spcPct val="0"/>
                </a:spcBef>
                <a:buClrTx/>
                <a:buSzTx/>
                <a:buFontTx/>
                <a:buNone/>
              </a:pPr>
              <a:t>23</a:t>
            </a:fld>
            <a:endParaRPr lang="en-US" altLang="en-US" sz="1400"/>
          </a:p>
        </p:txBody>
      </p:sp>
    </p:spTree>
    <p:extLst>
      <p:ext uri="{BB962C8B-B14F-4D97-AF65-F5344CB8AC3E}">
        <p14:creationId xmlns:p14="http://schemas.microsoft.com/office/powerpoint/2010/main" val="240398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306" name="Group 2">
            <a:extLst>
              <a:ext uri="{FF2B5EF4-FFF2-40B4-BE49-F238E27FC236}">
                <a16:creationId xmlns:a16="http://schemas.microsoft.com/office/drawing/2014/main" id="{C77C0A59-99B9-4740-A479-03CE5A24DC2F}"/>
              </a:ext>
            </a:extLst>
          </p:cNvPr>
          <p:cNvGrpSpPr>
            <a:grpSpLocks/>
          </p:cNvGrpSpPr>
          <p:nvPr/>
        </p:nvGrpSpPr>
        <p:grpSpPr bwMode="auto">
          <a:xfrm>
            <a:off x="1905001" y="2438400"/>
            <a:ext cx="2589213" cy="2286000"/>
            <a:chOff x="240" y="1536"/>
            <a:chExt cx="1631" cy="1440"/>
          </a:xfrm>
        </p:grpSpPr>
        <p:sp>
          <p:nvSpPr>
            <p:cNvPr id="7177" name="Text Box 3">
              <a:extLst>
                <a:ext uri="{FF2B5EF4-FFF2-40B4-BE49-F238E27FC236}">
                  <a16:creationId xmlns:a16="http://schemas.microsoft.com/office/drawing/2014/main" id="{50A03C73-EC22-4498-9AC3-22AD321FC0B3}"/>
                </a:ext>
              </a:extLst>
            </p:cNvPr>
            <p:cNvSpPr txBox="1">
              <a:spLocks noChangeArrowheads="1"/>
            </p:cNvSpPr>
            <p:nvPr/>
          </p:nvSpPr>
          <p:spPr bwMode="auto">
            <a:xfrm>
              <a:off x="240" y="1536"/>
              <a:ext cx="1628" cy="1440"/>
            </a:xfrm>
            <a:prstGeom prst="rect">
              <a:avLst/>
            </a:prstGeom>
            <a:solidFill>
              <a:srgbClr val="FF0000">
                <a:alpha val="50195"/>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flatTx/>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b="1">
                  <a:solidFill>
                    <a:srgbClr val="66FFFF"/>
                  </a:solidFill>
                  <a:latin typeface="Times New Roman" panose="02020603050405020304" pitchFamily="18" charset="0"/>
                </a:rPr>
                <a:t> Tid          Items</a:t>
              </a:r>
              <a:r>
                <a:rPr lang="en-US" altLang="en-US" sz="2400" b="1">
                  <a:solidFill>
                    <a:srgbClr val="FFFFFF"/>
                  </a:solidFill>
                  <a:latin typeface="Times New Roman" panose="02020603050405020304" pitchFamily="18" charset="0"/>
                </a:rPr>
                <a:t>  </a:t>
              </a:r>
            </a:p>
            <a:p>
              <a:pPr>
                <a:spcBef>
                  <a:spcPct val="0"/>
                </a:spcBef>
                <a:buClrTx/>
                <a:buSzTx/>
                <a:buFontTx/>
                <a:buNone/>
              </a:pPr>
              <a:r>
                <a:rPr lang="en-US" altLang="en-US" sz="2400" b="1">
                  <a:solidFill>
                    <a:srgbClr val="FFFFFF"/>
                  </a:solidFill>
                  <a:latin typeface="Times New Roman" panose="02020603050405020304" pitchFamily="18" charset="0"/>
                </a:rPr>
                <a:t>  1     3  4  5  6  7  9</a:t>
              </a:r>
            </a:p>
            <a:p>
              <a:pPr>
                <a:spcBef>
                  <a:spcPct val="0"/>
                </a:spcBef>
                <a:buClrTx/>
                <a:buSzTx/>
                <a:buFontTx/>
                <a:buNone/>
              </a:pPr>
              <a:r>
                <a:rPr lang="en-US" altLang="en-US" sz="2400" b="1">
                  <a:solidFill>
                    <a:srgbClr val="FFFFFF"/>
                  </a:solidFill>
                  <a:latin typeface="Times New Roman" panose="02020603050405020304" pitchFamily="18" charset="0"/>
                </a:rPr>
                <a:t>  2     1  3  4  5  13</a:t>
              </a:r>
            </a:p>
            <a:p>
              <a:pPr>
                <a:spcBef>
                  <a:spcPct val="0"/>
                </a:spcBef>
                <a:buClrTx/>
                <a:buSzTx/>
                <a:buFontTx/>
                <a:buNone/>
              </a:pPr>
              <a:r>
                <a:rPr lang="en-US" altLang="en-US" sz="2400" b="1">
                  <a:solidFill>
                    <a:srgbClr val="FFFFFF"/>
                  </a:solidFill>
                  <a:latin typeface="Times New Roman" panose="02020603050405020304" pitchFamily="18" charset="0"/>
                </a:rPr>
                <a:t>  3     1  2  4  5  7  11</a:t>
              </a:r>
            </a:p>
            <a:p>
              <a:pPr>
                <a:spcBef>
                  <a:spcPct val="0"/>
                </a:spcBef>
                <a:buClrTx/>
                <a:buSzTx/>
                <a:buFontTx/>
                <a:buNone/>
              </a:pPr>
              <a:r>
                <a:rPr lang="en-US" altLang="en-US" sz="2400" b="1">
                  <a:solidFill>
                    <a:srgbClr val="FFFFFF"/>
                  </a:solidFill>
                  <a:latin typeface="Times New Roman" panose="02020603050405020304" pitchFamily="18" charset="0"/>
                </a:rPr>
                <a:t>  4     1  3  4  8</a:t>
              </a:r>
            </a:p>
            <a:p>
              <a:pPr>
                <a:spcBef>
                  <a:spcPct val="0"/>
                </a:spcBef>
                <a:buClrTx/>
                <a:buSzTx/>
                <a:buFontTx/>
                <a:buNone/>
              </a:pPr>
              <a:r>
                <a:rPr lang="en-US" altLang="en-US" sz="2400" b="1">
                  <a:solidFill>
                    <a:srgbClr val="FFFFFF"/>
                  </a:solidFill>
                  <a:latin typeface="Times New Roman" panose="02020603050405020304" pitchFamily="18" charset="0"/>
                </a:rPr>
                <a:t>  5     1  3  4  10</a:t>
              </a:r>
            </a:p>
          </p:txBody>
        </p:sp>
        <p:sp>
          <p:nvSpPr>
            <p:cNvPr id="7178" name="Line 4">
              <a:extLst>
                <a:ext uri="{FF2B5EF4-FFF2-40B4-BE49-F238E27FC236}">
                  <a16:creationId xmlns:a16="http://schemas.microsoft.com/office/drawing/2014/main" id="{787E4E2D-5E09-4A67-B899-6DE913C0F1FC}"/>
                </a:ext>
              </a:extLst>
            </p:cNvPr>
            <p:cNvSpPr>
              <a:spLocks noChangeShapeType="1"/>
            </p:cNvSpPr>
            <p:nvPr/>
          </p:nvSpPr>
          <p:spPr bwMode="auto">
            <a:xfrm flipH="1">
              <a:off x="615" y="1536"/>
              <a:ext cx="0" cy="144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PR"/>
            </a:p>
          </p:txBody>
        </p:sp>
        <p:sp>
          <p:nvSpPr>
            <p:cNvPr id="7179" name="Line 5">
              <a:extLst>
                <a:ext uri="{FF2B5EF4-FFF2-40B4-BE49-F238E27FC236}">
                  <a16:creationId xmlns:a16="http://schemas.microsoft.com/office/drawing/2014/main" id="{39C74AE0-2BA5-4F68-A127-2BD0BB73C8D7}"/>
                </a:ext>
              </a:extLst>
            </p:cNvPr>
            <p:cNvSpPr>
              <a:spLocks noChangeShapeType="1"/>
            </p:cNvSpPr>
            <p:nvPr/>
          </p:nvSpPr>
          <p:spPr bwMode="auto">
            <a:xfrm>
              <a:off x="249" y="1777"/>
              <a:ext cx="162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PR"/>
            </a:p>
          </p:txBody>
        </p:sp>
      </p:grpSp>
      <p:grpSp>
        <p:nvGrpSpPr>
          <p:cNvPr id="354310" name="Group 6">
            <a:extLst>
              <a:ext uri="{FF2B5EF4-FFF2-40B4-BE49-F238E27FC236}">
                <a16:creationId xmlns:a16="http://schemas.microsoft.com/office/drawing/2014/main" id="{CB026CCD-CAE9-463C-9F7B-7C8CAD880686}"/>
              </a:ext>
            </a:extLst>
          </p:cNvPr>
          <p:cNvGrpSpPr>
            <a:grpSpLocks/>
          </p:cNvGrpSpPr>
          <p:nvPr/>
        </p:nvGrpSpPr>
        <p:grpSpPr bwMode="auto">
          <a:xfrm>
            <a:off x="4667250" y="2052638"/>
            <a:ext cx="5772150" cy="2286000"/>
            <a:chOff x="1980" y="1293"/>
            <a:chExt cx="3636" cy="1440"/>
          </a:xfrm>
        </p:grpSpPr>
        <p:sp>
          <p:nvSpPr>
            <p:cNvPr id="7175" name="Text Box 7">
              <a:extLst>
                <a:ext uri="{FF2B5EF4-FFF2-40B4-BE49-F238E27FC236}">
                  <a16:creationId xmlns:a16="http://schemas.microsoft.com/office/drawing/2014/main" id="{3748F71D-A849-4D34-8AEB-A7CD39E2DCA7}"/>
                </a:ext>
              </a:extLst>
            </p:cNvPr>
            <p:cNvSpPr txBox="1">
              <a:spLocks noChangeArrowheads="1"/>
            </p:cNvSpPr>
            <p:nvPr/>
          </p:nvSpPr>
          <p:spPr bwMode="auto">
            <a:xfrm>
              <a:off x="2640" y="1293"/>
              <a:ext cx="2976" cy="1440"/>
            </a:xfrm>
            <a:prstGeom prst="rect">
              <a:avLst/>
            </a:prstGeom>
            <a:solidFill>
              <a:srgbClr val="339966">
                <a:alpha val="50195"/>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9966"/>
              </a:extrusionClr>
              <a:contourClr>
                <a:srgbClr val="339966"/>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flatTx/>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b="1">
                  <a:solidFill>
                    <a:srgbClr val="66FFFF"/>
                  </a:solidFill>
                  <a:latin typeface="Times New Roman" panose="02020603050405020304" pitchFamily="18" charset="0"/>
                </a:rPr>
                <a:t>  </a:t>
              </a:r>
              <a:r>
                <a:rPr lang="en-US" altLang="en-US" sz="2400" b="1" u="sng">
                  <a:solidFill>
                    <a:srgbClr val="66FFFF"/>
                  </a:solidFill>
                  <a:latin typeface="Times New Roman" panose="02020603050405020304" pitchFamily="18" charset="0"/>
                </a:rPr>
                <a:t>1  2  3  4  5  6  7  8  9  10  11  12  13</a:t>
              </a:r>
            </a:p>
            <a:p>
              <a:pPr>
                <a:spcBef>
                  <a:spcPct val="0"/>
                </a:spcBef>
                <a:buClrTx/>
                <a:buSzTx/>
                <a:buFontTx/>
                <a:buNone/>
              </a:pPr>
              <a:r>
                <a:rPr lang="en-US" altLang="en-US" sz="2400" b="1">
                  <a:solidFill>
                    <a:srgbClr val="FFFFFF"/>
                  </a:solidFill>
                  <a:latin typeface="Times New Roman" panose="02020603050405020304" pitchFamily="18" charset="0"/>
                </a:rPr>
                <a:t>  0  0  1  1  1  1  1  0  1    0    0    0    0</a:t>
              </a:r>
            </a:p>
            <a:p>
              <a:pPr>
                <a:spcBef>
                  <a:spcPct val="0"/>
                </a:spcBef>
                <a:buClrTx/>
                <a:buSzTx/>
                <a:buFontTx/>
                <a:buNone/>
              </a:pPr>
              <a:r>
                <a:rPr lang="en-US" altLang="en-US" sz="2400" b="1">
                  <a:solidFill>
                    <a:srgbClr val="FFFFFF"/>
                  </a:solidFill>
                  <a:latin typeface="Times New Roman" panose="02020603050405020304" pitchFamily="18" charset="0"/>
                </a:rPr>
                <a:t>  1  0  1  1  1  0  0  0  0    0    0    0    1</a:t>
              </a:r>
            </a:p>
            <a:p>
              <a:pPr>
                <a:spcBef>
                  <a:spcPct val="0"/>
                </a:spcBef>
                <a:buClrTx/>
                <a:buSzTx/>
                <a:buFontTx/>
                <a:buNone/>
              </a:pPr>
              <a:r>
                <a:rPr lang="en-US" altLang="en-US" sz="2400" b="1">
                  <a:solidFill>
                    <a:srgbClr val="FFFFFF"/>
                  </a:solidFill>
                  <a:latin typeface="Times New Roman" panose="02020603050405020304" pitchFamily="18" charset="0"/>
                </a:rPr>
                <a:t>  1  1  0  1  1  0  1  0  0    0    1    0    0</a:t>
              </a:r>
            </a:p>
            <a:p>
              <a:pPr>
                <a:spcBef>
                  <a:spcPct val="0"/>
                </a:spcBef>
                <a:buClrTx/>
                <a:buSzTx/>
                <a:buFontTx/>
                <a:buNone/>
              </a:pPr>
              <a:r>
                <a:rPr lang="en-US" altLang="en-US" sz="2400" b="1">
                  <a:solidFill>
                    <a:srgbClr val="FFFFFF"/>
                  </a:solidFill>
                  <a:latin typeface="Times New Roman" panose="02020603050405020304" pitchFamily="18" charset="0"/>
                </a:rPr>
                <a:t>  1  0  1  1  0  0  0  1  0    0    0    0    0</a:t>
              </a:r>
            </a:p>
            <a:p>
              <a:pPr>
                <a:spcBef>
                  <a:spcPct val="0"/>
                </a:spcBef>
                <a:buClrTx/>
                <a:buSzTx/>
                <a:buFontTx/>
                <a:buNone/>
              </a:pPr>
              <a:r>
                <a:rPr lang="en-US" altLang="en-US" sz="2400" b="1">
                  <a:solidFill>
                    <a:srgbClr val="FFFFFF"/>
                  </a:solidFill>
                  <a:latin typeface="Times New Roman" panose="02020603050405020304" pitchFamily="18" charset="0"/>
                </a:rPr>
                <a:t>  1  0  1  1  0  0  0  0  0    1    0    0    0</a:t>
              </a:r>
            </a:p>
          </p:txBody>
        </p:sp>
        <p:sp>
          <p:nvSpPr>
            <p:cNvPr id="7176" name="AutoShape 8">
              <a:extLst>
                <a:ext uri="{FF2B5EF4-FFF2-40B4-BE49-F238E27FC236}">
                  <a16:creationId xmlns:a16="http://schemas.microsoft.com/office/drawing/2014/main" id="{39E5560E-5D00-4AB2-B641-F3CE7171E593}"/>
                </a:ext>
              </a:extLst>
            </p:cNvPr>
            <p:cNvSpPr>
              <a:spLocks noChangeArrowheads="1"/>
            </p:cNvSpPr>
            <p:nvPr/>
          </p:nvSpPr>
          <p:spPr bwMode="auto">
            <a:xfrm>
              <a:off x="1980" y="2112"/>
              <a:ext cx="528" cy="240"/>
            </a:xfrm>
            <a:prstGeom prst="rightArrow">
              <a:avLst>
                <a:gd name="adj1" fmla="val 50000"/>
                <a:gd name="adj2" fmla="val 55000"/>
              </a:avLst>
            </a:prstGeom>
            <a:solidFill>
              <a:srgbClr val="00FF99">
                <a:alpha val="50195"/>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0FF99"/>
              </a:extrusionClr>
              <a:contourClr>
                <a:srgbClr val="00FF99"/>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PR" altLang="en-PR" sz="1800"/>
            </a:p>
          </p:txBody>
        </p:sp>
      </p:grpSp>
      <p:sp>
        <p:nvSpPr>
          <p:cNvPr id="7172" name="Text Box 9">
            <a:extLst>
              <a:ext uri="{FF2B5EF4-FFF2-40B4-BE49-F238E27FC236}">
                <a16:creationId xmlns:a16="http://schemas.microsoft.com/office/drawing/2014/main" id="{3D226702-15A9-4871-BB0F-FBB66731DB7E}"/>
              </a:ext>
            </a:extLst>
          </p:cNvPr>
          <p:cNvSpPr txBox="1">
            <a:spLocks noChangeArrowheads="1"/>
          </p:cNvSpPr>
          <p:nvPr/>
        </p:nvSpPr>
        <p:spPr bwMode="auto">
          <a:xfrm>
            <a:off x="2209800" y="762000"/>
            <a:ext cx="7696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800" b="1" dirty="0"/>
              <a:t>Binary representation of transactional data </a:t>
            </a:r>
          </a:p>
        </p:txBody>
      </p:sp>
      <p:sp>
        <p:nvSpPr>
          <p:cNvPr id="7173" name="Footer Placeholder 1">
            <a:extLst>
              <a:ext uri="{FF2B5EF4-FFF2-40B4-BE49-F238E27FC236}">
                <a16:creationId xmlns:a16="http://schemas.microsoft.com/office/drawing/2014/main" id="{4139C683-8E55-4A6A-BFD2-B23F415D8961}"/>
              </a:ext>
            </a:extLst>
          </p:cNvPr>
          <p:cNvSpPr>
            <a:spLocks noGrp="1"/>
          </p:cNvSpPr>
          <p:nvPr>
            <p:ph type="ftr" sz="quarter" idx="11"/>
          </p:nvPr>
        </p:nvSpPr>
        <p:spPr>
          <a:noFill/>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ESMA4016                Edgar Acuna</a:t>
            </a:r>
          </a:p>
        </p:txBody>
      </p:sp>
      <p:sp>
        <p:nvSpPr>
          <p:cNvPr id="7174" name="Slide Number Placeholder 2">
            <a:extLst>
              <a:ext uri="{FF2B5EF4-FFF2-40B4-BE49-F238E27FC236}">
                <a16:creationId xmlns:a16="http://schemas.microsoft.com/office/drawing/2014/main" id="{1553E3B4-7B0A-4BA0-B32F-B6AAABEA1CC9}"/>
              </a:ext>
            </a:extLst>
          </p:cNvPr>
          <p:cNvSpPr>
            <a:spLocks noGrp="1"/>
          </p:cNvSpPr>
          <p:nvPr>
            <p:ph type="sldNum" sz="quarter" idx="12"/>
          </p:nvPr>
        </p:nvSpPr>
        <p:spPr>
          <a:noFill/>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2932E858-2B59-408B-9579-6CAEA47600B9}" type="slidenum">
              <a:rPr lang="en-US" altLang="en-US" sz="1400"/>
              <a:pPr>
                <a:spcBef>
                  <a:spcPct val="0"/>
                </a:spcBef>
                <a:buClrTx/>
                <a:buSzTx/>
                <a:buFontTx/>
                <a:buNone/>
              </a:pPr>
              <a:t>3</a:t>
            </a:fld>
            <a:endParaRPr lang="en-US" altLang="en-US" sz="1400"/>
          </a:p>
        </p:txBody>
      </p:sp>
    </p:spTree>
    <p:extLst>
      <p:ext uri="{BB962C8B-B14F-4D97-AF65-F5344CB8AC3E}">
        <p14:creationId xmlns:p14="http://schemas.microsoft.com/office/powerpoint/2010/main" val="4262700283"/>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54306"/>
                                        </p:tgtEl>
                                        <p:attrNameLst>
                                          <p:attrName>style.visibility</p:attrName>
                                        </p:attrNameLst>
                                      </p:cBhvr>
                                      <p:to>
                                        <p:strVal val="visible"/>
                                      </p:to>
                                    </p:set>
                                    <p:animEffect transition="in" filter="dissolve">
                                      <p:cBhvr>
                                        <p:cTn id="7" dur="500"/>
                                        <p:tgtEl>
                                          <p:spTgt spid="3543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54310"/>
                                        </p:tgtEl>
                                        <p:attrNameLst>
                                          <p:attrName>style.visibility</p:attrName>
                                        </p:attrNameLst>
                                      </p:cBhvr>
                                      <p:to>
                                        <p:strVal val="visible"/>
                                      </p:to>
                                    </p:set>
                                    <p:animEffect transition="in" filter="dissolve">
                                      <p:cBhvr>
                                        <p:cTn id="12" dur="500"/>
                                        <p:tgtEl>
                                          <p:spTgt spid="354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AAEE7F0-02A7-4128-8366-C7D0B833E5F1}"/>
              </a:ext>
            </a:extLst>
          </p:cNvPr>
          <p:cNvSpPr>
            <a:spLocks noGrp="1"/>
          </p:cNvSpPr>
          <p:nvPr>
            <p:ph type="ftr" sz="quarter" idx="11"/>
          </p:nvPr>
        </p:nvSpPr>
        <p:spPr/>
        <p:txBody>
          <a:bodyPr/>
          <a:lstStyle/>
          <a:p>
            <a:r>
              <a:rPr lang="en-US" altLang="en-PR"/>
              <a:t>ESMA4016                Edgar Acuna</a:t>
            </a:r>
          </a:p>
        </p:txBody>
      </p:sp>
      <p:sp>
        <p:nvSpPr>
          <p:cNvPr id="6" name="Slide Number Placeholder 5">
            <a:extLst>
              <a:ext uri="{FF2B5EF4-FFF2-40B4-BE49-F238E27FC236}">
                <a16:creationId xmlns:a16="http://schemas.microsoft.com/office/drawing/2014/main" id="{D0669ED9-AC21-455F-890C-92D7A688E2EC}"/>
              </a:ext>
            </a:extLst>
          </p:cNvPr>
          <p:cNvSpPr>
            <a:spLocks noGrp="1"/>
          </p:cNvSpPr>
          <p:nvPr>
            <p:ph type="sldNum" sz="quarter" idx="12"/>
          </p:nvPr>
        </p:nvSpPr>
        <p:spPr/>
        <p:txBody>
          <a:bodyPr/>
          <a:lstStyle/>
          <a:p>
            <a:fld id="{6868CF74-CCF7-4BF2-9173-640B7B33AE9D}" type="slidenum">
              <a:rPr lang="en-US" altLang="en-PR"/>
              <a:pPr/>
              <a:t>4</a:t>
            </a:fld>
            <a:endParaRPr lang="en-US" altLang="en-PR"/>
          </a:p>
        </p:txBody>
      </p:sp>
      <p:sp>
        <p:nvSpPr>
          <p:cNvPr id="19458" name="Rectangle 2">
            <a:extLst>
              <a:ext uri="{FF2B5EF4-FFF2-40B4-BE49-F238E27FC236}">
                <a16:creationId xmlns:a16="http://schemas.microsoft.com/office/drawing/2014/main" id="{023F03B2-182C-4A99-8C40-CBA5A17F91C8}"/>
              </a:ext>
            </a:extLst>
          </p:cNvPr>
          <p:cNvSpPr>
            <a:spLocks noGrp="1" noChangeArrowheads="1"/>
          </p:cNvSpPr>
          <p:nvPr>
            <p:ph type="title"/>
          </p:nvPr>
        </p:nvSpPr>
        <p:spPr/>
        <p:txBody>
          <a:bodyPr/>
          <a:lstStyle/>
          <a:p>
            <a:r>
              <a:rPr lang="en-US" altLang="en-PR" sz="3200"/>
              <a:t>Itemsets and Association Rules</a:t>
            </a:r>
          </a:p>
        </p:txBody>
      </p:sp>
      <p:sp>
        <p:nvSpPr>
          <p:cNvPr id="19459" name="Rectangle 3">
            <a:extLst>
              <a:ext uri="{FF2B5EF4-FFF2-40B4-BE49-F238E27FC236}">
                <a16:creationId xmlns:a16="http://schemas.microsoft.com/office/drawing/2014/main" id="{5859AC65-7B70-4118-9EB8-919051AA56D9}"/>
              </a:ext>
            </a:extLst>
          </p:cNvPr>
          <p:cNvSpPr>
            <a:spLocks noGrp="1" noChangeArrowheads="1"/>
          </p:cNvSpPr>
          <p:nvPr>
            <p:ph type="body" idx="1"/>
          </p:nvPr>
        </p:nvSpPr>
        <p:spPr>
          <a:xfrm>
            <a:off x="1143000" y="1905000"/>
            <a:ext cx="9906000" cy="4114800"/>
          </a:xfrm>
        </p:spPr>
        <p:txBody>
          <a:bodyPr/>
          <a:lstStyle/>
          <a:p>
            <a:r>
              <a:rPr lang="en-US" altLang="en-PR" sz="2400" dirty="0"/>
              <a:t>An itemset is a set of items.</a:t>
            </a:r>
          </a:p>
          <a:p>
            <a:pPr lvl="1"/>
            <a:r>
              <a:rPr lang="en-US" altLang="en-PR" sz="2400" dirty="0"/>
              <a:t>E.g., {milk, bread, cereal} is an itemset.</a:t>
            </a:r>
          </a:p>
          <a:p>
            <a:r>
              <a:rPr lang="en-US" altLang="en-PR" sz="2400" dirty="0"/>
              <a:t>A k-itemset is an itemset with k items.</a:t>
            </a:r>
          </a:p>
          <a:p>
            <a:r>
              <a:rPr lang="en-US" altLang="en-PR" sz="2400" dirty="0"/>
              <a:t>Given a dataset D, an itemset X has a (frequency) count in D</a:t>
            </a:r>
          </a:p>
          <a:p>
            <a:r>
              <a:rPr lang="en-US" altLang="en-PR" sz="2400" dirty="0"/>
              <a:t>An association rule is about relationships between two disjoint </a:t>
            </a:r>
            <a:r>
              <a:rPr lang="en-US" altLang="en-PR" sz="2400" dirty="0" err="1"/>
              <a:t>itemsets</a:t>
            </a:r>
            <a:r>
              <a:rPr lang="en-US" altLang="en-PR" sz="2400" dirty="0"/>
              <a:t> X and Y</a:t>
            </a:r>
          </a:p>
          <a:p>
            <a:pPr>
              <a:buFontTx/>
              <a:buNone/>
            </a:pPr>
            <a:r>
              <a:rPr lang="en-US" altLang="en-PR" sz="2400" dirty="0"/>
              <a:t>		X </a:t>
            </a:r>
            <a:r>
              <a:rPr lang="en-US" altLang="en-PR" sz="2400" dirty="0">
                <a:sym typeface="Symbol" panose="05050102010706020507" pitchFamily="18" charset="2"/>
              </a:rPr>
              <a:t> Y</a:t>
            </a:r>
          </a:p>
          <a:p>
            <a:r>
              <a:rPr lang="en-US" altLang="en-PR" sz="2400" dirty="0">
                <a:sym typeface="Symbol" panose="05050102010706020507" pitchFamily="18" charset="2"/>
              </a:rPr>
              <a:t>It presents the pattern when X occurs, Y also occurs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434A56B-7E2F-46E5-A910-87F865F1BAE4}"/>
              </a:ext>
            </a:extLst>
          </p:cNvPr>
          <p:cNvSpPr>
            <a:spLocks noGrp="1"/>
          </p:cNvSpPr>
          <p:nvPr>
            <p:ph type="ftr" sz="quarter" idx="11"/>
          </p:nvPr>
        </p:nvSpPr>
        <p:spPr/>
        <p:txBody>
          <a:bodyPr/>
          <a:lstStyle/>
          <a:p>
            <a:r>
              <a:rPr lang="en-US" altLang="en-PR"/>
              <a:t>ESMA4016                Edgar Acuna</a:t>
            </a:r>
          </a:p>
        </p:txBody>
      </p:sp>
      <p:sp>
        <p:nvSpPr>
          <p:cNvPr id="6" name="Slide Number Placeholder 5">
            <a:extLst>
              <a:ext uri="{FF2B5EF4-FFF2-40B4-BE49-F238E27FC236}">
                <a16:creationId xmlns:a16="http://schemas.microsoft.com/office/drawing/2014/main" id="{CDA42A91-CFC5-48F6-B320-8DDE6F16986A}"/>
              </a:ext>
            </a:extLst>
          </p:cNvPr>
          <p:cNvSpPr>
            <a:spLocks noGrp="1"/>
          </p:cNvSpPr>
          <p:nvPr>
            <p:ph type="sldNum" sz="quarter" idx="12"/>
          </p:nvPr>
        </p:nvSpPr>
        <p:spPr/>
        <p:txBody>
          <a:bodyPr/>
          <a:lstStyle/>
          <a:p>
            <a:fld id="{A322C2BA-A8D5-4CAF-865D-15D23C668F3D}" type="slidenum">
              <a:rPr lang="en-US" altLang="en-PR"/>
              <a:pPr/>
              <a:t>5</a:t>
            </a:fld>
            <a:endParaRPr lang="en-US" altLang="en-PR"/>
          </a:p>
        </p:txBody>
      </p:sp>
      <p:sp>
        <p:nvSpPr>
          <p:cNvPr id="21506" name="Rectangle 2">
            <a:extLst>
              <a:ext uri="{FF2B5EF4-FFF2-40B4-BE49-F238E27FC236}">
                <a16:creationId xmlns:a16="http://schemas.microsoft.com/office/drawing/2014/main" id="{1F5C9B32-29D9-4728-9E72-A0C1CD2CB386}"/>
              </a:ext>
            </a:extLst>
          </p:cNvPr>
          <p:cNvSpPr>
            <a:spLocks noGrp="1" noChangeArrowheads="1"/>
          </p:cNvSpPr>
          <p:nvPr>
            <p:ph type="title"/>
          </p:nvPr>
        </p:nvSpPr>
        <p:spPr/>
        <p:txBody>
          <a:bodyPr/>
          <a:lstStyle/>
          <a:p>
            <a:r>
              <a:rPr lang="en-US" altLang="en-PR" sz="3200"/>
              <a:t>Use of Association Rules</a:t>
            </a:r>
          </a:p>
        </p:txBody>
      </p:sp>
      <p:sp>
        <p:nvSpPr>
          <p:cNvPr id="21507" name="Rectangle 3">
            <a:extLst>
              <a:ext uri="{FF2B5EF4-FFF2-40B4-BE49-F238E27FC236}">
                <a16:creationId xmlns:a16="http://schemas.microsoft.com/office/drawing/2014/main" id="{76430EE0-46AC-4676-8F6F-476296BE702C}"/>
              </a:ext>
            </a:extLst>
          </p:cNvPr>
          <p:cNvSpPr>
            <a:spLocks noGrp="1" noChangeArrowheads="1"/>
          </p:cNvSpPr>
          <p:nvPr>
            <p:ph type="body" idx="1"/>
          </p:nvPr>
        </p:nvSpPr>
        <p:spPr/>
        <p:txBody>
          <a:bodyPr/>
          <a:lstStyle/>
          <a:p>
            <a:r>
              <a:rPr lang="en-US" altLang="en-PR" dirty="0">
                <a:sym typeface="Symbol" panose="05050102010706020507" pitchFamily="18" charset="2"/>
              </a:rPr>
              <a:t>Association rules do not represent any sort of causality or correlation between the two </a:t>
            </a:r>
            <a:r>
              <a:rPr lang="en-US" altLang="en-PR" dirty="0" err="1">
                <a:sym typeface="Symbol" panose="05050102010706020507" pitchFamily="18" charset="2"/>
              </a:rPr>
              <a:t>itemsets</a:t>
            </a:r>
            <a:r>
              <a:rPr lang="en-US" altLang="en-PR" dirty="0">
                <a:sym typeface="Symbol" panose="05050102010706020507" pitchFamily="18" charset="2"/>
              </a:rPr>
              <a:t>.</a:t>
            </a:r>
          </a:p>
          <a:p>
            <a:pPr lvl="1"/>
            <a:r>
              <a:rPr lang="en-US" altLang="en-PR" i="1" dirty="0"/>
              <a:t>X </a:t>
            </a:r>
            <a:r>
              <a:rPr lang="en-US" altLang="en-PR" i="1" dirty="0">
                <a:sym typeface="Symbol" panose="05050102010706020507" pitchFamily="18" charset="2"/>
              </a:rPr>
              <a:t> Y</a:t>
            </a:r>
            <a:r>
              <a:rPr lang="en-US" altLang="en-PR" dirty="0">
                <a:sym typeface="Symbol" panose="05050102010706020507" pitchFamily="18" charset="2"/>
              </a:rPr>
              <a:t> does not mean </a:t>
            </a:r>
            <a:r>
              <a:rPr lang="en-US" altLang="en-PR" i="1" dirty="0">
                <a:sym typeface="Symbol" panose="05050102010706020507" pitchFamily="18" charset="2"/>
              </a:rPr>
              <a:t>X</a:t>
            </a:r>
            <a:r>
              <a:rPr lang="en-US" altLang="en-PR" dirty="0">
                <a:sym typeface="Symbol" panose="05050102010706020507" pitchFamily="18" charset="2"/>
              </a:rPr>
              <a:t> causes </a:t>
            </a:r>
            <a:r>
              <a:rPr lang="en-US" altLang="en-PR" i="1" dirty="0">
                <a:sym typeface="Symbol" panose="05050102010706020507" pitchFamily="18" charset="2"/>
              </a:rPr>
              <a:t>Y</a:t>
            </a:r>
            <a:r>
              <a:rPr lang="en-US" altLang="en-PR" dirty="0">
                <a:sym typeface="Symbol" panose="05050102010706020507" pitchFamily="18" charset="2"/>
              </a:rPr>
              <a:t>, so no</a:t>
            </a:r>
            <a:r>
              <a:rPr lang="en-US" altLang="en-PR" i="1" dirty="0">
                <a:sym typeface="Symbol" panose="05050102010706020507" pitchFamily="18" charset="2"/>
              </a:rPr>
              <a:t> </a:t>
            </a:r>
            <a:r>
              <a:rPr lang="en-US" altLang="en-PR" dirty="0">
                <a:sym typeface="Symbol" panose="05050102010706020507" pitchFamily="18" charset="2"/>
              </a:rPr>
              <a:t>Causality</a:t>
            </a:r>
          </a:p>
          <a:p>
            <a:pPr lvl="1"/>
            <a:r>
              <a:rPr lang="en-US" altLang="en-PR" i="1" dirty="0"/>
              <a:t>X </a:t>
            </a:r>
            <a:r>
              <a:rPr lang="en-US" altLang="en-PR" i="1" dirty="0">
                <a:sym typeface="Symbol" panose="05050102010706020507" pitchFamily="18" charset="2"/>
              </a:rPr>
              <a:t> Y</a:t>
            </a:r>
            <a:r>
              <a:rPr lang="en-US" altLang="en-PR" dirty="0">
                <a:sym typeface="Symbol" panose="05050102010706020507" pitchFamily="18" charset="2"/>
              </a:rPr>
              <a:t>  can be different from </a:t>
            </a:r>
            <a:r>
              <a:rPr lang="en-US" altLang="en-PR" i="1" dirty="0"/>
              <a:t>Y </a:t>
            </a:r>
            <a:r>
              <a:rPr lang="en-US" altLang="en-PR" i="1" dirty="0">
                <a:sym typeface="Symbol" panose="05050102010706020507" pitchFamily="18" charset="2"/>
              </a:rPr>
              <a:t> X</a:t>
            </a:r>
            <a:r>
              <a:rPr lang="en-US" altLang="en-PR" dirty="0">
                <a:sym typeface="Symbol" panose="05050102010706020507" pitchFamily="18" charset="2"/>
              </a:rPr>
              <a:t>, unlike correlation</a:t>
            </a:r>
          </a:p>
          <a:p>
            <a:r>
              <a:rPr lang="en-US" altLang="en-PR" dirty="0"/>
              <a:t>Association rules assist in marketing, targeted advertising, floor planning, inventory control, churning management, homeland security, e-commerce, </a:t>
            </a:r>
            <a:r>
              <a:rPr lang="en-US" altLang="en-PR" dirty="0" err="1"/>
              <a:t>etc</a:t>
            </a:r>
            <a:endParaRPr lang="en-US" altLang="en-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2A2E32E-A782-4F65-9EF1-0B3FBAB0ABF7}"/>
              </a:ext>
            </a:extLst>
          </p:cNvPr>
          <p:cNvSpPr>
            <a:spLocks noGrp="1"/>
          </p:cNvSpPr>
          <p:nvPr>
            <p:ph type="ftr" sz="quarter" idx="11"/>
          </p:nvPr>
        </p:nvSpPr>
        <p:spPr/>
        <p:txBody>
          <a:bodyPr/>
          <a:lstStyle/>
          <a:p>
            <a:r>
              <a:rPr lang="en-US" altLang="en-PR"/>
              <a:t>ESMA4016                Edgar Acuna</a:t>
            </a:r>
          </a:p>
        </p:txBody>
      </p:sp>
      <p:sp>
        <p:nvSpPr>
          <p:cNvPr id="6" name="Slide Number Placeholder 5">
            <a:extLst>
              <a:ext uri="{FF2B5EF4-FFF2-40B4-BE49-F238E27FC236}">
                <a16:creationId xmlns:a16="http://schemas.microsoft.com/office/drawing/2014/main" id="{05D7B68E-F1C8-457C-99BA-04A512903CA4}"/>
              </a:ext>
            </a:extLst>
          </p:cNvPr>
          <p:cNvSpPr>
            <a:spLocks noGrp="1"/>
          </p:cNvSpPr>
          <p:nvPr>
            <p:ph type="sldNum" sz="quarter" idx="12"/>
          </p:nvPr>
        </p:nvSpPr>
        <p:spPr/>
        <p:txBody>
          <a:bodyPr/>
          <a:lstStyle/>
          <a:p>
            <a:fld id="{AEEC40EC-E852-4A31-BB86-DF027B668BBD}" type="slidenum">
              <a:rPr lang="en-US" altLang="en-PR"/>
              <a:pPr/>
              <a:t>6</a:t>
            </a:fld>
            <a:endParaRPr lang="en-US" altLang="en-PR"/>
          </a:p>
        </p:txBody>
      </p:sp>
      <p:sp>
        <p:nvSpPr>
          <p:cNvPr id="20482" name="Rectangle 2">
            <a:extLst>
              <a:ext uri="{FF2B5EF4-FFF2-40B4-BE49-F238E27FC236}">
                <a16:creationId xmlns:a16="http://schemas.microsoft.com/office/drawing/2014/main" id="{40C7D269-6166-468D-B54B-700C4F2D69CF}"/>
              </a:ext>
            </a:extLst>
          </p:cNvPr>
          <p:cNvSpPr>
            <a:spLocks noGrp="1" noChangeArrowheads="1"/>
          </p:cNvSpPr>
          <p:nvPr>
            <p:ph type="title"/>
          </p:nvPr>
        </p:nvSpPr>
        <p:spPr/>
        <p:txBody>
          <a:bodyPr/>
          <a:lstStyle/>
          <a:p>
            <a:r>
              <a:rPr lang="en-US" altLang="en-PR" sz="3200"/>
              <a:t>Support and Confidence</a:t>
            </a:r>
          </a:p>
        </p:txBody>
      </p:sp>
      <p:sp>
        <p:nvSpPr>
          <p:cNvPr id="20483" name="Rectangle 3">
            <a:extLst>
              <a:ext uri="{FF2B5EF4-FFF2-40B4-BE49-F238E27FC236}">
                <a16:creationId xmlns:a16="http://schemas.microsoft.com/office/drawing/2014/main" id="{45C9F6F6-BC3F-498D-B0FD-4397C76E94CD}"/>
              </a:ext>
            </a:extLst>
          </p:cNvPr>
          <p:cNvSpPr>
            <a:spLocks noGrp="1" noChangeArrowheads="1"/>
          </p:cNvSpPr>
          <p:nvPr>
            <p:ph type="body" idx="1"/>
          </p:nvPr>
        </p:nvSpPr>
        <p:spPr/>
        <p:txBody>
          <a:bodyPr/>
          <a:lstStyle/>
          <a:p>
            <a:pPr>
              <a:lnSpc>
                <a:spcPct val="90000"/>
              </a:lnSpc>
            </a:pPr>
            <a:r>
              <a:rPr lang="en-US" altLang="en-PR" sz="2600" i="1" dirty="0"/>
              <a:t>support </a:t>
            </a:r>
            <a:r>
              <a:rPr lang="en-US" altLang="en-PR" sz="2600" dirty="0"/>
              <a:t>of </a:t>
            </a:r>
            <a:r>
              <a:rPr lang="en-US" altLang="en-PR" sz="2600" i="1" dirty="0"/>
              <a:t> X </a:t>
            </a:r>
            <a:r>
              <a:rPr lang="en-US" altLang="en-PR" sz="2600" dirty="0"/>
              <a:t>in </a:t>
            </a:r>
            <a:r>
              <a:rPr lang="en-US" altLang="en-PR" sz="2600" i="1" dirty="0"/>
              <a:t>D</a:t>
            </a:r>
            <a:r>
              <a:rPr lang="en-US" altLang="en-PR" sz="2600" dirty="0"/>
              <a:t> is </a:t>
            </a:r>
            <a:r>
              <a:rPr lang="en-US" altLang="en-PR" sz="2600" i="1" dirty="0"/>
              <a:t>count</a:t>
            </a:r>
            <a:r>
              <a:rPr lang="en-US" altLang="en-PR" sz="2600" dirty="0"/>
              <a:t>(</a:t>
            </a:r>
            <a:r>
              <a:rPr lang="en-US" altLang="en-PR" sz="2600" i="1" dirty="0"/>
              <a:t>X</a:t>
            </a:r>
            <a:r>
              <a:rPr lang="en-US" altLang="en-PR" sz="2600" dirty="0"/>
              <a:t>)/|</a:t>
            </a:r>
            <a:r>
              <a:rPr lang="en-US" altLang="en-PR" sz="2600" i="1" dirty="0"/>
              <a:t>D</a:t>
            </a:r>
            <a:r>
              <a:rPr lang="en-US" altLang="en-PR" sz="2600" dirty="0"/>
              <a:t>|</a:t>
            </a:r>
          </a:p>
          <a:p>
            <a:pPr>
              <a:lnSpc>
                <a:spcPct val="90000"/>
              </a:lnSpc>
            </a:pPr>
            <a:r>
              <a:rPr lang="en-US" altLang="en-PR" sz="2600" dirty="0"/>
              <a:t>For an association rule </a:t>
            </a:r>
            <a:r>
              <a:rPr lang="en-US" altLang="en-PR" sz="2600" i="1" dirty="0"/>
              <a:t>X</a:t>
            </a:r>
            <a:r>
              <a:rPr lang="en-US" altLang="en-PR" sz="2600" i="1" dirty="0">
                <a:sym typeface="Symbol" panose="05050102010706020507" pitchFamily="18" charset="2"/>
              </a:rPr>
              <a:t></a:t>
            </a:r>
            <a:r>
              <a:rPr lang="en-US" altLang="en-PR" sz="2600" i="1" dirty="0"/>
              <a:t>Y, </a:t>
            </a:r>
            <a:r>
              <a:rPr lang="en-US" altLang="en-PR" sz="2600" dirty="0"/>
              <a:t>we can calculate</a:t>
            </a:r>
          </a:p>
          <a:p>
            <a:pPr lvl="1">
              <a:lnSpc>
                <a:spcPct val="90000"/>
              </a:lnSpc>
            </a:pPr>
            <a:r>
              <a:rPr lang="en-US" altLang="en-PR" dirty="0"/>
              <a:t>support (</a:t>
            </a:r>
            <a:r>
              <a:rPr lang="en-US" altLang="en-PR" i="1" dirty="0"/>
              <a:t>X</a:t>
            </a:r>
            <a:r>
              <a:rPr lang="en-US" altLang="en-PR" i="1" dirty="0">
                <a:sym typeface="Symbol" panose="05050102010706020507" pitchFamily="18" charset="2"/>
              </a:rPr>
              <a:t></a:t>
            </a:r>
            <a:r>
              <a:rPr lang="en-US" altLang="en-PR" i="1" dirty="0"/>
              <a:t>Y</a:t>
            </a:r>
            <a:r>
              <a:rPr lang="en-US" altLang="en-PR" dirty="0"/>
              <a:t>) = support (</a:t>
            </a:r>
            <a:r>
              <a:rPr lang="en-US" altLang="en-PR" i="1" dirty="0"/>
              <a:t>XY</a:t>
            </a:r>
            <a:r>
              <a:rPr lang="en-US" altLang="en-PR" dirty="0"/>
              <a:t>)</a:t>
            </a:r>
          </a:p>
          <a:p>
            <a:pPr lvl="1">
              <a:lnSpc>
                <a:spcPct val="90000"/>
              </a:lnSpc>
            </a:pPr>
            <a:r>
              <a:rPr lang="en-US" altLang="en-PR" dirty="0"/>
              <a:t>confidence (</a:t>
            </a:r>
            <a:r>
              <a:rPr lang="en-US" altLang="en-PR" i="1" dirty="0"/>
              <a:t>X</a:t>
            </a:r>
            <a:r>
              <a:rPr lang="en-US" altLang="en-PR" i="1" dirty="0">
                <a:sym typeface="Symbol" panose="05050102010706020507" pitchFamily="18" charset="2"/>
              </a:rPr>
              <a:t></a:t>
            </a:r>
            <a:r>
              <a:rPr lang="en-US" altLang="en-PR" i="1" dirty="0"/>
              <a:t>Y)</a:t>
            </a:r>
            <a:r>
              <a:rPr lang="en-US" altLang="en-PR" dirty="0"/>
              <a:t> = support (</a:t>
            </a:r>
            <a:r>
              <a:rPr lang="en-US" altLang="en-PR" i="1" dirty="0"/>
              <a:t>XY</a:t>
            </a:r>
            <a:r>
              <a:rPr lang="en-US" altLang="en-PR" dirty="0"/>
              <a:t>)/support (</a:t>
            </a:r>
            <a:r>
              <a:rPr lang="en-US" altLang="en-PR" i="1" dirty="0"/>
              <a:t>X</a:t>
            </a:r>
            <a:r>
              <a:rPr lang="en-US" altLang="en-PR" dirty="0"/>
              <a:t>)</a:t>
            </a:r>
          </a:p>
          <a:p>
            <a:pPr>
              <a:lnSpc>
                <a:spcPct val="90000"/>
              </a:lnSpc>
            </a:pPr>
            <a:r>
              <a:rPr lang="en-US" altLang="en-PR" sz="2600" dirty="0"/>
              <a:t> Support (S) and Confidence (C) are related to Joint and Conditional probabilities. The lift </a:t>
            </a:r>
            <a:r>
              <a:rPr lang="en-US" altLang="en-PR" sz="2800" dirty="0"/>
              <a:t>(</a:t>
            </a:r>
            <a:r>
              <a:rPr lang="en-US" altLang="en-PR" sz="2800" i="1" dirty="0"/>
              <a:t>X</a:t>
            </a:r>
            <a:r>
              <a:rPr lang="en-US" altLang="en-PR" sz="2800" i="1" dirty="0">
                <a:sym typeface="Symbol" panose="05050102010706020507" pitchFamily="18" charset="2"/>
              </a:rPr>
              <a:t></a:t>
            </a:r>
            <a:r>
              <a:rPr lang="en-US" altLang="en-PR" sz="2800" i="1" dirty="0"/>
              <a:t>Y)=conf</a:t>
            </a:r>
            <a:r>
              <a:rPr lang="en-US" altLang="en-PR" sz="2800" dirty="0"/>
              <a:t>(</a:t>
            </a:r>
            <a:r>
              <a:rPr lang="en-US" altLang="en-PR" sz="2800" i="1" dirty="0"/>
              <a:t>X</a:t>
            </a:r>
            <a:r>
              <a:rPr lang="en-US" altLang="en-PR" sz="2800" i="1" dirty="0">
                <a:sym typeface="Symbol" panose="05050102010706020507" pitchFamily="18" charset="2"/>
              </a:rPr>
              <a:t></a:t>
            </a:r>
            <a:r>
              <a:rPr lang="en-US" altLang="en-PR" sz="2800" i="1" dirty="0"/>
              <a:t>Y)/supp(Y)</a:t>
            </a:r>
            <a:endParaRPr lang="en-US" altLang="en-PR" sz="2600" dirty="0"/>
          </a:p>
          <a:p>
            <a:pPr>
              <a:lnSpc>
                <a:spcPct val="90000"/>
              </a:lnSpc>
            </a:pPr>
            <a:r>
              <a:rPr lang="en-US" altLang="en-PR" sz="2600" dirty="0"/>
              <a:t>There could be exponentially many A-rules</a:t>
            </a:r>
          </a:p>
          <a:p>
            <a:pPr>
              <a:lnSpc>
                <a:spcPct val="90000"/>
              </a:lnSpc>
            </a:pPr>
            <a:r>
              <a:rPr lang="en-US" altLang="en-PR" sz="2600" dirty="0"/>
              <a:t>Interesting association rules are (for now) those whose S and C are greater than </a:t>
            </a:r>
            <a:r>
              <a:rPr lang="en-US" altLang="en-PR" sz="2600" dirty="0" err="1"/>
              <a:t>minSup</a:t>
            </a:r>
            <a:r>
              <a:rPr lang="en-US" altLang="en-PR" sz="2600" dirty="0"/>
              <a:t> and </a:t>
            </a:r>
            <a:r>
              <a:rPr lang="en-US" altLang="en-PR" sz="2600" dirty="0" err="1"/>
              <a:t>minConf</a:t>
            </a:r>
            <a:r>
              <a:rPr lang="en-US" altLang="en-PR" sz="2600" dirty="0"/>
              <a:t> (some thresholds set by data miners)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B82AF35-F17B-45DD-A632-6ACEDB32F973}"/>
              </a:ext>
            </a:extLst>
          </p:cNvPr>
          <p:cNvSpPr>
            <a:spLocks noGrp="1"/>
          </p:cNvSpPr>
          <p:nvPr>
            <p:ph type="ftr" sz="quarter" idx="11"/>
          </p:nvPr>
        </p:nvSpPr>
        <p:spPr/>
        <p:txBody>
          <a:bodyPr/>
          <a:lstStyle/>
          <a:p>
            <a:r>
              <a:rPr lang="en-US" altLang="en-PR"/>
              <a:t>ESMA4016                Edgar Acuna</a:t>
            </a:r>
          </a:p>
        </p:txBody>
      </p:sp>
      <p:sp>
        <p:nvSpPr>
          <p:cNvPr id="6" name="Slide Number Placeholder 5">
            <a:extLst>
              <a:ext uri="{FF2B5EF4-FFF2-40B4-BE49-F238E27FC236}">
                <a16:creationId xmlns:a16="http://schemas.microsoft.com/office/drawing/2014/main" id="{2763E601-2EA8-4276-876E-BED368FA975B}"/>
              </a:ext>
            </a:extLst>
          </p:cNvPr>
          <p:cNvSpPr>
            <a:spLocks noGrp="1"/>
          </p:cNvSpPr>
          <p:nvPr>
            <p:ph type="sldNum" sz="quarter" idx="12"/>
          </p:nvPr>
        </p:nvSpPr>
        <p:spPr/>
        <p:txBody>
          <a:bodyPr/>
          <a:lstStyle/>
          <a:p>
            <a:fld id="{8A791E11-BA41-40F9-BF1A-EA07BE869435}" type="slidenum">
              <a:rPr lang="en-US" altLang="en-PR"/>
              <a:pPr/>
              <a:t>7</a:t>
            </a:fld>
            <a:endParaRPr lang="en-US" altLang="en-PR"/>
          </a:p>
        </p:txBody>
      </p:sp>
      <p:sp>
        <p:nvSpPr>
          <p:cNvPr id="45058" name="Rectangle 1026">
            <a:extLst>
              <a:ext uri="{FF2B5EF4-FFF2-40B4-BE49-F238E27FC236}">
                <a16:creationId xmlns:a16="http://schemas.microsoft.com/office/drawing/2014/main" id="{EF72CD23-4E23-4981-8389-A97FC012EE64}"/>
              </a:ext>
            </a:extLst>
          </p:cNvPr>
          <p:cNvSpPr>
            <a:spLocks noGrp="1" noChangeArrowheads="1"/>
          </p:cNvSpPr>
          <p:nvPr>
            <p:ph type="title"/>
          </p:nvPr>
        </p:nvSpPr>
        <p:spPr/>
        <p:txBody>
          <a:bodyPr/>
          <a:lstStyle/>
          <a:p>
            <a:r>
              <a:rPr lang="en-US" altLang="en-PR" dirty="0"/>
              <a:t>Steps in Mining association rules</a:t>
            </a:r>
            <a:endParaRPr lang="en-PR" altLang="en-PR" dirty="0"/>
          </a:p>
        </p:txBody>
      </p:sp>
      <p:sp>
        <p:nvSpPr>
          <p:cNvPr id="45059" name="Rectangle 1027">
            <a:extLst>
              <a:ext uri="{FF2B5EF4-FFF2-40B4-BE49-F238E27FC236}">
                <a16:creationId xmlns:a16="http://schemas.microsoft.com/office/drawing/2014/main" id="{3636EA31-B15C-4191-9A64-C16B24BCDCE6}"/>
              </a:ext>
            </a:extLst>
          </p:cNvPr>
          <p:cNvSpPr>
            <a:spLocks noGrp="1" noChangeArrowheads="1"/>
          </p:cNvSpPr>
          <p:nvPr>
            <p:ph type="body" idx="1"/>
          </p:nvPr>
        </p:nvSpPr>
        <p:spPr/>
        <p:txBody>
          <a:bodyPr/>
          <a:lstStyle/>
          <a:p>
            <a:pPr marL="457200" lvl="1" indent="0">
              <a:buNone/>
            </a:pPr>
            <a:r>
              <a:rPr lang="en-US" altLang="en-PR" dirty="0"/>
              <a:t>1-Frequent </a:t>
            </a:r>
            <a:r>
              <a:rPr lang="en-US" altLang="en-PR" dirty="0" err="1"/>
              <a:t>itemsets</a:t>
            </a:r>
            <a:r>
              <a:rPr lang="en-US" altLang="en-PR" dirty="0"/>
              <a:t> generation: The </a:t>
            </a:r>
            <a:r>
              <a:rPr lang="en-US" altLang="en-PR" dirty="0" err="1"/>
              <a:t>itemsets</a:t>
            </a:r>
            <a:r>
              <a:rPr lang="en-US" altLang="en-PR" dirty="0"/>
              <a:t> having a support S greater or equal than a given threshold  are found.</a:t>
            </a:r>
          </a:p>
          <a:p>
            <a:pPr marL="457200" lvl="1" indent="0">
              <a:buNone/>
            </a:pPr>
            <a:r>
              <a:rPr lang="en-US" altLang="en-PR" dirty="0"/>
              <a:t>2-Rule derivation: From the frequent </a:t>
            </a:r>
            <a:r>
              <a:rPr lang="en-US" altLang="en-PR" dirty="0" err="1"/>
              <a:t>itemsets</a:t>
            </a:r>
            <a:r>
              <a:rPr lang="en-US" altLang="en-PR" dirty="0"/>
              <a:t> found in the first step, the association rules having a confidence C greater or equal than a given threshold  are determined.</a:t>
            </a:r>
          </a:p>
          <a:p>
            <a:pPr lvl="1" eaLnBrk="1" hangingPunct="1">
              <a:buFontTx/>
              <a:buNone/>
            </a:pPr>
            <a:endParaRPr lang="en-US" altLang="en-US" sz="2400" dirty="0"/>
          </a:p>
          <a:p>
            <a:pPr lvl="1" eaLnBrk="1" hangingPunct="1">
              <a:buFontTx/>
              <a:buNone/>
            </a:pPr>
            <a:r>
              <a:rPr lang="en-US" altLang="en-US" sz="2400" dirty="0"/>
              <a:t>The first step is the most important.</a:t>
            </a:r>
          </a:p>
          <a:p>
            <a:pPr marL="457200" lvl="1" indent="0">
              <a:buNone/>
            </a:pPr>
            <a:endParaRPr lang="en-US" altLang="en-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6354" name="Rectangle 2">
            <a:extLst>
              <a:ext uri="{FF2B5EF4-FFF2-40B4-BE49-F238E27FC236}">
                <a16:creationId xmlns:a16="http://schemas.microsoft.com/office/drawing/2014/main" id="{B7F5B94A-6081-423A-B30F-324AEC6C3E47}"/>
              </a:ext>
            </a:extLst>
          </p:cNvPr>
          <p:cNvSpPr>
            <a:spLocks noGrp="1" noChangeArrowheads="1"/>
          </p:cNvSpPr>
          <p:nvPr>
            <p:ph type="body" idx="1"/>
          </p:nvPr>
        </p:nvSpPr>
        <p:spPr>
          <a:xfrm>
            <a:off x="1447800" y="1676400"/>
            <a:ext cx="9753600" cy="4972050"/>
          </a:xfrm>
        </p:spPr>
        <p:txBody>
          <a:bodyPr/>
          <a:lstStyle/>
          <a:p>
            <a:pPr eaLnBrk="1" hangingPunct="1">
              <a:lnSpc>
                <a:spcPct val="90000"/>
              </a:lnSpc>
              <a:buFont typeface="Wingdings" panose="05000000000000000000" pitchFamily="2" charset="2"/>
              <a:buNone/>
            </a:pPr>
            <a:r>
              <a:rPr lang="en-US" altLang="en-US" dirty="0"/>
              <a:t>Depend on the  data Representation</a:t>
            </a:r>
          </a:p>
          <a:p>
            <a:pPr lvl="1" eaLnBrk="1" hangingPunct="1">
              <a:lnSpc>
                <a:spcPct val="90000"/>
              </a:lnSpc>
            </a:pPr>
            <a:r>
              <a:rPr lang="en-US" altLang="en-US" dirty="0"/>
              <a:t>Horizontal (</a:t>
            </a:r>
            <a:r>
              <a:rPr lang="en-US" altLang="en-US" dirty="0" err="1"/>
              <a:t>Apriori</a:t>
            </a:r>
            <a:r>
              <a:rPr lang="en-US" altLang="en-US" dirty="0"/>
              <a:t>)</a:t>
            </a:r>
          </a:p>
          <a:p>
            <a:pPr lvl="1" eaLnBrk="1" hangingPunct="1">
              <a:lnSpc>
                <a:spcPct val="90000"/>
              </a:lnSpc>
            </a:pPr>
            <a:r>
              <a:rPr lang="en-US" altLang="en-US" dirty="0"/>
              <a:t>Vertical (Eclat, </a:t>
            </a:r>
            <a:r>
              <a:rPr lang="en-US" altLang="en-US" dirty="0" err="1"/>
              <a:t>Zaki</a:t>
            </a:r>
            <a:r>
              <a:rPr lang="en-US" altLang="en-US" dirty="0"/>
              <a:t> 2000)</a:t>
            </a:r>
          </a:p>
          <a:p>
            <a:pPr lvl="1" eaLnBrk="1" hangingPunct="1">
              <a:lnSpc>
                <a:spcPct val="90000"/>
              </a:lnSpc>
              <a:buFontTx/>
              <a:buNone/>
            </a:pPr>
            <a:r>
              <a:rPr lang="en-US" altLang="en-US" dirty="0"/>
              <a:t>   FP-Growth (Han et al., 2000)</a:t>
            </a:r>
          </a:p>
          <a:p>
            <a:pPr lvl="1" eaLnBrk="1" hangingPunct="1">
              <a:lnSpc>
                <a:spcPct val="90000"/>
              </a:lnSpc>
              <a:buFontTx/>
              <a:buNone/>
            </a:pPr>
            <a:r>
              <a:rPr lang="en-US" altLang="en-US" dirty="0"/>
              <a:t>   H-Mine (Pei et al., 2001)</a:t>
            </a:r>
          </a:p>
          <a:p>
            <a:pPr eaLnBrk="1" hangingPunct="1">
              <a:lnSpc>
                <a:spcPct val="90000"/>
              </a:lnSpc>
              <a:buFont typeface="Wingdings" panose="05000000000000000000" pitchFamily="2" charset="2"/>
              <a:buNone/>
            </a:pPr>
            <a:endParaRPr lang="en-AU" altLang="en-US" sz="2700" dirty="0"/>
          </a:p>
        </p:txBody>
      </p:sp>
      <p:sp>
        <p:nvSpPr>
          <p:cNvPr id="29699" name="Text Box 3">
            <a:extLst>
              <a:ext uri="{FF2B5EF4-FFF2-40B4-BE49-F238E27FC236}">
                <a16:creationId xmlns:a16="http://schemas.microsoft.com/office/drawing/2014/main" id="{F17CCFA0-7028-4FBD-8E5B-E0E58D517306}"/>
              </a:ext>
            </a:extLst>
          </p:cNvPr>
          <p:cNvSpPr txBox="1">
            <a:spLocks noChangeArrowheads="1"/>
          </p:cNvSpPr>
          <p:nvPr/>
        </p:nvSpPr>
        <p:spPr bwMode="auto">
          <a:xfrm>
            <a:off x="1981200" y="685800"/>
            <a:ext cx="8001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800" b="1" dirty="0"/>
              <a:t>Algorithms to find association rules </a:t>
            </a:r>
          </a:p>
        </p:txBody>
      </p:sp>
      <p:sp>
        <p:nvSpPr>
          <p:cNvPr id="29700" name="Footer Placeholder 1">
            <a:extLst>
              <a:ext uri="{FF2B5EF4-FFF2-40B4-BE49-F238E27FC236}">
                <a16:creationId xmlns:a16="http://schemas.microsoft.com/office/drawing/2014/main" id="{6100DC5E-7EE2-4B5B-9848-4FDBE1E4FE20}"/>
              </a:ext>
            </a:extLst>
          </p:cNvPr>
          <p:cNvSpPr>
            <a:spLocks noGrp="1"/>
          </p:cNvSpPr>
          <p:nvPr>
            <p:ph type="ftr" sz="quarter" idx="11"/>
          </p:nvPr>
        </p:nvSpPr>
        <p:spPr>
          <a:noFill/>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ESMA4016                Edgar Acuna</a:t>
            </a:r>
          </a:p>
        </p:txBody>
      </p:sp>
      <p:sp>
        <p:nvSpPr>
          <p:cNvPr id="29701" name="Slide Number Placeholder 2">
            <a:extLst>
              <a:ext uri="{FF2B5EF4-FFF2-40B4-BE49-F238E27FC236}">
                <a16:creationId xmlns:a16="http://schemas.microsoft.com/office/drawing/2014/main" id="{88C418C4-A731-4560-9F81-FC835FA14E2F}"/>
              </a:ext>
            </a:extLst>
          </p:cNvPr>
          <p:cNvSpPr>
            <a:spLocks noGrp="1"/>
          </p:cNvSpPr>
          <p:nvPr>
            <p:ph type="sldNum" sz="quarter" idx="12"/>
          </p:nvPr>
        </p:nvSpPr>
        <p:spPr>
          <a:noFill/>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B0F863C0-AFFC-4627-B6D6-2CBC42187E46}" type="slidenum">
              <a:rPr lang="en-US" altLang="en-US" sz="1400"/>
              <a:pPr>
                <a:spcBef>
                  <a:spcPct val="0"/>
                </a:spcBef>
                <a:buClrTx/>
                <a:buSzTx/>
                <a:buFontTx/>
                <a:buNone/>
              </a:pPr>
              <a:t>8</a:t>
            </a:fld>
            <a:endParaRPr lang="en-US" altLang="en-US" sz="1400"/>
          </a:p>
        </p:txBody>
      </p:sp>
    </p:spTree>
    <p:extLst>
      <p:ext uri="{BB962C8B-B14F-4D97-AF65-F5344CB8AC3E}">
        <p14:creationId xmlns:p14="http://schemas.microsoft.com/office/powerpoint/2010/main" val="1374496056"/>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56354">
                                            <p:txEl>
                                              <p:pRg st="0" end="0"/>
                                            </p:txEl>
                                          </p:spTgt>
                                        </p:tgtEl>
                                        <p:attrNameLst>
                                          <p:attrName>style.visibility</p:attrName>
                                        </p:attrNameLst>
                                      </p:cBhvr>
                                      <p:to>
                                        <p:strVal val="visible"/>
                                      </p:to>
                                    </p:set>
                                    <p:animEffect transition="in" filter="strips(downRight)">
                                      <p:cBhvr>
                                        <p:cTn id="7" dur="500"/>
                                        <p:tgtEl>
                                          <p:spTgt spid="356354">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356354">
                                            <p:txEl>
                                              <p:pRg st="1" end="1"/>
                                            </p:txEl>
                                          </p:spTgt>
                                        </p:tgtEl>
                                        <p:attrNameLst>
                                          <p:attrName>style.visibility</p:attrName>
                                        </p:attrNameLst>
                                      </p:cBhvr>
                                      <p:to>
                                        <p:strVal val="visible"/>
                                      </p:to>
                                    </p:set>
                                    <p:animEffect transition="in" filter="strips(downRight)">
                                      <p:cBhvr>
                                        <p:cTn id="10" dur="500"/>
                                        <p:tgtEl>
                                          <p:spTgt spid="356354">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356354">
                                            <p:txEl>
                                              <p:pRg st="2" end="2"/>
                                            </p:txEl>
                                          </p:spTgt>
                                        </p:tgtEl>
                                        <p:attrNameLst>
                                          <p:attrName>style.visibility</p:attrName>
                                        </p:attrNameLst>
                                      </p:cBhvr>
                                      <p:to>
                                        <p:strVal val="visible"/>
                                      </p:to>
                                    </p:set>
                                    <p:animEffect transition="in" filter="strips(downRight)">
                                      <p:cBhvr>
                                        <p:cTn id="13" dur="500"/>
                                        <p:tgtEl>
                                          <p:spTgt spid="356354">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356354">
                                            <p:txEl>
                                              <p:pRg st="3" end="3"/>
                                            </p:txEl>
                                          </p:spTgt>
                                        </p:tgtEl>
                                        <p:attrNameLst>
                                          <p:attrName>style.visibility</p:attrName>
                                        </p:attrNameLst>
                                      </p:cBhvr>
                                      <p:to>
                                        <p:strVal val="visible"/>
                                      </p:to>
                                    </p:set>
                                    <p:animEffect transition="in" filter="strips(downRight)">
                                      <p:cBhvr>
                                        <p:cTn id="16" dur="500"/>
                                        <p:tgtEl>
                                          <p:spTgt spid="356354">
                                            <p:txEl>
                                              <p:pRg st="3" end="3"/>
                                            </p:txEl>
                                          </p:spTgt>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356354">
                                            <p:txEl>
                                              <p:pRg st="4" end="4"/>
                                            </p:txEl>
                                          </p:spTgt>
                                        </p:tgtEl>
                                        <p:attrNameLst>
                                          <p:attrName>style.visibility</p:attrName>
                                        </p:attrNameLst>
                                      </p:cBhvr>
                                      <p:to>
                                        <p:strVal val="visible"/>
                                      </p:to>
                                    </p:set>
                                    <p:animEffect transition="in" filter="strips(downRight)">
                                      <p:cBhvr>
                                        <p:cTn id="19" dur="500"/>
                                        <p:tgtEl>
                                          <p:spTgt spid="3563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4">
            <a:extLst>
              <a:ext uri="{FF2B5EF4-FFF2-40B4-BE49-F238E27FC236}">
                <a16:creationId xmlns:a16="http://schemas.microsoft.com/office/drawing/2014/main" id="{E3FFAA00-2195-4ED3-9483-A2824C436FBB}"/>
              </a:ext>
            </a:extLst>
          </p:cNvPr>
          <p:cNvSpPr>
            <a:spLocks noGrp="1"/>
          </p:cNvSpPr>
          <p:nvPr>
            <p:ph type="ftr" sz="quarter" idx="11"/>
          </p:nvPr>
        </p:nvSpPr>
        <p:spPr/>
        <p:txBody>
          <a:bodyPr/>
          <a:lstStyle/>
          <a:p>
            <a:r>
              <a:rPr lang="en-US" altLang="en-PR"/>
              <a:t>ESMA4016                Edgar Acuna</a:t>
            </a:r>
          </a:p>
        </p:txBody>
      </p:sp>
      <p:sp>
        <p:nvSpPr>
          <p:cNvPr id="28" name="Slide Number Placeholder 5">
            <a:extLst>
              <a:ext uri="{FF2B5EF4-FFF2-40B4-BE49-F238E27FC236}">
                <a16:creationId xmlns:a16="http://schemas.microsoft.com/office/drawing/2014/main" id="{C7D6254B-E917-4A13-8C41-B59740DE9290}"/>
              </a:ext>
            </a:extLst>
          </p:cNvPr>
          <p:cNvSpPr>
            <a:spLocks noGrp="1"/>
          </p:cNvSpPr>
          <p:nvPr>
            <p:ph type="sldNum" sz="quarter" idx="12"/>
          </p:nvPr>
        </p:nvSpPr>
        <p:spPr/>
        <p:txBody>
          <a:bodyPr/>
          <a:lstStyle/>
          <a:p>
            <a:fld id="{B65363C4-79E9-454E-9885-A23BBD5A5DE7}" type="slidenum">
              <a:rPr lang="en-US" altLang="en-PR"/>
              <a:pPr/>
              <a:t>9</a:t>
            </a:fld>
            <a:endParaRPr lang="en-US" altLang="en-PR"/>
          </a:p>
        </p:txBody>
      </p:sp>
      <p:sp>
        <p:nvSpPr>
          <p:cNvPr id="23554" name="Rectangle 2">
            <a:extLst>
              <a:ext uri="{FF2B5EF4-FFF2-40B4-BE49-F238E27FC236}">
                <a16:creationId xmlns:a16="http://schemas.microsoft.com/office/drawing/2014/main" id="{EEAE4C59-C607-41F5-8ADF-75D8E1E07823}"/>
              </a:ext>
            </a:extLst>
          </p:cNvPr>
          <p:cNvSpPr>
            <a:spLocks noGrp="1" noChangeArrowheads="1"/>
          </p:cNvSpPr>
          <p:nvPr>
            <p:ph type="title"/>
          </p:nvPr>
        </p:nvSpPr>
        <p:spPr/>
        <p:txBody>
          <a:bodyPr/>
          <a:lstStyle/>
          <a:p>
            <a:r>
              <a:rPr lang="en-US" altLang="en-PR" sz="3200"/>
              <a:t>Example</a:t>
            </a:r>
          </a:p>
        </p:txBody>
      </p:sp>
      <p:sp>
        <p:nvSpPr>
          <p:cNvPr id="23555" name="Rectangle 3">
            <a:extLst>
              <a:ext uri="{FF2B5EF4-FFF2-40B4-BE49-F238E27FC236}">
                <a16:creationId xmlns:a16="http://schemas.microsoft.com/office/drawing/2014/main" id="{D28E5F51-7C83-410C-9B1C-E93E53071FE9}"/>
              </a:ext>
            </a:extLst>
          </p:cNvPr>
          <p:cNvSpPr>
            <a:spLocks noGrp="1" noChangeArrowheads="1"/>
          </p:cNvSpPr>
          <p:nvPr>
            <p:ph type="body" idx="1"/>
          </p:nvPr>
        </p:nvSpPr>
        <p:spPr/>
        <p:txBody>
          <a:bodyPr/>
          <a:lstStyle/>
          <a:p>
            <a:r>
              <a:rPr lang="en-US" altLang="en-PR"/>
              <a:t>Data set </a:t>
            </a:r>
            <a:r>
              <a:rPr lang="en-US" altLang="en-PR" i="1"/>
              <a:t>D</a:t>
            </a:r>
          </a:p>
        </p:txBody>
      </p:sp>
      <p:sp>
        <p:nvSpPr>
          <p:cNvPr id="23556" name="Text Box 4">
            <a:extLst>
              <a:ext uri="{FF2B5EF4-FFF2-40B4-BE49-F238E27FC236}">
                <a16:creationId xmlns:a16="http://schemas.microsoft.com/office/drawing/2014/main" id="{06E0DF36-0E15-480B-ADFE-9404CB4A124C}"/>
              </a:ext>
            </a:extLst>
          </p:cNvPr>
          <p:cNvSpPr txBox="1">
            <a:spLocks noChangeArrowheads="1"/>
          </p:cNvSpPr>
          <p:nvPr/>
        </p:nvSpPr>
        <p:spPr bwMode="auto">
          <a:xfrm>
            <a:off x="6692900" y="2819400"/>
            <a:ext cx="3276600"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PR" i="1" dirty="0"/>
              <a:t>Count, Support, Confidence:</a:t>
            </a:r>
          </a:p>
          <a:p>
            <a:pPr>
              <a:spcBef>
                <a:spcPct val="50000"/>
              </a:spcBef>
            </a:pPr>
            <a:r>
              <a:rPr lang="en-US" altLang="en-PR" i="1" dirty="0"/>
              <a:t>Count(13)=2</a:t>
            </a:r>
          </a:p>
          <a:p>
            <a:pPr>
              <a:spcBef>
                <a:spcPct val="50000"/>
              </a:spcBef>
            </a:pPr>
            <a:r>
              <a:rPr lang="en-US" altLang="en-PR" i="1" dirty="0"/>
              <a:t>|D| = 4</a:t>
            </a:r>
          </a:p>
          <a:p>
            <a:pPr>
              <a:spcBef>
                <a:spcPct val="50000"/>
              </a:spcBef>
            </a:pPr>
            <a:r>
              <a:rPr lang="en-US" altLang="en-PR" i="1" dirty="0"/>
              <a:t>Support(13)=0.5</a:t>
            </a:r>
          </a:p>
          <a:p>
            <a:pPr>
              <a:spcBef>
                <a:spcPct val="50000"/>
              </a:spcBef>
            </a:pPr>
            <a:r>
              <a:rPr lang="en-US" altLang="en-PR" i="1" dirty="0"/>
              <a:t>Support(3</a:t>
            </a:r>
            <a:r>
              <a:rPr lang="en-US" altLang="en-PR" i="1" dirty="0">
                <a:sym typeface="Wingdings" panose="05000000000000000000" pitchFamily="2" charset="2"/>
              </a:rPr>
              <a:t>2)=0.5</a:t>
            </a:r>
          </a:p>
          <a:p>
            <a:pPr>
              <a:spcBef>
                <a:spcPct val="50000"/>
              </a:spcBef>
            </a:pPr>
            <a:r>
              <a:rPr lang="en-US" altLang="en-PR" i="1" dirty="0">
                <a:sym typeface="Wingdings" panose="05000000000000000000" pitchFamily="2" charset="2"/>
              </a:rPr>
              <a:t>Confidence(32)=0.67</a:t>
            </a:r>
            <a:endParaRPr lang="en-US" altLang="en-PR" i="1" dirty="0"/>
          </a:p>
        </p:txBody>
      </p:sp>
      <p:graphicFrame>
        <p:nvGraphicFramePr>
          <p:cNvPr id="23589" name="Group 37">
            <a:extLst>
              <a:ext uri="{FF2B5EF4-FFF2-40B4-BE49-F238E27FC236}">
                <a16:creationId xmlns:a16="http://schemas.microsoft.com/office/drawing/2014/main" id="{1FE10DBA-858C-4A0A-9F14-16C06A22FF7F}"/>
              </a:ext>
            </a:extLst>
          </p:cNvPr>
          <p:cNvGraphicFramePr>
            <a:graphicFrameLocks noGrp="1"/>
          </p:cNvGraphicFramePr>
          <p:nvPr>
            <p:extLst>
              <p:ext uri="{D42A27DB-BD31-4B8C-83A1-F6EECF244321}">
                <p14:modId xmlns:p14="http://schemas.microsoft.com/office/powerpoint/2010/main" val="3625074312"/>
              </p:ext>
            </p:extLst>
          </p:nvPr>
        </p:nvGraphicFramePr>
        <p:xfrm>
          <a:off x="1981200" y="2963375"/>
          <a:ext cx="2971800" cy="2446825"/>
        </p:xfrm>
        <a:graphic>
          <a:graphicData uri="http://schemas.openxmlformats.org/drawingml/2006/table">
            <a:tbl>
              <a:tblPr/>
              <a:tblGrid>
                <a:gridCol w="990600">
                  <a:extLst>
                    <a:ext uri="{9D8B030D-6E8A-4147-A177-3AD203B41FA5}">
                      <a16:colId xmlns:a16="http://schemas.microsoft.com/office/drawing/2014/main" val="2791028347"/>
                    </a:ext>
                  </a:extLst>
                </a:gridCol>
                <a:gridCol w="1981200">
                  <a:extLst>
                    <a:ext uri="{9D8B030D-6E8A-4147-A177-3AD203B41FA5}">
                      <a16:colId xmlns:a16="http://schemas.microsoft.com/office/drawing/2014/main" val="3593694646"/>
                    </a:ext>
                  </a:extLst>
                </a:gridCol>
              </a:tblGrid>
              <a:tr h="48936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Itemsets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4301281"/>
                  </a:ext>
                </a:extLst>
              </a:tr>
              <a:tr h="48936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1 3 4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9339066"/>
                  </a:ext>
                </a:extLst>
              </a:tr>
              <a:tr h="48936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dirty="0">
                          <a:ln>
                            <a:noFill/>
                          </a:ln>
                          <a:solidFill>
                            <a:schemeClr val="tx1"/>
                          </a:solidFill>
                          <a:effectLst/>
                          <a:latin typeface="Times New Roman" panose="02020603050405020304" pitchFamily="18" charset="0"/>
                        </a:rPr>
                        <a:t>2 3 5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1764156"/>
                  </a:ext>
                </a:extLst>
              </a:tr>
              <a:tr h="48936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T300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1 2 3 5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5943446"/>
                  </a:ext>
                </a:extLst>
              </a:tr>
              <a:tr h="489365">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a:ln>
                            <a:noFill/>
                          </a:ln>
                          <a:solidFill>
                            <a:schemeClr val="tx1"/>
                          </a:solidFill>
                          <a:effectLst/>
                          <a:latin typeface="Times New Roman" panose="02020603050405020304" pitchFamily="18" charset="0"/>
                        </a:rPr>
                        <a:t>T400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PR" sz="1800" b="0" i="0" u="none" strike="noStrike" cap="none" normalizeH="0" baseline="0" dirty="0">
                          <a:ln>
                            <a:noFill/>
                          </a:ln>
                          <a:solidFill>
                            <a:schemeClr val="tx1"/>
                          </a:solidFill>
                          <a:effectLst/>
                          <a:latin typeface="Times New Roman" panose="02020603050405020304" pitchFamily="18" charset="0"/>
                        </a:rPr>
                        <a:t>2 5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9252679"/>
                  </a:ext>
                </a:extLst>
              </a:tr>
            </a:tbl>
          </a:graphicData>
        </a:graphic>
      </p:graphicFrame>
    </p:spTree>
  </p:cSld>
  <p:clrMapOvr>
    <a:masterClrMapping/>
  </p:clrMapOvr>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7085</TotalTime>
  <Words>2038</Words>
  <Application>Microsoft Office PowerPoint</Application>
  <PresentationFormat>Widescreen</PresentationFormat>
  <Paragraphs>274</Paragraphs>
  <Slides>23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Black</vt:lpstr>
      <vt:lpstr>Times New Roman</vt:lpstr>
      <vt:lpstr>Wingdings</vt:lpstr>
      <vt:lpstr>Studio</vt:lpstr>
      <vt:lpstr>Data Mining and Machine Learning</vt:lpstr>
      <vt:lpstr>Transactional Data</vt:lpstr>
      <vt:lpstr>PowerPoint Presentation</vt:lpstr>
      <vt:lpstr>Itemsets and Association Rules</vt:lpstr>
      <vt:lpstr>Use of Association Rules</vt:lpstr>
      <vt:lpstr>Support and Confidence</vt:lpstr>
      <vt:lpstr>Steps in Mining association rules</vt:lpstr>
      <vt:lpstr>PowerPoint Presentation</vt:lpstr>
      <vt:lpstr>Example</vt:lpstr>
      <vt:lpstr>Frequent itemsets</vt:lpstr>
      <vt:lpstr>The APRIORI  algorithm  (Agrawal et al., 1995). [1] </vt:lpstr>
      <vt:lpstr>Apriori’s Candidate Generation</vt:lpstr>
      <vt:lpstr>Example – Finding frequent itemsets</vt:lpstr>
      <vt:lpstr>Order of items can make difference in the process</vt:lpstr>
      <vt:lpstr>Derive rules from frequent itemsets</vt:lpstr>
      <vt:lpstr>Example – deriving rules from frequent itemses</vt:lpstr>
      <vt:lpstr>Deriving rules</vt:lpstr>
      <vt:lpstr>Efficiency Improvement</vt:lpstr>
      <vt:lpstr>Further Improvement</vt:lpstr>
      <vt:lpstr>Python modules  for association rules</vt:lpstr>
      <vt:lpstr>Association rules versus classification and clustering</vt:lpstr>
      <vt:lpstr> Discussion about Support and Confidence</vt:lpstr>
      <vt:lpstr>Summary</vt:lpstr>
    </vt:vector>
  </TitlesOfParts>
  <Company>UPRM-CASTLE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rules</dc:title>
  <dc:creator>Edgar Acuna</dc:creator>
  <cp:lastModifiedBy>Edgar Acuna</cp:lastModifiedBy>
  <cp:revision>384</cp:revision>
  <dcterms:created xsi:type="dcterms:W3CDTF">2005-02-04T03:09:03Z</dcterms:created>
  <dcterms:modified xsi:type="dcterms:W3CDTF">2022-03-15T14:05:19Z</dcterms:modified>
</cp:coreProperties>
</file>