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94" r:id="rId6"/>
    <p:sldId id="297" r:id="rId7"/>
    <p:sldId id="374" r:id="rId8"/>
    <p:sldId id="260" r:id="rId9"/>
    <p:sldId id="375" r:id="rId10"/>
    <p:sldId id="286" r:id="rId11"/>
    <p:sldId id="376" r:id="rId12"/>
    <p:sldId id="264" r:id="rId13"/>
    <p:sldId id="299" r:id="rId14"/>
    <p:sldId id="308" r:id="rId15"/>
    <p:sldId id="312" r:id="rId16"/>
    <p:sldId id="307" r:id="rId17"/>
    <p:sldId id="311" r:id="rId18"/>
    <p:sldId id="309" r:id="rId19"/>
    <p:sldId id="306" r:id="rId20"/>
    <p:sldId id="314" r:id="rId21"/>
    <p:sldId id="310" r:id="rId22"/>
    <p:sldId id="301" r:id="rId23"/>
    <p:sldId id="298" r:id="rId24"/>
    <p:sldId id="288" r:id="rId25"/>
    <p:sldId id="285" r:id="rId26"/>
    <p:sldId id="265" r:id="rId27"/>
    <p:sldId id="365" r:id="rId28"/>
    <p:sldId id="366" r:id="rId29"/>
    <p:sldId id="367" r:id="rId30"/>
    <p:sldId id="368" r:id="rId31"/>
    <p:sldId id="369" r:id="rId32"/>
    <p:sldId id="315" r:id="rId33"/>
    <p:sldId id="370" r:id="rId34"/>
    <p:sldId id="302" r:id="rId35"/>
    <p:sldId id="303" r:id="rId36"/>
    <p:sldId id="304" r:id="rId37"/>
    <p:sldId id="3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49E41-CD25-46C6-BB18-29132B090A21}" v="5" dt="2023-06-08T12:41:43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52" autoAdjust="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A9D9-DCA5-4626-B109-1C88F25B788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01E6-62FC-4C54-93D2-EB07F8E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30B-6E7B-4DBB-AEDA-72993122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78C-AFBF-4042-8F36-C7F066A6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0E0-3507-4BE9-9D52-848010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75A4-340F-4991-83A8-58D0FAE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B1-284E-4AEC-AF1C-2DBA9B6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0BA-1119-402D-86F5-6F79425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74F8-3A97-47C4-AA74-9F8704D9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8A0-7095-4F8C-9709-B4A3FD9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05D-7263-4D80-8F8D-3FE7909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5500-791D-4D62-9B43-648EF77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83BA-C6FF-4869-B331-3F820138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8D4A-E0E5-4CD8-9281-8E29012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A8FA-7631-4F26-B2E3-3679981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5E5-D9CC-475A-989A-DF4D4CB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EFED-D41A-4DA6-AF66-0525341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A21-43E9-4E68-82B0-F11B99A5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3B2-ABAD-4A06-8591-FBDDC67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27A-AF77-4883-A10D-E2A6D01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718-EE1F-4CB1-90B4-0ED6A9E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A96-9EB0-47F7-B752-AC33BC95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A67-88B1-4052-96A8-FC00127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569F-0F86-48A5-8849-0E7E9D34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3C2E-4589-485F-8994-3AEC517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FE2B-8E99-4A0D-92F8-B8B37CD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E6-CD75-4174-BC21-4C2819C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CF6-A9E5-4FF2-AA91-09BD683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E0B-3FE5-43D5-AD01-49D63E3F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13BD-1D91-466D-9EAF-53EF95EA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CB6-8A27-4408-92B9-86A77FD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13C-559C-4FA2-B8A1-0A373F1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5213-7444-4F36-B545-26BBD0F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80F-D8DC-43F7-9A6A-12D9A3D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CB4F-DE47-42AF-9B0F-D98F069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A41-887F-4CB1-B9CE-F87422A7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5D1D-65C9-4466-81BD-9BB62787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803A-D437-4921-8340-C4941E78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92-7CC6-4C1E-A7D3-D352625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71E9-B769-4753-8EBE-6109AED3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1918-233B-40E3-A852-51D7AA8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A37-1813-442B-9A89-B3CD3BC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7792-FB13-476F-8AD3-41C4078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5218-DF9E-40C2-A4CA-0F6A6625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9489-7E70-4750-B7E5-334DF7A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FDA8-D9E4-4E22-BE1A-5FC94EE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EDD8-932A-415F-9AF6-2D11A9D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2DBB-B615-4468-87B1-1F92257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06A-EEC4-49B3-8C25-ACB22E3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BED-E01C-4744-B2B8-AF72801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287C-2750-4E9D-A04B-3549E547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D7CF-F987-4BAD-B6F5-70B0850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156C-FCB0-4588-9D67-DF1821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AAF4-E1EF-4817-A9A2-17DDDD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E00-8B6C-4A50-87DC-D72ADA9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CD1A-0DAB-4E46-AD1B-92580AAA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8367-C896-4AAC-A370-7761DD00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8B-BE4D-4341-A1E8-117BC1B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424-329A-465C-9247-266662BB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59B-4A5E-488D-B859-CA04AD7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F109-438E-43A0-953F-ECF78B3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898-D085-45B5-80EF-328C57C8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68B-5E47-40D7-B7F8-C436698B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EF-30EC-456A-84CD-4AE557E6AD8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F7B-7DCB-4BF5-8A47-0591B5E2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75D4-1734-481F-8190-02E598CB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xpl/tocresult.jsp?isnumber=9788469&amp;punumber=6221020" TargetMode="External"/><Relationship Id="rId3" Type="http://schemas.openxmlformats.org/officeDocument/2006/relationships/hyperlink" Target="https://pubmed.ncbi.nlm.nih.gov/?term=Zhang+J&amp;cauthor_id=34986110" TargetMode="External"/><Relationship Id="rId7" Type="http://schemas.openxmlformats.org/officeDocument/2006/relationships/hyperlink" Target="https://ieeexplore.ieee.org/xpl/RecentIssue.jsp?punumber=6221020" TargetMode="External"/><Relationship Id="rId2" Type="http://schemas.openxmlformats.org/officeDocument/2006/relationships/hyperlink" Target="https://pubmed.ncbi.nlm.nih.gov/?term=Wang+Z&amp;cauthor_id=3498611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ubmed.ncbi.nlm.nih.gov/?term=Wang+B&amp;cauthor_id=34986110" TargetMode="External"/><Relationship Id="rId5" Type="http://schemas.openxmlformats.org/officeDocument/2006/relationships/hyperlink" Target="https://pubmed.ncbi.nlm.nih.gov/?term=Chen+P&amp;cauthor_id=34986110" TargetMode="External"/><Relationship Id="rId4" Type="http://schemas.openxmlformats.org/officeDocument/2006/relationships/hyperlink" Target="https://pubmed.ncbi.nlm.nih.gov/?term=Zhang+X&amp;cauthor_id=349861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F15-3275-4582-919A-06A2DD11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33" y="735291"/>
            <a:ext cx="9319967" cy="2121031"/>
          </a:xfrm>
        </p:spPr>
        <p:txBody>
          <a:bodyPr/>
          <a:lstStyle/>
          <a:p>
            <a:r>
              <a:rPr lang="en-US" dirty="0"/>
              <a:t>Analytes classification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9FF-0C2A-4B6A-B137-040ADB13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Edgar Acuna</a:t>
            </a:r>
          </a:p>
          <a:p>
            <a:endParaRPr lang="en-US" dirty="0"/>
          </a:p>
          <a:p>
            <a:r>
              <a:rPr lang="en-US" dirty="0"/>
              <a:t>Summer Faculty Fellow at NRL</a:t>
            </a:r>
          </a:p>
          <a:p>
            <a:r>
              <a:rPr lang="en-US" dirty="0"/>
              <a:t>Created: August 3, 2021</a:t>
            </a:r>
          </a:p>
          <a:p>
            <a:r>
              <a:rPr lang="en-US" dirty="0"/>
              <a:t>Reviewed: June 7, 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CC6-78F2-49F0-909D-CCCEF73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26CD-CF6E-4CAA-89DC-63895AE7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18C9470-9468-45D2-AC77-E4AB0A58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2505075"/>
            <a:ext cx="292063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3403-46C9-4403-9AAB-B9F438D7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C92F2-66E3-4B77-B119-713F483F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2" y="2505075"/>
            <a:ext cx="2752604" cy="36845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A9331-C7B3-4B35-8162-BA616E68B8D1}"/>
              </a:ext>
            </a:extLst>
          </p:cNvPr>
          <p:cNvSpPr txBox="1"/>
          <p:nvPr/>
        </p:nvSpPr>
        <p:spPr>
          <a:xfrm>
            <a:off x="4879000" y="3615397"/>
            <a:ext cx="25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learns fast</a:t>
            </a:r>
          </a:p>
        </p:txBody>
      </p:sp>
    </p:spTree>
    <p:extLst>
      <p:ext uri="{BB962C8B-B14F-4D97-AF65-F5344CB8AC3E}">
        <p14:creationId xmlns:p14="http://schemas.microsoft.com/office/powerpoint/2010/main" val="282041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EA920-9464-4A6D-9621-DCE5C8E4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487156"/>
            <a:ext cx="8457970" cy="47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EF0DF-0B6C-40E1-A656-70D537E8D17F}"/>
              </a:ext>
            </a:extLst>
          </p:cNvPr>
          <p:cNvSpPr txBox="1"/>
          <p:nvPr/>
        </p:nvSpPr>
        <p:spPr>
          <a:xfrm>
            <a:off x="1627833" y="482321"/>
            <a:ext cx="845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Confusion Matrix  plot for MLP (55-analytes dataset)</a:t>
            </a:r>
          </a:p>
        </p:txBody>
      </p:sp>
    </p:spTree>
    <p:extLst>
      <p:ext uri="{BB962C8B-B14F-4D97-AF65-F5344CB8AC3E}">
        <p14:creationId xmlns:p14="http://schemas.microsoft.com/office/powerpoint/2010/main" val="48244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(MLP)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[0.80446927 0.75       0.85051546 0.77011494 0.81420765 0.87301587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0.8255814  0.79591837 0.83333333 0.81595092 0.76216216 0.81420765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0.78918919 0.77202073 0.78142077 0.7628866  0.82911392 0.78835979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0.82954545 0.82162162 0.83707865 0.84848485 0.8045977  0.84916201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0.75935829 0.81325301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0.67164179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0.7133758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0.70408163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0.70731707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0.79781421 0.81111111 0.7816092  0.81052632 0.83146067 0.91282051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0.76136364 0.79190751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0.70731707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0.73913043 0.90449438 0.72222222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0.81111111 0.82386364 0.89940828 0.78531073 0.76142132 0.78453039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0.80446927 0.78947368 0.84659091 0.82524272 0.80662983 0.74175824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0.6519337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#55, #27, #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29, #30, #39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356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B4E9-81BE-49EA-A41E-EB132FF2DBFB}"/>
              </a:ext>
            </a:extLst>
          </p:cNvPr>
          <p:cNvSpPr txBox="1"/>
          <p:nvPr/>
        </p:nvSpPr>
        <p:spPr>
          <a:xfrm>
            <a:off x="1657978" y="304800"/>
            <a:ext cx="74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832EE-522F-4766-A1DB-A101825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90613"/>
            <a:ext cx="6981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7DB-1FF5-4350-8256-5CFBAA5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1D-CNN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60B-B0BF-4762-AD8B-7565D594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71D4FB4-FF14-42F2-A77C-7F8526BE3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9" y="2505075"/>
            <a:ext cx="294530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67AA-87B3-479C-B867-849C30E6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89E2A5B-4210-4D7D-9DEF-F2EBE1FA9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9" y="2505075"/>
            <a:ext cx="2661090" cy="3684588"/>
          </a:xfrm>
        </p:spPr>
      </p:pic>
    </p:spTree>
    <p:extLst>
      <p:ext uri="{BB962C8B-B14F-4D97-AF65-F5344CB8AC3E}">
        <p14:creationId xmlns:p14="http://schemas.microsoft.com/office/powerpoint/2010/main" val="150718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3E8E010-111F-4EB0-88C2-7A9BFD7C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994787"/>
            <a:ext cx="9869248" cy="559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1C834-49C9-41DB-9520-9D93E48C59CA}"/>
              </a:ext>
            </a:extLst>
          </p:cNvPr>
          <p:cNvSpPr txBox="1"/>
          <p:nvPr/>
        </p:nvSpPr>
        <p:spPr>
          <a:xfrm>
            <a:off x="1426866" y="321547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plot  for 1D-CNN (using </a:t>
            </a:r>
            <a:r>
              <a:rPr lang="en-US" sz="2400" dirty="0" err="1"/>
              <a:t>Plotly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CE0EB-D448-4CD3-A723-C47FBFE52ECD}"/>
              </a:ext>
            </a:extLst>
          </p:cNvPr>
          <p:cNvSpPr txBox="1"/>
          <p:nvPr/>
        </p:nvSpPr>
        <p:spPr>
          <a:xfrm>
            <a:off x="2713055" y="521110"/>
            <a:ext cx="736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 1D-CNN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63AD0-0529-41A0-B5A3-ACE5C04E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6" y="1143000"/>
            <a:ext cx="8355491" cy="50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8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(1D-CNN)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[0.84042553 0.75690608 0.91390728 0.79444444 0.86263736 0.85245902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0.7283237  0.7962963  0.85483871 0.81142857 0.81818182 0.85945946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0.84831461 0.83428571 0.80681818 0.7752809  0.83908046 0.79428571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0.77094972 0.82051282 0.85625    0.79207921 0.82105263 0.81081081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0.75862069 0.74358974 0.76086957 0.81122449 0.76646707 0.73684211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0.78974359 0.86813187 0.74456522 0.83040936 0.80597015 0.89071038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0.76100629 0.8125   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0.70930233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0.69942197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0.88268156 0.74269006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0.87640449 0.8625     0.83957219 0.79069767 0.76595745 0.80882353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0.80874317 0.8        0.855      0.90797546 0.76439791 0.7357513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0.67759563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#55, #40, #39.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94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Percentage of  Classification Probability exceeding a given threshold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0490"/>
              </p:ext>
            </p:extLst>
          </p:nvPr>
        </p:nvGraphicFramePr>
        <p:xfrm>
          <a:off x="1019174" y="1922740"/>
          <a:ext cx="5667376" cy="334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Threshold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0.9056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1D-CNN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0.9674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7456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C40FF3-CA0E-4FDE-A291-9599972EE244}"/>
              </a:ext>
            </a:extLst>
          </p:cNvPr>
          <p:cNvSpPr txBox="1"/>
          <p:nvPr/>
        </p:nvSpPr>
        <p:spPr>
          <a:xfrm>
            <a:off x="7305152" y="1922740"/>
            <a:ext cx="4180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classifier assigns an analyte j*  to a spectrum s*, such that</a:t>
            </a:r>
          </a:p>
          <a:p>
            <a:endParaRPr lang="en-US" dirty="0"/>
          </a:p>
          <a:p>
            <a:r>
              <a:rPr lang="en-US" dirty="0"/>
              <a:t>j*=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=1,…,55</a:t>
            </a:r>
            <a:r>
              <a:rPr lang="en-US" dirty="0"/>
              <a:t>P(label </a:t>
            </a:r>
            <a:r>
              <a:rPr lang="en-US" dirty="0" err="1"/>
              <a:t>i</a:t>
            </a:r>
            <a:r>
              <a:rPr lang="en-US" dirty="0"/>
              <a:t>/s*)</a:t>
            </a:r>
          </a:p>
          <a:p>
            <a:endParaRPr lang="en-US" dirty="0"/>
          </a:p>
          <a:p>
            <a:r>
              <a:rPr lang="en-US" dirty="0"/>
              <a:t>An entry in Table 2 represents the percentage of  spectra  that are assigned to a given  analyte  with a probability greater than a given threshold.</a:t>
            </a:r>
          </a:p>
          <a:p>
            <a:r>
              <a:rPr lang="en-US" dirty="0"/>
              <a:t>For instance, 98.03%  spectra are assigned by the 1D-CNN to an analyte con probability greater than .5.</a:t>
            </a:r>
          </a:p>
          <a:p>
            <a:r>
              <a:rPr lang="en-US" dirty="0"/>
              <a:t>This table suggests that classification performed by deep learning algorithms are less risky. </a:t>
            </a:r>
          </a:p>
        </p:txBody>
      </p:sp>
    </p:spTree>
    <p:extLst>
      <p:ext uri="{BB962C8B-B14F-4D97-AF65-F5344CB8AC3E}">
        <p14:creationId xmlns:p14="http://schemas.microsoft.com/office/powerpoint/2010/main" val="245637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802-8943-4937-AD2D-91C6746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analytes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7C3F7-CFF0-421E-B8F3-524B47A50321}"/>
              </a:ext>
            </a:extLst>
          </p:cNvPr>
          <p:cNvSpPr txBox="1"/>
          <p:nvPr/>
        </p:nvSpPr>
        <p:spPr>
          <a:xfrm>
            <a:off x="1057274" y="1690688"/>
            <a:ext cx="102965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tried the following approaches: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Removing analytes that are difficult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other algorithms: Transformers (better than RNN and LSTM).</a:t>
            </a:r>
          </a:p>
          <a:p>
            <a:r>
              <a:rPr lang="en-US" sz="2000" b="0" i="0" u="none" strike="noStrike" dirty="0" err="1">
                <a:solidFill>
                  <a:srgbClr val="0071BC"/>
                </a:solidFill>
                <a:effectLst/>
                <a:latin typeface="BlinkMacSystemFont"/>
                <a:hlinkClick r:id="rId2"/>
              </a:rPr>
              <a:t>Zenghui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2"/>
              </a:rPr>
              <a:t> Wang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3"/>
              </a:rPr>
              <a:t>Jun Zhang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 err="1">
                <a:solidFill>
                  <a:srgbClr val="0071BC"/>
                </a:solidFill>
                <a:effectLst/>
                <a:latin typeface="BlinkMacSystemFont"/>
                <a:hlinkClick r:id="rId4"/>
              </a:rPr>
              <a:t>Xiaochu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4"/>
              </a:rPr>
              <a:t> Zhang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5"/>
              </a:rPr>
              <a:t>Peng Chen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BlinkMacSystemFont"/>
              </a:rPr>
              <a:t>, </a:t>
            </a:r>
            <a:r>
              <a:rPr lang="en-US" sz="2000" b="0" i="0" u="none" strike="noStrike" dirty="0">
                <a:solidFill>
                  <a:srgbClr val="0071BC"/>
                </a:solidFill>
                <a:effectLst/>
                <a:latin typeface="BlinkMacSystemFont"/>
                <a:hlinkClick r:id="rId6"/>
              </a:rPr>
              <a:t>Bing Wang</a:t>
            </a:r>
            <a:endParaRPr lang="en-US" sz="2000" dirty="0"/>
          </a:p>
          <a:p>
            <a:r>
              <a:rPr lang="en-US" sz="20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Neue Regular"/>
              </a:rPr>
              <a:t>Transformer Model for Functional Near-Infrared Spectroscopy Classification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.  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IEEE Journal of Biomedical and Health Informatics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 ( Volume: 26,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8"/>
              </a:rPr>
              <a:t>Issue: 6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, June 2022)</a:t>
            </a:r>
            <a:endParaRPr lang="en-US" sz="20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D. Hong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HelveticaNeue Regular"/>
              </a:rPr>
              <a:t>et 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., "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HelveticaNeue Regular"/>
              </a:rPr>
              <a:t>SpectralFormer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: Rethinking Hyperspectral Image Classification With Transformers," 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Geoscience and Remote Sensing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, vol. 60, pp. 1-15, 2022, Art no. 5518615,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: 10.1109/TGRS.2021.3130716.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186-9AA9-4342-90A8-0F9B576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EDB-99FE-4EA8-9BA9-AED78CD5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 Dataset (2020)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DE06-119F-4470-9F2A-370AEF39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40 analytes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50 spectra with  mass loadings from 5 to 50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1%. Approx. 3600 spectra for each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  <a:endParaRPr lang="en-US" sz="2400" dirty="0"/>
          </a:p>
          <a:p>
            <a:r>
              <a:rPr lang="en-US" sz="2400" dirty="0"/>
              <a:t>18,000 spectra with 1701 spectral  points</a:t>
            </a:r>
          </a:p>
          <a:p>
            <a:r>
              <a:rPr lang="en-US" sz="2400" dirty="0"/>
              <a:t>Only 14 analytes appear in both datasets. Lactose is one of them.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CA2-551E-4024-88D1-9FF8D06FE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 Dataset (2021)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81-05CA-4A49-96C5-BC0DC8CE7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55 Analytes 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100 spectra with mass loadings from 1 to 100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 . Approx.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spectra for each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sz="2400" dirty="0"/>
              <a:t>49,500 spectra with 1701 spectral points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246-2C59-46A0-91B5-F5E4481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analytes that are difficult to classify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447C-086C-40CE-A7EC-B954F61642CD}"/>
              </a:ext>
            </a:extLst>
          </p:cNvPr>
          <p:cNvSpPr txBox="1"/>
          <p:nvPr/>
        </p:nvSpPr>
        <p:spPr>
          <a:xfrm>
            <a:off x="992221" y="1690688"/>
            <a:ext cx="96692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= 2 * (PRE * REC) / (PRE + REC)</a:t>
            </a:r>
          </a:p>
          <a:p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=TP/(TP+FP)  and REC=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=TP/(TP+FN).</a:t>
            </a:r>
          </a:p>
          <a:p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 for F1-score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you have low false positives and low false negatives.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value of the F1-Score </a:t>
            </a:r>
            <a:r>
              <a:rPr lang="fr-FR" sz="2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 average F1-score with six classifiers, we have identified these analytes as the most difficult to classify correctly.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#55:  0.590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#40:  0.673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#30:  0.695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#27:  0.711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#39:  0.727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   0.745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#4:    0.747   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0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9218"/>
              </p:ext>
            </p:extLst>
          </p:nvPr>
        </p:nvGraphicFramePr>
        <p:xfrm>
          <a:off x="1537399" y="2039468"/>
          <a:ext cx="5194998" cy="355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040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01588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72737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After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 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.8852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.8513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20273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.8119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.8198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.8156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  <a:tr h="52274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.7991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0032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91543"/>
            <a:ext cx="106513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PR" sz="32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Metrics for classification</a:t>
            </a:r>
            <a:r>
              <a:rPr lang="en-US" altLang="en-PR" sz="32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of 55 analytes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 removing  </a:t>
            </a:r>
            <a:r>
              <a:rPr lang="en-US" altLang="en-PR" sz="3200" dirty="0">
                <a:latin typeface="+mn-lt"/>
              </a:rPr>
              <a:t>the top four analytes that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most difficult to classify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*k=13 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A48F-3357-5628-1DB6-0B4DE08836C3}"/>
              </a:ext>
            </a:extLst>
          </p:cNvPr>
          <p:cNvSpPr txBox="1"/>
          <p:nvPr/>
        </p:nvSpPr>
        <p:spPr>
          <a:xfrm>
            <a:off x="7447175" y="2498103"/>
            <a:ext cx="40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only a small improvement</a:t>
            </a:r>
          </a:p>
        </p:txBody>
      </p:sp>
    </p:spTree>
    <p:extLst>
      <p:ext uri="{BB962C8B-B14F-4D97-AF65-F5344CB8AC3E}">
        <p14:creationId xmlns:p14="http://schemas.microsoft.com/office/powerpoint/2010/main" val="385092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3535C-D6B1-4B28-A5CF-A1FBB491324B}"/>
              </a:ext>
            </a:extLst>
          </p:cNvPr>
          <p:cNvSpPr txBox="1"/>
          <p:nvPr/>
        </p:nvSpPr>
        <p:spPr>
          <a:xfrm>
            <a:off x="1266825" y="1076325"/>
            <a:ext cx="9534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4.  Comparing both datasets by the Cumulative explained variation of their PCAs</a:t>
            </a:r>
          </a:p>
          <a:p>
            <a:endParaRPr lang="en-US" sz="2400" dirty="0"/>
          </a:p>
          <a:p>
            <a:r>
              <a:rPr lang="en-US" sz="2400" dirty="0"/>
              <a:t>               40 Analytes    55 Analytes</a:t>
            </a:r>
          </a:p>
          <a:p>
            <a:r>
              <a:rPr lang="en-US" sz="2400" dirty="0"/>
              <a:t>10Pcs          66.03%        47.82%</a:t>
            </a:r>
          </a:p>
          <a:p>
            <a:r>
              <a:rPr lang="en-US" sz="2400" dirty="0"/>
              <a:t>20Pcs          70.52%         50.84%</a:t>
            </a:r>
          </a:p>
          <a:p>
            <a:r>
              <a:rPr lang="en-US" sz="2400" dirty="0"/>
              <a:t>30 Pcs         71.94%        52.09%</a:t>
            </a:r>
          </a:p>
          <a:p>
            <a:r>
              <a:rPr lang="en-US" sz="2400" dirty="0">
                <a:highlight>
                  <a:srgbClr val="FFFF00"/>
                </a:highlight>
              </a:rPr>
              <a:t>50 Pcs         73.07%        53.40%</a:t>
            </a:r>
          </a:p>
          <a:p>
            <a:r>
              <a:rPr lang="en-US" sz="2400" dirty="0"/>
              <a:t>100 Pcs       77.77%        55.47%</a:t>
            </a:r>
          </a:p>
          <a:p>
            <a:endParaRPr lang="en-US" sz="2400" dirty="0"/>
          </a:p>
          <a:p>
            <a:r>
              <a:rPr lang="en-US" sz="2400" dirty="0"/>
              <a:t>Robust PCA: PCA resistant to outliers</a:t>
            </a:r>
          </a:p>
        </p:txBody>
      </p:sp>
    </p:spTree>
    <p:extLst>
      <p:ext uri="{BB962C8B-B14F-4D97-AF65-F5344CB8AC3E}">
        <p14:creationId xmlns:p14="http://schemas.microsoft.com/office/powerpoint/2010/main" val="308790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 Accuracy  of the Multiclass classification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50 PCs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3816"/>
              </p:ext>
            </p:extLst>
          </p:nvPr>
        </p:nvGraphicFramePr>
        <p:xfrm>
          <a:off x="3295859" y="1778558"/>
          <a:ext cx="4431323" cy="351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65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372048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</a:tblGrid>
              <a:tr h="456477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Classifier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</a:rPr>
                        <a:t>   Accuracy</a:t>
                      </a:r>
                      <a:endParaRPr lang="en-PR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56477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40 -analytes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K-</a:t>
                      </a:r>
                      <a:r>
                        <a:rPr lang="en-US" sz="1600" baseline="0" dirty="0" err="1">
                          <a:effectLst/>
                        </a:rPr>
                        <a:t>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0.7920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48539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Logistic Regression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0.9647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0.8139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98900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0.9572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MLP*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0.9469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0.8097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0.9322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0.8370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0.8174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>
            <a:extLst>
              <a:ext uri="{FF2B5EF4-FFF2-40B4-BE49-F238E27FC236}">
                <a16:creationId xmlns:a16="http://schemas.microsoft.com/office/drawing/2014/main" id="{8E38E8A7-43B9-4961-B742-BAF8C39FCC26}"/>
              </a:ext>
            </a:extLst>
          </p:cNvPr>
          <p:cNvGraphicFramePr>
            <a:graphicFrameLocks noGrp="1"/>
          </p:cNvGraphicFramePr>
          <p:nvPr/>
        </p:nvGraphicFramePr>
        <p:xfrm>
          <a:off x="-4570413" y="2160588"/>
          <a:ext cx="420688" cy="519112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" name="Rectangle 8">
            <a:extLst>
              <a:ext uri="{FF2B5EF4-FFF2-40B4-BE49-F238E27FC236}">
                <a16:creationId xmlns:a16="http://schemas.microsoft.com/office/drawing/2014/main" id="{FD34E7F1-FF71-488A-AFB5-E5076C3E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33982"/>
            <a:ext cx="10058400" cy="335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50784" anchor="ctr">
            <a:spAutoFit/>
          </a:bodyPr>
          <a:lstStyle>
            <a:lvl1pPr indent="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Autoencoders are feed Forward Neural Network models for unsupervised tasks (No Labels).</a:t>
            </a:r>
          </a:p>
          <a:p>
            <a:pPr>
              <a:defRPr/>
            </a:pPr>
            <a:r>
              <a:rPr lang="en-US" dirty="0"/>
              <a:t>Applies backpropagation, setting the target values to be equal to the inputs.</a:t>
            </a:r>
          </a:p>
          <a:p>
            <a:pPr indent="0">
              <a:buNone/>
              <a:defRPr/>
            </a:pPr>
            <a:endParaRPr lang="en-US" dirty="0"/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9436A12A-8877-4C07-A4C1-AD1B89AC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9147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 b="1" dirty="0"/>
              <a:t>Data augmentation using Autoencoders</a:t>
            </a:r>
            <a:endParaRPr lang="en-PR" altLang="en-PR" sz="3200" b="1" dirty="0"/>
          </a:p>
        </p:txBody>
      </p:sp>
      <p:sp>
        <p:nvSpPr>
          <p:cNvPr id="6150" name="Footer Placeholder 2">
            <a:extLst>
              <a:ext uri="{FF2B5EF4-FFF2-40B4-BE49-F238E27FC236}">
                <a16:creationId xmlns:a16="http://schemas.microsoft.com/office/drawing/2014/main" id="{D436C75E-545D-4684-8C27-AE125AD7D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6151" name="Slide Number Placeholder 3">
            <a:extLst>
              <a:ext uri="{FF2B5EF4-FFF2-40B4-BE49-F238E27FC236}">
                <a16:creationId xmlns:a16="http://schemas.microsoft.com/office/drawing/2014/main" id="{2D305F0A-1E0A-4816-BE9D-059EAFE20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A6179-6CCB-4A8C-B7D3-5CE7C494F5C4}" type="slidenum">
              <a:rPr lang="en-US" altLang="en-PR" smtClean="0"/>
              <a:pPr/>
              <a:t>24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753335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7B849-F24D-4FD6-8EFF-06DD53D0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6781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>
            <a:extLst>
              <a:ext uri="{FF2B5EF4-FFF2-40B4-BE49-F238E27FC236}">
                <a16:creationId xmlns:a16="http://schemas.microsoft.com/office/drawing/2014/main" id="{62F8D5DE-7A90-48CE-A6D1-6A65FD56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600"/>
              <a:t>Example of autoencoder</a:t>
            </a:r>
            <a:endParaRPr lang="en-PR" altLang="en-PR" sz="36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597C3623-DE10-4202-A338-3739694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04F67FC4-A26F-4823-AC43-39812BBDF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07AF1-9142-44E4-B1E4-387887F544B9}" type="slidenum">
              <a:rPr lang="en-US" altLang="en-PR" smtClean="0"/>
              <a:pPr/>
              <a:t>25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98974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44772AF6-90F9-4E37-95DA-B22800C7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5">
            <a:extLst>
              <a:ext uri="{FF2B5EF4-FFF2-40B4-BE49-F238E27FC236}">
                <a16:creationId xmlns:a16="http://schemas.microsoft.com/office/drawing/2014/main" id="{9B63B34E-D491-4C17-B309-1AB0479E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/>
              <a:t>Autoencoder with 5 layers</a:t>
            </a:r>
            <a:endParaRPr lang="en-PR" altLang="en-PR" sz="3200"/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F9B4E8A4-9A77-4A7A-ACE5-BBB3B8D8D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41C885C7-14B0-4C53-972A-9229D0A53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8937F-5151-4ABD-AC99-CAE4B91AB419}" type="slidenum">
              <a:rPr lang="en-US" altLang="en-PR" smtClean="0"/>
              <a:pPr/>
              <a:t>26</a:t>
            </a:fld>
            <a:endParaRPr lang="en-US" altLang="en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76CD-6B3F-4A38-8C8A-1CBECE709FEB}"/>
              </a:ext>
            </a:extLst>
          </p:cNvPr>
          <p:cNvSpPr txBox="1"/>
          <p:nvPr/>
        </p:nvSpPr>
        <p:spPr>
          <a:xfrm>
            <a:off x="1426866" y="2220686"/>
            <a:ext cx="21001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940C4-FD0B-4BBC-AD37-16B0638E8627}"/>
              </a:ext>
            </a:extLst>
          </p:cNvPr>
          <p:cNvCxnSpPr/>
          <p:nvPr/>
        </p:nvCxnSpPr>
        <p:spPr>
          <a:xfrm>
            <a:off x="3617407" y="2543851"/>
            <a:ext cx="42119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5CCF1-913E-4784-8014-9AB916E6D346}"/>
              </a:ext>
            </a:extLst>
          </p:cNvPr>
          <p:cNvSpPr txBox="1"/>
          <p:nvPr/>
        </p:nvSpPr>
        <p:spPr>
          <a:xfrm>
            <a:off x="8410470" y="2120202"/>
            <a:ext cx="17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3D06E-A469-4AE0-A9F2-4093B6BA4A43}"/>
              </a:ext>
            </a:extLst>
          </p:cNvPr>
          <p:cNvCxnSpPr/>
          <p:nvPr/>
        </p:nvCxnSpPr>
        <p:spPr>
          <a:xfrm flipH="1">
            <a:off x="7918101" y="2543851"/>
            <a:ext cx="4923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1685B-4DF5-4C2D-9B43-3969CE643C02}"/>
              </a:ext>
            </a:extLst>
          </p:cNvPr>
          <p:cNvSpPr txBox="1"/>
          <p:nvPr/>
        </p:nvSpPr>
        <p:spPr>
          <a:xfrm>
            <a:off x="5506497" y="2029767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units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F2B7A-546C-4EF1-8E2F-9602A3F8EE45}"/>
              </a:ext>
            </a:extLst>
          </p:cNvPr>
          <p:cNvCxnSpPr>
            <a:cxnSpLocks/>
          </p:cNvCxnSpPr>
          <p:nvPr/>
        </p:nvCxnSpPr>
        <p:spPr>
          <a:xfrm flipH="1">
            <a:off x="5235191" y="2399099"/>
            <a:ext cx="341644" cy="6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3706C-B0F9-4FAF-806C-B1B7780C6DA3}"/>
              </a:ext>
            </a:extLst>
          </p:cNvPr>
          <p:cNvCxnSpPr/>
          <p:nvPr/>
        </p:nvCxnSpPr>
        <p:spPr>
          <a:xfrm>
            <a:off x="6410848" y="2399099"/>
            <a:ext cx="391886" cy="6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1FFEC-17E6-4A54-B36F-18C1F47C2BE2}"/>
              </a:ext>
            </a:extLst>
          </p:cNvPr>
          <p:cNvSpPr txBox="1"/>
          <p:nvPr/>
        </p:nvSpPr>
        <p:spPr>
          <a:xfrm>
            <a:off x="5576835" y="560698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50E0F-31FD-4F27-8BAE-E70C7B7D9471}"/>
              </a:ext>
            </a:extLst>
          </p:cNvPr>
          <p:cNvCxnSpPr/>
          <p:nvPr/>
        </p:nvCxnSpPr>
        <p:spPr>
          <a:xfrm flipV="1">
            <a:off x="6064180" y="4541855"/>
            <a:ext cx="0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87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7CF3752E-3A85-471B-8769-6C3E47C4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76488"/>
            <a:ext cx="944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>
                <a:latin typeface="Georgia" panose="02040502050405020303" pitchFamily="18" charset="0"/>
                <a:cs typeface="Times New Roman" panose="02020603050405020304" pitchFamily="18" charset="0"/>
              </a:rPr>
              <a:t>The autoencoder model tries to minimize the reconstruction error (RE), which is the mean squared distance between input and output</a:t>
            </a:r>
            <a:r>
              <a:rPr lang="en-US" altLang="en-PR" sz="160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US" altLang="en-PR" sz="800"/>
          </a:p>
          <a:p>
            <a:endParaRPr lang="en-US" altLang="en-PR"/>
          </a:p>
        </p:txBody>
      </p:sp>
      <p:pic>
        <p:nvPicPr>
          <p:cNvPr id="10243" name="Picture 1" descr="https://cdn-images-1.medium.com/max/1200/1*BAjUaQjdIEfvuY3auyciXg.png">
            <a:extLst>
              <a:ext uri="{FF2B5EF4-FFF2-40B4-BE49-F238E27FC236}">
                <a16:creationId xmlns:a16="http://schemas.microsoft.com/office/drawing/2014/main" id="{CE1C3087-02D5-4E2C-838F-62548E06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2">
            <a:extLst>
              <a:ext uri="{FF2B5EF4-FFF2-40B4-BE49-F238E27FC236}">
                <a16:creationId xmlns:a16="http://schemas.microsoft.com/office/drawing/2014/main" id="{DCA99518-0D54-4A73-8394-CEA333F1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335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 b="1">
                <a:latin typeface="Calibri" panose="020F0502020204030204" pitchFamily="34" charset="0"/>
                <a:cs typeface="Times New Roman" panose="02020603050405020304" pitchFamily="18" charset="0"/>
              </a:rPr>
              <a:t>Reconstruction Error</a:t>
            </a:r>
            <a:endParaRPr lang="en-US" altLang="en-PR" sz="2400"/>
          </a:p>
        </p:txBody>
      </p:sp>
      <p:sp>
        <p:nvSpPr>
          <p:cNvPr id="10245" name="Footer Placeholder 10">
            <a:extLst>
              <a:ext uri="{FF2B5EF4-FFF2-40B4-BE49-F238E27FC236}">
                <a16:creationId xmlns:a16="http://schemas.microsoft.com/office/drawing/2014/main" id="{EFE4937E-3290-49C9-B66D-6D5E3CEDB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0246" name="Slide Number Placeholder 11">
            <a:extLst>
              <a:ext uri="{FF2B5EF4-FFF2-40B4-BE49-F238E27FC236}">
                <a16:creationId xmlns:a16="http://schemas.microsoft.com/office/drawing/2014/main" id="{6AE6741D-F663-4D4C-A1BD-3DC1029CA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90A46-83E4-4B2E-90BC-A19C7A159F9E}" type="slidenum">
              <a:rPr lang="en-US" altLang="en-PR" smtClean="0"/>
              <a:pPr/>
              <a:t>27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983203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2AA43-2D0E-4320-A38B-0E241A748EAB}"/>
              </a:ext>
            </a:extLst>
          </p:cNvPr>
          <p:cNvSpPr/>
          <p:nvPr/>
        </p:nvSpPr>
        <p:spPr>
          <a:xfrm>
            <a:off x="1752600" y="2209800"/>
            <a:ext cx="9144000" cy="24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will train on the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by minimizing the RE. It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expected that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 to be relatively high when it is tested on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abnormal data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(outlier)</a:t>
            </a:r>
          </a:p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one needs to do tuning on the RE’s threshold  to detect outliers</a:t>
            </a:r>
            <a:endParaRPr lang="en-P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2325320B-ADE5-4691-A849-42224739A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42504F-C789-4CFB-B8AE-DD5DF902B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30635-EC70-4B78-B06B-B0F905D9C05B}" type="slidenum">
              <a:rPr lang="en-US" altLang="en-PR" smtClean="0"/>
              <a:pPr/>
              <a:t>28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59633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3122"/>
              </p:ext>
            </p:extLst>
          </p:nvPr>
        </p:nvGraphicFramePr>
        <p:xfrm>
          <a:off x="994787" y="1757152"/>
          <a:ext cx="6197890" cy="3759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58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709418183"/>
                    </a:ext>
                  </a:extLst>
                </a:gridCol>
              </a:tblGrid>
              <a:tr h="93590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 + Reconstructed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Time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0.8534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0.7957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5138.6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488.1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3562.7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993590301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5661.0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949912699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6560800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14" y="360138"/>
            <a:ext cx="108114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5. Effect of data augmentation on the </a:t>
            </a:r>
            <a:r>
              <a:rPr lang="en-US" altLang="en-PR" sz="36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classifier accuracy</a:t>
            </a:r>
            <a:endParaRPr kumimoji="0" lang="en-US" altLang="en-P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BE12-A6E0-42D6-AA4D-DFC371E3ABA2}"/>
              </a:ext>
            </a:extLst>
          </p:cNvPr>
          <p:cNvSpPr txBox="1"/>
          <p:nvPr/>
        </p:nvSpPr>
        <p:spPr>
          <a:xfrm>
            <a:off x="7536264" y="2638948"/>
            <a:ext cx="398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dataset has 2*49,500=99,000 instances.</a:t>
            </a:r>
          </a:p>
          <a:p>
            <a:r>
              <a:rPr lang="en-US" dirty="0"/>
              <a:t>We have used an autoencoder network with three encoder layers y three decoder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5CC75-8BA3-4EA8-88BD-9F1B7C32C84A}"/>
              </a:ext>
            </a:extLst>
          </p:cNvPr>
          <p:cNvSpPr txBox="1"/>
          <p:nvPr/>
        </p:nvSpPr>
        <p:spPr>
          <a:xfrm rot="10800000" flipV="1">
            <a:off x="994788" y="5885876"/>
            <a:ext cx="96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version called Variational Autoencoder also can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318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ED12-C360-4C18-B751-7BD150F1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58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noise generated by Mass Loading in the 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F3B7-A53B-4D03-BB4A-BE9ADC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2809"/>
            <a:ext cx="5256212" cy="462266"/>
          </a:xfrm>
        </p:spPr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174-8153-4D11-BB6C-3648397E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803"/>
            <a:ext cx="5157787" cy="3684588"/>
          </a:xfrm>
        </p:spPr>
        <p:txBody>
          <a:bodyPr/>
          <a:lstStyle/>
          <a:p>
            <a:r>
              <a:rPr lang="en-US" dirty="0"/>
              <a:t>SNR for Mass Loadings  goes from 1.86 (analyte #34) up to 2.51 ( analyte #21). High values of SNR implies less noise.</a:t>
            </a:r>
          </a:p>
          <a:p>
            <a:r>
              <a:rPr lang="en-US" dirty="0"/>
              <a:t>Mean of SNR for the  40 analytes</a:t>
            </a:r>
          </a:p>
          <a:p>
            <a:pPr marL="0" indent="0">
              <a:buNone/>
            </a:pPr>
            <a:r>
              <a:rPr lang="en-US" dirty="0"/>
              <a:t>Is 2.13.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1EEE-4E7B-486E-9EAD-76C091FA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259"/>
            <a:ext cx="5183188" cy="549815"/>
          </a:xfrm>
        </p:spPr>
        <p:txBody>
          <a:bodyPr/>
          <a:lstStyle/>
          <a:p>
            <a:r>
              <a:rPr lang="en-US" dirty="0"/>
              <a:t>55 Analytes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6ADA-11A2-4675-8AA2-8B96F1F8B8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SNR for Mass Loadings goes from 1.55 (analyte #4) up to 2.13( analyte #21). Low values of SNR implies more  noise.</a:t>
            </a:r>
          </a:p>
          <a:p>
            <a:r>
              <a:rPr lang="en-US" dirty="0"/>
              <a:t>Mean of SNR for the  55 analytes</a:t>
            </a:r>
          </a:p>
          <a:p>
            <a:pPr marL="0" indent="0">
              <a:buNone/>
            </a:pPr>
            <a:r>
              <a:rPr lang="en-US" dirty="0"/>
              <a:t>Is 1.79.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7B33-671C-4B0B-9324-10477167D3D4}"/>
              </a:ext>
            </a:extLst>
          </p:cNvPr>
          <p:cNvSpPr txBox="1"/>
          <p:nvPr/>
        </p:nvSpPr>
        <p:spPr>
          <a:xfrm>
            <a:off x="839788" y="1478604"/>
            <a:ext cx="103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SNR(signal to Noise ratio)=mean/std. dev=1/CV</a:t>
            </a:r>
          </a:p>
        </p:txBody>
      </p:sp>
    </p:spTree>
    <p:extLst>
      <p:ext uri="{BB962C8B-B14F-4D97-AF65-F5344CB8AC3E}">
        <p14:creationId xmlns:p14="http://schemas.microsoft.com/office/powerpoint/2010/main" val="146444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4F7E-C50F-41CB-AE58-85312C245C8C}"/>
              </a:ext>
            </a:extLst>
          </p:cNvPr>
          <p:cNvSpPr txBox="1"/>
          <p:nvPr/>
        </p:nvSpPr>
        <p:spPr>
          <a:xfrm>
            <a:off x="884255" y="1195754"/>
            <a:ext cx="868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 of  “Mass Loadings” and “Added  noise percent” in the classification task  </a:t>
            </a:r>
          </a:p>
        </p:txBody>
      </p:sp>
    </p:spTree>
    <p:extLst>
      <p:ext uri="{BB962C8B-B14F-4D97-AF65-F5344CB8AC3E}">
        <p14:creationId xmlns:p14="http://schemas.microsoft.com/office/powerpoint/2010/main" val="2517812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6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Loadings  on the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5074"/>
              </p:ext>
            </p:extLst>
          </p:nvPr>
        </p:nvGraphicFramePr>
        <p:xfrm>
          <a:off x="1019175" y="1922740"/>
          <a:ext cx="6486524" cy="355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Amount of Mass Loading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mass&gt;20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0.8871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0.8468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18376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0.8073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0.8176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0.8358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6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0.8024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34209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7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 on the accuracy of the classifiers (increasing ordering)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8542"/>
              </p:ext>
            </p:extLst>
          </p:nvPr>
        </p:nvGraphicFramePr>
        <p:xfrm>
          <a:off x="1019175" y="1922740"/>
          <a:ext cx="6486524" cy="349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Amount of </a:t>
                      </a:r>
                      <a:r>
                        <a:rPr lang="en-US" sz="1500" baseline="0">
                          <a:effectLst/>
                        </a:rPr>
                        <a:t>Mass Loading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Mass&lt;10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0.2209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92288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0.3372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0.1907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4452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1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8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the added noise percent on the 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93348"/>
              </p:ext>
            </p:extLst>
          </p:nvPr>
        </p:nvGraphicFramePr>
        <p:xfrm>
          <a:off x="1019174" y="1922740"/>
          <a:ext cx="5667376" cy="351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Noise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0.5682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0.5612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0.5545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8611"/>
              </p:ext>
            </p:extLst>
          </p:nvPr>
        </p:nvGraphicFramePr>
        <p:xfrm>
          <a:off x="8362950" y="2364739"/>
          <a:ext cx="245759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92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&gt;=.5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F23-510D-4BB6-8395-915B5228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40-analytes dataset as the testing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373E-6E18-4BBA-B1AA-3475CCC6D531}"/>
              </a:ext>
            </a:extLst>
          </p:cNvPr>
          <p:cNvSpPr txBox="1"/>
          <p:nvPr/>
        </p:nvSpPr>
        <p:spPr>
          <a:xfrm>
            <a:off x="906217" y="1965023"/>
            <a:ext cx="99579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procedure used was the following:</a:t>
            </a:r>
          </a:p>
          <a:p>
            <a:r>
              <a:rPr lang="en-US" sz="2000" dirty="0"/>
              <a:t>1-The 55-analytes dataset is filtered to consider only spectra with mass loading between  5 and 50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umber of spectra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reduced from to 49,500 to 22,030.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the substrate’s effect is removed and  data normalization is applied.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2-A classifier is training using the filtered dataset obtained in step 1. The accuracy’s results in the  testing dataset randomly generated from the whole data are in the 70’s%. 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3-Since only 14 analytes from the 40-analytes dataset appear in the 55-analytes dataset, it is necessary to filter the latter  considering  only  those  analytes. Furthermore, the corresponding  labels of these analytes are mapped to  the 55-analytes dataset labels.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4- For some of the fourteen  analytes  the classifiers reach more than 90 percent of accuracy and some (for example: #33, #39)  reach very low accuracy.  Both results are inconsistent.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82-F838-09EB-0B24-CB314E17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plot of 50 spectra colored by substrate.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C8C109-E66A-454C-8BEF-85C255AF9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80" y="1498863"/>
            <a:ext cx="7643615" cy="4793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4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896-B028-4342-AB7A-74AE9F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of the raw spectra in the nine substrates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E6D2-848A-4E34-A4A8-27C29C80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A4A0-93B8-45ED-9CF7-3C2A2A77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4A67A0-209B-4E58-A632-6C01820EC2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4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E18FAB-252D-42DE-BA4E-0298CD7BC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2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6F8-E59C-C838-AE82-BF96803C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Prepocessing</a:t>
            </a:r>
            <a:endParaRPr lang="en-US" dirty="0"/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AE8CC46-B0D0-0B10-C2ED-9EC3E6B8B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609206"/>
            <a:ext cx="1215559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8AF-949D-4A25-826A-0F7306D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after removing the substrate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FA07-FC9B-432F-AE71-517FBC57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836B-6929-4AAD-9EB4-895BD2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620E1-41D6-4BD7-AFBE-DCA434177D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1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7450C26-74BB-4075-A699-92F3BFCB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54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5195-AAA5-33EA-27DC-167ED986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data visualization in 3D after centering and normalization, colored by substrate.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3" name="Picture 2" descr="Chart, scatter chart, surface chart&#10;&#10;Description automatically generated">
            <a:extLst>
              <a:ext uri="{FF2B5EF4-FFF2-40B4-BE49-F238E27FC236}">
                <a16:creationId xmlns:a16="http://schemas.microsoft.com/office/drawing/2014/main" id="{40DA7DF6-13D1-50A9-3CA1-06730CF9A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77" y="1832937"/>
            <a:ext cx="6637688" cy="481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57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2010"/>
              </p:ext>
            </p:extLst>
          </p:nvPr>
        </p:nvGraphicFramePr>
        <p:xfrm>
          <a:off x="1252024" y="1603717"/>
          <a:ext cx="9664505" cy="3573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13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2306704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2347251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2069419">
                  <a:extLst>
                    <a:ext uri="{9D8B030D-6E8A-4147-A177-3AD203B41FA5}">
                      <a16:colId xmlns:a16="http://schemas.microsoft.com/office/drawing/2014/main" val="395331304"/>
                    </a:ext>
                  </a:extLst>
                </a:gridCol>
              </a:tblGrid>
              <a:tr h="83989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in secs</a:t>
                      </a:r>
                    </a:p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(55 Analytes)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.9822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148.2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9113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1D-CNN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2420.1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00128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.9553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.7926/.8010 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80.5/94.4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.9447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6375.0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61002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.9277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1" y="865"/>
            <a:ext cx="998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altLang="en-P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Multiclass classification (Testing set: 9,900 spectra)</a:t>
            </a:r>
            <a:endParaRPr kumimoji="0" lang="en-US" altLang="en-PR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928467" y="5254283"/>
            <a:ext cx="10550769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*k=9 for 40-analytes and k=13 for 55-analytes.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MLP to classify 55 analytes, it is found that 1,980 out of 9,900 spectra are incorrectly classified. Furthermore, when MLP is used the analyte #45 is classified incorrectly in 18 out 180 spectra, whereas  the analyte #55 is incorrectly classified in 63 spectra out of 180.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050E3904EA964F943A55DB3CACEB10" ma:contentTypeVersion="14" ma:contentTypeDescription="Create a new document." ma:contentTypeScope="" ma:versionID="4cb6b75ebd2e739e90a8f3a2afd89ba5">
  <xsd:schema xmlns:xsd="http://www.w3.org/2001/XMLSchema" xmlns:xs="http://www.w3.org/2001/XMLSchema" xmlns:p="http://schemas.microsoft.com/office/2006/metadata/properties" xmlns:ns3="8b1026e4-afd9-432a-9369-371b171dd864" xmlns:ns4="063bfaa7-f62f-4ff8-8243-2a9fefe2cb32" targetNamespace="http://schemas.microsoft.com/office/2006/metadata/properties" ma:root="true" ma:fieldsID="49fc9216f894a45c3e5636b5c4161f0d" ns3:_="" ns4:_="">
    <xsd:import namespace="8b1026e4-afd9-432a-9369-371b171dd864"/>
    <xsd:import namespace="063bfaa7-f62f-4ff8-8243-2a9fefe2cb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026e4-afd9-432a-9369-371b171dd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bfaa7-f62f-4ff8-8243-2a9fefe2cb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10503-A9A7-41BD-994C-D60D7567DAED}">
  <ds:schemaRefs>
    <ds:schemaRef ds:uri="8b1026e4-afd9-432a-9369-371b171dd864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63bfaa7-f62f-4ff8-8243-2a9fefe2cb3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123F52-E482-4D4D-8565-77C402C504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2C40C1-6D3E-4E05-AA47-34B89044E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026e4-afd9-432a-9369-371b171dd864"/>
    <ds:schemaRef ds:uri="063bfaa7-f62f-4ff8-8243-2a9fefe2cb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1927</Words>
  <Application>Microsoft Office PowerPoint</Application>
  <PresentationFormat>Widescreen</PresentationFormat>
  <Paragraphs>455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BlinkMacSystemFont</vt:lpstr>
      <vt:lpstr>Calibri</vt:lpstr>
      <vt:lpstr>Calibri Light</vt:lpstr>
      <vt:lpstr>Courier New</vt:lpstr>
      <vt:lpstr>Georgia</vt:lpstr>
      <vt:lpstr>Helvetica Neue</vt:lpstr>
      <vt:lpstr>HelveticaNeue Regular</vt:lpstr>
      <vt:lpstr>inherit</vt:lpstr>
      <vt:lpstr>Times New Roman</vt:lpstr>
      <vt:lpstr>Wingdings</vt:lpstr>
      <vt:lpstr>Office Theme</vt:lpstr>
      <vt:lpstr>Analytes classification using Machine Learning</vt:lpstr>
      <vt:lpstr>Comparing the two Datasets</vt:lpstr>
      <vt:lpstr>Comparing the noise generated by Mass Loading in the  two datasets</vt:lpstr>
      <vt:lpstr>3D plot of 50 spectra colored by substrate.</vt:lpstr>
      <vt:lpstr>PCA visualization of the raw spectra in the nine substrates</vt:lpstr>
      <vt:lpstr>Data Prepocessing</vt:lpstr>
      <vt:lpstr>PCA visualization after removing the substrate background </vt:lpstr>
      <vt:lpstr>PCA data visualization in 3D after centering and normalization, colored by substrate. </vt:lpstr>
      <vt:lpstr>PowerPoint Presentation</vt:lpstr>
      <vt:lpstr>Learning curves for MLP</vt:lpstr>
      <vt:lpstr>PowerPoint Presentation</vt:lpstr>
      <vt:lpstr>Percentage of correct classification for each analyte (MLP)</vt:lpstr>
      <vt:lpstr>PowerPoint Presentation</vt:lpstr>
      <vt:lpstr>Learning curves for 1D-CNN</vt:lpstr>
      <vt:lpstr>PowerPoint Presentation</vt:lpstr>
      <vt:lpstr>PowerPoint Presentation</vt:lpstr>
      <vt:lpstr>Percentage of correct classification for each analyte (1D-CNN)</vt:lpstr>
      <vt:lpstr>PowerPoint Presentation</vt:lpstr>
      <vt:lpstr>Ways to improve the analytes classification</vt:lpstr>
      <vt:lpstr>Identifying the analytes that are difficult to classify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40-analytes dataset as the testing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Dataset</dc:title>
  <dc:creator>Edgar Acuna</dc:creator>
  <cp:lastModifiedBy>Edgar Acuna</cp:lastModifiedBy>
  <cp:revision>149</cp:revision>
  <dcterms:created xsi:type="dcterms:W3CDTF">2021-06-29T21:30:33Z</dcterms:created>
  <dcterms:modified xsi:type="dcterms:W3CDTF">2023-06-08T13:03:24Z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0x01010000050E3904EA964F943A55DB3CACEB10</vt:lpwstr>
  </property>
</Properties>
</file>