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6" r:id="rId5"/>
    <p:sldId id="258" r:id="rId6"/>
    <p:sldId id="259" r:id="rId7"/>
    <p:sldId id="267" r:id="rId8"/>
    <p:sldId id="261" r:id="rId9"/>
    <p:sldId id="262" r:id="rId10"/>
    <p:sldId id="274" r:id="rId11"/>
    <p:sldId id="275" r:id="rId12"/>
    <p:sldId id="277" r:id="rId13"/>
    <p:sldId id="263" r:id="rId14"/>
    <p:sldId id="281" r:id="rId15"/>
    <p:sldId id="278" r:id="rId16"/>
    <p:sldId id="268" r:id="rId17"/>
    <p:sldId id="269" r:id="rId18"/>
    <p:sldId id="279" r:id="rId19"/>
    <p:sldId id="270" r:id="rId20"/>
    <p:sldId id="271" r:id="rId21"/>
    <p:sldId id="272" r:id="rId22"/>
    <p:sldId id="264" r:id="rId23"/>
    <p:sldId id="265" r:id="rId24"/>
    <p:sldId id="280" r:id="rId25"/>
  </p:sldIdLst>
  <p:sldSz cx="12192000" cy="6858000"/>
  <p:notesSz cx="6858000" cy="9144000"/>
  <p:defaultText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CCF-6A58-485A-9749-A38ED36C6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R"/>
          </a:p>
        </p:txBody>
      </p:sp>
      <p:sp>
        <p:nvSpPr>
          <p:cNvPr id="3" name="Subtitle 2">
            <a:extLst>
              <a:ext uri="{FF2B5EF4-FFF2-40B4-BE49-F238E27FC236}">
                <a16:creationId xmlns:a16="http://schemas.microsoft.com/office/drawing/2014/main" id="{591747D5-83CF-4368-819B-6A826AD8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R"/>
          </a:p>
        </p:txBody>
      </p:sp>
      <p:sp>
        <p:nvSpPr>
          <p:cNvPr id="4" name="Date Placeholder 3">
            <a:extLst>
              <a:ext uri="{FF2B5EF4-FFF2-40B4-BE49-F238E27FC236}">
                <a16:creationId xmlns:a16="http://schemas.microsoft.com/office/drawing/2014/main" id="{A8BC406D-5052-42C1-9A22-0D87C6020E53}"/>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5" name="Footer Placeholder 4">
            <a:extLst>
              <a:ext uri="{FF2B5EF4-FFF2-40B4-BE49-F238E27FC236}">
                <a16:creationId xmlns:a16="http://schemas.microsoft.com/office/drawing/2014/main" id="{C0886841-41BD-4FF8-9BE8-48DFB57B31C6}"/>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277D69F9-542C-4919-901B-5E28112EE30E}"/>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26148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A968-9CCC-4CF5-93B9-6DADC5A318D2}"/>
              </a:ext>
            </a:extLst>
          </p:cNvPr>
          <p:cNvSpPr>
            <a:spLocks noGrp="1"/>
          </p:cNvSpPr>
          <p:nvPr>
            <p:ph type="title"/>
          </p:nvPr>
        </p:nvSpPr>
        <p:spPr/>
        <p:txBody>
          <a:bodyPr/>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8CB6A22D-72DE-4E01-9716-67BEEA90F5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607ADA8C-AA58-42CC-B4B9-D7BE83E3F6C9}"/>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5" name="Footer Placeholder 4">
            <a:extLst>
              <a:ext uri="{FF2B5EF4-FFF2-40B4-BE49-F238E27FC236}">
                <a16:creationId xmlns:a16="http://schemas.microsoft.com/office/drawing/2014/main" id="{4C4B7DF8-B846-43CF-88EA-CB9AED867138}"/>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8FD0CB5A-7D45-421A-96BC-DBB6FCB90381}"/>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334985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E0A23A-3825-40ED-B121-FD70CB92E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3B655437-91B2-4F2E-AF2C-B543796A1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4CF98C02-9D5A-4A40-A2EB-0D14C9927359}"/>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5" name="Footer Placeholder 4">
            <a:extLst>
              <a:ext uri="{FF2B5EF4-FFF2-40B4-BE49-F238E27FC236}">
                <a16:creationId xmlns:a16="http://schemas.microsoft.com/office/drawing/2014/main" id="{DB0A8F15-8885-410E-9B36-BD7ACC198D6D}"/>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785C5297-3202-4FAB-8E58-8F3AA6AB0C3C}"/>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36447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BFAE-783F-4FD3-98EB-9690E02CF1F5}"/>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BF049DD4-116F-4C32-A400-6595E0593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C49337D7-D0E7-4B0A-854F-26F6387B62A3}"/>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5" name="Footer Placeholder 4">
            <a:extLst>
              <a:ext uri="{FF2B5EF4-FFF2-40B4-BE49-F238E27FC236}">
                <a16:creationId xmlns:a16="http://schemas.microsoft.com/office/drawing/2014/main" id="{A68215FC-A05C-49F2-B165-3A8EDA6B5698}"/>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26035C62-2EDA-4FEC-9688-7F5BEAC56FF8}"/>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19112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3C9F-DD9B-446E-8E3E-519511A6F2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R"/>
          </a:p>
        </p:txBody>
      </p:sp>
      <p:sp>
        <p:nvSpPr>
          <p:cNvPr id="3" name="Text Placeholder 2">
            <a:extLst>
              <a:ext uri="{FF2B5EF4-FFF2-40B4-BE49-F238E27FC236}">
                <a16:creationId xmlns:a16="http://schemas.microsoft.com/office/drawing/2014/main" id="{0661AC33-8AAA-49C4-84EC-9810C9592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D4C4E-B500-4D53-813D-84A2305DDCCD}"/>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5" name="Footer Placeholder 4">
            <a:extLst>
              <a:ext uri="{FF2B5EF4-FFF2-40B4-BE49-F238E27FC236}">
                <a16:creationId xmlns:a16="http://schemas.microsoft.com/office/drawing/2014/main" id="{2B9C4187-95CC-4A7C-B31C-C7A297477751}"/>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147F2AE8-E5A0-4F3D-875B-813F00E4B65B}"/>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97698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21A5-3496-4F3B-A269-B1ABE3EE3532}"/>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889D2271-9555-40C3-B17F-481F05815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Content Placeholder 3">
            <a:extLst>
              <a:ext uri="{FF2B5EF4-FFF2-40B4-BE49-F238E27FC236}">
                <a16:creationId xmlns:a16="http://schemas.microsoft.com/office/drawing/2014/main" id="{BE937132-F9C6-424F-A72E-63C4A7D65D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Date Placeholder 4">
            <a:extLst>
              <a:ext uri="{FF2B5EF4-FFF2-40B4-BE49-F238E27FC236}">
                <a16:creationId xmlns:a16="http://schemas.microsoft.com/office/drawing/2014/main" id="{FB5B7DF0-1AEF-448F-81BB-290E883D5218}"/>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6" name="Footer Placeholder 5">
            <a:extLst>
              <a:ext uri="{FF2B5EF4-FFF2-40B4-BE49-F238E27FC236}">
                <a16:creationId xmlns:a16="http://schemas.microsoft.com/office/drawing/2014/main" id="{38F6DB9D-F2F0-456D-B06E-E11A4057EA4D}"/>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494D8771-5DBA-445B-B212-AAA59EB99AA9}"/>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175244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E8B4-FA84-4ABF-BFD3-F8BCD64334C6}"/>
              </a:ext>
            </a:extLst>
          </p:cNvPr>
          <p:cNvSpPr>
            <a:spLocks noGrp="1"/>
          </p:cNvSpPr>
          <p:nvPr>
            <p:ph type="title"/>
          </p:nvPr>
        </p:nvSpPr>
        <p:spPr>
          <a:xfrm>
            <a:off x="839788" y="365125"/>
            <a:ext cx="10515600" cy="1325563"/>
          </a:xfrm>
        </p:spPr>
        <p:txBody>
          <a:bodyPr/>
          <a:lstStyle/>
          <a:p>
            <a:r>
              <a:rPr lang="en-US"/>
              <a:t>Click to edit Master title style</a:t>
            </a:r>
            <a:endParaRPr lang="en-PR"/>
          </a:p>
        </p:txBody>
      </p:sp>
      <p:sp>
        <p:nvSpPr>
          <p:cNvPr id="3" name="Text Placeholder 2">
            <a:extLst>
              <a:ext uri="{FF2B5EF4-FFF2-40B4-BE49-F238E27FC236}">
                <a16:creationId xmlns:a16="http://schemas.microsoft.com/office/drawing/2014/main" id="{1AA90A5E-35D9-4BFA-9FEC-0243DBC83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E86696-0964-49BB-A900-30D615D72C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Text Placeholder 4">
            <a:extLst>
              <a:ext uri="{FF2B5EF4-FFF2-40B4-BE49-F238E27FC236}">
                <a16:creationId xmlns:a16="http://schemas.microsoft.com/office/drawing/2014/main" id="{F5AC2253-63A9-4823-A9D7-C750AB2870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81DE25-A403-4DDF-BD1A-6C434EE5C8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7" name="Date Placeholder 6">
            <a:extLst>
              <a:ext uri="{FF2B5EF4-FFF2-40B4-BE49-F238E27FC236}">
                <a16:creationId xmlns:a16="http://schemas.microsoft.com/office/drawing/2014/main" id="{817AE2A9-D7BC-4756-A631-065EBC599145}"/>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8" name="Footer Placeholder 7">
            <a:extLst>
              <a:ext uri="{FF2B5EF4-FFF2-40B4-BE49-F238E27FC236}">
                <a16:creationId xmlns:a16="http://schemas.microsoft.com/office/drawing/2014/main" id="{08CE0CEA-3821-410B-9648-5C9B8B1D3618}"/>
              </a:ext>
            </a:extLst>
          </p:cNvPr>
          <p:cNvSpPr>
            <a:spLocks noGrp="1"/>
          </p:cNvSpPr>
          <p:nvPr>
            <p:ph type="ftr" sz="quarter" idx="11"/>
          </p:nvPr>
        </p:nvSpPr>
        <p:spPr/>
        <p:txBody>
          <a:bodyPr/>
          <a:lstStyle/>
          <a:p>
            <a:endParaRPr lang="en-PR"/>
          </a:p>
        </p:txBody>
      </p:sp>
      <p:sp>
        <p:nvSpPr>
          <p:cNvPr id="9" name="Slide Number Placeholder 8">
            <a:extLst>
              <a:ext uri="{FF2B5EF4-FFF2-40B4-BE49-F238E27FC236}">
                <a16:creationId xmlns:a16="http://schemas.microsoft.com/office/drawing/2014/main" id="{243F3A46-F2A9-4FEB-B026-975FD46BE7D4}"/>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429305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F88F-DED5-40CE-9E57-EA09280B6A6E}"/>
              </a:ext>
            </a:extLst>
          </p:cNvPr>
          <p:cNvSpPr>
            <a:spLocks noGrp="1"/>
          </p:cNvSpPr>
          <p:nvPr>
            <p:ph type="title"/>
          </p:nvPr>
        </p:nvSpPr>
        <p:spPr/>
        <p:txBody>
          <a:bodyPr/>
          <a:lstStyle/>
          <a:p>
            <a:r>
              <a:rPr lang="en-US"/>
              <a:t>Click to edit Master title style</a:t>
            </a:r>
            <a:endParaRPr lang="en-PR"/>
          </a:p>
        </p:txBody>
      </p:sp>
      <p:sp>
        <p:nvSpPr>
          <p:cNvPr id="3" name="Date Placeholder 2">
            <a:extLst>
              <a:ext uri="{FF2B5EF4-FFF2-40B4-BE49-F238E27FC236}">
                <a16:creationId xmlns:a16="http://schemas.microsoft.com/office/drawing/2014/main" id="{8E0B3C91-624E-4A66-9E5D-805D319B75F0}"/>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4" name="Footer Placeholder 3">
            <a:extLst>
              <a:ext uri="{FF2B5EF4-FFF2-40B4-BE49-F238E27FC236}">
                <a16:creationId xmlns:a16="http://schemas.microsoft.com/office/drawing/2014/main" id="{3681B533-1E9D-44EB-B7C7-B613F06F59D3}"/>
              </a:ext>
            </a:extLst>
          </p:cNvPr>
          <p:cNvSpPr>
            <a:spLocks noGrp="1"/>
          </p:cNvSpPr>
          <p:nvPr>
            <p:ph type="ftr" sz="quarter" idx="11"/>
          </p:nvPr>
        </p:nvSpPr>
        <p:spPr/>
        <p:txBody>
          <a:bodyPr/>
          <a:lstStyle/>
          <a:p>
            <a:endParaRPr lang="en-PR"/>
          </a:p>
        </p:txBody>
      </p:sp>
      <p:sp>
        <p:nvSpPr>
          <p:cNvPr id="5" name="Slide Number Placeholder 4">
            <a:extLst>
              <a:ext uri="{FF2B5EF4-FFF2-40B4-BE49-F238E27FC236}">
                <a16:creationId xmlns:a16="http://schemas.microsoft.com/office/drawing/2014/main" id="{22AF754B-9AE4-4071-9FC0-A87E427863BF}"/>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402790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1626E-6866-4A57-BEF9-A9C6E6BB8038}"/>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3" name="Footer Placeholder 2">
            <a:extLst>
              <a:ext uri="{FF2B5EF4-FFF2-40B4-BE49-F238E27FC236}">
                <a16:creationId xmlns:a16="http://schemas.microsoft.com/office/drawing/2014/main" id="{692B14C3-DB89-4FF1-9622-5F8A77A6DFBF}"/>
              </a:ext>
            </a:extLst>
          </p:cNvPr>
          <p:cNvSpPr>
            <a:spLocks noGrp="1"/>
          </p:cNvSpPr>
          <p:nvPr>
            <p:ph type="ftr" sz="quarter" idx="11"/>
          </p:nvPr>
        </p:nvSpPr>
        <p:spPr/>
        <p:txBody>
          <a:bodyPr/>
          <a:lstStyle/>
          <a:p>
            <a:endParaRPr lang="en-PR"/>
          </a:p>
        </p:txBody>
      </p:sp>
      <p:sp>
        <p:nvSpPr>
          <p:cNvPr id="4" name="Slide Number Placeholder 3">
            <a:extLst>
              <a:ext uri="{FF2B5EF4-FFF2-40B4-BE49-F238E27FC236}">
                <a16:creationId xmlns:a16="http://schemas.microsoft.com/office/drawing/2014/main" id="{BE4DF371-15D1-4C7E-8167-BA3FEE483D54}"/>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276942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BFC7-05FB-4A14-905A-8B141FB3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Content Placeholder 2">
            <a:extLst>
              <a:ext uri="{FF2B5EF4-FFF2-40B4-BE49-F238E27FC236}">
                <a16:creationId xmlns:a16="http://schemas.microsoft.com/office/drawing/2014/main" id="{2162BFA1-A35E-41CF-8288-A6D8AEAC7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Text Placeholder 3">
            <a:extLst>
              <a:ext uri="{FF2B5EF4-FFF2-40B4-BE49-F238E27FC236}">
                <a16:creationId xmlns:a16="http://schemas.microsoft.com/office/drawing/2014/main" id="{90162288-DD71-4CCF-8F78-6704AF5E1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D5747-3E8A-4589-8E79-9126CD6C0373}"/>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6" name="Footer Placeholder 5">
            <a:extLst>
              <a:ext uri="{FF2B5EF4-FFF2-40B4-BE49-F238E27FC236}">
                <a16:creationId xmlns:a16="http://schemas.microsoft.com/office/drawing/2014/main" id="{37E9E2BB-B568-4C27-BC40-A6C1419494DF}"/>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1C93D7A0-3303-4B1E-B59F-55B1C7480E43}"/>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38685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9714-477E-41B1-8C75-71EBEFB89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Picture Placeholder 2">
            <a:extLst>
              <a:ext uri="{FF2B5EF4-FFF2-40B4-BE49-F238E27FC236}">
                <a16:creationId xmlns:a16="http://schemas.microsoft.com/office/drawing/2014/main" id="{5CA2C466-0FE2-4693-87CB-A45D5DB44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R"/>
          </a:p>
        </p:txBody>
      </p:sp>
      <p:sp>
        <p:nvSpPr>
          <p:cNvPr id="4" name="Text Placeholder 3">
            <a:extLst>
              <a:ext uri="{FF2B5EF4-FFF2-40B4-BE49-F238E27FC236}">
                <a16:creationId xmlns:a16="http://schemas.microsoft.com/office/drawing/2014/main" id="{21512F43-B4BA-4CB8-98AB-B71C6E110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C8299-28A8-4C73-8506-4F728DCF2DFF}"/>
              </a:ext>
            </a:extLst>
          </p:cNvPr>
          <p:cNvSpPr>
            <a:spLocks noGrp="1"/>
          </p:cNvSpPr>
          <p:nvPr>
            <p:ph type="dt" sz="half" idx="10"/>
          </p:nvPr>
        </p:nvSpPr>
        <p:spPr/>
        <p:txBody>
          <a:bodyPr/>
          <a:lstStyle/>
          <a:p>
            <a:fld id="{61914151-46A1-413E-B4A8-AF80387E2ECB}" type="datetimeFigureOut">
              <a:rPr lang="en-PR" smtClean="0"/>
              <a:t>6/11/2021</a:t>
            </a:fld>
            <a:endParaRPr lang="en-PR"/>
          </a:p>
        </p:txBody>
      </p:sp>
      <p:sp>
        <p:nvSpPr>
          <p:cNvPr id="6" name="Footer Placeholder 5">
            <a:extLst>
              <a:ext uri="{FF2B5EF4-FFF2-40B4-BE49-F238E27FC236}">
                <a16:creationId xmlns:a16="http://schemas.microsoft.com/office/drawing/2014/main" id="{AA3E904E-45EA-432F-AF99-80BCE942F28C}"/>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78105016-40AA-4889-A7FD-0DE04267A431}"/>
              </a:ext>
            </a:extLst>
          </p:cNvPr>
          <p:cNvSpPr>
            <a:spLocks noGrp="1"/>
          </p:cNvSpPr>
          <p:nvPr>
            <p:ph type="sldNum" sz="quarter" idx="12"/>
          </p:nvPr>
        </p:nvSpPr>
        <p:spPr/>
        <p:txBody>
          <a:bodyPr/>
          <a:lstStyle/>
          <a:p>
            <a:fld id="{296A8669-AF1C-428F-ACDF-F2D2CB8C910A}" type="slidenum">
              <a:rPr lang="en-PR" smtClean="0"/>
              <a:t>‹#›</a:t>
            </a:fld>
            <a:endParaRPr lang="en-PR"/>
          </a:p>
        </p:txBody>
      </p:sp>
    </p:spTree>
    <p:extLst>
      <p:ext uri="{BB962C8B-B14F-4D97-AF65-F5344CB8AC3E}">
        <p14:creationId xmlns:p14="http://schemas.microsoft.com/office/powerpoint/2010/main" val="424889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84919-80C5-4CDF-9FD6-7CFEEA4A20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R"/>
          </a:p>
        </p:txBody>
      </p:sp>
      <p:sp>
        <p:nvSpPr>
          <p:cNvPr id="3" name="Text Placeholder 2">
            <a:extLst>
              <a:ext uri="{FF2B5EF4-FFF2-40B4-BE49-F238E27FC236}">
                <a16:creationId xmlns:a16="http://schemas.microsoft.com/office/drawing/2014/main" id="{C07A0368-514C-460E-AE29-DFF49BF98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FB479660-05F1-416F-8BF1-32E6C0453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14151-46A1-413E-B4A8-AF80387E2ECB}" type="datetimeFigureOut">
              <a:rPr lang="en-PR" smtClean="0"/>
              <a:t>6/11/2021</a:t>
            </a:fld>
            <a:endParaRPr lang="en-PR"/>
          </a:p>
        </p:txBody>
      </p:sp>
      <p:sp>
        <p:nvSpPr>
          <p:cNvPr id="5" name="Footer Placeholder 4">
            <a:extLst>
              <a:ext uri="{FF2B5EF4-FFF2-40B4-BE49-F238E27FC236}">
                <a16:creationId xmlns:a16="http://schemas.microsoft.com/office/drawing/2014/main" id="{8021975E-B1F6-4016-BF3B-D5EB91453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R"/>
          </a:p>
        </p:txBody>
      </p:sp>
      <p:sp>
        <p:nvSpPr>
          <p:cNvPr id="6" name="Slide Number Placeholder 5">
            <a:extLst>
              <a:ext uri="{FF2B5EF4-FFF2-40B4-BE49-F238E27FC236}">
                <a16:creationId xmlns:a16="http://schemas.microsoft.com/office/drawing/2014/main" id="{660450C0-9C65-46BF-BCC9-B86271C66B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A8669-AF1C-428F-ACDF-F2D2CB8C910A}" type="slidenum">
              <a:rPr lang="en-PR" smtClean="0"/>
              <a:t>‹#›</a:t>
            </a:fld>
            <a:endParaRPr lang="en-PR"/>
          </a:p>
        </p:txBody>
      </p:sp>
    </p:spTree>
    <p:extLst>
      <p:ext uri="{BB962C8B-B14F-4D97-AF65-F5344CB8AC3E}">
        <p14:creationId xmlns:p14="http://schemas.microsoft.com/office/powerpoint/2010/main" val="223049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27C3-C565-4C95-B058-7D15D10AC522}"/>
              </a:ext>
            </a:extLst>
          </p:cNvPr>
          <p:cNvSpPr>
            <a:spLocks noGrp="1"/>
          </p:cNvSpPr>
          <p:nvPr>
            <p:ph type="ctrTitle"/>
          </p:nvPr>
        </p:nvSpPr>
        <p:spPr>
          <a:xfrm>
            <a:off x="665825" y="1122363"/>
            <a:ext cx="10002175" cy="1993699"/>
          </a:xfrm>
        </p:spPr>
        <p:txBody>
          <a:bodyPr>
            <a:normAutofit/>
          </a:bodyPr>
          <a:lstStyle/>
          <a:p>
            <a:r>
              <a:rPr lang="en-US" sz="4400" dirty="0">
                <a:latin typeface="Times New Roman" panose="02020603050405020304" pitchFamily="18" charset="0"/>
              </a:rPr>
              <a:t>Machine </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Algorithms for analytes classification</a:t>
            </a:r>
            <a:br>
              <a:rPr lang="en-PR" sz="4400" dirty="0">
                <a:effectLst/>
                <a:latin typeface="Calibri" panose="020F0502020204030204" pitchFamily="34" charset="0"/>
                <a:ea typeface="Calibri" panose="020F0502020204030204" pitchFamily="34" charset="0"/>
                <a:cs typeface="Times New Roman" panose="02020603050405020304" pitchFamily="18" charset="0"/>
              </a:rPr>
            </a:br>
            <a:endParaRPr lang="en-PR" sz="4400" dirty="0"/>
          </a:p>
        </p:txBody>
      </p:sp>
      <p:sp>
        <p:nvSpPr>
          <p:cNvPr id="3" name="Subtitle 2">
            <a:extLst>
              <a:ext uri="{FF2B5EF4-FFF2-40B4-BE49-F238E27FC236}">
                <a16:creationId xmlns:a16="http://schemas.microsoft.com/office/drawing/2014/main" id="{1DD468A6-A2D3-4DAA-A71D-BF79F17F0A37}"/>
              </a:ext>
            </a:extLst>
          </p:cNvPr>
          <p:cNvSpPr>
            <a:spLocks noGrp="1"/>
          </p:cNvSpPr>
          <p:nvPr>
            <p:ph type="subTitle" idx="1"/>
          </p:nvPr>
        </p:nvSpPr>
        <p:spPr/>
        <p:txBody>
          <a:bodyPr>
            <a:normAutofit lnSpcReduction="10000"/>
          </a:bodyPr>
          <a:lstStyle/>
          <a:p>
            <a:r>
              <a:rPr lang="en-US" dirty="0"/>
              <a:t>Edgar Acuna</a:t>
            </a:r>
          </a:p>
          <a:p>
            <a:r>
              <a:rPr lang="en-US" dirty="0" err="1"/>
              <a:t>Mathemaical</a:t>
            </a:r>
            <a:r>
              <a:rPr lang="en-US" dirty="0"/>
              <a:t> Sciences Department</a:t>
            </a:r>
          </a:p>
          <a:p>
            <a:r>
              <a:rPr lang="en-US" dirty="0"/>
              <a:t>University of Puerto Rico-Mayaguez</a:t>
            </a:r>
          </a:p>
          <a:p>
            <a:r>
              <a:rPr lang="en-US" dirty="0"/>
              <a:t>Github.com/</a:t>
            </a:r>
            <a:r>
              <a:rPr lang="en-US" dirty="0" err="1"/>
              <a:t>eacunafer</a:t>
            </a:r>
            <a:endParaRPr lang="en-PR" dirty="0"/>
          </a:p>
        </p:txBody>
      </p:sp>
    </p:spTree>
    <p:extLst>
      <p:ext uri="{BB962C8B-B14F-4D97-AF65-F5344CB8AC3E}">
        <p14:creationId xmlns:p14="http://schemas.microsoft.com/office/powerpoint/2010/main" val="162332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8426-A87C-4CD1-A9FC-0D31D8194F74}"/>
              </a:ext>
            </a:extLst>
          </p:cNvPr>
          <p:cNvSpPr>
            <a:spLocks noGrp="1"/>
          </p:cNvSpPr>
          <p:nvPr>
            <p:ph type="title"/>
          </p:nvPr>
        </p:nvSpPr>
        <p:spPr/>
        <p:txBody>
          <a:bodyPr>
            <a:normAutofit/>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Fig 7. t- distributed Stochastic Neighbor Embedding (t-SNE)  3D visualization  of 100 PCs  </a:t>
            </a:r>
            <a:endParaRPr lang="en-PR" sz="2400" dirty="0"/>
          </a:p>
        </p:txBody>
      </p:sp>
      <p:pic>
        <p:nvPicPr>
          <p:cNvPr id="3074" name="Picture 2">
            <a:extLst>
              <a:ext uri="{FF2B5EF4-FFF2-40B4-BE49-F238E27FC236}">
                <a16:creationId xmlns:a16="http://schemas.microsoft.com/office/drawing/2014/main" id="{F8E3A745-3BC3-4483-9C5A-7BC83AB3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452" y="1714972"/>
            <a:ext cx="7988148" cy="491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81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DB8F-D715-4218-B857-A9D3BE3DD0B1}"/>
              </a:ext>
            </a:extLst>
          </p:cNvPr>
          <p:cNvSpPr>
            <a:spLocks noGrp="1"/>
          </p:cNvSpPr>
          <p:nvPr>
            <p:ph type="title"/>
          </p:nvPr>
        </p:nvSpPr>
        <p:spPr/>
        <p:txBody>
          <a:bodyPr/>
          <a:lstStyle/>
          <a:p>
            <a:r>
              <a:rPr lang="en-US" dirty="0"/>
              <a:t>Data Preprocessing</a:t>
            </a:r>
            <a:endParaRPr lang="en-PR"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5906BF4-33C0-451B-99B0-281850200717}"/>
                  </a:ext>
                </a:extLst>
              </p:cNvPr>
              <p:cNvSpPr txBox="1"/>
              <p:nvPr/>
            </p:nvSpPr>
            <p:spPr>
              <a:xfrm>
                <a:off x="838200" y="1775534"/>
                <a:ext cx="10613994" cy="3295261"/>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overcome the substrate’s effect, we apply a weighted centering along with data normalization as proposed by Dr. Furstenberg.  The removal equation is as follows;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m:t>
                              </m:r>
                            </m:sub>
                          </m:sSub>
                          <m:sSub>
                            <m:sSub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𝑠𝑢𝑏</m:t>
                              </m:r>
                            </m:sub>
                          </m:sSub>
                        </m:num>
                        <m:den>
                          <m:sSub>
                            <m:sSub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𝑠𝑢𝑏</m:t>
                              </m:r>
                            </m:sub>
                          </m:sSub>
                          <m:sSub>
                            <m:sSub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𝑠𝑢𝑏</m:t>
                              </m:r>
                            </m:sub>
                          </m:sSub>
                        </m:den>
                      </m:f>
                      <m:sSub>
                        <m:sSub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𝑠𝑢𝑏</m:t>
                          </m:r>
                        </m:sub>
                      </m:sSub>
                    </m:oMath>
                  </m:oMathPara>
                </a14:m>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sSub>
                      <m:sSub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stands for the raw spectra and  </a:t>
                </a:r>
                <a14:m>
                  <m:oMath xmlns:m="http://schemas.openxmlformats.org/officeDocument/2006/math">
                    <m:sSub>
                      <m:sSubPr>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P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acc>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𝑠𝑢𝑏</m:t>
                        </m:r>
                      </m:sub>
                    </m:sSub>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stands for the  substrate’s signature.</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to have all the spectra in the same value range, we normalize them in such way that the norm of each spectra  is equal to 1. </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R" dirty="0"/>
              </a:p>
            </p:txBody>
          </p:sp>
        </mc:Choice>
        <mc:Fallback xmlns="">
          <p:sp>
            <p:nvSpPr>
              <p:cNvPr id="3" name="TextBox 2">
                <a:extLst>
                  <a:ext uri="{FF2B5EF4-FFF2-40B4-BE49-F238E27FC236}">
                    <a16:creationId xmlns:a16="http://schemas.microsoft.com/office/drawing/2014/main" id="{F5906BF4-33C0-451B-99B0-281850200717}"/>
                  </a:ext>
                </a:extLst>
              </p:cNvPr>
              <p:cNvSpPr txBox="1">
                <a:spLocks noRot="1" noChangeAspect="1" noMove="1" noResize="1" noEditPoints="1" noAdjustHandles="1" noChangeArrowheads="1" noChangeShapeType="1" noTextEdit="1"/>
              </p:cNvSpPr>
              <p:nvPr/>
            </p:nvSpPr>
            <p:spPr>
              <a:xfrm>
                <a:off x="838200" y="1775534"/>
                <a:ext cx="10613994" cy="3295261"/>
              </a:xfrm>
              <a:prstGeom prst="rect">
                <a:avLst/>
              </a:prstGeom>
              <a:blipFill>
                <a:blip r:embed="rId2"/>
                <a:stretch>
                  <a:fillRect l="-517" t="-739" r="-460"/>
                </a:stretch>
              </a:blipFill>
            </p:spPr>
            <p:txBody>
              <a:bodyPr/>
              <a:lstStyle/>
              <a:p>
                <a:r>
                  <a:rPr lang="en-PR">
                    <a:noFill/>
                  </a:rPr>
                  <a:t> </a:t>
                </a:r>
              </a:p>
            </p:txBody>
          </p:sp>
        </mc:Fallback>
      </mc:AlternateContent>
    </p:spTree>
    <p:extLst>
      <p:ext uri="{BB962C8B-B14F-4D97-AF65-F5344CB8AC3E}">
        <p14:creationId xmlns:p14="http://schemas.microsoft.com/office/powerpoint/2010/main" val="71553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3BAD8D4-E31C-46A5-88F9-D5C6C85F3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352425"/>
            <a:ext cx="10982325"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0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FB4E-83C3-4BC7-A2D6-A28455FB5E4F}"/>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Fig 9. Principal Components data visualization in 3D after centering and normalization  colored by Substrate</a:t>
            </a:r>
            <a:endParaRPr lang="en-PR" dirty="0"/>
          </a:p>
        </p:txBody>
      </p:sp>
      <p:pic>
        <p:nvPicPr>
          <p:cNvPr id="3" name="Picture 2">
            <a:extLst>
              <a:ext uri="{FF2B5EF4-FFF2-40B4-BE49-F238E27FC236}">
                <a16:creationId xmlns:a16="http://schemas.microsoft.com/office/drawing/2014/main" id="{8EE77556-9D0A-42B4-9643-48BE858B3E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5926" y="2085976"/>
            <a:ext cx="8667750" cy="3981450"/>
          </a:xfrm>
          <a:prstGeom prst="rect">
            <a:avLst/>
          </a:prstGeom>
          <a:noFill/>
          <a:ln>
            <a:noFill/>
          </a:ln>
        </p:spPr>
      </p:pic>
    </p:spTree>
    <p:extLst>
      <p:ext uri="{BB962C8B-B14F-4D97-AF65-F5344CB8AC3E}">
        <p14:creationId xmlns:p14="http://schemas.microsoft.com/office/powerpoint/2010/main" val="1823127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692D-BF0D-4090-8C72-96C0477A3879}"/>
              </a:ext>
            </a:extLst>
          </p:cNvPr>
          <p:cNvSpPr>
            <a:spLocks noGrp="1"/>
          </p:cNvSpPr>
          <p:nvPr>
            <p:ph type="title"/>
          </p:nvPr>
        </p:nvSpPr>
        <p:spPr/>
        <p:txBody>
          <a:bodyPr/>
          <a:lstStyle/>
          <a:p>
            <a:r>
              <a:rPr lang="en-US" dirty="0"/>
              <a:t>Hardware and software specifications</a:t>
            </a:r>
            <a:endParaRPr lang="en-PR" dirty="0"/>
          </a:p>
        </p:txBody>
      </p:sp>
      <p:sp>
        <p:nvSpPr>
          <p:cNvPr id="3" name="TextBox 2">
            <a:extLst>
              <a:ext uri="{FF2B5EF4-FFF2-40B4-BE49-F238E27FC236}">
                <a16:creationId xmlns:a16="http://schemas.microsoft.com/office/drawing/2014/main" id="{3221782C-2BB2-469D-BAD2-B889143CF73E}"/>
              </a:ext>
            </a:extLst>
          </p:cNvPr>
          <p:cNvSpPr txBox="1"/>
          <p:nvPr/>
        </p:nvSpPr>
        <p:spPr>
          <a:xfrm>
            <a:off x="1083076" y="1811045"/>
            <a:ext cx="9055223" cy="1477328"/>
          </a:xfrm>
          <a:prstGeom prst="rect">
            <a:avLst/>
          </a:prstGeom>
          <a:noFill/>
        </p:spPr>
        <p:txBody>
          <a:bodyPr wrap="square" rtlCol="0">
            <a:spAutoFit/>
          </a:bodyPr>
          <a:lstStyle/>
          <a:p>
            <a:r>
              <a:rPr lang="en-US" dirty="0"/>
              <a:t>Dell </a:t>
            </a:r>
            <a:r>
              <a:rPr lang="en-US" dirty="0" err="1"/>
              <a:t>Lattitude</a:t>
            </a:r>
            <a:r>
              <a:rPr lang="en-US" dirty="0"/>
              <a:t> with 32 GB of RAM </a:t>
            </a:r>
            <a:r>
              <a:rPr lang="en-US"/>
              <a:t>and 12 processors intel i7  </a:t>
            </a:r>
            <a:endParaRPr lang="en-US" dirty="0"/>
          </a:p>
          <a:p>
            <a:r>
              <a:rPr lang="en-US" dirty="0"/>
              <a:t>Python 3.8.8</a:t>
            </a:r>
          </a:p>
          <a:p>
            <a:r>
              <a:rPr lang="en-US" dirty="0"/>
              <a:t>Scikit-learn 0.24.1</a:t>
            </a:r>
          </a:p>
          <a:p>
            <a:r>
              <a:rPr lang="en-US" dirty="0" err="1"/>
              <a:t>Keras</a:t>
            </a:r>
            <a:r>
              <a:rPr lang="en-US" dirty="0"/>
              <a:t>  2.4.3</a:t>
            </a:r>
          </a:p>
          <a:p>
            <a:r>
              <a:rPr lang="en-US" dirty="0" err="1"/>
              <a:t>Tensorflow</a:t>
            </a:r>
            <a:r>
              <a:rPr lang="en-US" dirty="0"/>
              <a:t>  2.3.0 </a:t>
            </a:r>
            <a:endParaRPr lang="en-PR" dirty="0"/>
          </a:p>
        </p:txBody>
      </p:sp>
    </p:spTree>
    <p:extLst>
      <p:ext uri="{BB962C8B-B14F-4D97-AF65-F5344CB8AC3E}">
        <p14:creationId xmlns:p14="http://schemas.microsoft.com/office/powerpoint/2010/main" val="302515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582C-8A14-46FD-9398-7700229BAF18}"/>
              </a:ext>
            </a:extLst>
          </p:cNvPr>
          <p:cNvSpPr>
            <a:spLocks noGrp="1"/>
          </p:cNvSpPr>
          <p:nvPr>
            <p:ph type="title"/>
          </p:nvPr>
        </p:nvSpPr>
        <p:spPr/>
        <p:txBody>
          <a:bodyPr/>
          <a:lstStyle/>
          <a:p>
            <a:r>
              <a:rPr lang="en-US" dirty="0"/>
              <a:t>2. Analytes Classification</a:t>
            </a:r>
            <a:endParaRPr lang="en-PR" dirty="0"/>
          </a:p>
        </p:txBody>
      </p:sp>
      <p:sp>
        <p:nvSpPr>
          <p:cNvPr id="3" name="Text Placeholder 2">
            <a:extLst>
              <a:ext uri="{FF2B5EF4-FFF2-40B4-BE49-F238E27FC236}">
                <a16:creationId xmlns:a16="http://schemas.microsoft.com/office/drawing/2014/main" id="{9ED72B6E-2134-498A-AD93-04A2E179858E}"/>
              </a:ext>
            </a:extLst>
          </p:cNvPr>
          <p:cNvSpPr>
            <a:spLocks noGrp="1"/>
          </p:cNvSpPr>
          <p:nvPr>
            <p:ph type="body" idx="1"/>
          </p:nvPr>
        </p:nvSpPr>
        <p:spPr/>
        <p:txBody>
          <a:bodyPr/>
          <a:lstStyle/>
          <a:p>
            <a:endParaRPr lang="en-PR"/>
          </a:p>
        </p:txBody>
      </p:sp>
    </p:spTree>
    <p:extLst>
      <p:ext uri="{BB962C8B-B14F-4D97-AF65-F5344CB8AC3E}">
        <p14:creationId xmlns:p14="http://schemas.microsoft.com/office/powerpoint/2010/main" val="180979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7060-23BD-4ED3-9E40-F3EFACDD42BF}"/>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K-nearest neighbors</a:t>
            </a:r>
            <a:endParaRPr lang="en-PR" dirty="0"/>
          </a:p>
        </p:txBody>
      </p:sp>
      <p:sp>
        <p:nvSpPr>
          <p:cNvPr id="3" name="TextBox 2">
            <a:extLst>
              <a:ext uri="{FF2B5EF4-FFF2-40B4-BE49-F238E27FC236}">
                <a16:creationId xmlns:a16="http://schemas.microsoft.com/office/drawing/2014/main" id="{190D9B20-14D7-4658-804B-4E4020C55A4B}"/>
              </a:ext>
            </a:extLst>
          </p:cNvPr>
          <p:cNvSpPr txBox="1"/>
          <p:nvPr/>
        </p:nvSpPr>
        <p:spPr>
          <a:xfrm>
            <a:off x="838200" y="2152650"/>
            <a:ext cx="10610850" cy="2740237"/>
          </a:xfrm>
          <a:prstGeom prst="rect">
            <a:avLst/>
          </a:prstGeom>
          <a:noFill/>
        </p:spPr>
        <p:txBody>
          <a:bodyPr wrap="square" rtlCol="0">
            <a:spAutoFit/>
          </a:bodyPr>
          <a:lstStyle/>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case, the classification of an instance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x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carried out  as it follows: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Find the k instances in the training dataset that are closer in distance (Euclidean distance is the most used) to the instance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x</a:t>
            </a:r>
            <a:r>
              <a:rPr lang="en-US" sz="1800" dirty="0">
                <a:effectLst/>
                <a:latin typeface="Calibri" panose="020F0502020204030204" pitchFamily="34" charset="0"/>
                <a:ea typeface="Calibri" panose="020F0502020204030204" pitchFamily="34" charset="0"/>
                <a:cs typeface="Times New Roman" panose="02020603050405020304" pitchFamily="18" charset="0"/>
              </a:rPr>
              <a:t>, k usually is and odd number: 1, 3 etc. to avoid ties.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ii) If the majority of these k  instances belong to class C</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then instance x is assigned to that class.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case of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neighbors’s</a:t>
            </a:r>
            <a:r>
              <a:rPr lang="en-US" sz="1800">
                <a:effectLst/>
                <a:latin typeface="Calibri" panose="020F0502020204030204" pitchFamily="34" charset="0"/>
                <a:ea typeface="Calibri" panose="020F0502020204030204" pitchFamily="34" charset="0"/>
                <a:cs typeface="Times New Roman" panose="02020603050405020304" pitchFamily="18" charset="0"/>
              </a:rPr>
              <a:t> 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class is assigned randomly (or by ordering)</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study, we have used k=9 for multiclass classification and k=3 for the binary classification.</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 complexity of the algorithm is </a:t>
            </a:r>
            <a:r>
              <a:rPr lang="en-US" sz="1800" dirty="0">
                <a:solidFill>
                  <a:srgbClr val="242729"/>
                </a:solidFill>
                <a:effectLst/>
                <a:latin typeface="MathJax_Math-italic"/>
                <a:ea typeface="Calibri" panose="020F0502020204030204" pitchFamily="34" charset="0"/>
                <a:cs typeface="Arial" panose="020B0604020202020204" pitchFamily="34" charset="0"/>
              </a:rPr>
              <a:t>O</a:t>
            </a:r>
            <a:r>
              <a:rPr lang="en-US" sz="1800" dirty="0">
                <a:solidFill>
                  <a:srgbClr val="242729"/>
                </a:solidFill>
                <a:effectLst/>
                <a:latin typeface="MathJax_Main"/>
                <a:ea typeface="Calibri" panose="020F0502020204030204" pitchFamily="34" charset="0"/>
                <a:cs typeface="Arial" panose="020B0604020202020204" pitchFamily="34" charset="0"/>
              </a:rPr>
              <a:t>(</a:t>
            </a:r>
            <a:r>
              <a:rPr lang="en-US" sz="1800" dirty="0" err="1">
                <a:solidFill>
                  <a:srgbClr val="242729"/>
                </a:solidFill>
                <a:effectLst/>
                <a:latin typeface="MathJax_Math-italic"/>
                <a:ea typeface="Calibri" panose="020F0502020204030204" pitchFamily="34" charset="0"/>
                <a:cs typeface="Arial" panose="020B0604020202020204" pitchFamily="34" charset="0"/>
              </a:rPr>
              <a:t>ndk</a:t>
            </a:r>
            <a:r>
              <a:rPr lang="en-US" sz="1800" dirty="0">
                <a:solidFill>
                  <a:srgbClr val="242729"/>
                </a:solidFill>
                <a:effectLst/>
                <a:latin typeface="MathJax_Main"/>
                <a:ea typeface="Calibri" panose="020F0502020204030204" pitchFamily="34" charset="0"/>
                <a:cs typeface="Arial" panose="020B0604020202020204" pitchFamily="34" charset="0"/>
              </a:rPr>
              <a:t>)</a:t>
            </a:r>
            <a:r>
              <a:rPr lang="en-US" sz="1800" dirty="0">
                <a:solidFill>
                  <a:srgbClr val="242729"/>
                </a:solidFill>
                <a:effectLst/>
                <a:latin typeface="inherit"/>
                <a:ea typeface="Calibri" panose="020F0502020204030204" pitchFamily="34" charset="0"/>
                <a:cs typeface="Arial" panose="020B0604020202020204" pitchFamily="34" charset="0"/>
              </a:rPr>
              <a:t>, where n=number of instances, d=dimension and k=number of neighbors.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R" dirty="0"/>
          </a:p>
        </p:txBody>
      </p:sp>
    </p:spTree>
    <p:extLst>
      <p:ext uri="{BB962C8B-B14F-4D97-AF65-F5344CB8AC3E}">
        <p14:creationId xmlns:p14="http://schemas.microsoft.com/office/powerpoint/2010/main" val="3273810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9324-CA03-48A8-9EDD-D8D3EA80B44A}"/>
              </a:ext>
            </a:extLst>
          </p:cNvPr>
          <p:cNvSpPr>
            <a:spLocks noGrp="1"/>
          </p:cNvSpPr>
          <p:nvPr>
            <p:ph type="title"/>
          </p:nvPr>
        </p:nvSpPr>
        <p:spPr/>
        <p:txBody>
          <a:bodyPr/>
          <a:lstStyle/>
          <a:p>
            <a:r>
              <a:rPr lang="en-US" b="1" dirty="0"/>
              <a:t>Multilayer Perceptron MLP</a:t>
            </a:r>
            <a:endParaRPr lang="en-PR" b="1" dirty="0"/>
          </a:p>
        </p:txBody>
      </p:sp>
      <p:sp>
        <p:nvSpPr>
          <p:cNvPr id="3" name="TextBox 2">
            <a:extLst>
              <a:ext uri="{FF2B5EF4-FFF2-40B4-BE49-F238E27FC236}">
                <a16:creationId xmlns:a16="http://schemas.microsoft.com/office/drawing/2014/main" id="{E7738D36-0795-4303-A2D5-4B3689102ADB}"/>
              </a:ext>
            </a:extLst>
          </p:cNvPr>
          <p:cNvSpPr txBox="1"/>
          <p:nvPr/>
        </p:nvSpPr>
        <p:spPr>
          <a:xfrm>
            <a:off x="838200" y="1979720"/>
            <a:ext cx="10578483" cy="4222053"/>
          </a:xfrm>
          <a:prstGeom prst="rect">
            <a:avLst/>
          </a:prstGeom>
          <a:noFill/>
        </p:spPr>
        <p:txBody>
          <a:bodyPr wrap="square" rtlCol="0">
            <a:spAutoFit/>
          </a:bodyPr>
          <a:lstStyle/>
          <a:p>
            <a:pPr marL="0" marR="0" algn="just" fontAlgn="base">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work, we have applied a sequential model MLP which is a linear stack of layer. This is a  deep learning algorithm which is an extension of the basic neural network. The MLP’s architecture used in this work consists of:</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An input layer containing units equal to the number of predictors (i.e. 1,701 units).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 A Dropout layer, where a </a:t>
            </a:r>
            <a:r>
              <a:rPr lang="en-US" sz="1800" dirty="0">
                <a:solidFill>
                  <a:srgbClr val="555555"/>
                </a:solidFill>
                <a:effectLst/>
                <a:latin typeface="Times New Roman" panose="02020603050405020304" pitchFamily="18" charset="0"/>
                <a:ea typeface="Times New Roman" panose="02020603050405020304" pitchFamily="18" charset="0"/>
                <a:cs typeface="Times New Roman" panose="02020603050405020304" pitchFamily="18" charset="0"/>
              </a:rPr>
              <a:t>fraction of inputs is set up to zero in an effort to reduce overfitting</a:t>
            </a:r>
            <a:r>
              <a:rPr lang="en-US" dirty="0">
                <a:solidFill>
                  <a:srgbClr val="555555"/>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55555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.30 dropout was applied to the input layer meaning that in each epoch a 30% of features was discarded at random from the parameter estimation.</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solidFill>
                  <a:srgbClr val="555555"/>
                </a:solidFill>
                <a:effectLst/>
                <a:latin typeface="Times New Roman" panose="02020603050405020304" pitchFamily="18" charset="0"/>
                <a:ea typeface="Times New Roman" panose="02020603050405020304" pitchFamily="18" charset="0"/>
                <a:cs typeface="Times New Roman" panose="02020603050405020304" pitchFamily="18" charset="0"/>
              </a:rPr>
              <a:t>c) Two Dense connected layers. In the multiclass classification task,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first layer  has 300 neurons and the second  layer has100 neurons.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solidFill>
                  <a:srgbClr val="555555"/>
                </a:solidFill>
                <a:effectLst/>
                <a:latin typeface="Times New Roman" panose="02020603050405020304" pitchFamily="18" charset="0"/>
                <a:ea typeface="Times New Roman" panose="02020603050405020304" pitchFamily="18" charset="0"/>
                <a:cs typeface="Times New Roman" panose="02020603050405020304" pitchFamily="18" charset="0"/>
              </a:rPr>
              <a:t>d) Epochs: is the number of times that the model is exposed to the training dataset. In this work we have used 100 epochs.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sz="1800" dirty="0">
                <a:solidFill>
                  <a:srgbClr val="555555"/>
                </a:solidFill>
                <a:effectLst/>
                <a:latin typeface="Times New Roman" panose="02020603050405020304" pitchFamily="18" charset="0"/>
                <a:ea typeface="Times New Roman" panose="02020603050405020304" pitchFamily="18" charset="0"/>
                <a:cs typeface="Times New Roman" panose="02020603050405020304" pitchFamily="18" charset="0"/>
              </a:rPr>
              <a:t>e) Batch Size: is the number of training instances shown to the model before a weight update is performed. A batch size of size 150 was used in this work.</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R" dirty="0"/>
          </a:p>
        </p:txBody>
      </p:sp>
    </p:spTree>
    <p:extLst>
      <p:ext uri="{BB962C8B-B14F-4D97-AF65-F5344CB8AC3E}">
        <p14:creationId xmlns:p14="http://schemas.microsoft.com/office/powerpoint/2010/main" val="220102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A perception-type network">
            <a:extLst>
              <a:ext uri="{FF2B5EF4-FFF2-40B4-BE49-F238E27FC236}">
                <a16:creationId xmlns:a16="http://schemas.microsoft.com/office/drawing/2014/main" id="{380E0ABC-0171-4263-97D3-E6CBD3531F4B}"/>
              </a:ext>
            </a:extLst>
          </p:cNvPr>
          <p:cNvPicPr>
            <a:picLocks noChangeAspect="1" noChangeArrowheads="1"/>
          </p:cNvPicPr>
          <p:nvPr/>
        </p:nvPicPr>
        <p:blipFill>
          <a:blip r:embed="rId2" cstate="print"/>
          <a:srcRect/>
          <a:stretch>
            <a:fillRect/>
          </a:stretch>
        </p:blipFill>
        <p:spPr bwMode="auto">
          <a:xfrm>
            <a:off x="2507941" y="1762217"/>
            <a:ext cx="7010400" cy="4572000"/>
          </a:xfrm>
          <a:prstGeom prst="rect">
            <a:avLst/>
          </a:prstGeom>
          <a:noFill/>
          <a:ln w="9525">
            <a:noFill/>
            <a:miter lim="800000"/>
            <a:headEnd/>
            <a:tailEnd/>
          </a:ln>
        </p:spPr>
      </p:pic>
      <p:cxnSp>
        <p:nvCxnSpPr>
          <p:cNvPr id="4" name="Straight Arrow Connector 3">
            <a:extLst>
              <a:ext uri="{FF2B5EF4-FFF2-40B4-BE49-F238E27FC236}">
                <a16:creationId xmlns:a16="http://schemas.microsoft.com/office/drawing/2014/main" id="{A30CAED8-CA0A-43D9-9622-53C41E5959AB}"/>
              </a:ext>
            </a:extLst>
          </p:cNvPr>
          <p:cNvCxnSpPr/>
          <p:nvPr/>
        </p:nvCxnSpPr>
        <p:spPr>
          <a:xfrm flipH="1">
            <a:off x="1590675" y="3800475"/>
            <a:ext cx="1647825" cy="11430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E745AAB-FE14-4F0E-80C7-FC7136B71BC9}"/>
              </a:ext>
            </a:extLst>
          </p:cNvPr>
          <p:cNvSpPr txBox="1"/>
          <p:nvPr/>
        </p:nvSpPr>
        <p:spPr>
          <a:xfrm>
            <a:off x="301841" y="4048217"/>
            <a:ext cx="1766656" cy="369332"/>
          </a:xfrm>
          <a:prstGeom prst="rect">
            <a:avLst/>
          </a:prstGeom>
          <a:noFill/>
        </p:spPr>
        <p:txBody>
          <a:bodyPr wrap="square" rtlCol="0">
            <a:spAutoFit/>
          </a:bodyPr>
          <a:lstStyle/>
          <a:p>
            <a:r>
              <a:rPr lang="en-US" dirty="0"/>
              <a:t>1,701 features</a:t>
            </a:r>
            <a:endParaRPr lang="en-PR" dirty="0"/>
          </a:p>
        </p:txBody>
      </p:sp>
      <p:cxnSp>
        <p:nvCxnSpPr>
          <p:cNvPr id="7" name="Straight Arrow Connector 6">
            <a:extLst>
              <a:ext uri="{FF2B5EF4-FFF2-40B4-BE49-F238E27FC236}">
                <a16:creationId xmlns:a16="http://schemas.microsoft.com/office/drawing/2014/main" id="{1089C3DD-2E9D-41C7-85C7-78229D9F2C40}"/>
              </a:ext>
            </a:extLst>
          </p:cNvPr>
          <p:cNvCxnSpPr/>
          <p:nvPr/>
        </p:nvCxnSpPr>
        <p:spPr>
          <a:xfrm flipH="1" flipV="1">
            <a:off x="1961965" y="4417549"/>
            <a:ext cx="1091953" cy="51843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8796298-CA3E-4768-8C85-427EDFF33AED}"/>
              </a:ext>
            </a:extLst>
          </p:cNvPr>
          <p:cNvCxnSpPr/>
          <p:nvPr/>
        </p:nvCxnSpPr>
        <p:spPr>
          <a:xfrm>
            <a:off x="8842159" y="4232883"/>
            <a:ext cx="1491449"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95BAE2-6134-4351-805E-0FFDFDB6F9B7}"/>
              </a:ext>
            </a:extLst>
          </p:cNvPr>
          <p:cNvSpPr txBox="1"/>
          <p:nvPr/>
        </p:nvSpPr>
        <p:spPr>
          <a:xfrm>
            <a:off x="10404629" y="3857625"/>
            <a:ext cx="1485530" cy="369332"/>
          </a:xfrm>
          <a:prstGeom prst="rect">
            <a:avLst/>
          </a:prstGeom>
          <a:noFill/>
        </p:spPr>
        <p:txBody>
          <a:bodyPr wrap="square" rtlCol="0">
            <a:spAutoFit/>
          </a:bodyPr>
          <a:lstStyle/>
          <a:p>
            <a:r>
              <a:rPr lang="en-US" dirty="0"/>
              <a:t>40 Analytes</a:t>
            </a:r>
            <a:endParaRPr lang="en-PR" dirty="0"/>
          </a:p>
        </p:txBody>
      </p:sp>
      <p:cxnSp>
        <p:nvCxnSpPr>
          <p:cNvPr id="12" name="Straight Arrow Connector 11">
            <a:extLst>
              <a:ext uri="{FF2B5EF4-FFF2-40B4-BE49-F238E27FC236}">
                <a16:creationId xmlns:a16="http://schemas.microsoft.com/office/drawing/2014/main" id="{23595CDD-B576-45BE-A522-8D9081106F35}"/>
              </a:ext>
            </a:extLst>
          </p:cNvPr>
          <p:cNvCxnSpPr/>
          <p:nvPr/>
        </p:nvCxnSpPr>
        <p:spPr>
          <a:xfrm flipV="1">
            <a:off x="5465685" y="1367161"/>
            <a:ext cx="630315" cy="949911"/>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2C5582A-5A66-4478-891D-5578BD755CCD}"/>
              </a:ext>
            </a:extLst>
          </p:cNvPr>
          <p:cNvSpPr txBox="1"/>
          <p:nvPr/>
        </p:nvSpPr>
        <p:spPr>
          <a:xfrm>
            <a:off x="6096000" y="870012"/>
            <a:ext cx="1423386" cy="369332"/>
          </a:xfrm>
          <a:prstGeom prst="rect">
            <a:avLst/>
          </a:prstGeom>
          <a:noFill/>
        </p:spPr>
        <p:txBody>
          <a:bodyPr wrap="square" rtlCol="0">
            <a:spAutoFit/>
          </a:bodyPr>
          <a:lstStyle/>
          <a:p>
            <a:r>
              <a:rPr lang="en-US" dirty="0"/>
              <a:t>300 neurons</a:t>
            </a:r>
            <a:endParaRPr lang="en-PR" dirty="0"/>
          </a:p>
        </p:txBody>
      </p:sp>
      <p:cxnSp>
        <p:nvCxnSpPr>
          <p:cNvPr id="15" name="Straight Arrow Connector 14">
            <a:extLst>
              <a:ext uri="{FF2B5EF4-FFF2-40B4-BE49-F238E27FC236}">
                <a16:creationId xmlns:a16="http://schemas.microsoft.com/office/drawing/2014/main" id="{1D166E13-EABA-48DF-8635-83B3E701628E}"/>
              </a:ext>
            </a:extLst>
          </p:cNvPr>
          <p:cNvCxnSpPr/>
          <p:nvPr/>
        </p:nvCxnSpPr>
        <p:spPr>
          <a:xfrm flipV="1">
            <a:off x="6986726" y="1239344"/>
            <a:ext cx="949911" cy="10777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1E35B1-2D4F-4E16-B6CD-D36FA1C7142E}"/>
              </a:ext>
            </a:extLst>
          </p:cNvPr>
          <p:cNvSpPr txBox="1"/>
          <p:nvPr/>
        </p:nvSpPr>
        <p:spPr>
          <a:xfrm>
            <a:off x="7936637" y="870012"/>
            <a:ext cx="1423386" cy="369332"/>
          </a:xfrm>
          <a:prstGeom prst="rect">
            <a:avLst/>
          </a:prstGeom>
          <a:noFill/>
        </p:spPr>
        <p:txBody>
          <a:bodyPr wrap="square" rtlCol="0">
            <a:spAutoFit/>
          </a:bodyPr>
          <a:lstStyle/>
          <a:p>
            <a:r>
              <a:rPr lang="en-US" dirty="0"/>
              <a:t>100 neurons</a:t>
            </a:r>
            <a:endParaRPr lang="en-PR" dirty="0"/>
          </a:p>
        </p:txBody>
      </p:sp>
    </p:spTree>
    <p:extLst>
      <p:ext uri="{BB962C8B-B14F-4D97-AF65-F5344CB8AC3E}">
        <p14:creationId xmlns:p14="http://schemas.microsoft.com/office/powerpoint/2010/main" val="4268422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2DC3-049E-4E7C-BEAC-7D2B9871809E}"/>
              </a:ext>
            </a:extLst>
          </p:cNvPr>
          <p:cNvSpPr>
            <a:spLocks noGrp="1"/>
          </p:cNvSpPr>
          <p:nvPr>
            <p:ph type="title"/>
          </p:nvPr>
        </p:nvSpPr>
        <p:spPr/>
        <p:txBody>
          <a:bodyPr>
            <a:normAutofit/>
          </a:bodyPr>
          <a:lstStyle/>
          <a:p>
            <a:r>
              <a:rPr lang="en-US" sz="3600" b="1" dirty="0">
                <a:latin typeface="Times New Roman" panose="02020603050405020304" pitchFamily="18" charset="0"/>
                <a:ea typeface="Calibri" panose="020F0502020204030204" pitchFamily="34" charset="0"/>
                <a:cs typeface="Times New Roman" panose="02020603050405020304" pitchFamily="18" charset="0"/>
              </a:rPr>
              <a:t>Con</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volutional Neural networks (CNN)</a:t>
            </a:r>
            <a:endParaRPr lang="en-PR" sz="3600" dirty="0"/>
          </a:p>
        </p:txBody>
      </p:sp>
      <p:sp>
        <p:nvSpPr>
          <p:cNvPr id="3" name="TextBox 2">
            <a:extLst>
              <a:ext uri="{FF2B5EF4-FFF2-40B4-BE49-F238E27FC236}">
                <a16:creationId xmlns:a16="http://schemas.microsoft.com/office/drawing/2014/main" id="{C5A0701E-31D9-45DB-B2E2-6A9E51F79055}"/>
              </a:ext>
            </a:extLst>
          </p:cNvPr>
          <p:cNvSpPr txBox="1"/>
          <p:nvPr/>
        </p:nvSpPr>
        <p:spPr>
          <a:xfrm>
            <a:off x="958788" y="2219417"/>
            <a:ext cx="10395012" cy="2308324"/>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plenty of CNN architectures: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AlexNet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GoogleNet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Here, we have </a:t>
            </a:r>
            <a:r>
              <a:rPr lang="en-US" sz="1800" dirty="0">
                <a:solidFill>
                  <a:srgbClr val="525252"/>
                </a:solidFill>
                <a:effectLst/>
                <a:latin typeface="Times New Roman" panose="02020603050405020304" pitchFamily="18" charset="0"/>
                <a:ea typeface="Calibri" panose="020F0502020204030204" pitchFamily="34" charset="0"/>
                <a:cs typeface="Times New Roman" panose="02020603050405020304" pitchFamily="18" charset="0"/>
              </a:rPr>
              <a:t>used a sequential model for CNN. The first layer  considered was  a one-dimensional convolutional layer, </a:t>
            </a:r>
            <a:r>
              <a:rPr lang="en-US" sz="1800" dirty="0">
                <a:solidFill>
                  <a:srgbClr val="70707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707070"/>
                </a:solidFill>
                <a:effectLst/>
                <a:latin typeface="Times New Roman" panose="02020603050405020304" pitchFamily="18" charset="0"/>
                <a:ea typeface="Calibri" panose="020F0502020204030204" pitchFamily="34" charset="0"/>
                <a:cs typeface="Times New Roman" panose="02020603050405020304" pitchFamily="18" charset="0"/>
              </a:rPr>
              <a:t>Conv1D. </a:t>
            </a:r>
            <a:r>
              <a:rPr lang="en-US" sz="1800" dirty="0">
                <a:solidFill>
                  <a:srgbClr val="52525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707070"/>
                </a:solidFill>
                <a:effectLst/>
                <a:latin typeface="Times New Roman" panose="02020603050405020304" pitchFamily="18" charset="0"/>
                <a:ea typeface="Calibri" panose="020F0502020204030204" pitchFamily="34" charset="0"/>
                <a:cs typeface="Times New Roman" panose="02020603050405020304" pitchFamily="18" charset="0"/>
              </a:rPr>
              <a:t>1D convolutional layers are efficient for analyzing  time series data as well spectral data. In this work, since each row of the data frame is converted in a vector of shape (1701,1), this is going to be the input shape parameter of the Conv1D layer. </a:t>
            </a:r>
            <a:r>
              <a:rPr lang="en-US" sz="1800" dirty="0">
                <a:solidFill>
                  <a:srgbClr val="525252"/>
                </a:solidFill>
                <a:effectLst/>
                <a:latin typeface="Times New Roman" panose="02020603050405020304" pitchFamily="18" charset="0"/>
                <a:ea typeface="Calibri" panose="020F0502020204030204" pitchFamily="34" charset="0"/>
                <a:cs typeface="Times New Roman" panose="02020603050405020304" pitchFamily="18" charset="0"/>
              </a:rPr>
              <a:t>Then, we added Dense, MaxPooling1D, and Flatten layers into the model. The output layer contains the number of output classes, 40,  and the '</a:t>
            </a:r>
            <a:r>
              <a:rPr lang="en-US" sz="1800" dirty="0" err="1">
                <a:solidFill>
                  <a:srgbClr val="525252"/>
                </a:solidFill>
                <a:effectLst/>
                <a:latin typeface="Times New Roman" panose="02020603050405020304" pitchFamily="18" charset="0"/>
                <a:ea typeface="Calibri" panose="020F0502020204030204" pitchFamily="34" charset="0"/>
                <a:cs typeface="Times New Roman" panose="02020603050405020304" pitchFamily="18" charset="0"/>
              </a:rPr>
              <a:t>softmax</a:t>
            </a:r>
            <a:r>
              <a:rPr lang="en-US" sz="1800" dirty="0">
                <a:solidFill>
                  <a:srgbClr val="525252"/>
                </a:solidFill>
                <a:effectLst/>
                <a:latin typeface="Times New Roman" panose="02020603050405020304" pitchFamily="18" charset="0"/>
                <a:ea typeface="Calibri" panose="020F0502020204030204" pitchFamily="34" charset="0"/>
                <a:cs typeface="Times New Roman" panose="02020603050405020304" pitchFamily="18" charset="0"/>
              </a:rPr>
              <a:t>' activation function. As in the MLP algorithm, we used 100 epochs. The batch size used was 64.</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R" dirty="0"/>
          </a:p>
        </p:txBody>
      </p:sp>
    </p:spTree>
    <p:extLst>
      <p:ext uri="{BB962C8B-B14F-4D97-AF65-F5344CB8AC3E}">
        <p14:creationId xmlns:p14="http://schemas.microsoft.com/office/powerpoint/2010/main" val="391110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D108-8B67-43B3-9D01-3105B57687ED}"/>
              </a:ext>
            </a:extLst>
          </p:cNvPr>
          <p:cNvSpPr>
            <a:spLocks noGrp="1"/>
          </p:cNvSpPr>
          <p:nvPr>
            <p:ph type="title"/>
          </p:nvPr>
        </p:nvSpPr>
        <p:spPr/>
        <p:txBody>
          <a:bodyPr/>
          <a:lstStyle/>
          <a:p>
            <a:r>
              <a:rPr lang="en-US" dirty="0"/>
              <a:t>Summary</a:t>
            </a:r>
            <a:endParaRPr lang="en-PR" dirty="0"/>
          </a:p>
        </p:txBody>
      </p:sp>
      <p:sp>
        <p:nvSpPr>
          <p:cNvPr id="3" name="TextBox 2">
            <a:extLst>
              <a:ext uri="{FF2B5EF4-FFF2-40B4-BE49-F238E27FC236}">
                <a16:creationId xmlns:a16="http://schemas.microsoft.com/office/drawing/2014/main" id="{ABA58A60-B88A-4567-95AC-8F50AB6A2A9A}"/>
              </a:ext>
            </a:extLst>
          </p:cNvPr>
          <p:cNvSpPr txBox="1"/>
          <p:nvPr/>
        </p:nvSpPr>
        <p:spPr>
          <a:xfrm>
            <a:off x="976544" y="2237173"/>
            <a:ext cx="9445839" cy="3435556"/>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 this work,  we have applied  five algorithms to classify 40 analytes placed into  9 substrates.  The simulated data consists of 18,000 spectra taken at 1701 points. Two of these algorithms are coming from the statistical field; k-</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Logistic regression. The Support Vector Machine classifier is from the Machine Learning area whereas Multiplayer Perceptron (MLP) and Convolutional Neural Networks are considered Deep Learning Algorithms. Our experimental results lead us to the conclusion that </a:t>
            </a:r>
            <a:r>
              <a:rPr lang="en-US" dirty="0">
                <a:latin typeface="Calibri" panose="020F0502020204030204" pitchFamily="34" charset="0"/>
                <a:ea typeface="Calibri" panose="020F0502020204030204" pitchFamily="34" charset="0"/>
                <a:cs typeface="Times New Roman" panose="02020603050405020304" pitchFamily="18" charset="0"/>
              </a:rPr>
              <a:t>in the multiclass classification k-</a:t>
            </a:r>
            <a:r>
              <a:rPr lang="en-US" dirty="0" err="1">
                <a:latin typeface="Calibri" panose="020F0502020204030204" pitchFamily="34" charset="0"/>
                <a:ea typeface="Calibri" panose="020F0502020204030204" pitchFamily="34" charset="0"/>
                <a:cs typeface="Times New Roman" panose="02020603050405020304" pitchFamily="18" charset="0"/>
              </a:rPr>
              <a:t>nn</a:t>
            </a:r>
            <a:r>
              <a:rPr lang="en-US" dirty="0">
                <a:latin typeface="Calibri" panose="020F0502020204030204" pitchFamily="34" charset="0"/>
                <a:ea typeface="Calibri" panose="020F0502020204030204" pitchFamily="34" charset="0"/>
                <a:cs typeface="Times New Roman" panose="02020603050405020304" pitchFamily="18" charset="0"/>
              </a:rPr>
              <a:t> as well as CNN have the best metrics. After PCA 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ll the classifiers had similar performance in both accuracy and F1-score.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CNN algorithm has a very good performance when one given analyte needs to be classified (binary classification). </a:t>
            </a:r>
            <a:r>
              <a:rPr lang="en-US" dirty="0">
                <a:latin typeface="Calibri" panose="020F0502020204030204" pitchFamily="34" charset="0"/>
                <a:ea typeface="Calibri" panose="020F0502020204030204" pitchFamily="34" charset="0"/>
                <a:cs typeface="Times New Roman" panose="02020603050405020304" pitchFamily="18" charset="0"/>
              </a:rPr>
              <a:t>Its main </a:t>
            </a:r>
            <a:r>
              <a:rPr lang="en-US" sz="1800" dirty="0">
                <a:effectLst/>
                <a:latin typeface="Calibri" panose="020F0502020204030204" pitchFamily="34" charset="0"/>
                <a:ea typeface="Calibri" panose="020F0502020204030204" pitchFamily="34" charset="0"/>
                <a:cs typeface="Times New Roman" panose="02020603050405020304" pitchFamily="18" charset="0"/>
              </a:rPr>
              <a:t> disadvantage is  that it has long running time. But this can be </a:t>
            </a:r>
            <a:r>
              <a:rPr lang="en-US" dirty="0">
                <a:latin typeface="Calibri" panose="020F0502020204030204" pitchFamily="34" charset="0"/>
                <a:ea typeface="Calibri" panose="020F0502020204030204" pitchFamily="34" charset="0"/>
                <a:cs typeface="Times New Roman" panose="02020603050405020304" pitchFamily="18" charset="0"/>
              </a:rPr>
              <a:t>decreased by reducing the </a:t>
            </a:r>
            <a:r>
              <a:rPr lang="en-US">
                <a:latin typeface="Calibri" panose="020F0502020204030204" pitchFamily="34" charset="0"/>
                <a:ea typeface="Calibri" panose="020F0502020204030204" pitchFamily="34" charset="0"/>
                <a:cs typeface="Times New Roman" panose="02020603050405020304" pitchFamily="18" charset="0"/>
              </a:rPr>
              <a:t>dimensionality through PCA.</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R" dirty="0"/>
          </a:p>
        </p:txBody>
      </p:sp>
    </p:spTree>
    <p:extLst>
      <p:ext uri="{BB962C8B-B14F-4D97-AF65-F5344CB8AC3E}">
        <p14:creationId xmlns:p14="http://schemas.microsoft.com/office/powerpoint/2010/main" val="51194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D1CE6-6826-4963-9C8F-014188AC7771}"/>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Non-linear Support vector Machine (SVM)</a:t>
            </a:r>
            <a:endParaRPr lang="en-PR" sz="3600" dirty="0"/>
          </a:p>
        </p:txBody>
      </p:sp>
      <p:sp>
        <p:nvSpPr>
          <p:cNvPr id="3" name="TextBox 2">
            <a:extLst>
              <a:ext uri="{FF2B5EF4-FFF2-40B4-BE49-F238E27FC236}">
                <a16:creationId xmlns:a16="http://schemas.microsoft.com/office/drawing/2014/main" id="{2A99F89A-C193-4826-9FCC-A8E8379599D8}"/>
              </a:ext>
            </a:extLst>
          </p:cNvPr>
          <p:cNvSpPr txBox="1"/>
          <p:nvPr/>
        </p:nvSpPr>
        <p:spPr>
          <a:xfrm>
            <a:off x="838200" y="2219417"/>
            <a:ext cx="10515600" cy="3143938"/>
          </a:xfrm>
          <a:prstGeom prst="rect">
            <a:avLst/>
          </a:prstGeom>
          <a:noFill/>
        </p:spPr>
        <p:txBody>
          <a:bodyPr wrap="square" rtlCol="0">
            <a:spAutoFit/>
          </a:bodyPr>
          <a:lstStyle/>
          <a:p>
            <a:pPr marL="0" marR="0" algn="just">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classification is based on the instances closest to the boundary (hyperplane) between classes. These instances are called support vectors. The goal is to maximize the Margin, which is the distance between support vectors belonging to opposite classes .</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general Idea is the original feature space can always be mapped to some higher-dimensional feature space where the training set is separable, using a function called the Kernel. In our study, we have used a Gaussian kernel ( also called Radial basis Function).</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SVMs are inherently two-class classifiers. The traditional way to do multiclass classification with SVMs is  to  build C one-versus-rest classifiers (commonly referred to as ``one-versus-rest' or OVR classification), and to choose the class which classifies the test datum with greatest margin.</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time complexity of the SVM is given by </a:t>
            </a:r>
            <a:r>
              <a:rPr lang="en-US" sz="1800" dirty="0">
                <a:solidFill>
                  <a:srgbClr val="242729"/>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1800" baseline="30000" dirty="0">
                <a:solidFill>
                  <a:srgbClr val="242729"/>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24272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1128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8641-9860-486F-BDC4-83A57AE7515F}"/>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PR" dirty="0"/>
          </a:p>
        </p:txBody>
      </p:sp>
      <p:sp>
        <p:nvSpPr>
          <p:cNvPr id="8" name="TextBox 7">
            <a:extLst>
              <a:ext uri="{FF2B5EF4-FFF2-40B4-BE49-F238E27FC236}">
                <a16:creationId xmlns:a16="http://schemas.microsoft.com/office/drawing/2014/main" id="{35C045A9-D8E2-4B80-9BEA-DE8981A0A443}"/>
              </a:ext>
            </a:extLst>
          </p:cNvPr>
          <p:cNvSpPr txBox="1"/>
          <p:nvPr/>
        </p:nvSpPr>
        <p:spPr>
          <a:xfrm>
            <a:off x="838200" y="2148396"/>
            <a:ext cx="10791548"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binary classification in class C</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and class C</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  It is assumed that  the ratio of distribution of the predictors in  each of the classes holds this condition,</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R" dirty="0"/>
          </a:p>
        </p:txBody>
      </p:sp>
      <p:sp>
        <p:nvSpPr>
          <p:cNvPr id="9" name="Rectangle 6">
            <a:extLst>
              <a:ext uri="{FF2B5EF4-FFF2-40B4-BE49-F238E27FC236}">
                <a16:creationId xmlns:a16="http://schemas.microsoft.com/office/drawing/2014/main" id="{5A6553CA-0445-458F-BF35-47C45CAF708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R"/>
          </a:p>
        </p:txBody>
      </p:sp>
      <p:sp>
        <p:nvSpPr>
          <p:cNvPr id="15" name="Rectangle 8">
            <a:extLst>
              <a:ext uri="{FF2B5EF4-FFF2-40B4-BE49-F238E27FC236}">
                <a16:creationId xmlns:a16="http://schemas.microsoft.com/office/drawing/2014/main" id="{7D1786C5-6C6E-4BF1-A9EB-B7B82B0986AC}"/>
              </a:ext>
            </a:extLst>
          </p:cNvPr>
          <p:cNvSpPr>
            <a:spLocks noChangeArrowheads="1"/>
          </p:cNvSpPr>
          <p:nvPr/>
        </p:nvSpPr>
        <p:spPr bwMode="auto">
          <a:xfrm>
            <a:off x="6789982" y="33883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R"/>
          </a:p>
        </p:txBody>
      </p:sp>
      <p:graphicFrame>
        <p:nvGraphicFramePr>
          <p:cNvPr id="16" name="Object 15">
            <a:extLst>
              <a:ext uri="{FF2B5EF4-FFF2-40B4-BE49-F238E27FC236}">
                <a16:creationId xmlns:a16="http://schemas.microsoft.com/office/drawing/2014/main" id="{3770D8CC-C069-4BE8-A4B8-6B33549F8351}"/>
              </a:ext>
            </a:extLst>
          </p:cNvPr>
          <p:cNvGraphicFramePr>
            <a:graphicFrameLocks noChangeAspect="1"/>
          </p:cNvGraphicFramePr>
          <p:nvPr>
            <p:extLst>
              <p:ext uri="{D42A27DB-BD31-4B8C-83A1-F6EECF244321}">
                <p14:modId xmlns:p14="http://schemas.microsoft.com/office/powerpoint/2010/main" val="432381211"/>
              </p:ext>
            </p:extLst>
          </p:nvPr>
        </p:nvGraphicFramePr>
        <p:xfrm>
          <a:off x="3651049" y="2911885"/>
          <a:ext cx="2057293" cy="720264"/>
        </p:xfrm>
        <a:graphic>
          <a:graphicData uri="http://schemas.openxmlformats.org/presentationml/2006/ole">
            <mc:AlternateContent xmlns:mc="http://schemas.openxmlformats.org/markup-compatibility/2006">
              <mc:Choice xmlns:v="urn:schemas-microsoft-com:vml" Requires="v">
                <p:oleObj r:id="rId2" imgW="2951988" imgH="762000" progId="Unknown">
                  <p:embed/>
                </p:oleObj>
              </mc:Choice>
              <mc:Fallback>
                <p:oleObj r:id="rId2" imgW="2951988" imgH="762000" progId="Unknown">
                  <p:embed/>
                  <p:pic>
                    <p:nvPicPr>
                      <p:cNvPr id="16" name="Object 15">
                        <a:extLst>
                          <a:ext uri="{FF2B5EF4-FFF2-40B4-BE49-F238E27FC236}">
                            <a16:creationId xmlns:a16="http://schemas.microsoft.com/office/drawing/2014/main" id="{3770D8CC-C069-4BE8-A4B8-6B33549F8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049" y="2911885"/>
                        <a:ext cx="2057293" cy="720264"/>
                      </a:xfrm>
                      <a:prstGeom prst="rect">
                        <a:avLst/>
                      </a:prstGeom>
                      <a:noFill/>
                    </p:spPr>
                  </p:pic>
                </p:oleObj>
              </mc:Fallback>
            </mc:AlternateContent>
          </a:graphicData>
        </a:graphic>
      </p:graphicFrame>
      <p:sp>
        <p:nvSpPr>
          <p:cNvPr id="17" name="TextBox 16">
            <a:extLst>
              <a:ext uri="{FF2B5EF4-FFF2-40B4-BE49-F238E27FC236}">
                <a16:creationId xmlns:a16="http://schemas.microsoft.com/office/drawing/2014/main" id="{20537C38-4E53-4A90-BFBC-99CE1B73E4A9}"/>
              </a:ext>
            </a:extLst>
          </p:cNvPr>
          <p:cNvSpPr txBox="1"/>
          <p:nvPr/>
        </p:nvSpPr>
        <p:spPr>
          <a:xfrm>
            <a:off x="779384" y="3775847"/>
            <a:ext cx="11116897" cy="2443298"/>
          </a:xfrm>
          <a:prstGeom prst="rect">
            <a:avLst/>
          </a:prstGeom>
          <a:noFill/>
        </p:spPr>
        <p:txBody>
          <a:bodyPr wrap="square" rtlCol="0">
            <a:spAutoFit/>
          </a:bodyPr>
          <a:lstStyle/>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p-dimensional vector of predictor variables,  </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constant and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vector of  p parameters.  The estimation of the parameters is done iteratively. In here, we have used  the Newton-conjugate gradient method with 10,000 iterations.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Let  p=P(Y=1/x) be the posterior probability that an instance with observed measurements  x belong to class Y=1.  The classification is based on the estimated value of p. </a:t>
            </a:r>
          </a:p>
          <a:p>
            <a:pPr marL="0" marR="0" algn="just">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rPr>
              <a:t>When there are  K classes then the  odds ratios are taken with respect to one class, say the last class.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0">
            <a:extLst>
              <a:ext uri="{FF2B5EF4-FFF2-40B4-BE49-F238E27FC236}">
                <a16:creationId xmlns:a16="http://schemas.microsoft.com/office/drawing/2014/main" id="{21B8E995-C14C-42D3-BA70-ECB77BE0E594}"/>
              </a:ext>
            </a:extLst>
          </p:cNvPr>
          <p:cNvSpPr>
            <a:spLocks noChangeArrowheads="1"/>
          </p:cNvSpPr>
          <p:nvPr/>
        </p:nvSpPr>
        <p:spPr bwMode="auto">
          <a:xfrm>
            <a:off x="0" y="-76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R"/>
          </a:p>
        </p:txBody>
      </p:sp>
      <p:graphicFrame>
        <p:nvGraphicFramePr>
          <p:cNvPr id="19" name="Object 18">
            <a:extLst>
              <a:ext uri="{FF2B5EF4-FFF2-40B4-BE49-F238E27FC236}">
                <a16:creationId xmlns:a16="http://schemas.microsoft.com/office/drawing/2014/main" id="{C683BA05-EAFA-4D0E-A95D-1CFDC1E95AFB}"/>
              </a:ext>
            </a:extLst>
          </p:cNvPr>
          <p:cNvGraphicFramePr>
            <a:graphicFrameLocks noChangeAspect="1"/>
          </p:cNvGraphicFramePr>
          <p:nvPr>
            <p:extLst>
              <p:ext uri="{D42A27DB-BD31-4B8C-83A1-F6EECF244321}">
                <p14:modId xmlns:p14="http://schemas.microsoft.com/office/powerpoint/2010/main" val="3841081142"/>
              </p:ext>
            </p:extLst>
          </p:nvPr>
        </p:nvGraphicFramePr>
        <p:xfrm>
          <a:off x="5372100" y="5228949"/>
          <a:ext cx="1722870" cy="621436"/>
        </p:xfrm>
        <a:graphic>
          <a:graphicData uri="http://schemas.openxmlformats.org/presentationml/2006/ole">
            <mc:AlternateContent xmlns:mc="http://schemas.openxmlformats.org/markup-compatibility/2006">
              <mc:Choice xmlns:v="urn:schemas-microsoft-com:vml" Requires="v">
                <p:oleObj r:id="rId4" imgW="2514600" imgH="769620" progId="Unknown">
                  <p:embed/>
                </p:oleObj>
              </mc:Choice>
              <mc:Fallback>
                <p:oleObj r:id="rId4" imgW="2514600" imgH="769620" progId="Unknown">
                  <p:embed/>
                  <p:pic>
                    <p:nvPicPr>
                      <p:cNvPr id="19" name="Object 18">
                        <a:extLst>
                          <a:ext uri="{FF2B5EF4-FFF2-40B4-BE49-F238E27FC236}">
                            <a16:creationId xmlns:a16="http://schemas.microsoft.com/office/drawing/2014/main" id="{C683BA05-EAFA-4D0E-A95D-1CFDC1E95A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2100" y="5228949"/>
                        <a:ext cx="1722870" cy="621436"/>
                      </a:xfrm>
                      <a:prstGeom prst="rect">
                        <a:avLst/>
                      </a:prstGeom>
                      <a:noFill/>
                    </p:spPr>
                  </p:pic>
                </p:oleObj>
              </mc:Fallback>
            </mc:AlternateContent>
          </a:graphicData>
        </a:graphic>
      </p:graphicFrame>
      <p:sp>
        <p:nvSpPr>
          <p:cNvPr id="20" name="Rectangle 12">
            <a:extLst>
              <a:ext uri="{FF2B5EF4-FFF2-40B4-BE49-F238E27FC236}">
                <a16:creationId xmlns:a16="http://schemas.microsoft.com/office/drawing/2014/main" id="{8DF2493C-A770-48D0-81E6-292351232EB4}"/>
              </a:ext>
            </a:extLst>
          </p:cNvPr>
          <p:cNvSpPr>
            <a:spLocks noChangeArrowheads="1"/>
          </p:cNvSpPr>
          <p:nvPr/>
        </p:nvSpPr>
        <p:spPr bwMode="auto">
          <a:xfrm flipV="1">
            <a:off x="-1" y="-1"/>
            <a:ext cx="125595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PR"/>
          </a:p>
        </p:txBody>
      </p:sp>
      <p:sp>
        <p:nvSpPr>
          <p:cNvPr id="3" name="Rectangle 2">
            <a:extLst>
              <a:ext uri="{FF2B5EF4-FFF2-40B4-BE49-F238E27FC236}">
                <a16:creationId xmlns:a16="http://schemas.microsoft.com/office/drawing/2014/main" id="{1D90410B-EC66-433C-B987-CD28DFBD4792}"/>
              </a:ext>
            </a:extLst>
          </p:cNvPr>
          <p:cNvSpPr>
            <a:spLocks noChangeArrowheads="1"/>
          </p:cNvSpPr>
          <p:nvPr/>
        </p:nvSpPr>
        <p:spPr bwMode="auto">
          <a:xfrm>
            <a:off x="-161648" y="365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R"/>
          </a:p>
        </p:txBody>
      </p:sp>
    </p:spTree>
    <p:extLst>
      <p:ext uri="{BB962C8B-B14F-4D97-AF65-F5344CB8AC3E}">
        <p14:creationId xmlns:p14="http://schemas.microsoft.com/office/powerpoint/2010/main" val="45967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B970943-9554-40F6-9C5D-58DB511EF853}"/>
              </a:ext>
            </a:extLst>
          </p:cNvPr>
          <p:cNvGraphicFramePr>
            <a:graphicFrameLocks noGrp="1"/>
          </p:cNvGraphicFramePr>
          <p:nvPr>
            <p:extLst>
              <p:ext uri="{D42A27DB-BD31-4B8C-83A1-F6EECF244321}">
                <p14:modId xmlns:p14="http://schemas.microsoft.com/office/powerpoint/2010/main" val="4077593183"/>
              </p:ext>
            </p:extLst>
          </p:nvPr>
        </p:nvGraphicFramePr>
        <p:xfrm>
          <a:off x="816746" y="2157273"/>
          <a:ext cx="5708340" cy="3394783"/>
        </p:xfrm>
        <a:graphic>
          <a:graphicData uri="http://schemas.openxmlformats.org/drawingml/2006/table">
            <a:tbl>
              <a:tblPr firstRow="1" firstCol="1" bandRow="1">
                <a:tableStyleId>{5C22544A-7EE6-4342-B048-85BDC9FD1C3A}</a:tableStyleId>
              </a:tblPr>
              <a:tblGrid>
                <a:gridCol w="1216240">
                  <a:extLst>
                    <a:ext uri="{9D8B030D-6E8A-4147-A177-3AD203B41FA5}">
                      <a16:colId xmlns:a16="http://schemas.microsoft.com/office/drawing/2014/main" val="3778527689"/>
                    </a:ext>
                  </a:extLst>
                </a:gridCol>
                <a:gridCol w="1171853">
                  <a:extLst>
                    <a:ext uri="{9D8B030D-6E8A-4147-A177-3AD203B41FA5}">
                      <a16:colId xmlns:a16="http://schemas.microsoft.com/office/drawing/2014/main" val="3848601712"/>
                    </a:ext>
                  </a:extLst>
                </a:gridCol>
                <a:gridCol w="1189608">
                  <a:extLst>
                    <a:ext uri="{9D8B030D-6E8A-4147-A177-3AD203B41FA5}">
                      <a16:colId xmlns:a16="http://schemas.microsoft.com/office/drawing/2014/main" val="1296501872"/>
                    </a:ext>
                  </a:extLst>
                </a:gridCol>
                <a:gridCol w="2130639">
                  <a:extLst>
                    <a:ext uri="{9D8B030D-6E8A-4147-A177-3AD203B41FA5}">
                      <a16:colId xmlns:a16="http://schemas.microsoft.com/office/drawing/2014/main" val="3628124482"/>
                    </a:ext>
                  </a:extLst>
                </a:gridCol>
              </a:tblGrid>
              <a:tr h="462673">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Classifier</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F1-score</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Accuracy</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Running time(secs)</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3547385"/>
                  </a:ext>
                </a:extLst>
              </a:tr>
              <a:tr h="484943">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err="1">
                          <a:effectLst/>
                        </a:rPr>
                        <a:t>Knn</a:t>
                      </a:r>
                      <a:r>
                        <a:rPr lang="en-US" sz="1800" baseline="0" dirty="0">
                          <a:effectLst/>
                        </a:rPr>
                        <a:t> (k=9)*</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.9822</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.9822</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latin typeface="Calibri" panose="020F0502020204030204" pitchFamily="34" charset="0"/>
                          <a:ea typeface="Calibri" panose="020F0502020204030204" pitchFamily="34" charset="0"/>
                          <a:cs typeface="Times New Roman" panose="02020603050405020304" pitchFamily="18" charset="0"/>
                        </a:rPr>
                        <a:t>3.7</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685611"/>
                  </a:ext>
                </a:extLst>
              </a:tr>
              <a:tr h="484943">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CNN</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.9634</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.9633</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latin typeface="Calibri" panose="020F0502020204030204" pitchFamily="34" charset="0"/>
                          <a:ea typeface="Calibri" panose="020F0502020204030204" pitchFamily="34" charset="0"/>
                          <a:cs typeface="Times New Roman" panose="02020603050405020304" pitchFamily="18" charset="0"/>
                        </a:rPr>
                        <a:t>377</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0308974"/>
                  </a:ext>
                </a:extLst>
              </a:tr>
              <a:tr h="484943">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MLP</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.9503</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.9502</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latin typeface="Calibri" panose="020F0502020204030204" pitchFamily="34" charset="0"/>
                          <a:ea typeface="Calibri" panose="020F0502020204030204" pitchFamily="34" charset="0"/>
                          <a:cs typeface="Times New Roman" panose="02020603050405020304" pitchFamily="18" charset="0"/>
                        </a:rPr>
                        <a:t>331.6</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5943340"/>
                  </a:ext>
                </a:extLst>
              </a:tr>
              <a:tr h="484943">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SVM</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.9370</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.9277</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latin typeface="Calibri" panose="020F0502020204030204" pitchFamily="34" charset="0"/>
                          <a:ea typeface="Calibri" panose="020F0502020204030204" pitchFamily="34" charset="0"/>
                          <a:cs typeface="Times New Roman" panose="02020603050405020304" pitchFamily="18" charset="0"/>
                        </a:rPr>
                        <a:t>207</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6300863"/>
                  </a:ext>
                </a:extLst>
              </a:tr>
              <a:tr h="992338">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Logistic Regression</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.9644</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.9636</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latin typeface="Calibri" panose="020F0502020204030204" pitchFamily="34" charset="0"/>
                          <a:ea typeface="Calibri" panose="020F0502020204030204" pitchFamily="34" charset="0"/>
                          <a:cs typeface="Times New Roman" panose="02020603050405020304" pitchFamily="18" charset="0"/>
                        </a:rPr>
                        <a:t>7.8</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7100329"/>
                  </a:ext>
                </a:extLst>
              </a:tr>
            </a:tbl>
          </a:graphicData>
        </a:graphic>
      </p:graphicFrame>
      <p:sp>
        <p:nvSpPr>
          <p:cNvPr id="3" name="Rectangle 1">
            <a:extLst>
              <a:ext uri="{FF2B5EF4-FFF2-40B4-BE49-F238E27FC236}">
                <a16:creationId xmlns:a16="http://schemas.microsoft.com/office/drawing/2014/main" id="{10653833-2753-470A-9572-DB2BD7065993}"/>
              </a:ext>
            </a:extLst>
          </p:cNvPr>
          <p:cNvSpPr>
            <a:spLocks noChangeArrowheads="1"/>
          </p:cNvSpPr>
          <p:nvPr/>
        </p:nvSpPr>
        <p:spPr bwMode="auto">
          <a:xfrm>
            <a:off x="723901" y="868487"/>
            <a:ext cx="9982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PR" sz="3600" b="1" i="0" u="none" strike="noStrike" cap="none" normalizeH="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Table 1. Metrics for Multiclass classification</a:t>
            </a:r>
            <a:endParaRPr kumimoji="0" lang="en-US" altLang="en-PR" sz="3600" b="0" i="0" u="none" strike="noStrike" cap="none" normalizeH="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PR"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EC3F549-CCDC-4EC1-AACD-EB7382B8A46A}"/>
              </a:ext>
            </a:extLst>
          </p:cNvPr>
          <p:cNvSpPr txBox="1"/>
          <p:nvPr/>
        </p:nvSpPr>
        <p:spPr>
          <a:xfrm>
            <a:off x="723901" y="5948039"/>
            <a:ext cx="8207035" cy="670440"/>
          </a:xfrm>
          <a:prstGeom prst="rect">
            <a:avLst/>
          </a:prstGeom>
          <a:noFill/>
        </p:spPr>
        <p:txBody>
          <a:bodyPr wrap="square" rtlCol="0">
            <a:spAutoFit/>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*k=9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gives the highest accuracy on the test set,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 was varied from 1 up to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F18B707-17DE-4175-BE7B-F50B582D7E66}"/>
              </a:ext>
            </a:extLst>
          </p:cNvPr>
          <p:cNvSpPr txBox="1"/>
          <p:nvPr/>
        </p:nvSpPr>
        <p:spPr>
          <a:xfrm>
            <a:off x="7211627" y="2229459"/>
            <a:ext cx="4163627" cy="374077"/>
          </a:xfrm>
          <a:prstGeom prst="rect">
            <a:avLst/>
          </a:prstGeom>
          <a:noFill/>
        </p:spPr>
        <p:txBody>
          <a:bodyPr wrap="square" rtlCol="0">
            <a:spAutoFit/>
          </a:bodyPr>
          <a:lstStyle/>
          <a:p>
            <a:pPr marL="0" marR="0" algn="just">
              <a:lnSpc>
                <a:spcPct val="107000"/>
              </a:lnSpc>
              <a:spcBef>
                <a:spcPts val="0"/>
              </a:spcBef>
              <a:spcAft>
                <a:spcPts val="1125"/>
              </a:spcAft>
            </a:pPr>
            <a:r>
              <a:rPr lang="fr-FR" sz="18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F1 = 2 * (PRE * REC) / (PRE + REC)</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07553C6-A72F-47A3-96C6-039FF7E25BB6}"/>
              </a:ext>
            </a:extLst>
          </p:cNvPr>
          <p:cNvSpPr txBox="1"/>
          <p:nvPr/>
        </p:nvSpPr>
        <p:spPr>
          <a:xfrm>
            <a:off x="7332955" y="2743200"/>
            <a:ext cx="4385569" cy="773032"/>
          </a:xfrm>
          <a:prstGeom prst="rect">
            <a:avLst/>
          </a:prstGeom>
          <a:noFill/>
        </p:spPr>
        <p:txBody>
          <a:bodyPr wrap="square" rtlCol="0">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PRE = TP / (TP + FP)</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REC = TP / (TP + FN)</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2FDC5DD-7769-4B22-BF91-D384DB95A068}"/>
              </a:ext>
            </a:extLst>
          </p:cNvPr>
          <p:cNvSpPr txBox="1"/>
          <p:nvPr/>
        </p:nvSpPr>
        <p:spPr>
          <a:xfrm>
            <a:off x="7057748" y="3771538"/>
            <a:ext cx="4918229" cy="2031325"/>
          </a:xfrm>
          <a:prstGeom prst="rect">
            <a:avLst/>
          </a:prstGeom>
          <a:noFill/>
        </p:spPr>
        <p:txBody>
          <a:bodyPr wrap="square" rtlCol="0">
            <a:spAutoFit/>
          </a:bodyPr>
          <a:lstStyle/>
          <a:p>
            <a:r>
              <a:rPr lang="en-US" sz="18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 validation set of </a:t>
            </a:r>
            <a:r>
              <a:rPr lang="en-US"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0 percent was used for MLP and CNN. This fact decreases  the training size from 18,000 to 11,520 instances, since 3,600 (20 percent) are already in the test dataset and from the remaining 14,400  instances 2880 are assigned to the validation set.  </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R" dirty="0"/>
          </a:p>
        </p:txBody>
      </p:sp>
    </p:spTree>
    <p:extLst>
      <p:ext uri="{BB962C8B-B14F-4D97-AF65-F5344CB8AC3E}">
        <p14:creationId xmlns:p14="http://schemas.microsoft.com/office/powerpoint/2010/main" val="3353891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8574E8-5C5A-4D97-9BBF-B3A3D42FBF14}"/>
              </a:ext>
            </a:extLst>
          </p:cNvPr>
          <p:cNvSpPr txBox="1"/>
          <p:nvPr/>
        </p:nvSpPr>
        <p:spPr>
          <a:xfrm>
            <a:off x="1468582" y="683491"/>
            <a:ext cx="10086109" cy="523220"/>
          </a:xfrm>
          <a:prstGeom prst="rect">
            <a:avLst/>
          </a:prstGeom>
          <a:noFill/>
        </p:spPr>
        <p:txBody>
          <a:bodyPr wrap="square" rtlCol="0">
            <a:spAutoFit/>
          </a:bodyPr>
          <a:lstStyle/>
          <a:p>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2. Metrics for Multiclass classification after PCA</a:t>
            </a:r>
            <a:endParaRPr lang="en-P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0C664D7-AED7-45EC-979E-E1D87E510AE8}"/>
              </a:ext>
            </a:extLst>
          </p:cNvPr>
          <p:cNvSpPr txBox="1"/>
          <p:nvPr/>
        </p:nvSpPr>
        <p:spPr>
          <a:xfrm>
            <a:off x="831273" y="6160655"/>
            <a:ext cx="10963563" cy="374077"/>
          </a:xfrm>
          <a:prstGeom prst="rect">
            <a:avLst/>
          </a:prstGeom>
          <a:noFill/>
        </p:spPr>
        <p:txBody>
          <a:bodyPr wrap="square" rtlCol="0">
            <a:spAutoFit/>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MLP with two layers each of them having 30 neurons</a:t>
            </a:r>
            <a:endParaRPr lang="en-PR"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132FACE-37ED-4278-BEBB-8A02C291000C}"/>
              </a:ext>
            </a:extLst>
          </p:cNvPr>
          <p:cNvGraphicFramePr>
            <a:graphicFrameLocks noGrp="1"/>
          </p:cNvGraphicFramePr>
          <p:nvPr>
            <p:extLst>
              <p:ext uri="{D42A27DB-BD31-4B8C-83A1-F6EECF244321}">
                <p14:modId xmlns:p14="http://schemas.microsoft.com/office/powerpoint/2010/main" val="3575681290"/>
              </p:ext>
            </p:extLst>
          </p:nvPr>
        </p:nvGraphicFramePr>
        <p:xfrm>
          <a:off x="1924695" y="1600200"/>
          <a:ext cx="8058152" cy="4000497"/>
        </p:xfrm>
        <a:graphic>
          <a:graphicData uri="http://schemas.openxmlformats.org/drawingml/2006/table">
            <a:tbl>
              <a:tblPr firstRow="1" firstCol="1" bandRow="1">
                <a:tableStyleId>{5C22544A-7EE6-4342-B048-85BDC9FD1C3A}</a:tableStyleId>
              </a:tblPr>
              <a:tblGrid>
                <a:gridCol w="1385638">
                  <a:extLst>
                    <a:ext uri="{9D8B030D-6E8A-4147-A177-3AD203B41FA5}">
                      <a16:colId xmlns:a16="http://schemas.microsoft.com/office/drawing/2014/main" val="2881011520"/>
                    </a:ext>
                  </a:extLst>
                </a:gridCol>
                <a:gridCol w="849401">
                  <a:extLst>
                    <a:ext uri="{9D8B030D-6E8A-4147-A177-3AD203B41FA5}">
                      <a16:colId xmlns:a16="http://schemas.microsoft.com/office/drawing/2014/main" val="1003061073"/>
                    </a:ext>
                  </a:extLst>
                </a:gridCol>
                <a:gridCol w="1081055">
                  <a:extLst>
                    <a:ext uri="{9D8B030D-6E8A-4147-A177-3AD203B41FA5}">
                      <a16:colId xmlns:a16="http://schemas.microsoft.com/office/drawing/2014/main" val="40987501"/>
                    </a:ext>
                  </a:extLst>
                </a:gridCol>
                <a:gridCol w="1081055">
                  <a:extLst>
                    <a:ext uri="{9D8B030D-6E8A-4147-A177-3AD203B41FA5}">
                      <a16:colId xmlns:a16="http://schemas.microsoft.com/office/drawing/2014/main" val="993342359"/>
                    </a:ext>
                  </a:extLst>
                </a:gridCol>
                <a:gridCol w="1312710">
                  <a:extLst>
                    <a:ext uri="{9D8B030D-6E8A-4147-A177-3AD203B41FA5}">
                      <a16:colId xmlns:a16="http://schemas.microsoft.com/office/drawing/2014/main" val="3045546406"/>
                    </a:ext>
                  </a:extLst>
                </a:gridCol>
                <a:gridCol w="1312710">
                  <a:extLst>
                    <a:ext uri="{9D8B030D-6E8A-4147-A177-3AD203B41FA5}">
                      <a16:colId xmlns:a16="http://schemas.microsoft.com/office/drawing/2014/main" val="3824294199"/>
                    </a:ext>
                  </a:extLst>
                </a:gridCol>
                <a:gridCol w="1035583">
                  <a:extLst>
                    <a:ext uri="{9D8B030D-6E8A-4147-A177-3AD203B41FA5}">
                      <a16:colId xmlns:a16="http://schemas.microsoft.com/office/drawing/2014/main" val="285921027"/>
                    </a:ext>
                  </a:extLst>
                </a:gridCol>
              </a:tblGrid>
              <a:tr h="479830">
                <a:tc rowSpan="2">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effectLst/>
                        </a:rPr>
                        <a:t>Classifier</a:t>
                      </a:r>
                      <a:endParaRPr lang="en-PR"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gridSpan="2">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effectLst/>
                        </a:rPr>
                        <a:t>  F1-score</a:t>
                      </a:r>
                      <a:endParaRPr lang="en-PR"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hMerge="1">
                  <a:txBody>
                    <a:bodyPr/>
                    <a:lstStyle/>
                    <a:p>
                      <a:endParaRPr lang="en-PR"/>
                    </a:p>
                  </a:txBody>
                  <a:tcPr/>
                </a:tc>
                <a:tc gridSpan="2">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a:effectLst/>
                        </a:rPr>
                        <a:t>   Accuracy</a:t>
                      </a:r>
                      <a:endParaRPr lang="en-PR"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hMerge="1">
                  <a:txBody>
                    <a:bodyPr/>
                    <a:lstStyle/>
                    <a:p>
                      <a:endParaRPr lang="en-PR"/>
                    </a:p>
                  </a:txBody>
                  <a:tcPr/>
                </a:tc>
                <a:tc gridSpan="2">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a:effectLst/>
                        </a:rPr>
                        <a:t>Running time(secs)</a:t>
                      </a:r>
                      <a:endParaRPr lang="en-PR" sz="16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hMerge="1">
                  <a:txBody>
                    <a:bodyPr/>
                    <a:lstStyle/>
                    <a:p>
                      <a:endParaRPr lang="en-PR"/>
                    </a:p>
                  </a:txBody>
                  <a:tcPr/>
                </a:tc>
                <a:extLst>
                  <a:ext uri="{0D108BD9-81ED-4DB2-BD59-A6C34878D82A}">
                    <a16:rowId xmlns:a16="http://schemas.microsoft.com/office/drawing/2014/main" val="323339711"/>
                  </a:ext>
                </a:extLst>
              </a:tr>
              <a:tr h="479830">
                <a:tc vMerge="1">
                  <a:txBody>
                    <a:bodyPr/>
                    <a:lstStyle/>
                    <a:p>
                      <a:endParaRPr lang="en-PR"/>
                    </a:p>
                  </a:txBody>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solidFill>
                            <a:schemeClr val="bg1"/>
                          </a:solidFill>
                          <a:effectLst/>
                        </a:rPr>
                        <a:t>30 PCs</a:t>
                      </a:r>
                      <a:endParaRPr lang="en-PR" sz="1600" baseline="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solidFill>
                            <a:schemeClr val="bg1"/>
                          </a:solidFill>
                          <a:effectLst/>
                        </a:rPr>
                        <a:t>50 PCS</a:t>
                      </a:r>
                      <a:endParaRPr lang="en-PR" sz="1600" baseline="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solidFill>
                            <a:schemeClr val="bg1"/>
                          </a:solidFill>
                          <a:effectLst/>
                        </a:rPr>
                        <a:t>30 Pcs</a:t>
                      </a:r>
                      <a:endParaRPr lang="en-PR" sz="1600" baseline="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solidFill>
                            <a:schemeClr val="bg1"/>
                          </a:solidFill>
                          <a:effectLst/>
                        </a:rPr>
                        <a:t>50 PCs</a:t>
                      </a:r>
                      <a:endParaRPr lang="en-PR" sz="1600" baseline="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solidFill>
                            <a:schemeClr val="bg1"/>
                          </a:solidFill>
                          <a:effectLst/>
                        </a:rPr>
                        <a:t>30 PCs</a:t>
                      </a:r>
                      <a:endParaRPr lang="en-PR" sz="1600" baseline="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effectLst/>
                        </a:rPr>
                        <a:t> </a:t>
                      </a:r>
                      <a:r>
                        <a:rPr lang="en-US" sz="1600" baseline="0" dirty="0">
                          <a:solidFill>
                            <a:schemeClr val="bg1"/>
                          </a:solidFill>
                          <a:effectLst/>
                        </a:rPr>
                        <a:t>50 PCs</a:t>
                      </a:r>
                      <a:endParaRPr lang="en-PR" sz="1600" baseline="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006039483"/>
                  </a:ext>
                </a:extLst>
              </a:tr>
              <a:tr h="502925">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effectLst/>
                        </a:rPr>
                        <a:t>K-</a:t>
                      </a:r>
                      <a:r>
                        <a:rPr lang="en-US" sz="1600" baseline="0" dirty="0" err="1">
                          <a:effectLst/>
                        </a:rPr>
                        <a:t>nn</a:t>
                      </a:r>
                      <a:endParaRPr lang="en-PR"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0.9484</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0.9405</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0.9480</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0.9400</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    0.36</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   1.39</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5637750"/>
                  </a:ext>
                </a:extLst>
              </a:tr>
              <a:tr h="502925">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effectLst/>
                        </a:rPr>
                        <a:t>CNN</a:t>
                      </a:r>
                      <a:endParaRPr lang="en-PR"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0.9588</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0.9562</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0.9588</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0.9572</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  11.43</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 15.14</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4025765"/>
                  </a:ext>
                </a:extLst>
              </a:tr>
              <a:tr h="502925">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effectLst/>
                        </a:rPr>
                        <a:t>MLP*</a:t>
                      </a:r>
                      <a:endParaRPr lang="en-PR"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0.9492</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0.9494</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0.9492</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0.9491</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403.8</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latin typeface="Calibri" panose="020F0502020204030204" pitchFamily="34" charset="0"/>
                          <a:ea typeface="Calibri" panose="020F0502020204030204" pitchFamily="34" charset="0"/>
                          <a:cs typeface="Times New Roman" panose="02020603050405020304" pitchFamily="18" charset="0"/>
                        </a:rPr>
                        <a:t>223.01</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9237682"/>
                  </a:ext>
                </a:extLst>
              </a:tr>
              <a:tr h="502925">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effectLst/>
                        </a:rPr>
                        <a:t>SVM</a:t>
                      </a:r>
                      <a:endParaRPr lang="en-PR"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0.9557</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0.9343</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0.9552</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0.9322</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    6.52</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    8.86</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5550412"/>
                  </a:ext>
                </a:extLst>
              </a:tr>
              <a:tr h="1029137">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aseline="0" dirty="0">
                          <a:effectLst/>
                        </a:rPr>
                        <a:t>Logistic Regression</a:t>
                      </a:r>
                      <a:endParaRPr lang="en-PR" sz="16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0.9530</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a:effectLst/>
                        </a:rPr>
                        <a:t>0.9654</a:t>
                      </a:r>
                      <a:endParaRPr lang="en-PR"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0.9525</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0.9647</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    2.50</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fontAlgn="base">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aseline="0" dirty="0">
                          <a:effectLst/>
                        </a:rPr>
                        <a:t>    2.10</a:t>
                      </a:r>
                      <a:endParaRPr lang="en-PR"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5082905"/>
                  </a:ext>
                </a:extLst>
              </a:tr>
            </a:tbl>
          </a:graphicData>
        </a:graphic>
      </p:graphicFrame>
    </p:spTree>
    <p:extLst>
      <p:ext uri="{BB962C8B-B14F-4D97-AF65-F5344CB8AC3E}">
        <p14:creationId xmlns:p14="http://schemas.microsoft.com/office/powerpoint/2010/main" val="2513256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D036-F7CC-436C-93A4-9E71AD66F10E}"/>
              </a:ext>
            </a:extLst>
          </p:cNvPr>
          <p:cNvSpPr>
            <a:spLocks noGrp="1"/>
          </p:cNvSpPr>
          <p:nvPr>
            <p:ph type="title"/>
          </p:nvPr>
        </p:nvSpPr>
        <p:spPr/>
        <p:txBody>
          <a:bodyPr/>
          <a:lstStyle/>
          <a:p>
            <a:r>
              <a:rPr lang="en-US" dirty="0"/>
              <a:t>Classifiers to be added</a:t>
            </a:r>
            <a:endParaRPr lang="en-PR" dirty="0"/>
          </a:p>
        </p:txBody>
      </p:sp>
      <p:sp>
        <p:nvSpPr>
          <p:cNvPr id="3" name="TextBox 2">
            <a:extLst>
              <a:ext uri="{FF2B5EF4-FFF2-40B4-BE49-F238E27FC236}">
                <a16:creationId xmlns:a16="http://schemas.microsoft.com/office/drawing/2014/main" id="{D5B1DD92-B27A-49C3-A371-37A0E8BA423F}"/>
              </a:ext>
            </a:extLst>
          </p:cNvPr>
          <p:cNvSpPr txBox="1"/>
          <p:nvPr/>
        </p:nvSpPr>
        <p:spPr>
          <a:xfrm>
            <a:off x="914400" y="2254928"/>
            <a:ext cx="9863091" cy="1200329"/>
          </a:xfrm>
          <a:prstGeom prst="rect">
            <a:avLst/>
          </a:prstGeom>
          <a:noFill/>
        </p:spPr>
        <p:txBody>
          <a:bodyPr wrap="square" rtlCol="0">
            <a:spAutoFit/>
          </a:bodyPr>
          <a:lstStyle/>
          <a:p>
            <a:r>
              <a:rPr lang="en-US" sz="2400" dirty="0"/>
              <a:t>LSTM: Long short-term memory</a:t>
            </a:r>
          </a:p>
          <a:p>
            <a:r>
              <a:rPr lang="en-US" sz="2400" dirty="0"/>
              <a:t>CNN-LSTM</a:t>
            </a:r>
          </a:p>
          <a:p>
            <a:r>
              <a:rPr lang="en-US" sz="2400" dirty="0"/>
              <a:t>Functional data analysis (??)</a:t>
            </a:r>
            <a:endParaRPr lang="en-PR" sz="2400" dirty="0"/>
          </a:p>
        </p:txBody>
      </p:sp>
    </p:spTree>
    <p:extLst>
      <p:ext uri="{BB962C8B-B14F-4D97-AF65-F5344CB8AC3E}">
        <p14:creationId xmlns:p14="http://schemas.microsoft.com/office/powerpoint/2010/main" val="114929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E433-6463-4FC1-B350-8ED3F19BA1EF}"/>
              </a:ext>
            </a:extLst>
          </p:cNvPr>
          <p:cNvSpPr>
            <a:spLocks noGrp="1"/>
          </p:cNvSpPr>
          <p:nvPr>
            <p:ph type="title"/>
          </p:nvPr>
        </p:nvSpPr>
        <p:spPr/>
        <p:txBody>
          <a:bodyPr/>
          <a:lstStyle/>
          <a:p>
            <a:r>
              <a:rPr lang="en-US" dirty="0"/>
              <a:t>I-Data Preparation</a:t>
            </a:r>
            <a:endParaRPr lang="en-PR" dirty="0"/>
          </a:p>
        </p:txBody>
      </p:sp>
      <p:sp>
        <p:nvSpPr>
          <p:cNvPr id="3" name="Text Placeholder 2">
            <a:extLst>
              <a:ext uri="{FF2B5EF4-FFF2-40B4-BE49-F238E27FC236}">
                <a16:creationId xmlns:a16="http://schemas.microsoft.com/office/drawing/2014/main" id="{7FF61F75-9B83-4BED-9BEA-6A4101B8DFBF}"/>
              </a:ext>
            </a:extLst>
          </p:cNvPr>
          <p:cNvSpPr>
            <a:spLocks noGrp="1"/>
          </p:cNvSpPr>
          <p:nvPr>
            <p:ph type="body" idx="1"/>
          </p:nvPr>
        </p:nvSpPr>
        <p:spPr/>
        <p:txBody>
          <a:bodyPr/>
          <a:lstStyle/>
          <a:p>
            <a:endParaRPr lang="en-PR"/>
          </a:p>
        </p:txBody>
      </p:sp>
    </p:spTree>
    <p:extLst>
      <p:ext uri="{BB962C8B-B14F-4D97-AF65-F5344CB8AC3E}">
        <p14:creationId xmlns:p14="http://schemas.microsoft.com/office/powerpoint/2010/main" val="384744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ACE2160-3F6F-4056-8652-804837D79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352425"/>
            <a:ext cx="10982325"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9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036D1E-A963-479F-9412-39C93C5896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95425" y="771525"/>
            <a:ext cx="9734550" cy="5181600"/>
          </a:xfrm>
          <a:prstGeom prst="rect">
            <a:avLst/>
          </a:prstGeom>
          <a:noFill/>
          <a:ln>
            <a:noFill/>
          </a:ln>
        </p:spPr>
      </p:pic>
    </p:spTree>
    <p:extLst>
      <p:ext uri="{BB962C8B-B14F-4D97-AF65-F5344CB8AC3E}">
        <p14:creationId xmlns:p14="http://schemas.microsoft.com/office/powerpoint/2010/main" val="262025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EF1D71-DE7B-45E9-8231-4DF99C124D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333500"/>
            <a:ext cx="9248775" cy="4498023"/>
          </a:xfrm>
          <a:prstGeom prst="rect">
            <a:avLst/>
          </a:prstGeom>
          <a:noFill/>
          <a:ln>
            <a:noFill/>
          </a:ln>
        </p:spPr>
      </p:pic>
    </p:spTree>
    <p:extLst>
      <p:ext uri="{BB962C8B-B14F-4D97-AF65-F5344CB8AC3E}">
        <p14:creationId xmlns:p14="http://schemas.microsoft.com/office/powerpoint/2010/main" val="224454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4D33BA8-7F51-4153-9365-0FFF622E6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352425"/>
            <a:ext cx="11106150"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47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82A6-4908-421D-A1DF-450B2347627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Fig 5.  Principal Components 3D visualization  of the raw data, colored by Substrate</a:t>
            </a:r>
            <a:endParaRPr lang="en-PR" dirty="0"/>
          </a:p>
        </p:txBody>
      </p:sp>
      <p:pic>
        <p:nvPicPr>
          <p:cNvPr id="3" name="Picture 2">
            <a:extLst>
              <a:ext uri="{FF2B5EF4-FFF2-40B4-BE49-F238E27FC236}">
                <a16:creationId xmlns:a16="http://schemas.microsoft.com/office/drawing/2014/main" id="{3A380BEF-424E-4BD0-889E-51B4288DD7F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6450" y="2133601"/>
            <a:ext cx="7562850" cy="4105274"/>
          </a:xfrm>
          <a:prstGeom prst="rect">
            <a:avLst/>
          </a:prstGeom>
          <a:noFill/>
          <a:ln>
            <a:noFill/>
          </a:ln>
        </p:spPr>
      </p:pic>
    </p:spTree>
    <p:extLst>
      <p:ext uri="{BB962C8B-B14F-4D97-AF65-F5344CB8AC3E}">
        <p14:creationId xmlns:p14="http://schemas.microsoft.com/office/powerpoint/2010/main" val="314714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1AB9-E7B8-44EB-AE69-82D4944E88C9}"/>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Fig 6. t- distributed Stochastic Neighbor Embedding (t-SNE)  3D visualization  of the  raw data, colored by substrate</a:t>
            </a:r>
            <a:endParaRPr lang="en-PR" dirty="0"/>
          </a:p>
        </p:txBody>
      </p:sp>
      <p:pic>
        <p:nvPicPr>
          <p:cNvPr id="3" name="Picture 2">
            <a:extLst>
              <a:ext uri="{FF2B5EF4-FFF2-40B4-BE49-F238E27FC236}">
                <a16:creationId xmlns:a16="http://schemas.microsoft.com/office/drawing/2014/main" id="{611FCA21-77BB-45E3-8652-8E2B9C330C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053589"/>
            <a:ext cx="7924800" cy="4070986"/>
          </a:xfrm>
          <a:prstGeom prst="rect">
            <a:avLst/>
          </a:prstGeom>
          <a:noFill/>
          <a:ln>
            <a:noFill/>
          </a:ln>
        </p:spPr>
      </p:pic>
    </p:spTree>
    <p:extLst>
      <p:ext uri="{BB962C8B-B14F-4D97-AF65-F5344CB8AC3E}">
        <p14:creationId xmlns:p14="http://schemas.microsoft.com/office/powerpoint/2010/main" val="1705405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1429</Words>
  <Application>Microsoft Office PowerPoint</Application>
  <PresentationFormat>Widescreen</PresentationFormat>
  <Paragraphs>138</Paragraphs>
  <Slides>24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Arial</vt:lpstr>
      <vt:lpstr>Calibri</vt:lpstr>
      <vt:lpstr>Calibri Light</vt:lpstr>
      <vt:lpstr>Cambria Math</vt:lpstr>
      <vt:lpstr>inherit</vt:lpstr>
      <vt:lpstr>MathJax_Main</vt:lpstr>
      <vt:lpstr>MathJax_Math-italic</vt:lpstr>
      <vt:lpstr>Symbol</vt:lpstr>
      <vt:lpstr>Times New Roman</vt:lpstr>
      <vt:lpstr>Office Theme</vt:lpstr>
      <vt:lpstr>Unknown</vt:lpstr>
      <vt:lpstr>Machine Algorithms for analytes classification </vt:lpstr>
      <vt:lpstr>Summary</vt:lpstr>
      <vt:lpstr>I-Data Preparation</vt:lpstr>
      <vt:lpstr>PowerPoint Presentation</vt:lpstr>
      <vt:lpstr>PowerPoint Presentation</vt:lpstr>
      <vt:lpstr>PowerPoint Presentation</vt:lpstr>
      <vt:lpstr>PowerPoint Presentation</vt:lpstr>
      <vt:lpstr>Fig 5.  Principal Components 3D visualization  of the raw data, colored by Substrate</vt:lpstr>
      <vt:lpstr>Fig 6. t- distributed Stochastic Neighbor Embedding (t-SNE)  3D visualization  of the  raw data, colored by substrate</vt:lpstr>
      <vt:lpstr>Fig 7. t- distributed Stochastic Neighbor Embedding (t-SNE)  3D visualization  of 100 PCs  </vt:lpstr>
      <vt:lpstr>Data Preprocessing</vt:lpstr>
      <vt:lpstr>PowerPoint Presentation</vt:lpstr>
      <vt:lpstr>Fig 9. Principal Components data visualization in 3D after centering and normalization  colored by Substrate</vt:lpstr>
      <vt:lpstr>Hardware and software specifications</vt:lpstr>
      <vt:lpstr>2. Analytes Classification</vt:lpstr>
      <vt:lpstr>K-nearest neighbors</vt:lpstr>
      <vt:lpstr>Multilayer Perceptron MLP</vt:lpstr>
      <vt:lpstr>PowerPoint Presentation</vt:lpstr>
      <vt:lpstr>Convolutional Neural networks (CNN)</vt:lpstr>
      <vt:lpstr>Non-linear Support vector Machine (SVM)</vt:lpstr>
      <vt:lpstr>Logistic Regression</vt:lpstr>
      <vt:lpstr>PowerPoint Presentation</vt:lpstr>
      <vt:lpstr>PowerPoint Presentation</vt:lpstr>
      <vt:lpstr>Classifiers to be added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Algorithms for analytes classification </dc:title>
  <dc:creator>Edgar Acuna</dc:creator>
  <cp:lastModifiedBy>Edgar Acuna</cp:lastModifiedBy>
  <cp:revision>8</cp:revision>
  <dcterms:created xsi:type="dcterms:W3CDTF">2021-06-02T12:33:03Z</dcterms:created>
  <dcterms:modified xsi:type="dcterms:W3CDTF">2021-06-11T14:28:00Z</dcterms:modified>
</cp:coreProperties>
</file>