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350" r:id="rId5"/>
    <p:sldId id="354" r:id="rId6"/>
    <p:sldId id="355" r:id="rId7"/>
    <p:sldId id="356" r:id="rId8"/>
    <p:sldId id="357" r:id="rId9"/>
    <p:sldId id="358" r:id="rId10"/>
    <p:sldId id="359" r:id="rId11"/>
    <p:sldId id="351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11" d="100"/>
          <a:sy n="111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728A1A-D670-41C0-87CE-811AE81BF8A1}" type="datetime1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47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conteú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002ABF2-59A6-4C8B-90A9-C2D7243E4867}" type="datetime4">
              <a:rPr lang="pt-BR" noProof="0" smtClean="0">
                <a:latin typeface="+mn-lt"/>
              </a:rPr>
              <a:t>2 de abril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v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9" name="Forma Liv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40" name="Forma Liv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A4F546E-0691-4510-9A35-C7334DA84076}" type="datetime4">
              <a:rPr lang="pt-BR" noProof="0" smtClean="0">
                <a:latin typeface="+mn-lt"/>
              </a:rPr>
              <a:t>2 de abril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7" name="Forma Liv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8" name="Forma Liv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3DBEA6DC-A0BF-49C7-906E-6E6597662598}" type="datetime4">
              <a:rPr lang="pt-BR" noProof="0" smtClean="0">
                <a:latin typeface="+mn-lt"/>
              </a:rPr>
              <a:t>2 de abril de 2023</a:t>
            </a:fld>
            <a:endParaRPr lang="pt-BR" noProof="0" dirty="0">
              <a:latin typeface="+mn-lt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3" name="Forma Liv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ço Reservado para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5" name="Espaço Reservado para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ço Reservado para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ço Reservado para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ço Reservado para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ço Reservado para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B0F7DF4-F2CA-42E1-AFA2-97BD8D250ADE}" type="datetime4">
              <a:rPr lang="pt-BR" noProof="0" smtClean="0">
                <a:latin typeface="+mn-lt"/>
              </a:rPr>
              <a:t>2 de abril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9" name="Forma Liv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4" name="Espaço Reservado para Imagem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16A7595-89D9-4258-950C-6AECF9DDF8B8}" type="datetime4">
              <a:rPr lang="pt-BR" noProof="0" smtClean="0">
                <a:latin typeface="+mn-lt"/>
              </a:rPr>
              <a:t>2 de abril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4" name="Forma Liv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2D0FCFC1-2078-4220-A791-5353C1A85342}" type="datetime4">
              <a:rPr lang="pt-BR" noProof="0" smtClean="0">
                <a:latin typeface="+mn-lt"/>
              </a:rPr>
              <a:t>2 de abril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tabela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D672EA7-A5DA-4DCF-A305-17E011B80D62}" type="datetime4">
              <a:rPr lang="pt-BR" noProof="0" smtClean="0">
                <a:latin typeface="+mn-lt"/>
              </a:rPr>
              <a:t>2 de abril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Caixa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6" name="Forma Liv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8" name="Espaço Reservado para Imagem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ço Reservado para Imagem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2" name="Espaço Reservado para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3" name="Espaço Reservado para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4" name="Espaço Reservado para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5" name="Espaço Reservado para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6" name="Espaço Reservado para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7" name="Espaço Reservado para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8" name="Espaço Reservado para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9" name="Espaço Reservado para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9" name="Forma Liv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0" name="Forma Liv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66" name="Espaço Reservado para Imagem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9" name="Espaço Reservado para Imagem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037ECF49-BE9A-4960-9DAF-BEA0BAF15DBB}" type="datetime4">
              <a:rPr lang="pt-BR" noProof="0" smtClean="0">
                <a:latin typeface="+mn-lt"/>
              </a:rPr>
              <a:t>2 de abril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6" name="Espaço Reservado para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7" name="Espaço Reservado para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2" name="Espaço Reservado para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3" name="Espaço Reservado para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106" name="Espaço Reservado para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7" name="Espaço Reservado para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108" name="Espaço Reservado para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9" name="Espaço Reservado para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707B6374-D19B-4EAC-B5EF-652507579787}" type="datetime4">
              <a:rPr lang="pt-BR" noProof="0" smtClean="0">
                <a:latin typeface="+mn-lt"/>
              </a:rPr>
              <a:t>2 de abril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D94B1CDD-2F73-47CA-A551-F85B4E632EE9}" type="datetime4">
              <a:rPr lang="pt-BR" noProof="0" smtClean="0">
                <a:latin typeface="+mn-lt"/>
              </a:rPr>
              <a:t>2 de abril de 2023</a:t>
            </a:fld>
            <a:endParaRPr lang="pt-BR" noProof="0">
              <a:latin typeface="+mn-lt"/>
            </a:endParaRP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pt-BR" sz="3000" dirty="0"/>
              <a:t>DESENVOLVIMENTO E OPERAÇÃO - </a:t>
            </a:r>
            <a:r>
              <a:rPr lang="pt-BR" sz="3000" dirty="0" err="1"/>
              <a:t>DevOps</a:t>
            </a:r>
            <a:endParaRPr lang="pt-BR" sz="30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Nome: Gustavo Leite Maldonado</a:t>
            </a:r>
          </a:p>
          <a:p>
            <a:pPr rtl="0"/>
            <a:r>
              <a:rPr lang="pt-BR" dirty="0">
                <a:latin typeface="+mj-lt"/>
              </a:rPr>
              <a:t>Curso: Análise e Desenvolvimento de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3954151-5A29-AA3A-6438-CE8AF58F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02" y="129396"/>
            <a:ext cx="11490385" cy="388798"/>
          </a:xfrm>
        </p:spPr>
        <p:txBody>
          <a:bodyPr>
            <a:noAutofit/>
          </a:bodyPr>
          <a:lstStyle/>
          <a:p>
            <a:pPr algn="ctr"/>
            <a:r>
              <a:rPr lang="pt-BR" sz="2800" b="1" kern="1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2800" b="1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on-line</a:t>
            </a:r>
            <a:endParaRPr lang="pt-BR" sz="3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305771-7077-C050-22BD-5CA7DA657938}"/>
              </a:ext>
            </a:extLst>
          </p:cNvPr>
          <p:cNvSpPr txBox="1"/>
          <p:nvPr/>
        </p:nvSpPr>
        <p:spPr>
          <a:xfrm>
            <a:off x="127954" y="711685"/>
            <a:ext cx="11936083" cy="551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uma plataforma on-line de gerenciamento de código fonte, projetada para facilitar a colaboração e o compartilhamento de projetos de software entre desenvolvedores. Ele permite que os desenvolvedores armazenem seus códigos fonte em repositórios, que podem ser acessados ​​e compartilhados por outros desenvolvedores.</a:t>
            </a:r>
            <a:b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1100" kern="1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oferece várias funcionalidades úteis, como controle de versão, gerenciamento de problemas, rastreamento de erros, integração contínua e colaboração em equipe. Ele também possui uma interface web amigável, que facilita a visualização e edição de código fonte.</a:t>
            </a:r>
            <a:b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plataforma é amplamente utilizada por desenvolvedores de software em todo o mundo, incluindo muitas empresas líderes em tecnologia. Além disso, o </a:t>
            </a:r>
            <a:r>
              <a:rPr lang="pt-BR" sz="1100" kern="1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uma das maiores comunidades de código aberto do mundo, com milhões de projetos disponíveis para uso e colaboração.</a:t>
            </a: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b="1" u="sng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Princiapis</a:t>
            </a:r>
            <a:r>
              <a:rPr lang="pt-BR" sz="1100" b="1" u="sng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funcionalidades</a:t>
            </a:r>
            <a:br>
              <a:rPr lang="pt-BR" sz="1100" b="1" u="sng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oferece uma ampla gama de funcionalidades on-line que facilitam o gerenciamento de projetos de software colaborativos. Algumas das principais funcionalidades incluem:</a:t>
            </a: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Organização / Repositórios: Os usuários podem criar repositórios para armazenar seus códigos fonte e colaborar com outros desenvolvedores, que por sua vez podem estar dentro de uma organização.</a:t>
            </a: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Controle de versão: O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permite que os usuários controlem e gerenciem diferentes versões de seus códigos fonte, facilitando a visualização das alterações ao longo do tempo.</a:t>
            </a: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Branching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Merge: O sistema de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branching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permite que os desenvolvedores trabalhem em diferentes partes do código ao mesmo tempo, sem interferir no trabalho dos outros. Já o Merge é a união dos trabalhos desenvolvidos.</a:t>
            </a: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Problemas e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Os usuários podem abrir problemas e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permitindo que outros desenvolvedores colaborem para solucionar problemas ou melhorar o código fonte.</a:t>
            </a: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Integração contínua: O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oferece integração contínua com outras ferramentas e serviços, permitindo que os desenvolvedores automatizem a compilação, teste e implantação de seus códigos fonte.</a:t>
            </a: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Colaboração em equipe: Os usuários podem trabalhar em equipe em projetos de software, monitorando as atividades e contribuições de outros membros da equipe.</a:t>
            </a: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Wikis e Páginas: Os usuários podem criar wikis e páginas para documentar seus projetos e fornecer informações úteis aos outros desenvolvedores.</a:t>
            </a: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Insights: O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oferece insights detalhados sobre o projeto, como análise de código, relatórios de problemas e visualizações de atividade do usuário.</a:t>
            </a:r>
            <a:endParaRPr lang="pt-BR" sz="1100" kern="100" dirty="0">
              <a:solidFill>
                <a:schemeClr val="bg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3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3954151-5A29-AA3A-6438-CE8AF58F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02" y="129396"/>
            <a:ext cx="11490385" cy="388798"/>
          </a:xfrm>
        </p:spPr>
        <p:txBody>
          <a:bodyPr>
            <a:noAutofit/>
          </a:bodyPr>
          <a:lstStyle/>
          <a:p>
            <a:pPr algn="ctr"/>
            <a:r>
              <a:rPr lang="pt-BR" sz="2800" b="1" kern="1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2800" b="1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on-line</a:t>
            </a:r>
            <a:endParaRPr lang="pt-BR" sz="3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305771-7077-C050-22BD-5CA7DA657938}"/>
              </a:ext>
            </a:extLst>
          </p:cNvPr>
          <p:cNvSpPr txBox="1"/>
          <p:nvPr/>
        </p:nvSpPr>
        <p:spPr>
          <a:xfrm>
            <a:off x="127954" y="711685"/>
            <a:ext cx="11936083" cy="260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b="1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Perfil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Cada desenvolvedor pode personalizar o perfil de acordo com suas preferências, utilizado para descrever sua evolução profissional.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B8BACF-EB52-2724-1CEE-095F1033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486" y="1464915"/>
            <a:ext cx="8519701" cy="43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4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3954151-5A29-AA3A-6438-CE8AF58F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02" y="129396"/>
            <a:ext cx="11490385" cy="388798"/>
          </a:xfrm>
        </p:spPr>
        <p:txBody>
          <a:bodyPr>
            <a:noAutofit/>
          </a:bodyPr>
          <a:lstStyle/>
          <a:p>
            <a:pPr algn="ctr"/>
            <a:r>
              <a:rPr lang="pt-BR" sz="2800" b="1" kern="1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2800" b="1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on-line</a:t>
            </a:r>
            <a:endParaRPr lang="pt-BR" sz="3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305771-7077-C050-22BD-5CA7DA657938}"/>
              </a:ext>
            </a:extLst>
          </p:cNvPr>
          <p:cNvSpPr txBox="1"/>
          <p:nvPr/>
        </p:nvSpPr>
        <p:spPr>
          <a:xfrm>
            <a:off x="127954" y="711685"/>
            <a:ext cx="11936083" cy="44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b="1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Organização / Repositórios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 usuários podem criar repositórios para armazenar seus códigos fonte e colaborar com outros desenvolvedores, que por sua vez podem estar dentro de uma organização.</a:t>
            </a:r>
            <a:endParaRPr lang="pt-BR" sz="1100" kern="100" dirty="0">
              <a:solidFill>
                <a:schemeClr val="bg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37F3D6-A519-B51D-6A28-8E433E92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00" y="1346451"/>
            <a:ext cx="9103737" cy="12636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2809246-5A50-45AC-1EA0-A0DA8F6A1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300" y="2676903"/>
            <a:ext cx="9103737" cy="266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8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3954151-5A29-AA3A-6438-CE8AF58F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02" y="129396"/>
            <a:ext cx="11490385" cy="388798"/>
          </a:xfrm>
        </p:spPr>
        <p:txBody>
          <a:bodyPr>
            <a:noAutofit/>
          </a:bodyPr>
          <a:lstStyle/>
          <a:p>
            <a:pPr algn="ctr"/>
            <a:r>
              <a:rPr lang="pt-BR" sz="2800" b="1" kern="1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2800" b="1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on-line</a:t>
            </a:r>
            <a:endParaRPr lang="pt-BR" sz="3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305771-7077-C050-22BD-5CA7DA657938}"/>
              </a:ext>
            </a:extLst>
          </p:cNvPr>
          <p:cNvSpPr txBox="1"/>
          <p:nvPr/>
        </p:nvSpPr>
        <p:spPr>
          <a:xfrm>
            <a:off x="127954" y="711685"/>
            <a:ext cx="11936083" cy="260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b="1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Controle de versão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permite que os usuários controlem e gerenciem diferentes versões de seus códigos fonte, facilitando a visualização das alterações ao longo do tempo.</a:t>
            </a:r>
            <a:endParaRPr lang="pt-BR" sz="1100" kern="100" dirty="0">
              <a:solidFill>
                <a:schemeClr val="bg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DFBF2B-15E3-954A-0909-BA8CEAD2A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92" y="1835462"/>
            <a:ext cx="9753595" cy="318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3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3954151-5A29-AA3A-6438-CE8AF58F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02" y="129396"/>
            <a:ext cx="11490385" cy="388798"/>
          </a:xfrm>
        </p:spPr>
        <p:txBody>
          <a:bodyPr>
            <a:noAutofit/>
          </a:bodyPr>
          <a:lstStyle/>
          <a:p>
            <a:pPr algn="ctr"/>
            <a:r>
              <a:rPr lang="pt-BR" sz="2800" b="1" kern="1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2800" b="1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on-line</a:t>
            </a:r>
            <a:endParaRPr lang="pt-BR" sz="3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305771-7077-C050-22BD-5CA7DA657938}"/>
              </a:ext>
            </a:extLst>
          </p:cNvPr>
          <p:cNvSpPr txBox="1"/>
          <p:nvPr/>
        </p:nvSpPr>
        <p:spPr>
          <a:xfrm>
            <a:off x="127954" y="711685"/>
            <a:ext cx="11936083" cy="44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b="1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Branching</a:t>
            </a:r>
            <a:r>
              <a:rPr lang="pt-BR" sz="1100" b="1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Merge: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sistema de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branching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permite que os desenvolvedores trabalhem em diferentes partes do código ao mesmo tempo, sem interferir no trabalho dos outros. Já o Merge é a união dos trabalhos desenvolvidos.</a:t>
            </a:r>
            <a:endParaRPr lang="pt-BR" sz="1100" kern="100" dirty="0">
              <a:solidFill>
                <a:schemeClr val="bg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E1A4411-6D84-3F12-3494-33CF9DE8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023" y="1152960"/>
            <a:ext cx="6743164" cy="293532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D49205F-9334-B63E-391F-F8736787F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023" y="4112202"/>
            <a:ext cx="6743164" cy="83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1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3954151-5A29-AA3A-6438-CE8AF58F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02" y="129396"/>
            <a:ext cx="11490385" cy="388798"/>
          </a:xfrm>
        </p:spPr>
        <p:txBody>
          <a:bodyPr>
            <a:noAutofit/>
          </a:bodyPr>
          <a:lstStyle/>
          <a:p>
            <a:pPr algn="ctr"/>
            <a:r>
              <a:rPr lang="pt-BR" sz="2800" b="1" kern="1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2800" b="1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on-line</a:t>
            </a:r>
            <a:endParaRPr lang="pt-BR" sz="3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305771-7077-C050-22BD-5CA7DA657938}"/>
              </a:ext>
            </a:extLst>
          </p:cNvPr>
          <p:cNvSpPr txBox="1"/>
          <p:nvPr/>
        </p:nvSpPr>
        <p:spPr>
          <a:xfrm>
            <a:off x="127954" y="711685"/>
            <a:ext cx="11936083" cy="260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b="1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Problemas e </a:t>
            </a:r>
            <a:r>
              <a:rPr lang="pt-BR" sz="1100" b="1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</a:t>
            </a:r>
            <a:r>
              <a:rPr lang="pt-BR" sz="1100" b="1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b="1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Os usuários podem abrir problemas e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permitindo que outros desenvolvedores colaborem para solucionar problemas ou melhorar o código fonte.</a:t>
            </a:r>
            <a:endParaRPr lang="pt-BR" sz="1100" kern="100" dirty="0">
              <a:solidFill>
                <a:schemeClr val="bg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ABB8FFF-CBE6-3763-9AA6-AF8142808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4" y="1230614"/>
            <a:ext cx="5760860" cy="35850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CCABFD-DE10-D4FB-C320-D8B5F9559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4" y="3175268"/>
            <a:ext cx="5596027" cy="234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8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3954151-5A29-AA3A-6438-CE8AF58F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02" y="129396"/>
            <a:ext cx="11490385" cy="388798"/>
          </a:xfrm>
        </p:spPr>
        <p:txBody>
          <a:bodyPr>
            <a:noAutofit/>
          </a:bodyPr>
          <a:lstStyle/>
          <a:p>
            <a:pPr algn="ctr"/>
            <a:r>
              <a:rPr lang="pt-BR" sz="2800" b="1" kern="1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2800" b="1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</a:t>
            </a:r>
            <a:endParaRPr lang="pt-BR" sz="3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305771-7077-C050-22BD-5CA7DA657938}"/>
              </a:ext>
            </a:extLst>
          </p:cNvPr>
          <p:cNvSpPr txBox="1"/>
          <p:nvPr/>
        </p:nvSpPr>
        <p:spPr>
          <a:xfrm>
            <a:off x="127952" y="518194"/>
            <a:ext cx="11936083" cy="6418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kern="1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 é uma aplicação de desktop que permite aos usuários interagir com o </a:t>
            </a:r>
            <a:r>
              <a:rPr lang="pt-BR" sz="1100" kern="1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diretamente do seu computador, sem a necessidade de acessar o site. Ele oferece uma interface gráfica do usuário intuitiva que facilita a gestão e colaboração de projetos </a:t>
            </a:r>
            <a:r>
              <a:rPr lang="pt-BR" sz="1100" kern="1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o </a:t>
            </a:r>
            <a:r>
              <a:rPr lang="pt-BR" sz="1100" kern="1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Desktop, os usuários podem clonar, criar, modificar e enviar repositórios </a:t>
            </a:r>
            <a:r>
              <a:rPr lang="pt-BR" sz="1100" kern="1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diretamente do seu desktop. A aplicação oferece recursos como controle de versão, merge e </a:t>
            </a:r>
            <a:r>
              <a:rPr lang="pt-BR" sz="1100" kern="1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</a:t>
            </a:r>
            <a: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permitindo que os desenvolvedores trabalhem de forma colaborativa em projetos de software. Ele também permite que os usuários visualizem o histórico de alterações do código fonte, realizem </a:t>
            </a:r>
            <a:r>
              <a:rPr lang="pt-BR" sz="1100" kern="1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diffs</a:t>
            </a:r>
            <a: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resolvam conflitos de merge.</a:t>
            </a:r>
            <a:b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Outra característica importante do </a:t>
            </a:r>
            <a:r>
              <a:rPr lang="pt-BR" sz="1100" kern="1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 é a possibilidade de trabalhar offline, tornando-o uma ótima opção para usuários que precisam trabalhar em um ambiente sem conexão à internet. Quando uma conexão com a internet estiver disponível, o </a:t>
            </a:r>
            <a:r>
              <a:rPr lang="pt-BR" sz="1100" kern="1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 sincronizará automaticamente as alterações com o repositório remoto.</a:t>
            </a:r>
            <a:b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1100" kern="1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 é compatível com sistemas operacionais Windows e </a:t>
            </a:r>
            <a:r>
              <a:rPr lang="pt-BR" sz="1100" kern="1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macOS</a:t>
            </a:r>
            <a: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é uma opção popular para desenvolvedores que desejam gerenciar seus projetos </a:t>
            </a:r>
            <a:r>
              <a:rPr lang="pt-BR" sz="1100" kern="1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uma forma mais fácil e eficiente.</a:t>
            </a: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b="1" u="sng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Princiapis</a:t>
            </a:r>
            <a:r>
              <a:rPr lang="pt-BR" sz="1100" b="1" u="sng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funcionalidades</a:t>
            </a:r>
            <a:br>
              <a:rPr lang="pt-BR" sz="1100" b="1" u="sng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 é uma aplicação de desktop que permite aos usuários gerenciar seus projetos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diretamente do seu computador. Algumas das principais funcionalidades do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 incluem:</a:t>
            </a: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Interface gráfica do usuário intuitiva: O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 oferece uma interface gráfica do usuário fácil de usar que permite aos usuários gerenciar seus projetos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 a necessidade de digitar comandos de linha de comando.</a:t>
            </a: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Clonagem de repositórios: Os usuários podem clonar facilmente repositórios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existentes no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 para o seu computador local.</a:t>
            </a: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Gerenciamento de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Os usuários podem criar, alternar e excluir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trabalhar em diferentes partes do código fonte.</a:t>
            </a: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Controle de versão: O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 oferece controle de versão para permitir que os usuários gerenciem e controlem diferentes versões de seus códigos fonte.</a:t>
            </a: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Os usuários podem realizar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diretamente do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Desktop, permitindo que eles contribuam e colaborem em projetos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facilmente.</a:t>
            </a: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Histórico de alterações: O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 exibe o histórico de alterações para permitir que os usuários vejam todas as alterações realizadas no código fonte ao longo do tempo.</a:t>
            </a: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Merge e conflitos de merge: O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 permite que os usuários visualizem e resolvam conflitos de merge de forma fácil e eficiente.</a:t>
            </a: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Integração com outras ferramentas: O </a:t>
            </a:r>
            <a:r>
              <a:rPr lang="pt-BR" sz="1100" kern="100" dirty="0" err="1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1100" kern="100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 pode ser integrado com outras ferramentas de desenvolvimento de software para permitir uma experiência de desenvolvimento de software mais eficiente.</a:t>
            </a:r>
            <a:endParaRPr lang="pt-BR" sz="1100" kern="100" dirty="0">
              <a:solidFill>
                <a:schemeClr val="bg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44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2237567.tgt.Office_49129298_TF78853419_Win32_OJ110714667.potx" id="{C353CE3D-D7F0-422D-A216-52C18635942F}" vid="{EE103BC0-2632-4BBB-A623-0112C1D09C7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{3BD57F8A-11EB-4620-BC57-2A5AE7299556}tf78853419_win32</Template>
  <TotalTime>81</TotalTime>
  <Words>1098</Words>
  <Application>Microsoft Office PowerPoint</Application>
  <PresentationFormat>Widescreen</PresentationFormat>
  <Paragraphs>18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Segoe UI</vt:lpstr>
      <vt:lpstr>Wingdings</vt:lpstr>
      <vt:lpstr>Tema 1</vt:lpstr>
      <vt:lpstr>DESENVOLVIMENTO E OPERAÇÃO - DevOps</vt:lpstr>
      <vt:lpstr>Github on-line</vt:lpstr>
      <vt:lpstr>Github on-line</vt:lpstr>
      <vt:lpstr>Github on-line</vt:lpstr>
      <vt:lpstr>Github on-line</vt:lpstr>
      <vt:lpstr>Github on-line</vt:lpstr>
      <vt:lpstr>Github on-line</vt:lpstr>
      <vt:lpstr>Github desktop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E OPERAÇÃO - DevOps</dc:title>
  <dc:creator>Gustavo Maldonado</dc:creator>
  <cp:lastModifiedBy>Gustavo Maldonado</cp:lastModifiedBy>
  <cp:revision>5</cp:revision>
  <dcterms:created xsi:type="dcterms:W3CDTF">2023-03-18T21:49:32Z</dcterms:created>
  <dcterms:modified xsi:type="dcterms:W3CDTF">2023-04-02T18:08:47Z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