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Helvetica Neue"/>
      <p:regular r:id="rId30"/>
      <p:bold r:id="rId31"/>
      <p:italic r:id="rId32"/>
      <p:boldItalic r:id="rId33"/>
    </p:embeddedFont>
    <p:embeddedFont>
      <p:font typeface="Roboto Mon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8" roundtripDataSignature="AMtx7mgoUt5PEbXsiTt6anPXAZl9ZJlWXA=="/>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Anade Davi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HelveticaNeue-bold.fntdata"/><Relationship Id="rId30" Type="http://schemas.openxmlformats.org/officeDocument/2006/relationships/font" Target="fonts/HelveticaNeue-regular.fntdata"/><Relationship Id="rId11" Type="http://schemas.openxmlformats.org/officeDocument/2006/relationships/slide" Target="slides/slide5.xml"/><Relationship Id="rId33" Type="http://schemas.openxmlformats.org/officeDocument/2006/relationships/font" Target="fonts/HelveticaNeue-boldItalic.fntdata"/><Relationship Id="rId10" Type="http://schemas.openxmlformats.org/officeDocument/2006/relationships/slide" Target="slides/slide4.xml"/><Relationship Id="rId32" Type="http://schemas.openxmlformats.org/officeDocument/2006/relationships/font" Target="fonts/HelveticaNeue-italic.fntdata"/><Relationship Id="rId13" Type="http://schemas.openxmlformats.org/officeDocument/2006/relationships/slide" Target="slides/slide7.xml"/><Relationship Id="rId35" Type="http://schemas.openxmlformats.org/officeDocument/2006/relationships/font" Target="fonts/RobotoMono-bold.fntdata"/><Relationship Id="rId12" Type="http://schemas.openxmlformats.org/officeDocument/2006/relationships/slide" Target="slides/slide6.xml"/><Relationship Id="rId34" Type="http://schemas.openxmlformats.org/officeDocument/2006/relationships/font" Target="fonts/RobotoMono-regular.fntdata"/><Relationship Id="rId15" Type="http://schemas.openxmlformats.org/officeDocument/2006/relationships/slide" Target="slides/slide9.xml"/><Relationship Id="rId37" Type="http://schemas.openxmlformats.org/officeDocument/2006/relationships/font" Target="fonts/RobotoMono-boldItalic.fntdata"/><Relationship Id="rId14" Type="http://schemas.openxmlformats.org/officeDocument/2006/relationships/slide" Target="slides/slide8.xml"/><Relationship Id="rId36" Type="http://schemas.openxmlformats.org/officeDocument/2006/relationships/font" Target="fonts/RobotoMono-italic.fntdata"/><Relationship Id="rId17" Type="http://schemas.openxmlformats.org/officeDocument/2006/relationships/slide" Target="slides/slide11.xml"/><Relationship Id="rId16" Type="http://schemas.openxmlformats.org/officeDocument/2006/relationships/slide" Target="slides/slide10.xml"/><Relationship Id="rId38" Type="http://customschemas.google.com/relationships/presentationmetadata" Target="metadata"/><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0-11-25T22:30:03.655">
    <p:pos x="247" y="-187"/>
    <p:text>REMEMBER Ha and the u symbol we went over in class for an hour?</p:text>
    <p:extLst>
      <p:ext uri="{C676402C-5697-4E1C-873F-D02D1690AC5C}">
        <p15:threadingInfo timeZoneBias="0"/>
      </p:ext>
      <p:ext uri="http://customooxmlschemas.google.com/">
        <go:slidesCustomData xmlns:go="http://customooxmlschemas.google.com/" commentPostId="AAAAHU52yJw"/>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d80f1ce1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ad80f1ce1e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500">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d80f1ce1e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ad80f1ce1e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500">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d80f1ce1e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ad80f1ce1e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500">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d80f1ce1e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ad80f1ce1e_0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500">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d80f1ce1e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ad80f1ce1e_1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500">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d80f1ce1e_1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ad80f1ce1e_12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500">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d80f1ce1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ad80f1ce1e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500">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ad80f1ce1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ad80f1ce1e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500">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ad80f1ce1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ad80f1ce1e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500">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ad80f1ce1e_1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ad80f1ce1e_17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500">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ad80f1ce1e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gad80f1ce1e_2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500">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ad80f1ce1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ad80f1ce1e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500">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ad80f1ce1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ad80f1ce1e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500">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ad80f1ce1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ad80f1ce1e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500">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ad80f1ce1e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ad80f1ce1e_0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500">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d80f1ce1e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gad80f1ce1e_2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500">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d80f1ce1e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ad80f1ce1e_2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500">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d80f1ce1e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ad80f1ce1e_7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500">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500">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500">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500">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d80f1ce1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ad80f1ce1e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500">
              <a:highlight>
                <a:srgbClr val="FFFFFF"/>
              </a:highlight>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_11">
    <p:spTree>
      <p:nvGrpSpPr>
        <p:cNvPr id="9" name="Shape 9"/>
        <p:cNvGrpSpPr/>
        <p:nvPr/>
      </p:nvGrpSpPr>
      <p:grpSpPr>
        <a:xfrm>
          <a:off x="0" y="0"/>
          <a:ext cx="0" cy="0"/>
          <a:chOff x="0" y="0"/>
          <a:chExt cx="0" cy="0"/>
        </a:xfrm>
      </p:grpSpPr>
      <p:sp>
        <p:nvSpPr>
          <p:cNvPr id="10" name="Google Shape;10;p28"/>
          <p:cNvSpPr txBox="1"/>
          <p:nvPr>
            <p:ph idx="1" type="body"/>
          </p:nvPr>
        </p:nvSpPr>
        <p:spPr>
          <a:xfrm>
            <a:off x="519650" y="1545600"/>
            <a:ext cx="3816300" cy="2625000"/>
          </a:xfrm>
          <a:prstGeom prst="rect">
            <a:avLst/>
          </a:prstGeom>
          <a:noFill/>
          <a:ln>
            <a:noFill/>
          </a:ln>
        </p:spPr>
        <p:txBody>
          <a:bodyPr anchorCtr="0" anchor="t" bIns="91425" lIns="91425" spcFirstLastPara="1" rIns="91425" wrap="square" tIns="91425">
            <a:noAutofit/>
          </a:bodyPr>
          <a:lstStyle>
            <a:lvl1pPr indent="-317500" lvl="0" marL="457200" marR="0" algn="l">
              <a:lnSpc>
                <a:spcPct val="115000"/>
              </a:lnSpc>
              <a:spcBef>
                <a:spcPts val="0"/>
              </a:spcBef>
              <a:spcAft>
                <a:spcPts val="0"/>
              </a:spcAft>
              <a:buClr>
                <a:srgbClr val="FFFFFF"/>
              </a:buClr>
              <a:buSzPts val="1400"/>
              <a:buFont typeface="Helvetica Neue"/>
              <a:buChar char="➔"/>
              <a:defRPr b="0" i="0" sz="1400" u="none" cap="none" strike="noStrike">
                <a:solidFill>
                  <a:srgbClr val="FFFFFF"/>
                </a:solidFill>
                <a:latin typeface="Helvetica Neue"/>
                <a:ea typeface="Helvetica Neue"/>
                <a:cs typeface="Helvetica Neue"/>
                <a:sym typeface="Helvetica Neue"/>
              </a:defRPr>
            </a:lvl1pPr>
            <a:lvl2pPr indent="-317500" lvl="1" marL="914400" marR="0" algn="l">
              <a:lnSpc>
                <a:spcPct val="115000"/>
              </a:lnSpc>
              <a:spcBef>
                <a:spcPts val="1000"/>
              </a:spcBef>
              <a:spcAft>
                <a:spcPts val="0"/>
              </a:spcAft>
              <a:buClr>
                <a:srgbClr val="FFFFFF"/>
              </a:buClr>
              <a:buSzPts val="1400"/>
              <a:buFont typeface="Helvetica Neue"/>
              <a:buChar char="◆"/>
              <a:defRPr b="0" i="0" sz="1400" u="none" cap="none" strike="noStrike">
                <a:solidFill>
                  <a:srgbClr val="FFFFFF"/>
                </a:solidFill>
                <a:latin typeface="Helvetica Neue"/>
                <a:ea typeface="Helvetica Neue"/>
                <a:cs typeface="Helvetica Neue"/>
                <a:sym typeface="Helvetica Neue"/>
              </a:defRPr>
            </a:lvl2pPr>
            <a:lvl3pPr indent="-317500" lvl="2" marL="1371600" marR="0" algn="l">
              <a:lnSpc>
                <a:spcPct val="115000"/>
              </a:lnSpc>
              <a:spcBef>
                <a:spcPts val="1000"/>
              </a:spcBef>
              <a:spcAft>
                <a:spcPts val="0"/>
              </a:spcAft>
              <a:buClr>
                <a:srgbClr val="FFFFFF"/>
              </a:buClr>
              <a:buSzPts val="1400"/>
              <a:buFont typeface="Helvetica Neue"/>
              <a:buChar char="●"/>
              <a:defRPr b="0" i="0" sz="1400" u="none" cap="none" strike="noStrike">
                <a:solidFill>
                  <a:srgbClr val="FFFFFF"/>
                </a:solidFill>
                <a:latin typeface="Helvetica Neue"/>
                <a:ea typeface="Helvetica Neue"/>
                <a:cs typeface="Helvetica Neue"/>
                <a:sym typeface="Helvetica Neue"/>
              </a:defRPr>
            </a:lvl3pPr>
            <a:lvl4pPr indent="-317500" lvl="3" marL="1828800" marR="0" algn="l">
              <a:lnSpc>
                <a:spcPct val="115000"/>
              </a:lnSpc>
              <a:spcBef>
                <a:spcPts val="1000"/>
              </a:spcBef>
              <a:spcAft>
                <a:spcPts val="0"/>
              </a:spcAft>
              <a:buClr>
                <a:srgbClr val="FFFFFF"/>
              </a:buClr>
              <a:buSzPts val="1400"/>
              <a:buFont typeface="Helvetica Neue"/>
              <a:buChar char="○"/>
              <a:defRPr b="0" i="0" sz="1400" u="none" cap="none" strike="noStrike">
                <a:solidFill>
                  <a:srgbClr val="FFFFFF"/>
                </a:solidFill>
                <a:latin typeface="Helvetica Neue"/>
                <a:ea typeface="Helvetica Neue"/>
                <a:cs typeface="Helvetica Neue"/>
                <a:sym typeface="Helvetica Neue"/>
              </a:defRPr>
            </a:lvl4pPr>
            <a:lvl5pPr indent="-317500" lvl="4" marL="2286000" marR="0" algn="l">
              <a:lnSpc>
                <a:spcPct val="115000"/>
              </a:lnSpc>
              <a:spcBef>
                <a:spcPts val="1000"/>
              </a:spcBef>
              <a:spcAft>
                <a:spcPts val="0"/>
              </a:spcAft>
              <a:buClr>
                <a:srgbClr val="FFFFFF"/>
              </a:buClr>
              <a:buSzPts val="1400"/>
              <a:buFont typeface="Helvetica Neue"/>
              <a:buChar char="◆"/>
              <a:defRPr b="0" i="0" sz="1400" u="none" cap="none" strike="noStrike">
                <a:solidFill>
                  <a:srgbClr val="FFFFFF"/>
                </a:solidFill>
                <a:latin typeface="Helvetica Neue"/>
                <a:ea typeface="Helvetica Neue"/>
                <a:cs typeface="Helvetica Neue"/>
                <a:sym typeface="Helvetica Neue"/>
              </a:defRPr>
            </a:lvl5pPr>
            <a:lvl6pPr indent="-317500" lvl="5" marL="2743200" marR="0" algn="l">
              <a:lnSpc>
                <a:spcPct val="115000"/>
              </a:lnSpc>
              <a:spcBef>
                <a:spcPts val="1000"/>
              </a:spcBef>
              <a:spcAft>
                <a:spcPts val="0"/>
              </a:spcAft>
              <a:buClr>
                <a:srgbClr val="FFFFFF"/>
              </a:buClr>
              <a:buSzPts val="1400"/>
              <a:buFont typeface="Helvetica Neue"/>
              <a:buChar char="●"/>
              <a:defRPr b="0" i="0" sz="1400" u="none" cap="none" strike="noStrike">
                <a:solidFill>
                  <a:srgbClr val="FFFFFF"/>
                </a:solidFill>
                <a:latin typeface="Helvetica Neue"/>
                <a:ea typeface="Helvetica Neue"/>
                <a:cs typeface="Helvetica Neue"/>
                <a:sym typeface="Helvetica Neue"/>
              </a:defRPr>
            </a:lvl6pPr>
            <a:lvl7pPr indent="-317500" lvl="6" marL="3200400" marR="0" algn="l">
              <a:lnSpc>
                <a:spcPct val="115000"/>
              </a:lnSpc>
              <a:spcBef>
                <a:spcPts val="1000"/>
              </a:spcBef>
              <a:spcAft>
                <a:spcPts val="0"/>
              </a:spcAft>
              <a:buClr>
                <a:srgbClr val="FFFFFF"/>
              </a:buClr>
              <a:buSzPts val="1400"/>
              <a:buFont typeface="Helvetica Neue"/>
              <a:buChar char="○"/>
              <a:defRPr b="0" i="0" sz="1400" u="none" cap="none" strike="noStrike">
                <a:solidFill>
                  <a:srgbClr val="FFFFFF"/>
                </a:solidFill>
                <a:latin typeface="Helvetica Neue"/>
                <a:ea typeface="Helvetica Neue"/>
                <a:cs typeface="Helvetica Neue"/>
                <a:sym typeface="Helvetica Neue"/>
              </a:defRPr>
            </a:lvl7pPr>
            <a:lvl8pPr indent="-317500" lvl="7" marL="3657600" marR="0" algn="l">
              <a:lnSpc>
                <a:spcPct val="115000"/>
              </a:lnSpc>
              <a:spcBef>
                <a:spcPts val="1000"/>
              </a:spcBef>
              <a:spcAft>
                <a:spcPts val="0"/>
              </a:spcAft>
              <a:buClr>
                <a:srgbClr val="FFFFFF"/>
              </a:buClr>
              <a:buSzPts val="1400"/>
              <a:buFont typeface="Helvetica Neue"/>
              <a:buChar char="◆"/>
              <a:defRPr b="0" i="0" sz="1400" u="none" cap="none" strike="noStrike">
                <a:solidFill>
                  <a:srgbClr val="FFFFFF"/>
                </a:solidFill>
                <a:latin typeface="Helvetica Neue"/>
                <a:ea typeface="Helvetica Neue"/>
                <a:cs typeface="Helvetica Neue"/>
                <a:sym typeface="Helvetica Neue"/>
              </a:defRPr>
            </a:lvl8pPr>
            <a:lvl9pPr indent="-317500" lvl="8" marL="4114800" marR="0" algn="l">
              <a:lnSpc>
                <a:spcPct val="115000"/>
              </a:lnSpc>
              <a:spcBef>
                <a:spcPts val="1000"/>
              </a:spcBef>
              <a:spcAft>
                <a:spcPts val="1000"/>
              </a:spcAft>
              <a:buClr>
                <a:srgbClr val="FFFFFF"/>
              </a:buClr>
              <a:buSzPts val="1400"/>
              <a:buFont typeface="Helvetica Neue"/>
              <a:buChar char="●"/>
              <a:defRPr b="0" i="0" sz="1400" u="none" cap="none" strike="noStrike">
                <a:solidFill>
                  <a:srgbClr val="FFFFFF"/>
                </a:solidFill>
                <a:latin typeface="Helvetica Neue"/>
                <a:ea typeface="Helvetica Neue"/>
                <a:cs typeface="Helvetica Neue"/>
                <a:sym typeface="Helvetica Neue"/>
              </a:defRPr>
            </a:lvl9pPr>
          </a:lstStyle>
          <a:p/>
        </p:txBody>
      </p:sp>
      <p:sp>
        <p:nvSpPr>
          <p:cNvPr id="11" name="Google Shape;11;p28"/>
          <p:cNvSpPr txBox="1"/>
          <p:nvPr>
            <p:ph type="title"/>
          </p:nvPr>
        </p:nvSpPr>
        <p:spPr>
          <a:xfrm>
            <a:off x="519650" y="456375"/>
            <a:ext cx="3296700" cy="8781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2400"/>
              <a:buFont typeface="Arial"/>
              <a:buNone/>
              <a:defRPr b="1" i="0" sz="2400" u="none" cap="none" strike="noStrike">
                <a:solidFill>
                  <a:srgbClr val="FFFFFF"/>
                </a:solidFill>
                <a:latin typeface="Helvetica Neue"/>
                <a:ea typeface="Helvetica Neue"/>
                <a:cs typeface="Helvetica Neue"/>
                <a:sym typeface="Helvetica Neue"/>
              </a:defRPr>
            </a:lvl1pPr>
            <a:lvl2pPr lvl="1" marR="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Helvetica Neue"/>
                <a:ea typeface="Helvetica Neue"/>
                <a:cs typeface="Helvetica Neue"/>
                <a:sym typeface="Helvetica Neue"/>
              </a:defRPr>
            </a:lvl2pPr>
            <a:lvl3pPr lvl="2" marR="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Helvetica Neue"/>
                <a:ea typeface="Helvetica Neue"/>
                <a:cs typeface="Helvetica Neue"/>
                <a:sym typeface="Helvetica Neue"/>
              </a:defRPr>
            </a:lvl3pPr>
            <a:lvl4pPr lvl="3" marR="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Helvetica Neue"/>
                <a:ea typeface="Helvetica Neue"/>
                <a:cs typeface="Helvetica Neue"/>
                <a:sym typeface="Helvetica Neue"/>
              </a:defRPr>
            </a:lvl4pPr>
            <a:lvl5pPr lvl="4" marR="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Helvetica Neue"/>
                <a:ea typeface="Helvetica Neue"/>
                <a:cs typeface="Helvetica Neue"/>
                <a:sym typeface="Helvetica Neue"/>
              </a:defRPr>
            </a:lvl5pPr>
            <a:lvl6pPr lvl="5" marR="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Helvetica Neue"/>
                <a:ea typeface="Helvetica Neue"/>
                <a:cs typeface="Helvetica Neue"/>
                <a:sym typeface="Helvetica Neue"/>
              </a:defRPr>
            </a:lvl6pPr>
            <a:lvl7pPr lvl="6" marR="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Helvetica Neue"/>
                <a:ea typeface="Helvetica Neue"/>
                <a:cs typeface="Helvetica Neue"/>
                <a:sym typeface="Helvetica Neue"/>
              </a:defRPr>
            </a:lvl7pPr>
            <a:lvl8pPr lvl="7" marR="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Helvetica Neue"/>
                <a:ea typeface="Helvetica Neue"/>
                <a:cs typeface="Helvetica Neue"/>
                <a:sym typeface="Helvetica Neue"/>
              </a:defRPr>
            </a:lvl8pPr>
            <a:lvl9pPr lvl="8" marR="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Helvetica Neue"/>
                <a:ea typeface="Helvetica Neue"/>
                <a:cs typeface="Helvetica Neue"/>
                <a:sym typeface="Helvetica Neu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3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4" name="Google Shape;44;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3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3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8" name="Google Shape;48;p3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9" name="Google Shape;49;p3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0" name="Google Shape;50;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 name="Shape 51"/>
        <p:cNvGrpSpPr/>
        <p:nvPr/>
      </p:nvGrpSpPr>
      <p:grpSpPr>
        <a:xfrm>
          <a:off x="0" y="0"/>
          <a:ext cx="0" cy="0"/>
          <a:chOff x="0" y="0"/>
          <a:chExt cx="0" cy="0"/>
        </a:xfrm>
      </p:grpSpPr>
      <p:sp>
        <p:nvSpPr>
          <p:cNvPr id="52" name="Google Shape;52;p3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53" name="Google Shape;53;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sp>
        <p:nvSpPr>
          <p:cNvPr id="55" name="Google Shape;55;p4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6" name="Google Shape;56;p4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7" name="Google Shape;57;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 name="Shape 12"/>
        <p:cNvGrpSpPr/>
        <p:nvPr/>
      </p:nvGrpSpPr>
      <p:grpSpPr>
        <a:xfrm>
          <a:off x="0" y="0"/>
          <a:ext cx="0" cy="0"/>
          <a:chOff x="0" y="0"/>
          <a:chExt cx="0" cy="0"/>
        </a:xfrm>
      </p:grpSpPr>
      <p:sp>
        <p:nvSpPr>
          <p:cNvPr id="13" name="Google Shape;13;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
  <p:cSld name="CUSTOM_5_1">
    <p:spTree>
      <p:nvGrpSpPr>
        <p:cNvPr id="14" name="Shape 14"/>
        <p:cNvGrpSpPr/>
        <p:nvPr/>
      </p:nvGrpSpPr>
      <p:grpSpPr>
        <a:xfrm>
          <a:off x="0" y="0"/>
          <a:ext cx="0" cy="0"/>
          <a:chOff x="0" y="0"/>
          <a:chExt cx="0" cy="0"/>
        </a:xfrm>
      </p:grpSpPr>
      <p:pic>
        <p:nvPicPr>
          <p:cNvPr id="15" name="Google Shape;15;p30"/>
          <p:cNvPicPr preferRelativeResize="0"/>
          <p:nvPr/>
        </p:nvPicPr>
        <p:blipFill rotWithShape="1">
          <a:blip r:embed="rId2">
            <a:alphaModFix/>
          </a:blip>
          <a:srcRect b="0" l="0" r="0" t="0"/>
          <a:stretch/>
        </p:blipFill>
        <p:spPr>
          <a:xfrm>
            <a:off x="437691" y="4367408"/>
            <a:ext cx="1126675" cy="470036"/>
          </a:xfrm>
          <a:prstGeom prst="rect">
            <a:avLst/>
          </a:prstGeom>
          <a:noFill/>
          <a:ln>
            <a:noFill/>
          </a:ln>
        </p:spPr>
      </p:pic>
      <p:sp>
        <p:nvSpPr>
          <p:cNvPr id="16" name="Google Shape;16;p30"/>
          <p:cNvSpPr txBox="1"/>
          <p:nvPr>
            <p:ph idx="1" type="body"/>
          </p:nvPr>
        </p:nvSpPr>
        <p:spPr>
          <a:xfrm>
            <a:off x="4636025" y="1519975"/>
            <a:ext cx="3816300" cy="2625000"/>
          </a:xfrm>
          <a:prstGeom prst="rect">
            <a:avLst/>
          </a:prstGeom>
          <a:noFill/>
          <a:ln>
            <a:noFill/>
          </a:ln>
        </p:spPr>
        <p:txBody>
          <a:bodyPr anchorCtr="0" anchor="t" bIns="91425" lIns="91425" spcFirstLastPara="1" rIns="91425" wrap="square" tIns="91425">
            <a:noAutofit/>
          </a:bodyPr>
          <a:lstStyle>
            <a:lvl1pPr indent="-317500" lvl="0" marL="457200" marR="0" algn="l">
              <a:lnSpc>
                <a:spcPct val="115000"/>
              </a:lnSpc>
              <a:spcBef>
                <a:spcPts val="0"/>
              </a:spcBef>
              <a:spcAft>
                <a:spcPts val="0"/>
              </a:spcAft>
              <a:buClr>
                <a:srgbClr val="000000"/>
              </a:buClr>
              <a:buSzPts val="1400"/>
              <a:buFont typeface="Helvetica Neue"/>
              <a:buAutoNum type="arabicPeriod"/>
              <a:defRPr b="0" i="0" sz="1400" u="none" cap="none" strike="noStrike">
                <a:solidFill>
                  <a:srgbClr val="000000"/>
                </a:solidFill>
                <a:latin typeface="Helvetica Neue"/>
                <a:ea typeface="Helvetica Neue"/>
                <a:cs typeface="Helvetica Neue"/>
                <a:sym typeface="Helvetica Neue"/>
              </a:defRPr>
            </a:lvl1pPr>
            <a:lvl2pPr indent="-317500" lvl="1" marL="914400" marR="0" algn="l">
              <a:lnSpc>
                <a:spcPct val="115000"/>
              </a:lnSpc>
              <a:spcBef>
                <a:spcPts val="1000"/>
              </a:spcBef>
              <a:spcAft>
                <a:spcPts val="0"/>
              </a:spcAft>
              <a:buClr>
                <a:srgbClr val="000000"/>
              </a:buClr>
              <a:buSzPts val="1400"/>
              <a:buFont typeface="Helvetica Neue"/>
              <a:buAutoNum type="alphaLcPeriod"/>
              <a:defRPr b="0" i="0" sz="1400" u="none" cap="none" strike="noStrike">
                <a:solidFill>
                  <a:srgbClr val="000000"/>
                </a:solidFill>
                <a:latin typeface="Helvetica Neue"/>
                <a:ea typeface="Helvetica Neue"/>
                <a:cs typeface="Helvetica Neue"/>
                <a:sym typeface="Helvetica Neue"/>
              </a:defRPr>
            </a:lvl2pPr>
            <a:lvl3pPr indent="-317500" lvl="2" marL="1371600" marR="0" algn="l">
              <a:lnSpc>
                <a:spcPct val="115000"/>
              </a:lnSpc>
              <a:spcBef>
                <a:spcPts val="1000"/>
              </a:spcBef>
              <a:spcAft>
                <a:spcPts val="0"/>
              </a:spcAft>
              <a:buClr>
                <a:srgbClr val="000000"/>
              </a:buClr>
              <a:buSzPts val="1400"/>
              <a:buFont typeface="Helvetica Neue"/>
              <a:buAutoNum type="romanLcPeriod"/>
              <a:defRPr b="0" i="0" sz="1400" u="none" cap="none" strike="noStrike">
                <a:solidFill>
                  <a:srgbClr val="000000"/>
                </a:solidFill>
                <a:latin typeface="Helvetica Neue"/>
                <a:ea typeface="Helvetica Neue"/>
                <a:cs typeface="Helvetica Neue"/>
                <a:sym typeface="Helvetica Neue"/>
              </a:defRPr>
            </a:lvl3pPr>
            <a:lvl4pPr indent="-317500" lvl="3" marL="1828800" marR="0" algn="l">
              <a:lnSpc>
                <a:spcPct val="115000"/>
              </a:lnSpc>
              <a:spcBef>
                <a:spcPts val="1000"/>
              </a:spcBef>
              <a:spcAft>
                <a:spcPts val="0"/>
              </a:spcAft>
              <a:buClr>
                <a:srgbClr val="000000"/>
              </a:buClr>
              <a:buSzPts val="1400"/>
              <a:buFont typeface="Helvetica Neue"/>
              <a:buAutoNum type="arabicPeriod"/>
              <a:defRPr b="0" i="0" sz="1400" u="none" cap="none" strike="noStrike">
                <a:solidFill>
                  <a:srgbClr val="000000"/>
                </a:solidFill>
                <a:latin typeface="Helvetica Neue"/>
                <a:ea typeface="Helvetica Neue"/>
                <a:cs typeface="Helvetica Neue"/>
                <a:sym typeface="Helvetica Neue"/>
              </a:defRPr>
            </a:lvl4pPr>
            <a:lvl5pPr indent="-317500" lvl="4" marL="2286000" marR="0" algn="l">
              <a:lnSpc>
                <a:spcPct val="115000"/>
              </a:lnSpc>
              <a:spcBef>
                <a:spcPts val="1000"/>
              </a:spcBef>
              <a:spcAft>
                <a:spcPts val="0"/>
              </a:spcAft>
              <a:buClr>
                <a:srgbClr val="000000"/>
              </a:buClr>
              <a:buSzPts val="1400"/>
              <a:buFont typeface="Helvetica Neue"/>
              <a:buAutoNum type="alphaLcPeriod"/>
              <a:defRPr b="0" i="0" sz="1400" u="none" cap="none" strike="noStrike">
                <a:solidFill>
                  <a:srgbClr val="000000"/>
                </a:solidFill>
                <a:latin typeface="Helvetica Neue"/>
                <a:ea typeface="Helvetica Neue"/>
                <a:cs typeface="Helvetica Neue"/>
                <a:sym typeface="Helvetica Neue"/>
              </a:defRPr>
            </a:lvl5pPr>
            <a:lvl6pPr indent="-317500" lvl="5" marL="2743200" marR="0" algn="l">
              <a:lnSpc>
                <a:spcPct val="115000"/>
              </a:lnSpc>
              <a:spcBef>
                <a:spcPts val="1000"/>
              </a:spcBef>
              <a:spcAft>
                <a:spcPts val="0"/>
              </a:spcAft>
              <a:buClr>
                <a:srgbClr val="000000"/>
              </a:buClr>
              <a:buSzPts val="1400"/>
              <a:buFont typeface="Helvetica Neue"/>
              <a:buAutoNum type="romanLcPeriod"/>
              <a:defRPr b="0" i="0" sz="1400" u="none" cap="none" strike="noStrike">
                <a:solidFill>
                  <a:srgbClr val="000000"/>
                </a:solidFill>
                <a:latin typeface="Helvetica Neue"/>
                <a:ea typeface="Helvetica Neue"/>
                <a:cs typeface="Helvetica Neue"/>
                <a:sym typeface="Helvetica Neue"/>
              </a:defRPr>
            </a:lvl6pPr>
            <a:lvl7pPr indent="-317500" lvl="6" marL="3200400" marR="0" algn="l">
              <a:lnSpc>
                <a:spcPct val="115000"/>
              </a:lnSpc>
              <a:spcBef>
                <a:spcPts val="1000"/>
              </a:spcBef>
              <a:spcAft>
                <a:spcPts val="0"/>
              </a:spcAft>
              <a:buClr>
                <a:srgbClr val="000000"/>
              </a:buClr>
              <a:buSzPts val="1400"/>
              <a:buFont typeface="Helvetica Neue"/>
              <a:buAutoNum type="arabicPeriod"/>
              <a:defRPr b="0" i="0" sz="1400" u="none" cap="none" strike="noStrike">
                <a:solidFill>
                  <a:srgbClr val="000000"/>
                </a:solidFill>
                <a:latin typeface="Helvetica Neue"/>
                <a:ea typeface="Helvetica Neue"/>
                <a:cs typeface="Helvetica Neue"/>
                <a:sym typeface="Helvetica Neue"/>
              </a:defRPr>
            </a:lvl7pPr>
            <a:lvl8pPr indent="-317500" lvl="7" marL="3657600" marR="0" algn="l">
              <a:lnSpc>
                <a:spcPct val="115000"/>
              </a:lnSpc>
              <a:spcBef>
                <a:spcPts val="1000"/>
              </a:spcBef>
              <a:spcAft>
                <a:spcPts val="0"/>
              </a:spcAft>
              <a:buClr>
                <a:srgbClr val="000000"/>
              </a:buClr>
              <a:buSzPts val="1400"/>
              <a:buFont typeface="Helvetica Neue"/>
              <a:buAutoNum type="alphaLcPeriod"/>
              <a:defRPr b="0" i="0" sz="1400" u="none" cap="none" strike="noStrike">
                <a:solidFill>
                  <a:srgbClr val="000000"/>
                </a:solidFill>
                <a:latin typeface="Helvetica Neue"/>
                <a:ea typeface="Helvetica Neue"/>
                <a:cs typeface="Helvetica Neue"/>
                <a:sym typeface="Helvetica Neue"/>
              </a:defRPr>
            </a:lvl8pPr>
            <a:lvl9pPr indent="-317500" lvl="8" marL="4114800" marR="0" algn="l">
              <a:lnSpc>
                <a:spcPct val="115000"/>
              </a:lnSpc>
              <a:spcBef>
                <a:spcPts val="1000"/>
              </a:spcBef>
              <a:spcAft>
                <a:spcPts val="1000"/>
              </a:spcAft>
              <a:buClr>
                <a:srgbClr val="000000"/>
              </a:buClr>
              <a:buSzPts val="1400"/>
              <a:buFont typeface="Helvetica Neue"/>
              <a:buAutoNum type="romanLcPeriod"/>
              <a:defRPr b="0" i="0" sz="1400" u="none" cap="none" strike="noStrike">
                <a:solidFill>
                  <a:srgbClr val="000000"/>
                </a:solidFill>
                <a:latin typeface="Helvetica Neue"/>
                <a:ea typeface="Helvetica Neue"/>
                <a:cs typeface="Helvetica Neue"/>
                <a:sym typeface="Helvetica Neue"/>
              </a:defRPr>
            </a:lvl9pPr>
          </a:lstStyle>
          <a:p/>
        </p:txBody>
      </p:sp>
      <p:sp>
        <p:nvSpPr>
          <p:cNvPr id="17" name="Google Shape;17;p30"/>
          <p:cNvSpPr txBox="1"/>
          <p:nvPr>
            <p:ph type="title"/>
          </p:nvPr>
        </p:nvSpPr>
        <p:spPr>
          <a:xfrm>
            <a:off x="519650" y="456375"/>
            <a:ext cx="3296700" cy="8781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Helvetica Neue"/>
                <a:ea typeface="Helvetica Neue"/>
                <a:cs typeface="Helvetica Neue"/>
                <a:sym typeface="Helvetica Neue"/>
              </a:defRPr>
            </a:lvl1pPr>
            <a:lvl2pPr lvl="1" marR="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Helvetica Neue"/>
                <a:ea typeface="Helvetica Neue"/>
                <a:cs typeface="Helvetica Neue"/>
                <a:sym typeface="Helvetica Neue"/>
              </a:defRPr>
            </a:lvl2pPr>
            <a:lvl3pPr lvl="2" marR="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Helvetica Neue"/>
                <a:ea typeface="Helvetica Neue"/>
                <a:cs typeface="Helvetica Neue"/>
                <a:sym typeface="Helvetica Neue"/>
              </a:defRPr>
            </a:lvl3pPr>
            <a:lvl4pPr lvl="3" marR="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Helvetica Neue"/>
                <a:ea typeface="Helvetica Neue"/>
                <a:cs typeface="Helvetica Neue"/>
                <a:sym typeface="Helvetica Neue"/>
              </a:defRPr>
            </a:lvl4pPr>
            <a:lvl5pPr lvl="4" marR="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Helvetica Neue"/>
                <a:ea typeface="Helvetica Neue"/>
                <a:cs typeface="Helvetica Neue"/>
                <a:sym typeface="Helvetica Neue"/>
              </a:defRPr>
            </a:lvl5pPr>
            <a:lvl6pPr lvl="5" marR="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Helvetica Neue"/>
                <a:ea typeface="Helvetica Neue"/>
                <a:cs typeface="Helvetica Neue"/>
                <a:sym typeface="Helvetica Neue"/>
              </a:defRPr>
            </a:lvl6pPr>
            <a:lvl7pPr lvl="6" marR="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Helvetica Neue"/>
                <a:ea typeface="Helvetica Neue"/>
                <a:cs typeface="Helvetica Neue"/>
                <a:sym typeface="Helvetica Neue"/>
              </a:defRPr>
            </a:lvl7pPr>
            <a:lvl8pPr lvl="7" marR="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Helvetica Neue"/>
                <a:ea typeface="Helvetica Neue"/>
                <a:cs typeface="Helvetica Neue"/>
                <a:sym typeface="Helvetica Neue"/>
              </a:defRPr>
            </a:lvl8pPr>
            <a:lvl9pPr lvl="8" marR="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Helvetica Neue"/>
                <a:ea typeface="Helvetica Neue"/>
                <a:cs typeface="Helvetica Neue"/>
                <a:sym typeface="Helvetica Neue"/>
              </a:defRPr>
            </a:lvl9pPr>
          </a:lstStyle>
          <a:p/>
        </p:txBody>
      </p:sp>
      <p:sp>
        <p:nvSpPr>
          <p:cNvPr id="18" name="Google Shape;18;p30"/>
          <p:cNvSpPr txBox="1"/>
          <p:nvPr>
            <p:ph idx="2" type="subTitle"/>
          </p:nvPr>
        </p:nvSpPr>
        <p:spPr>
          <a:xfrm>
            <a:off x="519650" y="1484125"/>
            <a:ext cx="2823600" cy="3444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Helvetica Neue"/>
                <a:ea typeface="Helvetica Neue"/>
                <a:cs typeface="Helvetica Neue"/>
                <a:sym typeface="Helvetica Neue"/>
              </a:defRPr>
            </a:lvl1pPr>
            <a:lvl2pPr lvl="1"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3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1" name="Google Shape;21;p3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2" name="Google Shape;22;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3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5" name="Google Shape;25;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 name="Shape 26"/>
        <p:cNvGrpSpPr/>
        <p:nvPr/>
      </p:nvGrpSpPr>
      <p:grpSpPr>
        <a:xfrm>
          <a:off x="0" y="0"/>
          <a:ext cx="0" cy="0"/>
          <a:chOff x="0" y="0"/>
          <a:chExt cx="0" cy="0"/>
        </a:xfrm>
      </p:grpSpPr>
      <p:sp>
        <p:nvSpPr>
          <p:cNvPr id="27" name="Google Shape;27;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9" name="Google Shape;29;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2" name="Google Shape;32;p3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3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4" name="Google Shape;34;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7" name="Google Shape;37;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3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3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1" name="Google Shape;41;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comments" Target="../comments/comment1.xml"/><Relationship Id="rId4" Type="http://schemas.openxmlformats.org/officeDocument/2006/relationships/image" Target="../media/image7.png"/><Relationship Id="rId5"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jp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jpg"/><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8.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www.statisticshowto.com/tables/z-table/" TargetMode="External"/><Relationship Id="rId4" Type="http://schemas.openxmlformats.org/officeDocument/2006/relationships/hyperlink" Target="https://www.statisticshowto.com/tables/t-distribution-table/" TargetMode="External"/><Relationship Id="rId5"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www.youtube.com/watch?v=ZzeXCKd5a18" TargetMode="External"/><Relationship Id="rId4" Type="http://schemas.openxmlformats.org/officeDocument/2006/relationships/image" Target="../media/image3.jpg"/><Relationship Id="rId5"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jp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www.youtube.com/watch?v=enQDKXI2PdA" TargetMode="External"/><Relationship Id="rId4" Type="http://schemas.openxmlformats.org/officeDocument/2006/relationships/image" Target="../media/image6.jpg"/><Relationship Id="rId5"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
          <p:cNvSpPr txBox="1"/>
          <p:nvPr>
            <p:ph type="title"/>
          </p:nvPr>
        </p:nvSpPr>
        <p:spPr>
          <a:xfrm>
            <a:off x="-110700" y="1526575"/>
            <a:ext cx="8853300" cy="738300"/>
          </a:xfrm>
          <a:prstGeom prst="rect">
            <a:avLst/>
          </a:prstGeom>
          <a:noFill/>
          <a:ln>
            <a:noFill/>
          </a:ln>
        </p:spPr>
        <p:txBody>
          <a:bodyPr anchorCtr="0" anchor="t" bIns="91425" lIns="91425" spcFirstLastPara="1" rIns="91425" wrap="square" tIns="91425">
            <a:noAutofit/>
          </a:bodyPr>
          <a:lstStyle/>
          <a:p>
            <a:pPr indent="0" lvl="0" marL="0" rtl="0" algn="l">
              <a:lnSpc>
                <a:spcPct val="170000"/>
              </a:lnSpc>
              <a:spcBef>
                <a:spcPts val="0"/>
              </a:spcBef>
              <a:spcAft>
                <a:spcPts val="0"/>
              </a:spcAft>
              <a:buSzPts val="2400"/>
              <a:buNone/>
            </a:pPr>
            <a:r>
              <a:rPr lang="en" sz="4000">
                <a:latin typeface="Arial"/>
                <a:ea typeface="Arial"/>
                <a:cs typeface="Arial"/>
                <a:sym typeface="Arial"/>
              </a:rPr>
              <a:t>         Probability and Data Science</a:t>
            </a:r>
            <a:endParaRPr sz="4000">
              <a:latin typeface="Arial"/>
              <a:ea typeface="Arial"/>
              <a:cs typeface="Arial"/>
              <a:sym typeface="Arial"/>
            </a:endParaRPr>
          </a:p>
          <a:p>
            <a:pPr indent="0" lvl="0" marL="0" rtl="0" algn="l">
              <a:lnSpc>
                <a:spcPct val="115000"/>
              </a:lnSpc>
              <a:spcBef>
                <a:spcPts val="300"/>
              </a:spcBef>
              <a:spcAft>
                <a:spcPts val="0"/>
              </a:spcAft>
              <a:buSzPts val="2400"/>
              <a:buNone/>
            </a:pPr>
            <a:r>
              <a:rPr b="0" lang="en" sz="4800">
                <a:solidFill>
                  <a:srgbClr val="000000"/>
                </a:solidFill>
                <a:latin typeface="Arial"/>
                <a:ea typeface="Arial"/>
                <a:cs typeface="Arial"/>
                <a:sym typeface="Arial"/>
              </a:rPr>
              <a:t>  </a:t>
            </a:r>
            <a:endParaRPr b="0" sz="4800">
              <a:solidFill>
                <a:srgbClr val="000000"/>
              </a:solidFill>
              <a:latin typeface="Arial"/>
              <a:ea typeface="Arial"/>
              <a:cs typeface="Arial"/>
              <a:sym typeface="Arial"/>
            </a:endParaRPr>
          </a:p>
          <a:p>
            <a:pPr indent="0" lvl="0" marL="0" rtl="0" algn="l">
              <a:lnSpc>
                <a:spcPct val="100000"/>
              </a:lnSpc>
              <a:spcBef>
                <a:spcPts val="0"/>
              </a:spcBef>
              <a:spcAft>
                <a:spcPts val="0"/>
              </a:spcAft>
              <a:buSzPts val="2400"/>
              <a:buNone/>
            </a:pPr>
            <a:r>
              <a:t/>
            </a:r>
            <a:endParaRPr sz="4800">
              <a:latin typeface="Roboto Mono"/>
              <a:ea typeface="Roboto Mono"/>
              <a:cs typeface="Roboto Mono"/>
              <a:sym typeface="Roboto Mono"/>
            </a:endParaRPr>
          </a:p>
        </p:txBody>
      </p:sp>
      <p:sp>
        <p:nvSpPr>
          <p:cNvPr id="63" name="Google Shape;63;p1"/>
          <p:cNvSpPr txBox="1"/>
          <p:nvPr>
            <p:ph idx="1" type="body"/>
          </p:nvPr>
        </p:nvSpPr>
        <p:spPr>
          <a:xfrm>
            <a:off x="1835475" y="3801100"/>
            <a:ext cx="6121800" cy="12204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SzPts val="1400"/>
              <a:buNone/>
            </a:pPr>
            <a:r>
              <a:rPr lang="en">
                <a:solidFill>
                  <a:srgbClr val="000000"/>
                </a:solidFill>
                <a:latin typeface="Roboto Mono"/>
                <a:ea typeface="Roboto Mono"/>
                <a:cs typeface="Roboto Mono"/>
                <a:sym typeface="Roboto Mono"/>
              </a:rPr>
              <a:t>    </a:t>
            </a:r>
            <a:r>
              <a:rPr lang="en">
                <a:solidFill>
                  <a:srgbClr val="000000"/>
                </a:solidFill>
                <a:highlight>
                  <a:srgbClr val="FFFF00"/>
                </a:highlight>
                <a:latin typeface="Roboto Mono"/>
                <a:ea typeface="Roboto Mono"/>
                <a:cs typeface="Roboto Mono"/>
                <a:sym typeface="Roboto Mono"/>
              </a:rPr>
              <a:t>Presented by World Data Science Institute</a:t>
            </a:r>
            <a:endParaRPr>
              <a:solidFill>
                <a:srgbClr val="000000"/>
              </a:solidFill>
              <a:highlight>
                <a:srgbClr val="FFFF00"/>
              </a:highlight>
              <a:latin typeface="Roboto Mono"/>
              <a:ea typeface="Roboto Mono"/>
              <a:cs typeface="Roboto Mono"/>
              <a:sym typeface="Roboto Mono"/>
            </a:endParaRPr>
          </a:p>
        </p:txBody>
      </p:sp>
      <p:sp>
        <p:nvSpPr>
          <p:cNvPr id="64" name="Google Shape;64;p1"/>
          <p:cNvSpPr txBox="1"/>
          <p:nvPr/>
        </p:nvSpPr>
        <p:spPr>
          <a:xfrm>
            <a:off x="-1408650" y="297225"/>
            <a:ext cx="7340400" cy="8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
          <p:cNvSpPr txBox="1"/>
          <p:nvPr/>
        </p:nvSpPr>
        <p:spPr>
          <a:xfrm>
            <a:off x="2358350" y="670075"/>
            <a:ext cx="9563400" cy="8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1" lang="en" sz="4800"/>
              <a:t>Excel Statistics</a:t>
            </a:r>
            <a:endParaRPr b="1" i="0" sz="4800" u="none" cap="none" strike="noStrike">
              <a:solidFill>
                <a:srgbClr val="000000"/>
              </a:solidFill>
              <a:latin typeface="Arial"/>
              <a:ea typeface="Arial"/>
              <a:cs typeface="Arial"/>
              <a:sym typeface="Arial"/>
            </a:endParaRPr>
          </a:p>
        </p:txBody>
      </p:sp>
      <p:pic>
        <p:nvPicPr>
          <p:cNvPr id="66" name="Google Shape;66;p1"/>
          <p:cNvPicPr preferRelativeResize="0"/>
          <p:nvPr/>
        </p:nvPicPr>
        <p:blipFill>
          <a:blip r:embed="rId3">
            <a:alphaModFix/>
          </a:blip>
          <a:stretch>
            <a:fillRect/>
          </a:stretch>
        </p:blipFill>
        <p:spPr>
          <a:xfrm>
            <a:off x="8282151" y="0"/>
            <a:ext cx="861848" cy="538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ad80f1ce1e_0_58"/>
          <p:cNvSpPr txBox="1"/>
          <p:nvPr/>
        </p:nvSpPr>
        <p:spPr>
          <a:xfrm>
            <a:off x="392625" y="-297025"/>
            <a:ext cx="8512500" cy="721800"/>
          </a:xfrm>
          <a:prstGeom prst="rect">
            <a:avLst/>
          </a:prstGeom>
          <a:noFill/>
          <a:ln>
            <a:noFill/>
          </a:ln>
        </p:spPr>
        <p:txBody>
          <a:bodyPr anchorCtr="0" anchor="t" bIns="91425" lIns="91425" spcFirstLastPara="1" rIns="91425" wrap="square" tIns="91425">
            <a:noAutofit/>
          </a:bodyPr>
          <a:lstStyle/>
          <a:p>
            <a:pPr indent="0" lvl="0" marL="0" marR="0" rtl="0" algn="l">
              <a:lnSpc>
                <a:spcPct val="140000"/>
              </a:lnSpc>
              <a:spcBef>
                <a:spcPts val="1400"/>
              </a:spcBef>
              <a:spcAft>
                <a:spcPts val="0"/>
              </a:spcAft>
              <a:buClr>
                <a:srgbClr val="000000"/>
              </a:buClr>
              <a:buSzPts val="1400"/>
              <a:buFont typeface="Arial"/>
              <a:buNone/>
            </a:pPr>
            <a:r>
              <a:t/>
            </a:r>
            <a:endParaRPr b="1" i="0" sz="1400" u="sng" cap="none" strike="noStrike">
              <a:solidFill>
                <a:srgbClr val="0000FF"/>
              </a:solidFill>
              <a:latin typeface="Arial"/>
              <a:ea typeface="Arial"/>
              <a:cs typeface="Arial"/>
              <a:sym typeface="Arial"/>
            </a:endParaRPr>
          </a:p>
          <a:p>
            <a:pPr indent="-330200" lvl="0" marL="457200" marR="0" rtl="0" algn="l">
              <a:lnSpc>
                <a:spcPct val="115000"/>
              </a:lnSpc>
              <a:spcBef>
                <a:spcPts val="400"/>
              </a:spcBef>
              <a:spcAft>
                <a:spcPts val="0"/>
              </a:spcAft>
              <a:buClr>
                <a:schemeClr val="dk1"/>
              </a:buClr>
              <a:buSzPts val="1600"/>
              <a:buFont typeface="Arial"/>
              <a:buChar char="●"/>
            </a:pPr>
            <a:r>
              <a:rPr b="1" lang="en" sz="1600">
                <a:solidFill>
                  <a:srgbClr val="FF0000"/>
                </a:solidFill>
                <a:highlight>
                  <a:schemeClr val="lt1"/>
                </a:highlight>
              </a:rPr>
              <a:t>Left </a:t>
            </a:r>
            <a:r>
              <a:rPr b="1" i="0" lang="en" sz="1600" u="none" cap="none" strike="noStrike">
                <a:solidFill>
                  <a:srgbClr val="FF0000"/>
                </a:solidFill>
                <a:highlight>
                  <a:schemeClr val="lt1"/>
                </a:highlight>
                <a:latin typeface="Arial"/>
                <a:ea typeface="Arial"/>
                <a:cs typeface="Arial"/>
                <a:sym typeface="Arial"/>
              </a:rPr>
              <a:t>- Tailed vs. </a:t>
            </a:r>
            <a:r>
              <a:rPr b="1" lang="en" sz="1600">
                <a:solidFill>
                  <a:srgbClr val="FF0000"/>
                </a:solidFill>
                <a:highlight>
                  <a:schemeClr val="lt1"/>
                </a:highlight>
              </a:rPr>
              <a:t>Right</a:t>
            </a:r>
            <a:r>
              <a:rPr b="1" i="0" lang="en" sz="1600" u="none" cap="none" strike="noStrike">
                <a:solidFill>
                  <a:srgbClr val="FF0000"/>
                </a:solidFill>
                <a:highlight>
                  <a:schemeClr val="lt1"/>
                </a:highlight>
                <a:latin typeface="Arial"/>
                <a:ea typeface="Arial"/>
                <a:cs typeface="Arial"/>
                <a:sym typeface="Arial"/>
              </a:rPr>
              <a:t> - Tailed Tests</a:t>
            </a:r>
            <a:endParaRPr b="1" i="0" sz="1600" u="none" cap="none" strike="noStrike">
              <a:solidFill>
                <a:srgbClr val="FF0000"/>
              </a:solidFill>
              <a:highlight>
                <a:schemeClr val="lt1"/>
              </a:highlight>
              <a:latin typeface="Arial"/>
              <a:ea typeface="Arial"/>
              <a:cs typeface="Arial"/>
              <a:sym typeface="Arial"/>
            </a:endParaRPr>
          </a:p>
          <a:p>
            <a:pPr indent="0" lvl="0" marL="457200" marR="0" rtl="0" algn="l">
              <a:lnSpc>
                <a:spcPct val="115000"/>
              </a:lnSpc>
              <a:spcBef>
                <a:spcPts val="1000"/>
              </a:spcBef>
              <a:spcAft>
                <a:spcPts val="0"/>
              </a:spcAft>
              <a:buClr>
                <a:srgbClr val="000000"/>
              </a:buClr>
              <a:buSzPts val="1600"/>
              <a:buFont typeface="Arial"/>
              <a:buNone/>
            </a:pPr>
            <a:r>
              <a:t/>
            </a:r>
            <a:endParaRPr b="1" i="0" sz="1600" u="none" cap="none" strike="noStrike">
              <a:solidFill>
                <a:srgbClr val="FF0000"/>
              </a:solidFill>
              <a:highlight>
                <a:srgbClr val="FFFFFF"/>
              </a:highlight>
              <a:latin typeface="Arial"/>
              <a:ea typeface="Arial"/>
              <a:cs typeface="Arial"/>
              <a:sym typeface="Arial"/>
            </a:endParaRPr>
          </a:p>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22222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22222"/>
              </a:solidFill>
              <a:latin typeface="Arial"/>
              <a:ea typeface="Arial"/>
              <a:cs typeface="Arial"/>
              <a:sym typeface="Arial"/>
            </a:endParaRPr>
          </a:p>
          <a:p>
            <a:pPr indent="0" lvl="0" marL="0" marR="0" rtl="0" algn="l">
              <a:lnSpc>
                <a:spcPct val="140000"/>
              </a:lnSpc>
              <a:spcBef>
                <a:spcPts val="140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15000"/>
              </a:lnSpc>
              <a:spcBef>
                <a:spcPts val="3800"/>
              </a:spcBef>
              <a:spcAft>
                <a:spcPts val="380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0" name="Google Shape;130;gad80f1ce1e_0_58"/>
          <p:cNvPicPr preferRelativeResize="0"/>
          <p:nvPr/>
        </p:nvPicPr>
        <p:blipFill>
          <a:blip r:embed="rId4">
            <a:alphaModFix/>
          </a:blip>
          <a:stretch>
            <a:fillRect/>
          </a:stretch>
        </p:blipFill>
        <p:spPr>
          <a:xfrm>
            <a:off x="2876450" y="717725"/>
            <a:ext cx="6028675" cy="4521499"/>
          </a:xfrm>
          <a:prstGeom prst="rect">
            <a:avLst/>
          </a:prstGeom>
          <a:noFill/>
          <a:ln>
            <a:noFill/>
          </a:ln>
        </p:spPr>
      </p:pic>
      <p:sp>
        <p:nvSpPr>
          <p:cNvPr id="131" name="Google Shape;131;gad80f1ce1e_0_58"/>
          <p:cNvSpPr txBox="1"/>
          <p:nvPr/>
        </p:nvSpPr>
        <p:spPr>
          <a:xfrm>
            <a:off x="370800" y="1471275"/>
            <a:ext cx="2117100" cy="99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32" name="Google Shape;132;gad80f1ce1e_0_58"/>
          <p:cNvPicPr preferRelativeResize="0"/>
          <p:nvPr/>
        </p:nvPicPr>
        <p:blipFill>
          <a:blip r:embed="rId5">
            <a:alphaModFix/>
          </a:blip>
          <a:stretch>
            <a:fillRect/>
          </a:stretch>
        </p:blipFill>
        <p:spPr>
          <a:xfrm>
            <a:off x="8282151" y="0"/>
            <a:ext cx="861848" cy="538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ad80f1ce1e_0_84"/>
          <p:cNvSpPr txBox="1"/>
          <p:nvPr/>
        </p:nvSpPr>
        <p:spPr>
          <a:xfrm>
            <a:off x="392625" y="-297025"/>
            <a:ext cx="8512500" cy="721800"/>
          </a:xfrm>
          <a:prstGeom prst="rect">
            <a:avLst/>
          </a:prstGeom>
          <a:noFill/>
          <a:ln>
            <a:noFill/>
          </a:ln>
        </p:spPr>
        <p:txBody>
          <a:bodyPr anchorCtr="0" anchor="t" bIns="91425" lIns="91425" spcFirstLastPara="1" rIns="91425" wrap="square" tIns="91425">
            <a:noAutofit/>
          </a:bodyPr>
          <a:lstStyle/>
          <a:p>
            <a:pPr indent="0" lvl="0" marL="0" marR="0" rtl="0" algn="l">
              <a:lnSpc>
                <a:spcPct val="140000"/>
              </a:lnSpc>
              <a:spcBef>
                <a:spcPts val="1400"/>
              </a:spcBef>
              <a:spcAft>
                <a:spcPts val="0"/>
              </a:spcAft>
              <a:buClr>
                <a:srgbClr val="000000"/>
              </a:buClr>
              <a:buSzPts val="1400"/>
              <a:buFont typeface="Arial"/>
              <a:buNone/>
            </a:pPr>
            <a:r>
              <a:t/>
            </a:r>
            <a:endParaRPr b="1" i="0" sz="1400" u="sng" cap="none" strike="noStrike">
              <a:solidFill>
                <a:srgbClr val="0000FF"/>
              </a:solidFill>
              <a:latin typeface="Arial"/>
              <a:ea typeface="Arial"/>
              <a:cs typeface="Arial"/>
              <a:sym typeface="Arial"/>
            </a:endParaRPr>
          </a:p>
          <a:p>
            <a:pPr indent="-330200" lvl="0" marL="457200" marR="0" rtl="0" algn="l">
              <a:lnSpc>
                <a:spcPct val="115000"/>
              </a:lnSpc>
              <a:spcBef>
                <a:spcPts val="400"/>
              </a:spcBef>
              <a:spcAft>
                <a:spcPts val="0"/>
              </a:spcAft>
              <a:buClr>
                <a:schemeClr val="dk1"/>
              </a:buClr>
              <a:buSzPts val="1600"/>
              <a:buFont typeface="Arial"/>
              <a:buChar char="●"/>
            </a:pPr>
            <a:r>
              <a:rPr b="1" lang="en" sz="1600">
                <a:solidFill>
                  <a:srgbClr val="FF0000"/>
                </a:solidFill>
                <a:highlight>
                  <a:schemeClr val="lt1"/>
                </a:highlight>
              </a:rPr>
              <a:t>Left </a:t>
            </a:r>
            <a:r>
              <a:rPr b="1" i="0" lang="en" sz="1600" u="none" cap="none" strike="noStrike">
                <a:solidFill>
                  <a:srgbClr val="FF0000"/>
                </a:solidFill>
                <a:highlight>
                  <a:schemeClr val="lt1"/>
                </a:highlight>
                <a:latin typeface="Arial"/>
                <a:ea typeface="Arial"/>
                <a:cs typeface="Arial"/>
                <a:sym typeface="Arial"/>
              </a:rPr>
              <a:t>- Tailed vs. </a:t>
            </a:r>
            <a:r>
              <a:rPr b="1" lang="en" sz="1600">
                <a:solidFill>
                  <a:srgbClr val="FF0000"/>
                </a:solidFill>
                <a:highlight>
                  <a:schemeClr val="lt1"/>
                </a:highlight>
              </a:rPr>
              <a:t>Right</a:t>
            </a:r>
            <a:r>
              <a:rPr b="1" i="0" lang="en" sz="1600" u="none" cap="none" strike="noStrike">
                <a:solidFill>
                  <a:srgbClr val="FF0000"/>
                </a:solidFill>
                <a:highlight>
                  <a:schemeClr val="lt1"/>
                </a:highlight>
                <a:latin typeface="Arial"/>
                <a:ea typeface="Arial"/>
                <a:cs typeface="Arial"/>
                <a:sym typeface="Arial"/>
              </a:rPr>
              <a:t> - Tailed Tests</a:t>
            </a:r>
            <a:endParaRPr b="1" i="0" sz="1600" u="none" cap="none" strike="noStrike">
              <a:solidFill>
                <a:srgbClr val="FF0000"/>
              </a:solidFill>
              <a:highlight>
                <a:schemeClr val="lt1"/>
              </a:highlight>
              <a:latin typeface="Arial"/>
              <a:ea typeface="Arial"/>
              <a:cs typeface="Arial"/>
              <a:sym typeface="Arial"/>
            </a:endParaRPr>
          </a:p>
          <a:p>
            <a:pPr indent="0" lvl="0" marL="914400" marR="0" rtl="0" algn="l">
              <a:lnSpc>
                <a:spcPct val="115000"/>
              </a:lnSpc>
              <a:spcBef>
                <a:spcPts val="400"/>
              </a:spcBef>
              <a:spcAft>
                <a:spcPts val="0"/>
              </a:spcAft>
              <a:buNone/>
            </a:pPr>
            <a:r>
              <a:t/>
            </a:r>
            <a:endParaRPr sz="1600">
              <a:solidFill>
                <a:srgbClr val="444444"/>
              </a:solidFill>
              <a:highlight>
                <a:srgbClr val="FFFFFF"/>
              </a:highlight>
            </a:endParaRPr>
          </a:p>
          <a:p>
            <a:pPr indent="-330200" lvl="1" marL="914400" marR="0" rtl="0" algn="l">
              <a:lnSpc>
                <a:spcPct val="115000"/>
              </a:lnSpc>
              <a:spcBef>
                <a:spcPts val="400"/>
              </a:spcBef>
              <a:spcAft>
                <a:spcPts val="0"/>
              </a:spcAft>
              <a:buClr>
                <a:srgbClr val="FF0000"/>
              </a:buClr>
              <a:buSzPts val="1600"/>
              <a:buChar char="○"/>
            </a:pPr>
            <a:r>
              <a:rPr lang="en" sz="1600">
                <a:solidFill>
                  <a:srgbClr val="444444"/>
                </a:solidFill>
                <a:highlight>
                  <a:srgbClr val="FFFFFF"/>
                </a:highlight>
              </a:rPr>
              <a:t>Left-tailed test is also known as a lower tail test. A hypothesis test is performed if the population parameter is thought to be less than the assumed parameter of the null hypothesis.</a:t>
            </a:r>
            <a:endParaRPr sz="1600">
              <a:solidFill>
                <a:srgbClr val="444444"/>
              </a:solidFill>
              <a:highlight>
                <a:srgbClr val="FFFFFF"/>
              </a:highlight>
            </a:endParaRPr>
          </a:p>
          <a:p>
            <a:pPr indent="0" lvl="0" marL="914400" marR="0" rtl="0" algn="l">
              <a:lnSpc>
                <a:spcPct val="115000"/>
              </a:lnSpc>
              <a:spcBef>
                <a:spcPts val="400"/>
              </a:spcBef>
              <a:spcAft>
                <a:spcPts val="0"/>
              </a:spcAft>
              <a:buNone/>
            </a:pPr>
            <a:r>
              <a:t/>
            </a:r>
            <a:endParaRPr sz="1600">
              <a:solidFill>
                <a:srgbClr val="444444"/>
              </a:solidFill>
              <a:highlight>
                <a:srgbClr val="FFFFFF"/>
              </a:highlight>
            </a:endParaRPr>
          </a:p>
          <a:p>
            <a:pPr indent="0" lvl="0" marL="914400" marR="0" rtl="0" algn="l">
              <a:lnSpc>
                <a:spcPct val="115000"/>
              </a:lnSpc>
              <a:spcBef>
                <a:spcPts val="400"/>
              </a:spcBef>
              <a:spcAft>
                <a:spcPts val="0"/>
              </a:spcAft>
              <a:buNone/>
            </a:pPr>
            <a:r>
              <a:t/>
            </a:r>
            <a:endParaRPr sz="1600">
              <a:solidFill>
                <a:srgbClr val="444444"/>
              </a:solidFill>
              <a:highlight>
                <a:srgbClr val="FFFFFF"/>
              </a:highlight>
            </a:endParaRPr>
          </a:p>
          <a:p>
            <a:pPr indent="-330200" lvl="1" marL="914400" marR="0" rtl="0" algn="l">
              <a:lnSpc>
                <a:spcPct val="115000"/>
              </a:lnSpc>
              <a:spcBef>
                <a:spcPts val="400"/>
              </a:spcBef>
              <a:spcAft>
                <a:spcPts val="0"/>
              </a:spcAft>
              <a:buClr>
                <a:srgbClr val="FF0000"/>
              </a:buClr>
              <a:buSzPts val="1600"/>
              <a:buChar char="○"/>
            </a:pPr>
            <a:r>
              <a:rPr lang="en" sz="1600">
                <a:solidFill>
                  <a:srgbClr val="444444"/>
                </a:solidFill>
                <a:highlight>
                  <a:srgbClr val="FFFFFF"/>
                </a:highlight>
              </a:rPr>
              <a:t>Right tailed test is also called the upper tail test. A hypothesis test is performed if the population parameter is thought to be greater than the assumed parameter of null hypothesis.</a:t>
            </a:r>
            <a:endParaRPr sz="1600">
              <a:solidFill>
                <a:srgbClr val="444444"/>
              </a:solidFill>
              <a:highlight>
                <a:srgbClr val="FFFFFF"/>
              </a:highlight>
            </a:endParaRPr>
          </a:p>
          <a:p>
            <a:pPr indent="0" lvl="0" marL="457200" marR="0" rtl="0" algn="l">
              <a:lnSpc>
                <a:spcPct val="115000"/>
              </a:lnSpc>
              <a:spcBef>
                <a:spcPts val="1000"/>
              </a:spcBef>
              <a:spcAft>
                <a:spcPts val="0"/>
              </a:spcAft>
              <a:buClr>
                <a:srgbClr val="000000"/>
              </a:buClr>
              <a:buSzPts val="1600"/>
              <a:buFont typeface="Arial"/>
              <a:buNone/>
            </a:pPr>
            <a:r>
              <a:t/>
            </a:r>
            <a:endParaRPr b="1" i="0" sz="1600" u="none" cap="none" strike="noStrike">
              <a:solidFill>
                <a:srgbClr val="FF0000"/>
              </a:solidFill>
              <a:highlight>
                <a:srgbClr val="FFFFFF"/>
              </a:highlight>
              <a:latin typeface="Arial"/>
              <a:ea typeface="Arial"/>
              <a:cs typeface="Arial"/>
              <a:sym typeface="Arial"/>
            </a:endParaRPr>
          </a:p>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22222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22222"/>
              </a:solidFill>
              <a:latin typeface="Arial"/>
              <a:ea typeface="Arial"/>
              <a:cs typeface="Arial"/>
              <a:sym typeface="Arial"/>
            </a:endParaRPr>
          </a:p>
          <a:p>
            <a:pPr indent="0" lvl="0" marL="0" marR="0" rtl="0" algn="l">
              <a:lnSpc>
                <a:spcPct val="140000"/>
              </a:lnSpc>
              <a:spcBef>
                <a:spcPts val="140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15000"/>
              </a:lnSpc>
              <a:spcBef>
                <a:spcPts val="3800"/>
              </a:spcBef>
              <a:spcAft>
                <a:spcPts val="380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8" name="Google Shape;138;gad80f1ce1e_0_84"/>
          <p:cNvPicPr preferRelativeResize="0"/>
          <p:nvPr/>
        </p:nvPicPr>
        <p:blipFill>
          <a:blip r:embed="rId3">
            <a:alphaModFix/>
          </a:blip>
          <a:stretch>
            <a:fillRect/>
          </a:stretch>
        </p:blipFill>
        <p:spPr>
          <a:xfrm>
            <a:off x="8282151" y="0"/>
            <a:ext cx="861848" cy="538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ad80f1ce1e_0_88"/>
          <p:cNvSpPr txBox="1"/>
          <p:nvPr/>
        </p:nvSpPr>
        <p:spPr>
          <a:xfrm>
            <a:off x="392625" y="-297025"/>
            <a:ext cx="8512500" cy="721800"/>
          </a:xfrm>
          <a:prstGeom prst="rect">
            <a:avLst/>
          </a:prstGeom>
          <a:noFill/>
          <a:ln>
            <a:noFill/>
          </a:ln>
        </p:spPr>
        <p:txBody>
          <a:bodyPr anchorCtr="0" anchor="t" bIns="91425" lIns="91425" spcFirstLastPara="1" rIns="91425" wrap="square" tIns="91425">
            <a:noAutofit/>
          </a:bodyPr>
          <a:lstStyle/>
          <a:p>
            <a:pPr indent="0" lvl="0" marL="0" marR="0" rtl="0" algn="l">
              <a:lnSpc>
                <a:spcPct val="140000"/>
              </a:lnSpc>
              <a:spcBef>
                <a:spcPts val="1400"/>
              </a:spcBef>
              <a:spcAft>
                <a:spcPts val="0"/>
              </a:spcAft>
              <a:buClr>
                <a:srgbClr val="000000"/>
              </a:buClr>
              <a:buSzPts val="1400"/>
              <a:buFont typeface="Arial"/>
              <a:buNone/>
            </a:pPr>
            <a:r>
              <a:t/>
            </a:r>
            <a:endParaRPr b="1" i="0" sz="1400" u="sng" cap="none" strike="noStrike">
              <a:solidFill>
                <a:srgbClr val="0000FF"/>
              </a:solidFill>
              <a:latin typeface="Arial"/>
              <a:ea typeface="Arial"/>
              <a:cs typeface="Arial"/>
              <a:sym typeface="Arial"/>
            </a:endParaRPr>
          </a:p>
          <a:p>
            <a:pPr indent="-330200" lvl="0" marL="457200" marR="0" rtl="0" algn="l">
              <a:lnSpc>
                <a:spcPct val="115000"/>
              </a:lnSpc>
              <a:spcBef>
                <a:spcPts val="400"/>
              </a:spcBef>
              <a:spcAft>
                <a:spcPts val="0"/>
              </a:spcAft>
              <a:buClr>
                <a:schemeClr val="dk1"/>
              </a:buClr>
              <a:buSzPts val="1600"/>
              <a:buFont typeface="Arial"/>
              <a:buChar char="●"/>
            </a:pPr>
            <a:r>
              <a:rPr b="1" lang="en" sz="1600">
                <a:solidFill>
                  <a:srgbClr val="FF0000"/>
                </a:solidFill>
                <a:highlight>
                  <a:schemeClr val="lt1"/>
                </a:highlight>
              </a:rPr>
              <a:t>Left </a:t>
            </a:r>
            <a:r>
              <a:rPr b="1" i="0" lang="en" sz="1600" u="none" cap="none" strike="noStrike">
                <a:solidFill>
                  <a:srgbClr val="FF0000"/>
                </a:solidFill>
                <a:highlight>
                  <a:schemeClr val="lt1"/>
                </a:highlight>
                <a:latin typeface="Arial"/>
                <a:ea typeface="Arial"/>
                <a:cs typeface="Arial"/>
                <a:sym typeface="Arial"/>
              </a:rPr>
              <a:t>- Tailed vs. </a:t>
            </a:r>
            <a:r>
              <a:rPr b="1" lang="en" sz="1600">
                <a:solidFill>
                  <a:srgbClr val="FF0000"/>
                </a:solidFill>
                <a:highlight>
                  <a:schemeClr val="lt1"/>
                </a:highlight>
              </a:rPr>
              <a:t>Right</a:t>
            </a:r>
            <a:r>
              <a:rPr b="1" i="0" lang="en" sz="1600" u="none" cap="none" strike="noStrike">
                <a:solidFill>
                  <a:srgbClr val="FF0000"/>
                </a:solidFill>
                <a:highlight>
                  <a:schemeClr val="lt1"/>
                </a:highlight>
                <a:latin typeface="Arial"/>
                <a:ea typeface="Arial"/>
                <a:cs typeface="Arial"/>
                <a:sym typeface="Arial"/>
              </a:rPr>
              <a:t> - Tailed Tests</a:t>
            </a:r>
            <a:endParaRPr b="1" i="0" sz="1600" u="none" cap="none" strike="noStrike">
              <a:solidFill>
                <a:srgbClr val="FF0000"/>
              </a:solidFill>
              <a:highlight>
                <a:schemeClr val="lt1"/>
              </a:highlight>
              <a:latin typeface="Arial"/>
              <a:ea typeface="Arial"/>
              <a:cs typeface="Arial"/>
              <a:sym typeface="Arial"/>
            </a:endParaRPr>
          </a:p>
          <a:p>
            <a:pPr indent="0" lvl="0" marL="914400" marR="0" rtl="0" algn="l">
              <a:lnSpc>
                <a:spcPct val="115000"/>
              </a:lnSpc>
              <a:spcBef>
                <a:spcPts val="400"/>
              </a:spcBef>
              <a:spcAft>
                <a:spcPts val="0"/>
              </a:spcAft>
              <a:buNone/>
            </a:pPr>
            <a:r>
              <a:t/>
            </a:r>
            <a:endParaRPr sz="1600">
              <a:solidFill>
                <a:srgbClr val="444444"/>
              </a:solidFill>
              <a:highlight>
                <a:srgbClr val="FFFFFF"/>
              </a:highlight>
            </a:endParaRPr>
          </a:p>
          <a:p>
            <a:pPr indent="-330200" lvl="1" marL="914400" marR="0" rtl="0" algn="l">
              <a:lnSpc>
                <a:spcPct val="115000"/>
              </a:lnSpc>
              <a:spcBef>
                <a:spcPts val="400"/>
              </a:spcBef>
              <a:spcAft>
                <a:spcPts val="0"/>
              </a:spcAft>
              <a:buClr>
                <a:srgbClr val="FF0000"/>
              </a:buClr>
              <a:buSzPts val="1600"/>
              <a:buChar char="○"/>
            </a:pPr>
            <a:r>
              <a:t/>
            </a:r>
            <a:endParaRPr sz="1600">
              <a:solidFill>
                <a:srgbClr val="444444"/>
              </a:solidFill>
              <a:highlight>
                <a:srgbClr val="FFFFFF"/>
              </a:highlight>
            </a:endParaRPr>
          </a:p>
          <a:p>
            <a:pPr indent="0" lvl="0" marL="457200" marR="0" rtl="0" algn="l">
              <a:lnSpc>
                <a:spcPct val="115000"/>
              </a:lnSpc>
              <a:spcBef>
                <a:spcPts val="1000"/>
              </a:spcBef>
              <a:spcAft>
                <a:spcPts val="0"/>
              </a:spcAft>
              <a:buClr>
                <a:srgbClr val="000000"/>
              </a:buClr>
              <a:buSzPts val="1600"/>
              <a:buFont typeface="Arial"/>
              <a:buNone/>
            </a:pPr>
            <a:r>
              <a:t/>
            </a:r>
            <a:endParaRPr b="1" i="0" sz="1600" u="none" cap="none" strike="noStrike">
              <a:solidFill>
                <a:srgbClr val="FF0000"/>
              </a:solidFill>
              <a:highlight>
                <a:srgbClr val="FFFFFF"/>
              </a:highlight>
              <a:latin typeface="Arial"/>
              <a:ea typeface="Arial"/>
              <a:cs typeface="Arial"/>
              <a:sym typeface="Arial"/>
            </a:endParaRPr>
          </a:p>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22222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22222"/>
              </a:solidFill>
              <a:latin typeface="Arial"/>
              <a:ea typeface="Arial"/>
              <a:cs typeface="Arial"/>
              <a:sym typeface="Arial"/>
            </a:endParaRPr>
          </a:p>
          <a:p>
            <a:pPr indent="0" lvl="0" marL="0" marR="0" rtl="0" algn="l">
              <a:lnSpc>
                <a:spcPct val="140000"/>
              </a:lnSpc>
              <a:spcBef>
                <a:spcPts val="140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15000"/>
              </a:lnSpc>
              <a:spcBef>
                <a:spcPts val="3800"/>
              </a:spcBef>
              <a:spcAft>
                <a:spcPts val="380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4" name="Google Shape;144;gad80f1ce1e_0_88"/>
          <p:cNvPicPr preferRelativeResize="0"/>
          <p:nvPr/>
        </p:nvPicPr>
        <p:blipFill rotWithShape="1">
          <a:blip r:embed="rId3">
            <a:alphaModFix/>
          </a:blip>
          <a:srcRect b="0" l="4571" r="7686" t="0"/>
          <a:stretch/>
        </p:blipFill>
        <p:spPr>
          <a:xfrm>
            <a:off x="65225" y="619425"/>
            <a:ext cx="4848951" cy="4103651"/>
          </a:xfrm>
          <a:prstGeom prst="rect">
            <a:avLst/>
          </a:prstGeom>
          <a:noFill/>
          <a:ln>
            <a:noFill/>
          </a:ln>
        </p:spPr>
      </p:pic>
      <p:sp>
        <p:nvSpPr>
          <p:cNvPr id="145" name="Google Shape;145;gad80f1ce1e_0_88"/>
          <p:cNvSpPr txBox="1"/>
          <p:nvPr/>
        </p:nvSpPr>
        <p:spPr>
          <a:xfrm>
            <a:off x="0" y="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46" name="Google Shape;146;gad80f1ce1e_0_88"/>
          <p:cNvPicPr preferRelativeResize="0"/>
          <p:nvPr/>
        </p:nvPicPr>
        <p:blipFill rotWithShape="1">
          <a:blip r:embed="rId4">
            <a:alphaModFix/>
          </a:blip>
          <a:srcRect b="34975" l="0" r="0" t="32934"/>
          <a:stretch/>
        </p:blipFill>
        <p:spPr>
          <a:xfrm>
            <a:off x="4914175" y="893250"/>
            <a:ext cx="4229825" cy="939975"/>
          </a:xfrm>
          <a:prstGeom prst="rect">
            <a:avLst/>
          </a:prstGeom>
          <a:noFill/>
          <a:ln>
            <a:noFill/>
          </a:ln>
        </p:spPr>
      </p:pic>
      <p:sp>
        <p:nvSpPr>
          <p:cNvPr id="147" name="Google Shape;147;gad80f1ce1e_0_88"/>
          <p:cNvSpPr txBox="1"/>
          <p:nvPr/>
        </p:nvSpPr>
        <p:spPr>
          <a:xfrm>
            <a:off x="5048475" y="3000000"/>
            <a:ext cx="4148400" cy="105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0000"/>
                </a:solidFill>
              </a:rPr>
              <a:t>A Greater than symbol would be a right tail test instead of a left tail test.</a:t>
            </a:r>
            <a:endParaRPr b="1">
              <a:solidFill>
                <a:srgbClr val="FF0000"/>
              </a:solidFill>
            </a:endParaRPr>
          </a:p>
        </p:txBody>
      </p:sp>
      <p:pic>
        <p:nvPicPr>
          <p:cNvPr id="148" name="Google Shape;148;gad80f1ce1e_0_88"/>
          <p:cNvPicPr preferRelativeResize="0"/>
          <p:nvPr/>
        </p:nvPicPr>
        <p:blipFill rotWithShape="1">
          <a:blip r:embed="rId4">
            <a:alphaModFix/>
          </a:blip>
          <a:srcRect b="67910" l="0" r="0" t="0"/>
          <a:stretch/>
        </p:blipFill>
        <p:spPr>
          <a:xfrm>
            <a:off x="4914175" y="4052125"/>
            <a:ext cx="4229825" cy="939975"/>
          </a:xfrm>
          <a:prstGeom prst="rect">
            <a:avLst/>
          </a:prstGeom>
          <a:noFill/>
          <a:ln>
            <a:noFill/>
          </a:ln>
        </p:spPr>
      </p:pic>
      <p:pic>
        <p:nvPicPr>
          <p:cNvPr id="149" name="Google Shape;149;gad80f1ce1e_0_88"/>
          <p:cNvPicPr preferRelativeResize="0"/>
          <p:nvPr/>
        </p:nvPicPr>
        <p:blipFill>
          <a:blip r:embed="rId5">
            <a:alphaModFix/>
          </a:blip>
          <a:stretch>
            <a:fillRect/>
          </a:stretch>
        </p:blipFill>
        <p:spPr>
          <a:xfrm>
            <a:off x="8282151" y="0"/>
            <a:ext cx="861848" cy="538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ad80f1ce1e_0_98"/>
          <p:cNvSpPr txBox="1"/>
          <p:nvPr/>
        </p:nvSpPr>
        <p:spPr>
          <a:xfrm>
            <a:off x="392625" y="-297025"/>
            <a:ext cx="8512500" cy="721800"/>
          </a:xfrm>
          <a:prstGeom prst="rect">
            <a:avLst/>
          </a:prstGeom>
          <a:noFill/>
          <a:ln>
            <a:noFill/>
          </a:ln>
        </p:spPr>
        <p:txBody>
          <a:bodyPr anchorCtr="0" anchor="t" bIns="91425" lIns="91425" spcFirstLastPara="1" rIns="91425" wrap="square" tIns="91425">
            <a:noAutofit/>
          </a:bodyPr>
          <a:lstStyle/>
          <a:p>
            <a:pPr indent="0" lvl="0" marL="0" marR="0" rtl="0" algn="l">
              <a:lnSpc>
                <a:spcPct val="140000"/>
              </a:lnSpc>
              <a:spcBef>
                <a:spcPts val="1400"/>
              </a:spcBef>
              <a:spcAft>
                <a:spcPts val="0"/>
              </a:spcAft>
              <a:buClr>
                <a:srgbClr val="000000"/>
              </a:buClr>
              <a:buSzPts val="1400"/>
              <a:buFont typeface="Arial"/>
              <a:buNone/>
            </a:pPr>
            <a:r>
              <a:t/>
            </a:r>
            <a:endParaRPr b="1" i="0" sz="1400" u="sng" cap="none" strike="noStrike">
              <a:solidFill>
                <a:srgbClr val="0000FF"/>
              </a:solidFill>
              <a:latin typeface="Arial"/>
              <a:ea typeface="Arial"/>
              <a:cs typeface="Arial"/>
              <a:sym typeface="Arial"/>
            </a:endParaRPr>
          </a:p>
          <a:p>
            <a:pPr indent="-330200" lvl="0" marL="457200" marR="0" rtl="0" algn="l">
              <a:lnSpc>
                <a:spcPct val="115000"/>
              </a:lnSpc>
              <a:spcBef>
                <a:spcPts val="400"/>
              </a:spcBef>
              <a:spcAft>
                <a:spcPts val="0"/>
              </a:spcAft>
              <a:buClr>
                <a:schemeClr val="dk1"/>
              </a:buClr>
              <a:buSzPts val="1600"/>
              <a:buFont typeface="Arial"/>
              <a:buChar char="●"/>
            </a:pPr>
            <a:r>
              <a:rPr b="1" lang="en" sz="1600">
                <a:solidFill>
                  <a:srgbClr val="FF0000"/>
                </a:solidFill>
                <a:highlight>
                  <a:schemeClr val="lt1"/>
                </a:highlight>
              </a:rPr>
              <a:t>Left </a:t>
            </a:r>
            <a:r>
              <a:rPr b="1" i="0" lang="en" sz="1600" u="none" cap="none" strike="noStrike">
                <a:solidFill>
                  <a:srgbClr val="FF0000"/>
                </a:solidFill>
                <a:highlight>
                  <a:schemeClr val="lt1"/>
                </a:highlight>
                <a:latin typeface="Arial"/>
                <a:ea typeface="Arial"/>
                <a:cs typeface="Arial"/>
                <a:sym typeface="Arial"/>
              </a:rPr>
              <a:t>- Tailed vs. </a:t>
            </a:r>
            <a:r>
              <a:rPr b="1" lang="en" sz="1600">
                <a:solidFill>
                  <a:srgbClr val="FF0000"/>
                </a:solidFill>
                <a:highlight>
                  <a:schemeClr val="lt1"/>
                </a:highlight>
              </a:rPr>
              <a:t>Right</a:t>
            </a:r>
            <a:r>
              <a:rPr b="1" i="0" lang="en" sz="1600" u="none" cap="none" strike="noStrike">
                <a:solidFill>
                  <a:srgbClr val="FF0000"/>
                </a:solidFill>
                <a:highlight>
                  <a:schemeClr val="lt1"/>
                </a:highlight>
                <a:latin typeface="Arial"/>
                <a:ea typeface="Arial"/>
                <a:cs typeface="Arial"/>
                <a:sym typeface="Arial"/>
              </a:rPr>
              <a:t> - Tailed Tests vs. Two Tailed Test</a:t>
            </a:r>
            <a:endParaRPr b="1" i="0" sz="1600" u="none" cap="none" strike="noStrike">
              <a:solidFill>
                <a:srgbClr val="FF0000"/>
              </a:solidFill>
              <a:highlight>
                <a:schemeClr val="lt1"/>
              </a:highlight>
              <a:latin typeface="Arial"/>
              <a:ea typeface="Arial"/>
              <a:cs typeface="Arial"/>
              <a:sym typeface="Arial"/>
            </a:endParaRPr>
          </a:p>
          <a:p>
            <a:pPr indent="0" lvl="0" marL="914400" marR="0" rtl="0" algn="l">
              <a:lnSpc>
                <a:spcPct val="115000"/>
              </a:lnSpc>
              <a:spcBef>
                <a:spcPts val="400"/>
              </a:spcBef>
              <a:spcAft>
                <a:spcPts val="0"/>
              </a:spcAft>
              <a:buNone/>
            </a:pPr>
            <a:r>
              <a:t/>
            </a:r>
            <a:endParaRPr sz="1600">
              <a:solidFill>
                <a:srgbClr val="444444"/>
              </a:solidFill>
              <a:highlight>
                <a:srgbClr val="FFFFFF"/>
              </a:highlight>
            </a:endParaRPr>
          </a:p>
          <a:p>
            <a:pPr indent="-330200" lvl="1" marL="914400" marR="0" rtl="0" algn="l">
              <a:lnSpc>
                <a:spcPct val="115000"/>
              </a:lnSpc>
              <a:spcBef>
                <a:spcPts val="400"/>
              </a:spcBef>
              <a:spcAft>
                <a:spcPts val="0"/>
              </a:spcAft>
              <a:buClr>
                <a:srgbClr val="FF0000"/>
              </a:buClr>
              <a:buSzPts val="1600"/>
              <a:buChar char="○"/>
            </a:pPr>
            <a:r>
              <a:t/>
            </a:r>
            <a:endParaRPr sz="1600">
              <a:solidFill>
                <a:srgbClr val="444444"/>
              </a:solidFill>
              <a:highlight>
                <a:srgbClr val="FFFFFF"/>
              </a:highlight>
            </a:endParaRPr>
          </a:p>
          <a:p>
            <a:pPr indent="0" lvl="0" marL="457200" marR="0" rtl="0" algn="l">
              <a:lnSpc>
                <a:spcPct val="115000"/>
              </a:lnSpc>
              <a:spcBef>
                <a:spcPts val="1000"/>
              </a:spcBef>
              <a:spcAft>
                <a:spcPts val="0"/>
              </a:spcAft>
              <a:buClr>
                <a:srgbClr val="000000"/>
              </a:buClr>
              <a:buSzPts val="1600"/>
              <a:buFont typeface="Arial"/>
              <a:buNone/>
            </a:pPr>
            <a:r>
              <a:t/>
            </a:r>
            <a:endParaRPr b="1" i="0" sz="1600" u="none" cap="none" strike="noStrike">
              <a:solidFill>
                <a:srgbClr val="FF0000"/>
              </a:solidFill>
              <a:highlight>
                <a:srgbClr val="FFFFFF"/>
              </a:highlight>
              <a:latin typeface="Arial"/>
              <a:ea typeface="Arial"/>
              <a:cs typeface="Arial"/>
              <a:sym typeface="Arial"/>
            </a:endParaRPr>
          </a:p>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22222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22222"/>
              </a:solidFill>
              <a:latin typeface="Arial"/>
              <a:ea typeface="Arial"/>
              <a:cs typeface="Arial"/>
              <a:sym typeface="Arial"/>
            </a:endParaRPr>
          </a:p>
          <a:p>
            <a:pPr indent="0" lvl="0" marL="0" marR="0" rtl="0" algn="l">
              <a:lnSpc>
                <a:spcPct val="140000"/>
              </a:lnSpc>
              <a:spcBef>
                <a:spcPts val="140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15000"/>
              </a:lnSpc>
              <a:spcBef>
                <a:spcPts val="3800"/>
              </a:spcBef>
              <a:spcAft>
                <a:spcPts val="380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5" name="Google Shape;155;gad80f1ce1e_0_98"/>
          <p:cNvPicPr preferRelativeResize="0"/>
          <p:nvPr/>
        </p:nvPicPr>
        <p:blipFill>
          <a:blip r:embed="rId3">
            <a:alphaModFix/>
          </a:blip>
          <a:stretch>
            <a:fillRect/>
          </a:stretch>
        </p:blipFill>
        <p:spPr>
          <a:xfrm>
            <a:off x="65225" y="875057"/>
            <a:ext cx="4848950" cy="3592386"/>
          </a:xfrm>
          <a:prstGeom prst="rect">
            <a:avLst/>
          </a:prstGeom>
          <a:noFill/>
          <a:ln>
            <a:noFill/>
          </a:ln>
        </p:spPr>
      </p:pic>
      <p:sp>
        <p:nvSpPr>
          <p:cNvPr id="156" name="Google Shape;156;gad80f1ce1e_0_98"/>
          <p:cNvSpPr txBox="1"/>
          <p:nvPr/>
        </p:nvSpPr>
        <p:spPr>
          <a:xfrm>
            <a:off x="0" y="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57" name="Google Shape;157;gad80f1ce1e_0_98"/>
          <p:cNvPicPr preferRelativeResize="0"/>
          <p:nvPr/>
        </p:nvPicPr>
        <p:blipFill rotWithShape="1">
          <a:blip r:embed="rId4">
            <a:alphaModFix/>
          </a:blip>
          <a:srcRect b="0" l="0" r="0" t="65837"/>
          <a:stretch/>
        </p:blipFill>
        <p:spPr>
          <a:xfrm>
            <a:off x="4914175" y="3569825"/>
            <a:ext cx="4229825" cy="1000699"/>
          </a:xfrm>
          <a:prstGeom prst="rect">
            <a:avLst/>
          </a:prstGeom>
          <a:noFill/>
          <a:ln>
            <a:noFill/>
          </a:ln>
        </p:spPr>
      </p:pic>
      <p:pic>
        <p:nvPicPr>
          <p:cNvPr id="158" name="Google Shape;158;gad80f1ce1e_0_98"/>
          <p:cNvPicPr preferRelativeResize="0"/>
          <p:nvPr/>
        </p:nvPicPr>
        <p:blipFill>
          <a:blip r:embed="rId5">
            <a:alphaModFix/>
          </a:blip>
          <a:stretch>
            <a:fillRect/>
          </a:stretch>
        </p:blipFill>
        <p:spPr>
          <a:xfrm>
            <a:off x="8282151" y="0"/>
            <a:ext cx="861848" cy="538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ad80f1ce1e_12_0"/>
          <p:cNvSpPr txBox="1"/>
          <p:nvPr/>
        </p:nvSpPr>
        <p:spPr>
          <a:xfrm>
            <a:off x="392625" y="-297025"/>
            <a:ext cx="8512500" cy="721800"/>
          </a:xfrm>
          <a:prstGeom prst="rect">
            <a:avLst/>
          </a:prstGeom>
          <a:noFill/>
          <a:ln>
            <a:noFill/>
          </a:ln>
        </p:spPr>
        <p:txBody>
          <a:bodyPr anchorCtr="0" anchor="t" bIns="91425" lIns="91425" spcFirstLastPara="1" rIns="91425" wrap="square" tIns="91425">
            <a:noAutofit/>
          </a:bodyPr>
          <a:lstStyle/>
          <a:p>
            <a:pPr indent="0" lvl="0" marL="0" marR="0" rtl="0" algn="l">
              <a:lnSpc>
                <a:spcPct val="140000"/>
              </a:lnSpc>
              <a:spcBef>
                <a:spcPts val="1400"/>
              </a:spcBef>
              <a:spcAft>
                <a:spcPts val="0"/>
              </a:spcAft>
              <a:buClr>
                <a:srgbClr val="000000"/>
              </a:buClr>
              <a:buSzPts val="1400"/>
              <a:buFont typeface="Arial"/>
              <a:buNone/>
            </a:pPr>
            <a:r>
              <a:t/>
            </a:r>
            <a:endParaRPr b="1" i="0" sz="1400" u="sng" cap="none" strike="noStrike">
              <a:solidFill>
                <a:srgbClr val="0000FF"/>
              </a:solidFill>
              <a:latin typeface="Arial"/>
              <a:ea typeface="Arial"/>
              <a:cs typeface="Arial"/>
              <a:sym typeface="Arial"/>
            </a:endParaRPr>
          </a:p>
          <a:p>
            <a:pPr indent="-330200" lvl="0" marL="457200" marR="0" rtl="0" algn="l">
              <a:lnSpc>
                <a:spcPct val="115000"/>
              </a:lnSpc>
              <a:spcBef>
                <a:spcPts val="400"/>
              </a:spcBef>
              <a:spcAft>
                <a:spcPts val="0"/>
              </a:spcAft>
              <a:buClr>
                <a:srgbClr val="000000"/>
              </a:buClr>
              <a:buSzPts val="1600"/>
              <a:buFont typeface="Arial"/>
              <a:buChar char="●"/>
            </a:pPr>
            <a:r>
              <a:rPr b="1" i="0" lang="en" sz="1600" u="none" cap="none" strike="noStrike">
                <a:solidFill>
                  <a:srgbClr val="FF0000"/>
                </a:solidFill>
                <a:highlight>
                  <a:srgbClr val="FFFFFF"/>
                </a:highlight>
                <a:latin typeface="Arial"/>
                <a:ea typeface="Arial"/>
                <a:cs typeface="Arial"/>
                <a:sym typeface="Arial"/>
              </a:rPr>
              <a:t>Alternative Hypothesis </a:t>
            </a:r>
            <a:r>
              <a:rPr b="1" i="0" lang="en" sz="1400" u="none" cap="none" strike="noStrike">
                <a:solidFill>
                  <a:srgbClr val="333333"/>
                </a:solidFill>
                <a:highlight>
                  <a:srgbClr val="FFFFFF"/>
                </a:highlight>
                <a:latin typeface="Arial"/>
                <a:ea typeface="Arial"/>
                <a:cs typeface="Arial"/>
                <a:sym typeface="Arial"/>
              </a:rPr>
              <a:t>(also considered Research Hypothesis) </a:t>
            </a:r>
            <a:endParaRPr b="1" i="0" sz="1400" u="none" cap="none" strike="noStrike">
              <a:solidFill>
                <a:srgbClr val="333333"/>
              </a:solidFill>
              <a:highlight>
                <a:srgbClr val="FFFFFF"/>
              </a:highlight>
              <a:latin typeface="Arial"/>
              <a:ea typeface="Arial"/>
              <a:cs typeface="Arial"/>
              <a:sym typeface="Arial"/>
            </a:endParaRPr>
          </a:p>
          <a:p>
            <a:pPr indent="-317500" lvl="1" marL="914400" marR="0" rtl="0" algn="l">
              <a:lnSpc>
                <a:spcPct val="115000"/>
              </a:lnSpc>
              <a:spcBef>
                <a:spcPts val="1000"/>
              </a:spcBef>
              <a:spcAft>
                <a:spcPts val="0"/>
              </a:spcAft>
              <a:buClr>
                <a:srgbClr val="333333"/>
              </a:buClr>
              <a:buSzPts val="1400"/>
              <a:buFont typeface="Arial"/>
              <a:buChar char="○"/>
            </a:pPr>
            <a:r>
              <a:rPr b="1" i="0" lang="en" sz="1400" u="none" cap="none" strike="noStrike">
                <a:solidFill>
                  <a:srgbClr val="333333"/>
                </a:solidFill>
                <a:highlight>
                  <a:srgbClr val="FFFFFF"/>
                </a:highlight>
                <a:latin typeface="Arial"/>
                <a:ea typeface="Arial"/>
                <a:cs typeface="Arial"/>
                <a:sym typeface="Arial"/>
              </a:rPr>
              <a:t>The only function of Alternative Hypothesis is to prove the Null Hypothesis wrong with evidence</a:t>
            </a:r>
            <a:endParaRPr b="1" i="0" sz="1400" u="none" cap="none" strike="noStrike">
              <a:solidFill>
                <a:srgbClr val="333333"/>
              </a:solidFill>
              <a:highlight>
                <a:srgbClr val="FFFFFF"/>
              </a:highlight>
              <a:latin typeface="Arial"/>
              <a:ea typeface="Arial"/>
              <a:cs typeface="Arial"/>
              <a:sym typeface="Arial"/>
            </a:endParaRPr>
          </a:p>
          <a:p>
            <a:pPr indent="0" lvl="0" marL="914400" marR="0" rtl="0" algn="l">
              <a:lnSpc>
                <a:spcPct val="115000"/>
              </a:lnSpc>
              <a:spcBef>
                <a:spcPts val="10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222222"/>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22222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22222"/>
              </a:solidFill>
              <a:latin typeface="Arial"/>
              <a:ea typeface="Arial"/>
              <a:cs typeface="Arial"/>
              <a:sym typeface="Arial"/>
            </a:endParaRPr>
          </a:p>
          <a:p>
            <a:pPr indent="0" lvl="0" marL="0" marR="0" rtl="0" algn="l">
              <a:lnSpc>
                <a:spcPct val="140000"/>
              </a:lnSpc>
              <a:spcBef>
                <a:spcPts val="140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15000"/>
              </a:lnSpc>
              <a:spcBef>
                <a:spcPts val="3800"/>
              </a:spcBef>
              <a:spcAft>
                <a:spcPts val="380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4" name="Google Shape;164;gad80f1ce1e_12_0"/>
          <p:cNvPicPr preferRelativeResize="0"/>
          <p:nvPr/>
        </p:nvPicPr>
        <p:blipFill rotWithShape="1">
          <a:blip r:embed="rId3">
            <a:alphaModFix/>
          </a:blip>
          <a:srcRect b="15079" l="0" r="0" t="27953"/>
          <a:stretch/>
        </p:blipFill>
        <p:spPr>
          <a:xfrm>
            <a:off x="846625" y="1326225"/>
            <a:ext cx="7014876" cy="2997101"/>
          </a:xfrm>
          <a:prstGeom prst="rect">
            <a:avLst/>
          </a:prstGeom>
          <a:noFill/>
          <a:ln>
            <a:noFill/>
          </a:ln>
        </p:spPr>
      </p:pic>
      <p:sp>
        <p:nvSpPr>
          <p:cNvPr id="165" name="Google Shape;165;gad80f1ce1e_12_0"/>
          <p:cNvSpPr txBox="1"/>
          <p:nvPr/>
        </p:nvSpPr>
        <p:spPr>
          <a:xfrm>
            <a:off x="1566000" y="4481250"/>
            <a:ext cx="60120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H₀: µ₁ (population mean) = µ₂ (population mean of the second group)</a:t>
            </a:r>
            <a:endParaRPr b="1" i="0" sz="1400" u="none" cap="none" strike="noStrike">
              <a:solidFill>
                <a:srgbClr val="000000"/>
              </a:solidFill>
              <a:latin typeface="Arial"/>
              <a:ea typeface="Arial"/>
              <a:cs typeface="Arial"/>
              <a:sym typeface="Arial"/>
            </a:endParaRPr>
          </a:p>
          <a:p>
            <a:pPr indent="0" lvl="0" marL="0" marR="0" rtl="0" algn="l">
              <a:lnSpc>
                <a:spcPct val="135714"/>
              </a:lnSpc>
              <a:spcBef>
                <a:spcPts val="0"/>
              </a:spcBef>
              <a:spcAft>
                <a:spcPts val="0"/>
              </a:spcAft>
              <a:buClr>
                <a:srgbClr val="000000"/>
              </a:buClr>
              <a:buSzPts val="1350"/>
              <a:buFont typeface="Arial"/>
              <a:buNone/>
            </a:pPr>
            <a:r>
              <a:rPr b="1" i="0" lang="en" sz="1350" u="none" cap="none" strike="noStrike">
                <a:solidFill>
                  <a:srgbClr val="000000"/>
                </a:solidFill>
                <a:latin typeface="Arial"/>
                <a:ea typeface="Arial"/>
                <a:cs typeface="Arial"/>
                <a:sym typeface="Arial"/>
              </a:rPr>
              <a:t>Hₐ</a:t>
            </a:r>
            <a:r>
              <a:rPr b="1" i="0" lang="en" sz="1400" u="none" cap="none" strike="noStrike">
                <a:solidFill>
                  <a:srgbClr val="000000"/>
                </a:solidFill>
                <a:latin typeface="Arial"/>
                <a:ea typeface="Arial"/>
                <a:cs typeface="Arial"/>
                <a:sym typeface="Arial"/>
              </a:rPr>
              <a:t>: µ₁ (population mean) = µ₂ (population mean of the second group)</a:t>
            </a:r>
            <a:endParaRPr b="1" i="0" sz="1400" u="none" cap="none" strike="noStrike">
              <a:solidFill>
                <a:srgbClr val="008000"/>
              </a:solidFill>
              <a:highlight>
                <a:srgbClr val="FFFFFE"/>
              </a:highlight>
              <a:latin typeface="Arial"/>
              <a:ea typeface="Arial"/>
              <a:cs typeface="Arial"/>
              <a:sym typeface="Arial"/>
            </a:endParaRPr>
          </a:p>
        </p:txBody>
      </p:sp>
      <p:pic>
        <p:nvPicPr>
          <p:cNvPr id="166" name="Google Shape;166;gad80f1ce1e_12_0"/>
          <p:cNvPicPr preferRelativeResize="0"/>
          <p:nvPr/>
        </p:nvPicPr>
        <p:blipFill>
          <a:blip r:embed="rId4">
            <a:alphaModFix/>
          </a:blip>
          <a:stretch>
            <a:fillRect/>
          </a:stretch>
        </p:blipFill>
        <p:spPr>
          <a:xfrm>
            <a:off x="8282151" y="0"/>
            <a:ext cx="861848" cy="538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ad80f1ce1e_12_13"/>
          <p:cNvSpPr txBox="1"/>
          <p:nvPr/>
        </p:nvSpPr>
        <p:spPr>
          <a:xfrm>
            <a:off x="392625" y="-297025"/>
            <a:ext cx="8512500" cy="721800"/>
          </a:xfrm>
          <a:prstGeom prst="rect">
            <a:avLst/>
          </a:prstGeom>
          <a:noFill/>
          <a:ln>
            <a:noFill/>
          </a:ln>
        </p:spPr>
        <p:txBody>
          <a:bodyPr anchorCtr="0" anchor="t" bIns="91425" lIns="91425" spcFirstLastPara="1" rIns="91425" wrap="square" tIns="91425">
            <a:noAutofit/>
          </a:bodyPr>
          <a:lstStyle/>
          <a:p>
            <a:pPr indent="0" lvl="0" marL="0" marR="0" rtl="0" algn="l">
              <a:lnSpc>
                <a:spcPct val="140000"/>
              </a:lnSpc>
              <a:spcBef>
                <a:spcPts val="1400"/>
              </a:spcBef>
              <a:spcAft>
                <a:spcPts val="0"/>
              </a:spcAft>
              <a:buClr>
                <a:srgbClr val="000000"/>
              </a:buClr>
              <a:buSzPts val="1400"/>
              <a:buFont typeface="Arial"/>
              <a:buNone/>
            </a:pPr>
            <a:r>
              <a:t/>
            </a:r>
            <a:endParaRPr b="1" i="0" sz="1400" u="sng" cap="none" strike="noStrike">
              <a:solidFill>
                <a:srgbClr val="0000FF"/>
              </a:solidFill>
              <a:latin typeface="Arial"/>
              <a:ea typeface="Arial"/>
              <a:cs typeface="Arial"/>
              <a:sym typeface="Arial"/>
            </a:endParaRPr>
          </a:p>
          <a:p>
            <a:pPr indent="-330200" lvl="0" marL="457200" marR="0" rtl="0" algn="l">
              <a:lnSpc>
                <a:spcPct val="115000"/>
              </a:lnSpc>
              <a:spcBef>
                <a:spcPts val="400"/>
              </a:spcBef>
              <a:spcAft>
                <a:spcPts val="0"/>
              </a:spcAft>
              <a:buClr>
                <a:srgbClr val="000000"/>
              </a:buClr>
              <a:buSzPts val="1600"/>
              <a:buFont typeface="Arial"/>
              <a:buChar char="●"/>
            </a:pPr>
            <a:r>
              <a:rPr b="1" i="0" lang="en" sz="1600" u="none" cap="none" strike="noStrike">
                <a:solidFill>
                  <a:srgbClr val="FF0000"/>
                </a:solidFill>
                <a:highlight>
                  <a:srgbClr val="FFFFFF"/>
                </a:highlight>
                <a:latin typeface="Arial"/>
                <a:ea typeface="Arial"/>
                <a:cs typeface="Arial"/>
                <a:sym typeface="Arial"/>
              </a:rPr>
              <a:t>Alternative Hypothesis </a:t>
            </a:r>
            <a:r>
              <a:rPr b="1" i="0" lang="en" sz="1400" u="none" cap="none" strike="noStrike">
                <a:solidFill>
                  <a:srgbClr val="333333"/>
                </a:solidFill>
                <a:highlight>
                  <a:srgbClr val="FFFFFF"/>
                </a:highlight>
                <a:latin typeface="Arial"/>
                <a:ea typeface="Arial"/>
                <a:cs typeface="Arial"/>
                <a:sym typeface="Arial"/>
              </a:rPr>
              <a:t>(also considered Research Hypothesis) </a:t>
            </a:r>
            <a:endParaRPr b="1" i="0" sz="1400" u="none" cap="none" strike="noStrike">
              <a:solidFill>
                <a:srgbClr val="333333"/>
              </a:solidFill>
              <a:highlight>
                <a:srgbClr val="FFFFFF"/>
              </a:highlight>
              <a:latin typeface="Arial"/>
              <a:ea typeface="Arial"/>
              <a:cs typeface="Arial"/>
              <a:sym typeface="Arial"/>
            </a:endParaRPr>
          </a:p>
          <a:p>
            <a:pPr indent="-317500" lvl="1" marL="914400" marR="0" rtl="0" algn="l">
              <a:lnSpc>
                <a:spcPct val="115000"/>
              </a:lnSpc>
              <a:spcBef>
                <a:spcPts val="1000"/>
              </a:spcBef>
              <a:spcAft>
                <a:spcPts val="0"/>
              </a:spcAft>
              <a:buClr>
                <a:srgbClr val="333333"/>
              </a:buClr>
              <a:buSzPts val="1400"/>
              <a:buFont typeface="Arial"/>
              <a:buChar char="○"/>
            </a:pPr>
            <a:r>
              <a:rPr b="1" i="0" lang="en" sz="1400" u="none" cap="none" strike="noStrike">
                <a:solidFill>
                  <a:srgbClr val="333333"/>
                </a:solidFill>
                <a:highlight>
                  <a:srgbClr val="FFFFFF"/>
                </a:highlight>
                <a:latin typeface="Arial"/>
                <a:ea typeface="Arial"/>
                <a:cs typeface="Arial"/>
                <a:sym typeface="Arial"/>
              </a:rPr>
              <a:t>The only function of Alternative Hypothesis is to prove the Null Hypothesis wrong with evidence</a:t>
            </a:r>
            <a:endParaRPr b="1" i="0" sz="1400" u="none" cap="none" strike="noStrike">
              <a:solidFill>
                <a:srgbClr val="333333"/>
              </a:solidFill>
              <a:highlight>
                <a:srgbClr val="FFFFFF"/>
              </a:highlight>
              <a:latin typeface="Arial"/>
              <a:ea typeface="Arial"/>
              <a:cs typeface="Arial"/>
              <a:sym typeface="Arial"/>
            </a:endParaRPr>
          </a:p>
          <a:p>
            <a:pPr indent="0" lvl="0" marL="914400" marR="0" rtl="0" algn="l">
              <a:lnSpc>
                <a:spcPct val="115000"/>
              </a:lnSpc>
              <a:spcBef>
                <a:spcPts val="10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222222"/>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22222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22222"/>
              </a:solidFill>
              <a:latin typeface="Arial"/>
              <a:ea typeface="Arial"/>
              <a:cs typeface="Arial"/>
              <a:sym typeface="Arial"/>
            </a:endParaRPr>
          </a:p>
          <a:p>
            <a:pPr indent="0" lvl="0" marL="0" marR="0" rtl="0" algn="l">
              <a:lnSpc>
                <a:spcPct val="140000"/>
              </a:lnSpc>
              <a:spcBef>
                <a:spcPts val="140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15000"/>
              </a:lnSpc>
              <a:spcBef>
                <a:spcPts val="3800"/>
              </a:spcBef>
              <a:spcAft>
                <a:spcPts val="380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gad80f1ce1e_12_13"/>
          <p:cNvSpPr txBox="1"/>
          <p:nvPr/>
        </p:nvSpPr>
        <p:spPr>
          <a:xfrm>
            <a:off x="294353" y="4481250"/>
            <a:ext cx="90492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Null Hypothesis Formula = H₀: µ₁ (population mean) = µ₂ (population mean of the second group)</a:t>
            </a:r>
            <a:endParaRPr b="1" i="0" sz="1400" u="none" cap="none" strike="noStrike">
              <a:solidFill>
                <a:srgbClr val="000000"/>
              </a:solidFill>
              <a:latin typeface="Arial"/>
              <a:ea typeface="Arial"/>
              <a:cs typeface="Arial"/>
              <a:sym typeface="Arial"/>
            </a:endParaRPr>
          </a:p>
          <a:p>
            <a:pPr indent="0" lvl="0" marL="0" marR="0" rtl="0" algn="l">
              <a:lnSpc>
                <a:spcPct val="135714"/>
              </a:lnSpc>
              <a:spcBef>
                <a:spcPts val="0"/>
              </a:spcBef>
              <a:spcAft>
                <a:spcPts val="0"/>
              </a:spcAft>
              <a:buClr>
                <a:srgbClr val="000000"/>
              </a:buClr>
              <a:buSzPts val="1350"/>
              <a:buFont typeface="Arial"/>
              <a:buNone/>
            </a:pPr>
            <a:r>
              <a:rPr b="1" i="0" lang="en" sz="1350" u="none" cap="none" strike="noStrike">
                <a:solidFill>
                  <a:srgbClr val="000000"/>
                </a:solidFill>
                <a:latin typeface="Arial"/>
                <a:ea typeface="Arial"/>
                <a:cs typeface="Arial"/>
                <a:sym typeface="Arial"/>
              </a:rPr>
              <a:t>Alternative Hypothesis Formula = Hₐ</a:t>
            </a:r>
            <a:r>
              <a:rPr b="1" i="0" lang="en" sz="1400" u="none" cap="none" strike="noStrike">
                <a:solidFill>
                  <a:srgbClr val="000000"/>
                </a:solidFill>
                <a:latin typeface="Arial"/>
                <a:ea typeface="Arial"/>
                <a:cs typeface="Arial"/>
                <a:sym typeface="Arial"/>
              </a:rPr>
              <a:t>: µ₁ (population mean) </a:t>
            </a:r>
            <a:r>
              <a:rPr b="1" i="0" lang="en" sz="1200" u="none" cap="none" strike="noStrike">
                <a:solidFill>
                  <a:srgbClr val="222222"/>
                </a:solidFill>
                <a:highlight>
                  <a:srgbClr val="FFFFFF"/>
                </a:highlight>
                <a:latin typeface="Arial"/>
                <a:ea typeface="Arial"/>
                <a:cs typeface="Arial"/>
                <a:sym typeface="Arial"/>
              </a:rPr>
              <a:t>≠</a:t>
            </a:r>
            <a:r>
              <a:rPr b="0" i="0" lang="en" sz="1200" u="none" cap="none" strike="noStrike">
                <a:solidFill>
                  <a:srgbClr val="222222"/>
                </a:solidFill>
                <a:highlight>
                  <a:srgbClr val="FFFFFF"/>
                </a:highlight>
                <a:latin typeface="Arial"/>
                <a:ea typeface="Arial"/>
                <a:cs typeface="Arial"/>
                <a:sym typeface="Arial"/>
              </a:rPr>
              <a:t> </a:t>
            </a:r>
            <a:r>
              <a:rPr b="1" i="0" lang="en" sz="1400" u="none" cap="none" strike="noStrike">
                <a:solidFill>
                  <a:srgbClr val="000000"/>
                </a:solidFill>
                <a:latin typeface="Arial"/>
                <a:ea typeface="Arial"/>
                <a:cs typeface="Arial"/>
                <a:sym typeface="Arial"/>
              </a:rPr>
              <a:t>µ₂ (population mean of the second group)</a:t>
            </a:r>
            <a:endParaRPr b="1" i="0" sz="1400" u="none" cap="none" strike="noStrike">
              <a:solidFill>
                <a:srgbClr val="008000"/>
              </a:solidFill>
              <a:highlight>
                <a:srgbClr val="FFFFFE"/>
              </a:highlight>
              <a:latin typeface="Arial"/>
              <a:ea typeface="Arial"/>
              <a:cs typeface="Arial"/>
              <a:sym typeface="Arial"/>
            </a:endParaRPr>
          </a:p>
        </p:txBody>
      </p:sp>
      <p:pic>
        <p:nvPicPr>
          <p:cNvPr id="173" name="Google Shape;173;gad80f1ce1e_12_13"/>
          <p:cNvPicPr preferRelativeResize="0"/>
          <p:nvPr/>
        </p:nvPicPr>
        <p:blipFill rotWithShape="1">
          <a:blip r:embed="rId3">
            <a:alphaModFix/>
          </a:blip>
          <a:srcRect b="0" l="0" r="0" t="0"/>
          <a:stretch/>
        </p:blipFill>
        <p:spPr>
          <a:xfrm>
            <a:off x="2261575" y="963025"/>
            <a:ext cx="4752075" cy="3518225"/>
          </a:xfrm>
          <a:prstGeom prst="rect">
            <a:avLst/>
          </a:prstGeom>
          <a:noFill/>
          <a:ln>
            <a:noFill/>
          </a:ln>
        </p:spPr>
      </p:pic>
      <p:sp>
        <p:nvSpPr>
          <p:cNvPr id="174" name="Google Shape;174;gad80f1ce1e_12_13"/>
          <p:cNvSpPr/>
          <p:nvPr/>
        </p:nvSpPr>
        <p:spPr>
          <a:xfrm>
            <a:off x="1705875" y="3317000"/>
            <a:ext cx="6074100" cy="529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5" name="Google Shape;175;gad80f1ce1e_12_13"/>
          <p:cNvPicPr preferRelativeResize="0"/>
          <p:nvPr/>
        </p:nvPicPr>
        <p:blipFill>
          <a:blip r:embed="rId4">
            <a:alphaModFix/>
          </a:blip>
          <a:stretch>
            <a:fillRect/>
          </a:stretch>
        </p:blipFill>
        <p:spPr>
          <a:xfrm>
            <a:off x="8282151" y="0"/>
            <a:ext cx="861848" cy="538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ad80f1ce1e_0_11"/>
          <p:cNvSpPr txBox="1"/>
          <p:nvPr/>
        </p:nvSpPr>
        <p:spPr>
          <a:xfrm>
            <a:off x="-186050" y="-622025"/>
            <a:ext cx="9743400" cy="721800"/>
          </a:xfrm>
          <a:prstGeom prst="rect">
            <a:avLst/>
          </a:prstGeom>
          <a:noFill/>
          <a:ln>
            <a:noFill/>
          </a:ln>
        </p:spPr>
        <p:txBody>
          <a:bodyPr anchorCtr="0" anchor="t" bIns="91425" lIns="91425" spcFirstLastPara="1" rIns="91425" wrap="square" tIns="91425">
            <a:noAutofit/>
          </a:bodyPr>
          <a:lstStyle/>
          <a:p>
            <a:pPr indent="0" lvl="0" marL="0" marR="0" rtl="0" algn="l">
              <a:lnSpc>
                <a:spcPct val="140000"/>
              </a:lnSpc>
              <a:spcBef>
                <a:spcPts val="1400"/>
              </a:spcBef>
              <a:spcAft>
                <a:spcPts val="0"/>
              </a:spcAft>
              <a:buClr>
                <a:srgbClr val="000000"/>
              </a:buClr>
              <a:buSzPts val="1400"/>
              <a:buFont typeface="Arial"/>
              <a:buNone/>
            </a:pPr>
            <a:r>
              <a:t/>
            </a:r>
            <a:endParaRPr b="1" i="0" sz="1400" u="sng" cap="none" strike="noStrike">
              <a:solidFill>
                <a:srgbClr val="0000FF"/>
              </a:solidFill>
              <a:latin typeface="Arial"/>
              <a:ea typeface="Arial"/>
              <a:cs typeface="Arial"/>
              <a:sym typeface="Arial"/>
            </a:endParaRPr>
          </a:p>
          <a:p>
            <a:pPr indent="-330200" lvl="0" marL="457200" marR="0" rtl="0" algn="l">
              <a:lnSpc>
                <a:spcPct val="115000"/>
              </a:lnSpc>
              <a:spcBef>
                <a:spcPts val="400"/>
              </a:spcBef>
              <a:spcAft>
                <a:spcPts val="0"/>
              </a:spcAft>
              <a:buClr>
                <a:schemeClr val="dk1"/>
              </a:buClr>
              <a:buSzPts val="1600"/>
              <a:buChar char="●"/>
            </a:pPr>
            <a:r>
              <a:rPr b="1" lang="en" sz="1600">
                <a:solidFill>
                  <a:srgbClr val="FF0000"/>
                </a:solidFill>
                <a:highlight>
                  <a:schemeClr val="lt1"/>
                </a:highlight>
              </a:rPr>
              <a:t>Types of Errors with Hypothesis</a:t>
            </a:r>
            <a:endParaRPr b="1" sz="1600">
              <a:solidFill>
                <a:srgbClr val="FF0000"/>
              </a:solidFill>
              <a:highlight>
                <a:schemeClr val="lt1"/>
              </a:highlight>
            </a:endParaRPr>
          </a:p>
          <a:p>
            <a:pPr indent="-330200" lvl="1" marL="914400" rtl="0" algn="l">
              <a:lnSpc>
                <a:spcPct val="200000"/>
              </a:lnSpc>
              <a:spcBef>
                <a:spcPts val="400"/>
              </a:spcBef>
              <a:spcAft>
                <a:spcPts val="0"/>
              </a:spcAft>
              <a:buClr>
                <a:srgbClr val="282828"/>
              </a:buClr>
              <a:buSzPts val="1600"/>
              <a:buChar char="○"/>
            </a:pPr>
            <a:r>
              <a:rPr b="1" lang="en" sz="1600">
                <a:solidFill>
                  <a:srgbClr val="282828"/>
                </a:solidFill>
                <a:highlight>
                  <a:srgbClr val="FFFFFF"/>
                </a:highlight>
              </a:rPr>
              <a:t>Type 1 Error is when the true Null Hypothesis is rejected for a alternative hypothesis</a:t>
            </a:r>
            <a:endParaRPr b="1" sz="1600">
              <a:solidFill>
                <a:srgbClr val="282828"/>
              </a:solidFill>
              <a:highlight>
                <a:srgbClr val="FFFFFF"/>
              </a:highlight>
            </a:endParaRPr>
          </a:p>
          <a:p>
            <a:pPr indent="-330200" lvl="1" marL="914400" marR="0" rtl="0" algn="l">
              <a:lnSpc>
                <a:spcPct val="200000"/>
              </a:lnSpc>
              <a:spcBef>
                <a:spcPts val="1000"/>
              </a:spcBef>
              <a:spcAft>
                <a:spcPts val="0"/>
              </a:spcAft>
              <a:buClr>
                <a:schemeClr val="dk1"/>
              </a:buClr>
              <a:buSzPts val="1600"/>
              <a:buChar char="○"/>
            </a:pPr>
            <a:r>
              <a:rPr lang="en" sz="1600">
                <a:solidFill>
                  <a:srgbClr val="282828"/>
                </a:solidFill>
                <a:highlight>
                  <a:srgbClr val="FFFFFF"/>
                </a:highlight>
              </a:rPr>
              <a:t>Type 1 Error is called a False Positive </a:t>
            </a:r>
            <a:endParaRPr sz="1600">
              <a:solidFill>
                <a:srgbClr val="282828"/>
              </a:solidFill>
              <a:highlight>
                <a:srgbClr val="FFFFFF"/>
              </a:highlight>
            </a:endParaRPr>
          </a:p>
          <a:p>
            <a:pPr indent="-330200" lvl="2" marL="1371600" marR="0" rtl="0" algn="l">
              <a:lnSpc>
                <a:spcPct val="200000"/>
              </a:lnSpc>
              <a:spcBef>
                <a:spcPts val="1000"/>
              </a:spcBef>
              <a:spcAft>
                <a:spcPts val="0"/>
              </a:spcAft>
              <a:buClr>
                <a:srgbClr val="282828"/>
              </a:buClr>
              <a:buSzPts val="1600"/>
              <a:buChar char="■"/>
            </a:pPr>
            <a:r>
              <a:rPr lang="en" sz="1600">
                <a:solidFill>
                  <a:srgbClr val="282828"/>
                </a:solidFill>
                <a:highlight>
                  <a:srgbClr val="FFFFFF"/>
                </a:highlight>
              </a:rPr>
              <a:t>Example: Doctor says you have Cancer and you do not!</a:t>
            </a:r>
            <a:endParaRPr sz="1600">
              <a:solidFill>
                <a:srgbClr val="282828"/>
              </a:solidFill>
              <a:highlight>
                <a:srgbClr val="FFFFFF"/>
              </a:highlight>
            </a:endParaRPr>
          </a:p>
          <a:p>
            <a:pPr indent="-330200" lvl="1" marL="914400" marR="0" rtl="0" algn="l">
              <a:lnSpc>
                <a:spcPct val="200000"/>
              </a:lnSpc>
              <a:spcBef>
                <a:spcPts val="1000"/>
              </a:spcBef>
              <a:spcAft>
                <a:spcPts val="0"/>
              </a:spcAft>
              <a:buClr>
                <a:srgbClr val="FF0000"/>
              </a:buClr>
              <a:buSzPts val="1600"/>
              <a:buChar char="○"/>
            </a:pPr>
            <a:r>
              <a:rPr lang="en" sz="1600">
                <a:solidFill>
                  <a:srgbClr val="FF0000"/>
                </a:solidFill>
                <a:highlight>
                  <a:srgbClr val="FFFFFF"/>
                </a:highlight>
              </a:rPr>
              <a:t>Alpha is used with Type 1 Errors</a:t>
            </a:r>
            <a:endParaRPr sz="1600">
              <a:solidFill>
                <a:srgbClr val="FF0000"/>
              </a:solidFill>
              <a:highlight>
                <a:srgbClr val="FFFFFF"/>
              </a:highlight>
            </a:endParaRPr>
          </a:p>
          <a:p>
            <a:pPr indent="-330200" lvl="1" marL="914400" rtl="0" algn="l">
              <a:lnSpc>
                <a:spcPct val="200000"/>
              </a:lnSpc>
              <a:spcBef>
                <a:spcPts val="1000"/>
              </a:spcBef>
              <a:spcAft>
                <a:spcPts val="0"/>
              </a:spcAft>
              <a:buClr>
                <a:srgbClr val="282828"/>
              </a:buClr>
              <a:buSzPts val="1600"/>
              <a:buChar char="○"/>
            </a:pPr>
            <a:r>
              <a:rPr b="1" lang="en" sz="1600">
                <a:solidFill>
                  <a:srgbClr val="282828"/>
                </a:solidFill>
                <a:highlight>
                  <a:srgbClr val="FFFFFF"/>
                </a:highlight>
              </a:rPr>
              <a:t>Type 2 Error is not supporting Alternative Hypothesis when  it is actually true</a:t>
            </a:r>
            <a:endParaRPr b="1" sz="1600">
              <a:solidFill>
                <a:srgbClr val="282828"/>
              </a:solidFill>
              <a:highlight>
                <a:srgbClr val="FFFFFF"/>
              </a:highlight>
            </a:endParaRPr>
          </a:p>
          <a:p>
            <a:pPr indent="-330200" lvl="1" marL="914400" marR="0" rtl="0" algn="l">
              <a:lnSpc>
                <a:spcPct val="200000"/>
              </a:lnSpc>
              <a:spcBef>
                <a:spcPts val="1000"/>
              </a:spcBef>
              <a:spcAft>
                <a:spcPts val="0"/>
              </a:spcAft>
              <a:buClr>
                <a:srgbClr val="282828"/>
              </a:buClr>
              <a:buSzPts val="1600"/>
              <a:buChar char="○"/>
            </a:pPr>
            <a:r>
              <a:rPr lang="en" sz="1600">
                <a:solidFill>
                  <a:srgbClr val="282828"/>
                </a:solidFill>
                <a:highlight>
                  <a:srgbClr val="FFFFFF"/>
                </a:highlight>
              </a:rPr>
              <a:t>Type  2 Error is called a False Negative</a:t>
            </a:r>
            <a:endParaRPr sz="1600">
              <a:solidFill>
                <a:srgbClr val="282828"/>
              </a:solidFill>
              <a:highlight>
                <a:srgbClr val="FFFFFF"/>
              </a:highlight>
            </a:endParaRPr>
          </a:p>
          <a:p>
            <a:pPr indent="-330200" lvl="2" marL="1371600" marR="0" rtl="0" algn="l">
              <a:lnSpc>
                <a:spcPct val="200000"/>
              </a:lnSpc>
              <a:spcBef>
                <a:spcPts val="1000"/>
              </a:spcBef>
              <a:spcAft>
                <a:spcPts val="0"/>
              </a:spcAft>
              <a:buClr>
                <a:srgbClr val="282828"/>
              </a:buClr>
              <a:buSzPts val="1600"/>
              <a:buChar char="■"/>
            </a:pPr>
            <a:r>
              <a:rPr lang="en" sz="1600">
                <a:solidFill>
                  <a:srgbClr val="282828"/>
                </a:solidFill>
                <a:highlight>
                  <a:srgbClr val="FFFFFF"/>
                </a:highlight>
              </a:rPr>
              <a:t>Example: Doctor says you do not have Cancer and you do!</a:t>
            </a:r>
            <a:endParaRPr sz="1600">
              <a:solidFill>
                <a:srgbClr val="282828"/>
              </a:solidFill>
              <a:highlight>
                <a:srgbClr val="FFFFFF"/>
              </a:highlight>
            </a:endParaRPr>
          </a:p>
          <a:p>
            <a:pPr indent="-330200" lvl="1" marL="914400" marR="0" rtl="0" algn="l">
              <a:lnSpc>
                <a:spcPct val="200000"/>
              </a:lnSpc>
              <a:spcBef>
                <a:spcPts val="1000"/>
              </a:spcBef>
              <a:spcAft>
                <a:spcPts val="0"/>
              </a:spcAft>
              <a:buClr>
                <a:srgbClr val="FF0000"/>
              </a:buClr>
              <a:buSzPts val="1600"/>
              <a:buChar char="○"/>
            </a:pPr>
            <a:r>
              <a:rPr lang="en" sz="1600">
                <a:solidFill>
                  <a:srgbClr val="FF0000"/>
                </a:solidFill>
                <a:highlight>
                  <a:srgbClr val="FFFFFF"/>
                </a:highlight>
              </a:rPr>
              <a:t>Beta is used with Type 2 Errors</a:t>
            </a:r>
            <a:endParaRPr sz="1600">
              <a:solidFill>
                <a:srgbClr val="FF0000"/>
              </a:solidFill>
              <a:highlight>
                <a:srgbClr val="FFFFFF"/>
              </a:highlight>
            </a:endParaRPr>
          </a:p>
          <a:p>
            <a:pPr indent="0" lvl="0" marL="914400" rtl="0" algn="l">
              <a:lnSpc>
                <a:spcPct val="115000"/>
              </a:lnSpc>
              <a:spcBef>
                <a:spcPts val="1000"/>
              </a:spcBef>
              <a:spcAft>
                <a:spcPts val="0"/>
              </a:spcAft>
              <a:buNone/>
            </a:pPr>
            <a:r>
              <a:t/>
            </a:r>
            <a:endParaRPr b="1" sz="1600">
              <a:solidFill>
                <a:srgbClr val="282828"/>
              </a:solidFill>
              <a:highlight>
                <a:srgbClr val="FFFFFF"/>
              </a:highlight>
            </a:endParaRPr>
          </a:p>
          <a:p>
            <a:pPr indent="0" lvl="0" marL="914400" marR="0" rtl="0" algn="l">
              <a:lnSpc>
                <a:spcPct val="115000"/>
              </a:lnSpc>
              <a:spcBef>
                <a:spcPts val="1000"/>
              </a:spcBef>
              <a:spcAft>
                <a:spcPts val="0"/>
              </a:spcAft>
              <a:buNone/>
            </a:pPr>
            <a:r>
              <a:t/>
            </a:r>
            <a:endParaRPr sz="1600">
              <a:solidFill>
                <a:srgbClr val="282828"/>
              </a:solidFill>
              <a:highlight>
                <a:srgbClr val="FFFFFF"/>
              </a:highlight>
            </a:endParaRPr>
          </a:p>
          <a:p>
            <a:pPr indent="0" lvl="0" marL="914400" marR="0" rtl="0" algn="l">
              <a:lnSpc>
                <a:spcPct val="115000"/>
              </a:lnSpc>
              <a:spcBef>
                <a:spcPts val="1000"/>
              </a:spcBef>
              <a:spcAft>
                <a:spcPts val="0"/>
              </a:spcAft>
              <a:buNone/>
            </a:pPr>
            <a:r>
              <a:t/>
            </a:r>
            <a:endParaRPr b="1" sz="1600">
              <a:solidFill>
                <a:srgbClr val="FF0000"/>
              </a:solidFill>
              <a:highlight>
                <a:schemeClr val="lt1"/>
              </a:highlight>
            </a:endParaRPr>
          </a:p>
          <a:p>
            <a:pPr indent="0" lvl="0" marL="914400" marR="0" rtl="0" algn="l">
              <a:lnSpc>
                <a:spcPct val="115000"/>
              </a:lnSpc>
              <a:spcBef>
                <a:spcPts val="400"/>
              </a:spcBef>
              <a:spcAft>
                <a:spcPts val="0"/>
              </a:spcAft>
              <a:buNone/>
            </a:pPr>
            <a:r>
              <a:t/>
            </a:r>
            <a:endParaRPr b="1" sz="1600">
              <a:solidFill>
                <a:srgbClr val="FF0000"/>
              </a:solidFill>
              <a:highlight>
                <a:schemeClr val="lt1"/>
              </a:highlight>
            </a:endParaRPr>
          </a:p>
          <a:p>
            <a:pPr indent="0" lvl="0" marL="457200" marR="0" rtl="0" algn="l">
              <a:lnSpc>
                <a:spcPct val="115000"/>
              </a:lnSpc>
              <a:spcBef>
                <a:spcPts val="1000"/>
              </a:spcBef>
              <a:spcAft>
                <a:spcPts val="0"/>
              </a:spcAft>
              <a:buClr>
                <a:srgbClr val="000000"/>
              </a:buClr>
              <a:buSzPts val="1600"/>
              <a:buFont typeface="Arial"/>
              <a:buNone/>
            </a:pPr>
            <a:r>
              <a:t/>
            </a:r>
            <a:endParaRPr b="1" i="0" sz="1600" u="none" cap="none" strike="noStrike">
              <a:solidFill>
                <a:srgbClr val="FF0000"/>
              </a:solidFill>
              <a:highlight>
                <a:srgbClr val="FFFFFF"/>
              </a:highlight>
              <a:latin typeface="Arial"/>
              <a:ea typeface="Arial"/>
              <a:cs typeface="Arial"/>
              <a:sym typeface="Arial"/>
            </a:endParaRPr>
          </a:p>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22222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22222"/>
              </a:solidFill>
              <a:latin typeface="Arial"/>
              <a:ea typeface="Arial"/>
              <a:cs typeface="Arial"/>
              <a:sym typeface="Arial"/>
            </a:endParaRPr>
          </a:p>
          <a:p>
            <a:pPr indent="0" lvl="0" marL="0" marR="0" rtl="0" algn="l">
              <a:lnSpc>
                <a:spcPct val="140000"/>
              </a:lnSpc>
              <a:spcBef>
                <a:spcPts val="140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15000"/>
              </a:lnSpc>
              <a:spcBef>
                <a:spcPts val="3800"/>
              </a:spcBef>
              <a:spcAft>
                <a:spcPts val="380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gad80f1ce1e_0_11"/>
          <p:cNvSpPr txBox="1"/>
          <p:nvPr/>
        </p:nvSpPr>
        <p:spPr>
          <a:xfrm>
            <a:off x="4239750" y="3397125"/>
            <a:ext cx="5598000" cy="3000000"/>
          </a:xfrm>
          <a:prstGeom prst="rect">
            <a:avLst/>
          </a:prstGeom>
          <a:noFill/>
          <a:ln>
            <a:noFill/>
          </a:ln>
        </p:spPr>
        <p:txBody>
          <a:bodyPr anchorCtr="0" anchor="t" bIns="91425" lIns="91425" spcFirstLastPara="1" rIns="91425" wrap="square" tIns="91425">
            <a:noAutofit/>
          </a:bodyPr>
          <a:lstStyle/>
          <a:p>
            <a:pPr indent="0" lvl="0" marL="914400" rtl="0" algn="l">
              <a:lnSpc>
                <a:spcPct val="115000"/>
              </a:lnSpc>
              <a:spcBef>
                <a:spcPts val="400"/>
              </a:spcBef>
              <a:spcAft>
                <a:spcPts val="0"/>
              </a:spcAft>
              <a:buNone/>
            </a:pPr>
            <a:r>
              <a:t/>
            </a:r>
            <a:endParaRPr b="1" sz="1600">
              <a:solidFill>
                <a:srgbClr val="FF0000"/>
              </a:solidFill>
              <a:highlight>
                <a:schemeClr val="lt1"/>
              </a:highlight>
            </a:endParaRPr>
          </a:p>
        </p:txBody>
      </p:sp>
      <p:pic>
        <p:nvPicPr>
          <p:cNvPr id="182" name="Google Shape;182;gad80f1ce1e_0_11"/>
          <p:cNvPicPr preferRelativeResize="0"/>
          <p:nvPr/>
        </p:nvPicPr>
        <p:blipFill>
          <a:blip r:embed="rId3">
            <a:alphaModFix/>
          </a:blip>
          <a:stretch>
            <a:fillRect/>
          </a:stretch>
        </p:blipFill>
        <p:spPr>
          <a:xfrm>
            <a:off x="8282151" y="4604850"/>
            <a:ext cx="861848" cy="538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ad80f1ce1e_0_17"/>
          <p:cNvSpPr txBox="1"/>
          <p:nvPr/>
        </p:nvSpPr>
        <p:spPr>
          <a:xfrm>
            <a:off x="-59800" y="-430625"/>
            <a:ext cx="8925600" cy="721800"/>
          </a:xfrm>
          <a:prstGeom prst="rect">
            <a:avLst/>
          </a:prstGeom>
          <a:noFill/>
          <a:ln>
            <a:noFill/>
          </a:ln>
        </p:spPr>
        <p:txBody>
          <a:bodyPr anchorCtr="0" anchor="t" bIns="91425" lIns="91425" spcFirstLastPara="1" rIns="91425" wrap="square" tIns="91425">
            <a:noAutofit/>
          </a:bodyPr>
          <a:lstStyle/>
          <a:p>
            <a:pPr indent="-330200" lvl="2" marL="1371600" marR="0" rtl="0" algn="l">
              <a:lnSpc>
                <a:spcPct val="115000"/>
              </a:lnSpc>
              <a:spcBef>
                <a:spcPts val="400"/>
              </a:spcBef>
              <a:spcAft>
                <a:spcPts val="0"/>
              </a:spcAft>
              <a:buClr>
                <a:srgbClr val="282828"/>
              </a:buClr>
              <a:buSzPts val="1600"/>
              <a:buChar char="■"/>
            </a:pPr>
            <a:r>
              <a:t/>
            </a:r>
            <a:endParaRPr sz="1600">
              <a:solidFill>
                <a:srgbClr val="282828"/>
              </a:solidFill>
              <a:highlight>
                <a:srgbClr val="FFFFFF"/>
              </a:highlight>
            </a:endParaRPr>
          </a:p>
          <a:p>
            <a:pPr indent="0" lvl="0" marL="914400" marR="0" rtl="0" algn="l">
              <a:lnSpc>
                <a:spcPct val="115000"/>
              </a:lnSpc>
              <a:spcBef>
                <a:spcPts val="400"/>
              </a:spcBef>
              <a:spcAft>
                <a:spcPts val="0"/>
              </a:spcAft>
              <a:buNone/>
            </a:pPr>
            <a:r>
              <a:t/>
            </a:r>
            <a:endParaRPr b="1" sz="1600">
              <a:solidFill>
                <a:srgbClr val="FF0000"/>
              </a:solidFill>
              <a:highlight>
                <a:schemeClr val="lt1"/>
              </a:highlight>
            </a:endParaRPr>
          </a:p>
          <a:p>
            <a:pPr indent="0" lvl="0" marL="914400" marR="0" rtl="0" algn="l">
              <a:lnSpc>
                <a:spcPct val="115000"/>
              </a:lnSpc>
              <a:spcBef>
                <a:spcPts val="400"/>
              </a:spcBef>
              <a:spcAft>
                <a:spcPts val="0"/>
              </a:spcAft>
              <a:buNone/>
            </a:pPr>
            <a:r>
              <a:t/>
            </a:r>
            <a:endParaRPr b="1" sz="1600">
              <a:solidFill>
                <a:srgbClr val="FF0000"/>
              </a:solidFill>
              <a:highlight>
                <a:schemeClr val="lt1"/>
              </a:highlight>
            </a:endParaRPr>
          </a:p>
          <a:p>
            <a:pPr indent="0" lvl="0" marL="914400" marR="0" rtl="0" algn="l">
              <a:lnSpc>
                <a:spcPct val="115000"/>
              </a:lnSpc>
              <a:spcBef>
                <a:spcPts val="400"/>
              </a:spcBef>
              <a:spcAft>
                <a:spcPts val="0"/>
              </a:spcAft>
              <a:buNone/>
            </a:pPr>
            <a:r>
              <a:rPr b="1" lang="en" sz="1600">
                <a:solidFill>
                  <a:srgbClr val="FF0000"/>
                </a:solidFill>
                <a:highlight>
                  <a:schemeClr val="lt1"/>
                </a:highlight>
              </a:rPr>
              <a:t>The chart below is called a Confusion Matrix (heavily used in Statistics)</a:t>
            </a:r>
            <a:endParaRPr b="1" sz="1600">
              <a:solidFill>
                <a:srgbClr val="FF0000"/>
              </a:solidFill>
              <a:highlight>
                <a:schemeClr val="lt1"/>
              </a:highlight>
            </a:endParaRPr>
          </a:p>
          <a:p>
            <a:pPr indent="0" lvl="0" marL="0" marR="0" rtl="0" algn="l">
              <a:lnSpc>
                <a:spcPct val="115000"/>
              </a:lnSpc>
              <a:spcBef>
                <a:spcPts val="1000"/>
              </a:spcBef>
              <a:spcAft>
                <a:spcPts val="0"/>
              </a:spcAft>
              <a:buClr>
                <a:srgbClr val="000000"/>
              </a:buClr>
              <a:buSzPts val="1600"/>
              <a:buFont typeface="Arial"/>
              <a:buNone/>
            </a:pPr>
            <a:r>
              <a:t/>
            </a:r>
            <a:endParaRPr b="1" i="0" sz="1600" u="none" cap="none" strike="noStrike">
              <a:solidFill>
                <a:srgbClr val="FF0000"/>
              </a:solidFill>
              <a:highlight>
                <a:srgbClr val="FFFFFF"/>
              </a:highlight>
              <a:latin typeface="Arial"/>
              <a:ea typeface="Arial"/>
              <a:cs typeface="Arial"/>
              <a:sym typeface="Arial"/>
            </a:endParaRPr>
          </a:p>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22222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22222"/>
              </a:solidFill>
              <a:latin typeface="Arial"/>
              <a:ea typeface="Arial"/>
              <a:cs typeface="Arial"/>
              <a:sym typeface="Arial"/>
            </a:endParaRPr>
          </a:p>
          <a:p>
            <a:pPr indent="0" lvl="0" marL="0" marR="0" rtl="0" algn="l">
              <a:lnSpc>
                <a:spcPct val="140000"/>
              </a:lnSpc>
              <a:spcBef>
                <a:spcPts val="140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15000"/>
              </a:lnSpc>
              <a:spcBef>
                <a:spcPts val="3800"/>
              </a:spcBef>
              <a:spcAft>
                <a:spcPts val="380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8" name="Google Shape;188;gad80f1ce1e_0_17"/>
          <p:cNvPicPr preferRelativeResize="0"/>
          <p:nvPr/>
        </p:nvPicPr>
        <p:blipFill>
          <a:blip r:embed="rId3">
            <a:alphaModFix/>
          </a:blip>
          <a:stretch>
            <a:fillRect/>
          </a:stretch>
        </p:blipFill>
        <p:spPr>
          <a:xfrm>
            <a:off x="873200" y="1363650"/>
            <a:ext cx="6851901" cy="3672200"/>
          </a:xfrm>
          <a:prstGeom prst="rect">
            <a:avLst/>
          </a:prstGeom>
          <a:noFill/>
          <a:ln>
            <a:noFill/>
          </a:ln>
        </p:spPr>
      </p:pic>
      <p:pic>
        <p:nvPicPr>
          <p:cNvPr id="189" name="Google Shape;189;gad80f1ce1e_0_17"/>
          <p:cNvPicPr preferRelativeResize="0"/>
          <p:nvPr/>
        </p:nvPicPr>
        <p:blipFill>
          <a:blip r:embed="rId4">
            <a:alphaModFix/>
          </a:blip>
          <a:stretch>
            <a:fillRect/>
          </a:stretch>
        </p:blipFill>
        <p:spPr>
          <a:xfrm>
            <a:off x="8282151" y="0"/>
            <a:ext cx="861848" cy="538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ad80f1ce1e_0_24"/>
          <p:cNvSpPr txBox="1"/>
          <p:nvPr/>
        </p:nvSpPr>
        <p:spPr>
          <a:xfrm>
            <a:off x="-93000" y="-327050"/>
            <a:ext cx="9330000" cy="721800"/>
          </a:xfrm>
          <a:prstGeom prst="rect">
            <a:avLst/>
          </a:prstGeom>
          <a:noFill/>
          <a:ln>
            <a:noFill/>
          </a:ln>
        </p:spPr>
        <p:txBody>
          <a:bodyPr anchorCtr="0" anchor="t" bIns="91425" lIns="91425" spcFirstLastPara="1" rIns="91425" wrap="square" tIns="91425">
            <a:noAutofit/>
          </a:bodyPr>
          <a:lstStyle/>
          <a:p>
            <a:pPr indent="0" lvl="0" marL="0" marR="0" rtl="0" algn="l">
              <a:lnSpc>
                <a:spcPct val="140000"/>
              </a:lnSpc>
              <a:spcBef>
                <a:spcPts val="1400"/>
              </a:spcBef>
              <a:spcAft>
                <a:spcPts val="0"/>
              </a:spcAft>
              <a:buClr>
                <a:srgbClr val="000000"/>
              </a:buClr>
              <a:buSzPts val="1400"/>
              <a:buFont typeface="Arial"/>
              <a:buNone/>
            </a:pPr>
            <a:r>
              <a:t/>
            </a:r>
            <a:endParaRPr b="1" i="0" sz="1400" u="sng" cap="none" strike="noStrike">
              <a:solidFill>
                <a:srgbClr val="0000FF"/>
              </a:solidFill>
              <a:latin typeface="Arial"/>
              <a:ea typeface="Arial"/>
              <a:cs typeface="Arial"/>
              <a:sym typeface="Arial"/>
            </a:endParaRPr>
          </a:p>
          <a:p>
            <a:pPr indent="-330200" lvl="0" marL="457200" marR="0" rtl="0" algn="l">
              <a:lnSpc>
                <a:spcPct val="200000"/>
              </a:lnSpc>
              <a:spcBef>
                <a:spcPts val="400"/>
              </a:spcBef>
              <a:spcAft>
                <a:spcPts val="0"/>
              </a:spcAft>
              <a:buClr>
                <a:srgbClr val="FF0000"/>
              </a:buClr>
              <a:buSzPts val="1600"/>
              <a:buChar char="●"/>
            </a:pPr>
            <a:r>
              <a:rPr b="1" lang="en" sz="1600">
                <a:solidFill>
                  <a:srgbClr val="FF0000"/>
                </a:solidFill>
                <a:highlight>
                  <a:srgbClr val="FFFFFF"/>
                </a:highlight>
              </a:rPr>
              <a:t>Type 1 Error is when the true Null Hypothesis is rejected for a alternative hypothesis</a:t>
            </a:r>
            <a:endParaRPr b="1" sz="1600">
              <a:solidFill>
                <a:srgbClr val="FF0000"/>
              </a:solidFill>
              <a:highlight>
                <a:srgbClr val="FFFFFF"/>
              </a:highlight>
            </a:endParaRPr>
          </a:p>
          <a:p>
            <a:pPr indent="-330200" lvl="1" marL="914400" rtl="0" algn="l">
              <a:lnSpc>
                <a:spcPct val="200000"/>
              </a:lnSpc>
              <a:spcBef>
                <a:spcPts val="1000"/>
              </a:spcBef>
              <a:spcAft>
                <a:spcPts val="0"/>
              </a:spcAft>
              <a:buClr>
                <a:srgbClr val="282828"/>
              </a:buClr>
              <a:buSzPts val="1600"/>
              <a:buChar char="○"/>
            </a:pPr>
            <a:r>
              <a:rPr b="1" lang="en" sz="1600">
                <a:solidFill>
                  <a:srgbClr val="282828"/>
                </a:solidFill>
                <a:highlight>
                  <a:srgbClr val="FFFFFF"/>
                </a:highlight>
              </a:rPr>
              <a:t>Alpha</a:t>
            </a:r>
            <a:r>
              <a:rPr lang="en" sz="1600">
                <a:solidFill>
                  <a:srgbClr val="282828"/>
                </a:solidFill>
                <a:highlight>
                  <a:srgbClr val="FFFFFF"/>
                </a:highlight>
              </a:rPr>
              <a:t> (</a:t>
            </a:r>
            <a:r>
              <a:rPr lang="en" sz="1600">
                <a:solidFill>
                  <a:srgbClr val="282828"/>
                </a:solidFill>
                <a:highlight>
                  <a:srgbClr val="FFFFFF"/>
                </a:highlight>
              </a:rPr>
              <a:t>Alpha score or Alpha level) </a:t>
            </a:r>
            <a:r>
              <a:rPr lang="en" sz="1600">
                <a:solidFill>
                  <a:srgbClr val="282828"/>
                </a:solidFill>
                <a:highlight>
                  <a:srgbClr val="FFFFFF"/>
                </a:highlight>
              </a:rPr>
              <a:t>is used to detect the probability of a Type 1 Error</a:t>
            </a:r>
            <a:endParaRPr sz="1600">
              <a:solidFill>
                <a:srgbClr val="282828"/>
              </a:solidFill>
              <a:highlight>
                <a:srgbClr val="FFFFFF"/>
              </a:highlight>
            </a:endParaRPr>
          </a:p>
          <a:p>
            <a:pPr indent="-330200" lvl="2" marL="1371600" rtl="0" algn="l">
              <a:lnSpc>
                <a:spcPct val="200000"/>
              </a:lnSpc>
              <a:spcBef>
                <a:spcPts val="1000"/>
              </a:spcBef>
              <a:spcAft>
                <a:spcPts val="0"/>
              </a:spcAft>
              <a:buClr>
                <a:srgbClr val="282828"/>
              </a:buClr>
              <a:buSzPts val="1600"/>
              <a:buChar char="■"/>
            </a:pPr>
            <a:r>
              <a:rPr lang="en" sz="1600">
                <a:solidFill>
                  <a:srgbClr val="282828"/>
                </a:solidFill>
                <a:highlight>
                  <a:srgbClr val="FFFFFF"/>
                </a:highlight>
              </a:rPr>
              <a:t>Alpha is measured by the confidence level</a:t>
            </a:r>
            <a:endParaRPr sz="1600">
              <a:solidFill>
                <a:srgbClr val="282828"/>
              </a:solidFill>
              <a:highlight>
                <a:srgbClr val="FFFFFF"/>
              </a:highlight>
            </a:endParaRPr>
          </a:p>
          <a:p>
            <a:pPr indent="-317500" lvl="2" marL="1371600" rtl="0" algn="l">
              <a:lnSpc>
                <a:spcPct val="200000"/>
              </a:lnSpc>
              <a:spcBef>
                <a:spcPts val="1000"/>
              </a:spcBef>
              <a:spcAft>
                <a:spcPts val="0"/>
              </a:spcAft>
              <a:buClr>
                <a:srgbClr val="282828"/>
              </a:buClr>
              <a:buSzPts val="1400"/>
              <a:buChar char="■"/>
            </a:pPr>
            <a:r>
              <a:rPr lang="en">
                <a:solidFill>
                  <a:srgbClr val="202124"/>
                </a:solidFill>
                <a:highlight>
                  <a:srgbClr val="FFFFFF"/>
                </a:highlight>
              </a:rPr>
              <a:t>To get </a:t>
            </a:r>
            <a:r>
              <a:rPr b="1" lang="en">
                <a:solidFill>
                  <a:srgbClr val="202124"/>
                </a:solidFill>
                <a:highlight>
                  <a:srgbClr val="FFFFFF"/>
                </a:highlight>
              </a:rPr>
              <a:t>α</a:t>
            </a:r>
            <a:r>
              <a:rPr lang="en">
                <a:solidFill>
                  <a:srgbClr val="202124"/>
                </a:solidFill>
                <a:highlight>
                  <a:srgbClr val="FFFFFF"/>
                </a:highlight>
              </a:rPr>
              <a:t> subtract your confidence level from 1 (Formula for One Tailed Tests)</a:t>
            </a:r>
            <a:endParaRPr>
              <a:solidFill>
                <a:srgbClr val="202124"/>
              </a:solidFill>
              <a:highlight>
                <a:srgbClr val="FFFFFF"/>
              </a:highlight>
            </a:endParaRPr>
          </a:p>
          <a:p>
            <a:pPr indent="-317500" lvl="2" marL="1371600" rtl="0" algn="l">
              <a:lnSpc>
                <a:spcPct val="200000"/>
              </a:lnSpc>
              <a:spcBef>
                <a:spcPts val="1000"/>
              </a:spcBef>
              <a:spcAft>
                <a:spcPts val="0"/>
              </a:spcAft>
              <a:buClr>
                <a:srgbClr val="282828"/>
              </a:buClr>
              <a:buSzPts val="1400"/>
              <a:buChar char="■"/>
            </a:pPr>
            <a:r>
              <a:rPr lang="en">
                <a:solidFill>
                  <a:srgbClr val="202124"/>
                </a:solidFill>
                <a:highlight>
                  <a:srgbClr val="FFFFFF"/>
                </a:highlight>
              </a:rPr>
              <a:t>For two-tailed tests, divide the </a:t>
            </a:r>
            <a:r>
              <a:rPr b="1" lang="en">
                <a:solidFill>
                  <a:srgbClr val="202124"/>
                </a:solidFill>
                <a:highlight>
                  <a:srgbClr val="FFFFFF"/>
                </a:highlight>
              </a:rPr>
              <a:t>alpha</a:t>
            </a:r>
            <a:r>
              <a:rPr lang="en">
                <a:solidFill>
                  <a:srgbClr val="202124"/>
                </a:solidFill>
                <a:highlight>
                  <a:srgbClr val="FFFFFF"/>
                </a:highlight>
              </a:rPr>
              <a:t> by 2 (Formula  for Two Tailed Tests)</a:t>
            </a:r>
            <a:endParaRPr>
              <a:solidFill>
                <a:srgbClr val="202124"/>
              </a:solidFill>
              <a:highlight>
                <a:srgbClr val="FFFFFF"/>
              </a:highlight>
            </a:endParaRPr>
          </a:p>
          <a:p>
            <a:pPr indent="-330200" lvl="2" marL="1371600" rtl="0" algn="l">
              <a:lnSpc>
                <a:spcPct val="200000"/>
              </a:lnSpc>
              <a:spcBef>
                <a:spcPts val="1000"/>
              </a:spcBef>
              <a:spcAft>
                <a:spcPts val="0"/>
              </a:spcAft>
              <a:buClr>
                <a:srgbClr val="282828"/>
              </a:buClr>
              <a:buSzPts val="1600"/>
              <a:buChar char="■"/>
            </a:pPr>
            <a:r>
              <a:rPr lang="en" sz="1600">
                <a:solidFill>
                  <a:srgbClr val="202124"/>
                </a:solidFill>
                <a:highlight>
                  <a:srgbClr val="FFFFFF"/>
                </a:highlight>
              </a:rPr>
              <a:t>If  the confidence level is 95% (</a:t>
            </a:r>
            <a:r>
              <a:rPr b="1" lang="en" sz="1600">
                <a:solidFill>
                  <a:srgbClr val="202124"/>
                </a:solidFill>
                <a:highlight>
                  <a:srgbClr val="FFFFFF"/>
                </a:highlight>
              </a:rPr>
              <a:t>alpha would</a:t>
            </a:r>
            <a:r>
              <a:rPr lang="en" sz="1600">
                <a:solidFill>
                  <a:srgbClr val="202124"/>
                </a:solidFill>
                <a:highlight>
                  <a:srgbClr val="FFFFFF"/>
                </a:highlight>
              </a:rPr>
              <a:t> equal </a:t>
            </a:r>
            <a:r>
              <a:rPr b="1" lang="en" sz="1600">
                <a:solidFill>
                  <a:srgbClr val="202124"/>
                </a:solidFill>
                <a:highlight>
                  <a:srgbClr val="FFFFFF"/>
                </a:highlight>
              </a:rPr>
              <a:t>1</a:t>
            </a:r>
            <a:r>
              <a:rPr lang="en" sz="1600">
                <a:solidFill>
                  <a:srgbClr val="202124"/>
                </a:solidFill>
                <a:highlight>
                  <a:srgbClr val="FFFFFF"/>
                </a:highlight>
              </a:rPr>
              <a:t> - 0.95 or 0.05)</a:t>
            </a:r>
            <a:endParaRPr sz="1600">
              <a:solidFill>
                <a:srgbClr val="202124"/>
              </a:solidFill>
              <a:highlight>
                <a:srgbClr val="FFFFFF"/>
              </a:highlight>
            </a:endParaRPr>
          </a:p>
          <a:p>
            <a:pPr indent="-330200" lvl="2" marL="1371600" rtl="0" algn="l">
              <a:lnSpc>
                <a:spcPct val="100000"/>
              </a:lnSpc>
              <a:spcBef>
                <a:spcPts val="1000"/>
              </a:spcBef>
              <a:spcAft>
                <a:spcPts val="0"/>
              </a:spcAft>
              <a:buClr>
                <a:srgbClr val="282828"/>
              </a:buClr>
              <a:buSzPts val="1600"/>
              <a:buChar char="■"/>
            </a:pPr>
            <a:r>
              <a:rPr lang="en" sz="1600">
                <a:solidFill>
                  <a:srgbClr val="121212"/>
                </a:solidFill>
                <a:highlight>
                  <a:srgbClr val="FFFFFF"/>
                </a:highlight>
              </a:rPr>
              <a:t>A </a:t>
            </a:r>
            <a:r>
              <a:rPr b="1" i="1" lang="en" sz="1600">
                <a:solidFill>
                  <a:srgbClr val="121212"/>
                </a:solidFill>
                <a:highlight>
                  <a:srgbClr val="FFFFFF"/>
                </a:highlight>
              </a:rPr>
              <a:t>p</a:t>
            </a:r>
            <a:r>
              <a:rPr b="1" lang="en" sz="1600">
                <a:solidFill>
                  <a:srgbClr val="121212"/>
                </a:solidFill>
                <a:highlight>
                  <a:srgbClr val="FFFFFF"/>
                </a:highlight>
              </a:rPr>
              <a:t>-value</a:t>
            </a:r>
            <a:r>
              <a:rPr lang="en" sz="1600">
                <a:solidFill>
                  <a:srgbClr val="121212"/>
                </a:solidFill>
                <a:highlight>
                  <a:srgbClr val="FFFFFF"/>
                </a:highlight>
              </a:rPr>
              <a:t> of 0.05 means there is a 5% chance of being wrong when using the alternative hypothesis instead of the null hypothesis.</a:t>
            </a:r>
            <a:endParaRPr sz="1600">
              <a:solidFill>
                <a:srgbClr val="202124"/>
              </a:solidFill>
              <a:highlight>
                <a:srgbClr val="FFFFFF"/>
              </a:highlight>
            </a:endParaRPr>
          </a:p>
          <a:p>
            <a:pPr indent="0" lvl="0" marL="914400" rtl="0" algn="l">
              <a:lnSpc>
                <a:spcPct val="115000"/>
              </a:lnSpc>
              <a:spcBef>
                <a:spcPts val="1000"/>
              </a:spcBef>
              <a:spcAft>
                <a:spcPts val="0"/>
              </a:spcAft>
              <a:buNone/>
            </a:pPr>
            <a:r>
              <a:t/>
            </a:r>
            <a:endParaRPr sz="1600">
              <a:solidFill>
                <a:srgbClr val="282828"/>
              </a:solidFill>
              <a:highlight>
                <a:srgbClr val="FFFFFF"/>
              </a:highlight>
            </a:endParaRPr>
          </a:p>
          <a:p>
            <a:pPr indent="0" lvl="0" marL="914400" marR="0" rtl="0" algn="l">
              <a:lnSpc>
                <a:spcPct val="115000"/>
              </a:lnSpc>
              <a:spcBef>
                <a:spcPts val="1000"/>
              </a:spcBef>
              <a:spcAft>
                <a:spcPts val="0"/>
              </a:spcAft>
              <a:buNone/>
            </a:pPr>
            <a:r>
              <a:t/>
            </a:r>
            <a:endParaRPr sz="1600">
              <a:solidFill>
                <a:srgbClr val="282828"/>
              </a:solidFill>
              <a:highlight>
                <a:srgbClr val="FFFFFF"/>
              </a:highlight>
            </a:endParaRPr>
          </a:p>
          <a:p>
            <a:pPr indent="0" lvl="0" marL="914400" marR="0" rtl="0" algn="l">
              <a:lnSpc>
                <a:spcPct val="115000"/>
              </a:lnSpc>
              <a:spcBef>
                <a:spcPts val="1000"/>
              </a:spcBef>
              <a:spcAft>
                <a:spcPts val="0"/>
              </a:spcAft>
              <a:buNone/>
            </a:pPr>
            <a:r>
              <a:t/>
            </a:r>
            <a:endParaRPr b="1" sz="1600">
              <a:solidFill>
                <a:srgbClr val="FF0000"/>
              </a:solidFill>
              <a:highlight>
                <a:schemeClr val="lt1"/>
              </a:highlight>
            </a:endParaRPr>
          </a:p>
          <a:p>
            <a:pPr indent="0" lvl="0" marL="914400" marR="0" rtl="0" algn="l">
              <a:lnSpc>
                <a:spcPct val="115000"/>
              </a:lnSpc>
              <a:spcBef>
                <a:spcPts val="400"/>
              </a:spcBef>
              <a:spcAft>
                <a:spcPts val="0"/>
              </a:spcAft>
              <a:buNone/>
            </a:pPr>
            <a:r>
              <a:t/>
            </a:r>
            <a:endParaRPr b="1" sz="1600">
              <a:solidFill>
                <a:srgbClr val="FF0000"/>
              </a:solidFill>
              <a:highlight>
                <a:schemeClr val="lt1"/>
              </a:highlight>
            </a:endParaRPr>
          </a:p>
          <a:p>
            <a:pPr indent="0" lvl="0" marL="457200" marR="0" rtl="0" algn="l">
              <a:lnSpc>
                <a:spcPct val="115000"/>
              </a:lnSpc>
              <a:spcBef>
                <a:spcPts val="1000"/>
              </a:spcBef>
              <a:spcAft>
                <a:spcPts val="0"/>
              </a:spcAft>
              <a:buClr>
                <a:srgbClr val="000000"/>
              </a:buClr>
              <a:buSzPts val="1600"/>
              <a:buFont typeface="Arial"/>
              <a:buNone/>
            </a:pPr>
            <a:r>
              <a:t/>
            </a:r>
            <a:endParaRPr b="1" i="0" sz="1600" u="none" cap="none" strike="noStrike">
              <a:solidFill>
                <a:srgbClr val="FF0000"/>
              </a:solidFill>
              <a:highlight>
                <a:srgbClr val="FFFFFF"/>
              </a:highlight>
              <a:latin typeface="Arial"/>
              <a:ea typeface="Arial"/>
              <a:cs typeface="Arial"/>
              <a:sym typeface="Arial"/>
            </a:endParaRPr>
          </a:p>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22222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22222"/>
              </a:solidFill>
              <a:latin typeface="Arial"/>
              <a:ea typeface="Arial"/>
              <a:cs typeface="Arial"/>
              <a:sym typeface="Arial"/>
            </a:endParaRPr>
          </a:p>
          <a:p>
            <a:pPr indent="0" lvl="0" marL="0" marR="0" rtl="0" algn="l">
              <a:lnSpc>
                <a:spcPct val="140000"/>
              </a:lnSpc>
              <a:spcBef>
                <a:spcPts val="140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15000"/>
              </a:lnSpc>
              <a:spcBef>
                <a:spcPts val="3800"/>
              </a:spcBef>
              <a:spcAft>
                <a:spcPts val="380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5" name="Google Shape;195;gad80f1ce1e_0_24"/>
          <p:cNvPicPr preferRelativeResize="0"/>
          <p:nvPr/>
        </p:nvPicPr>
        <p:blipFill>
          <a:blip r:embed="rId3">
            <a:alphaModFix/>
          </a:blip>
          <a:stretch>
            <a:fillRect/>
          </a:stretch>
        </p:blipFill>
        <p:spPr>
          <a:xfrm>
            <a:off x="8282151" y="4604850"/>
            <a:ext cx="861848" cy="538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ad80f1ce1e_17_0"/>
          <p:cNvSpPr txBox="1"/>
          <p:nvPr/>
        </p:nvSpPr>
        <p:spPr>
          <a:xfrm>
            <a:off x="631500" y="114400"/>
            <a:ext cx="8512500" cy="721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200000"/>
              </a:lnSpc>
              <a:spcBef>
                <a:spcPts val="1000"/>
              </a:spcBef>
              <a:spcAft>
                <a:spcPts val="0"/>
              </a:spcAft>
              <a:buClr>
                <a:srgbClr val="FF0000"/>
              </a:buClr>
              <a:buSzPts val="1800"/>
              <a:buFont typeface="Arial"/>
              <a:buChar char="●"/>
            </a:pPr>
            <a:r>
              <a:rPr b="0" i="0" lang="en" sz="1800" u="none" cap="none" strike="noStrike">
                <a:solidFill>
                  <a:srgbClr val="FF0000"/>
                </a:solidFill>
                <a:latin typeface="Arial"/>
                <a:ea typeface="Arial"/>
                <a:cs typeface="Arial"/>
                <a:sym typeface="Arial"/>
              </a:rPr>
              <a:t>What is a good P-Value?</a:t>
            </a:r>
            <a:endParaRPr b="0" i="0" sz="1800" u="none" cap="none" strike="noStrike">
              <a:solidFill>
                <a:srgbClr val="FF0000"/>
              </a:solidFill>
              <a:latin typeface="Arial"/>
              <a:ea typeface="Arial"/>
              <a:cs typeface="Arial"/>
              <a:sym typeface="Arial"/>
            </a:endParaRPr>
          </a:p>
          <a:p>
            <a:pPr indent="-330200" lvl="1" marL="914400" marR="0" rtl="0" algn="l">
              <a:lnSpc>
                <a:spcPct val="200000"/>
              </a:lnSpc>
              <a:spcBef>
                <a:spcPts val="1000"/>
              </a:spcBef>
              <a:spcAft>
                <a:spcPts val="0"/>
              </a:spcAft>
              <a:buClr>
                <a:srgbClr val="000000"/>
              </a:buClr>
              <a:buSzPts val="1600"/>
              <a:buFont typeface="Arial"/>
              <a:buChar char="○"/>
            </a:pPr>
            <a:r>
              <a:rPr b="1" i="0" lang="en" sz="1600" u="none" cap="none" strike="noStrike">
                <a:solidFill>
                  <a:srgbClr val="000000"/>
                </a:solidFill>
                <a:latin typeface="Arial"/>
                <a:ea typeface="Arial"/>
                <a:cs typeface="Arial"/>
                <a:sym typeface="Arial"/>
              </a:rPr>
              <a:t>Probability Value</a:t>
            </a:r>
            <a:endParaRPr b="1" i="0" sz="1600" u="none" cap="none" strike="noStrike">
              <a:solidFill>
                <a:srgbClr val="000000"/>
              </a:solidFill>
              <a:latin typeface="Arial"/>
              <a:ea typeface="Arial"/>
              <a:cs typeface="Arial"/>
              <a:sym typeface="Arial"/>
            </a:endParaRPr>
          </a:p>
          <a:p>
            <a:pPr indent="-330200" lvl="1" marL="914400" marR="0" rtl="0" algn="l">
              <a:lnSpc>
                <a:spcPct val="200000"/>
              </a:lnSpc>
              <a:spcBef>
                <a:spcPts val="1000"/>
              </a:spcBef>
              <a:spcAft>
                <a:spcPts val="0"/>
              </a:spcAft>
              <a:buClr>
                <a:srgbClr val="000000"/>
              </a:buClr>
              <a:buSzPts val="1600"/>
              <a:buFont typeface="Arial"/>
              <a:buChar char="○"/>
            </a:pPr>
            <a:r>
              <a:rPr b="1" i="0" lang="en" sz="1600" u="none" cap="none" strike="noStrike">
                <a:solidFill>
                  <a:srgbClr val="000000"/>
                </a:solidFill>
                <a:latin typeface="Arial"/>
                <a:ea typeface="Arial"/>
                <a:cs typeface="Arial"/>
                <a:sym typeface="Arial"/>
              </a:rPr>
              <a:t>Shows the strength of the Hypothesis test</a:t>
            </a:r>
            <a:endParaRPr b="1" i="0" sz="1600" u="none" cap="none" strike="noStrike">
              <a:solidFill>
                <a:srgbClr val="000000"/>
              </a:solidFill>
              <a:latin typeface="Arial"/>
              <a:ea typeface="Arial"/>
              <a:cs typeface="Arial"/>
              <a:sym typeface="Arial"/>
            </a:endParaRPr>
          </a:p>
          <a:p>
            <a:pPr indent="-330200" lvl="1" marL="914400" marR="0" rtl="0" algn="l">
              <a:lnSpc>
                <a:spcPct val="200000"/>
              </a:lnSpc>
              <a:spcBef>
                <a:spcPts val="1000"/>
              </a:spcBef>
              <a:spcAft>
                <a:spcPts val="0"/>
              </a:spcAft>
              <a:buClr>
                <a:srgbClr val="000000"/>
              </a:buClr>
              <a:buSzPts val="1600"/>
              <a:buFont typeface="Arial"/>
              <a:buChar char="○"/>
            </a:pPr>
            <a:r>
              <a:rPr b="1" i="0" lang="en" sz="1600" u="none" cap="none" strike="noStrike">
                <a:solidFill>
                  <a:srgbClr val="000000"/>
                </a:solidFill>
                <a:latin typeface="Arial"/>
                <a:ea typeface="Arial"/>
                <a:cs typeface="Arial"/>
                <a:sym typeface="Arial"/>
              </a:rPr>
              <a:t>High P-Value = .1 very strong evidence supporting claim</a:t>
            </a:r>
            <a:endParaRPr b="1" i="0" sz="1600" u="none" cap="none" strike="noStrike">
              <a:solidFill>
                <a:srgbClr val="000000"/>
              </a:solidFill>
              <a:latin typeface="Arial"/>
              <a:ea typeface="Arial"/>
              <a:cs typeface="Arial"/>
              <a:sym typeface="Arial"/>
            </a:endParaRPr>
          </a:p>
          <a:p>
            <a:pPr indent="-330200" lvl="1" marL="914400" marR="0" rtl="0" algn="l">
              <a:lnSpc>
                <a:spcPct val="200000"/>
              </a:lnSpc>
              <a:spcBef>
                <a:spcPts val="1000"/>
              </a:spcBef>
              <a:spcAft>
                <a:spcPts val="0"/>
              </a:spcAft>
              <a:buClr>
                <a:srgbClr val="000000"/>
              </a:buClr>
              <a:buSzPts val="1600"/>
              <a:buFont typeface="Arial"/>
              <a:buChar char="○"/>
            </a:pPr>
            <a:r>
              <a:rPr b="1" i="0" lang="en" sz="1600" u="none" cap="none" strike="noStrike">
                <a:solidFill>
                  <a:srgbClr val="000000"/>
                </a:solidFill>
                <a:latin typeface="Arial"/>
                <a:ea typeface="Arial"/>
                <a:cs typeface="Arial"/>
                <a:sym typeface="Arial"/>
              </a:rPr>
              <a:t>High P-Value is greater than .05</a:t>
            </a:r>
            <a:endParaRPr b="1" i="0" sz="1600" u="none" cap="none" strike="noStrike">
              <a:solidFill>
                <a:srgbClr val="000000"/>
              </a:solidFill>
              <a:latin typeface="Arial"/>
              <a:ea typeface="Arial"/>
              <a:cs typeface="Arial"/>
              <a:sym typeface="Arial"/>
            </a:endParaRPr>
          </a:p>
          <a:p>
            <a:pPr indent="-330200" lvl="1" marL="914400" marR="0" rtl="0" algn="l">
              <a:lnSpc>
                <a:spcPct val="200000"/>
              </a:lnSpc>
              <a:spcBef>
                <a:spcPts val="1000"/>
              </a:spcBef>
              <a:spcAft>
                <a:spcPts val="0"/>
              </a:spcAft>
              <a:buClr>
                <a:srgbClr val="000000"/>
              </a:buClr>
              <a:buSzPts val="1600"/>
              <a:buFont typeface="Arial"/>
              <a:buChar char="○"/>
            </a:pPr>
            <a:r>
              <a:rPr b="1" i="0" lang="en" sz="1600" u="none" cap="none" strike="noStrike">
                <a:solidFill>
                  <a:srgbClr val="000000"/>
                </a:solidFill>
                <a:latin typeface="Arial"/>
                <a:ea typeface="Arial"/>
                <a:cs typeface="Arial"/>
                <a:sym typeface="Arial"/>
              </a:rPr>
              <a:t>Low P-Value = .001 very strong evidence against claim</a:t>
            </a:r>
            <a:endParaRPr b="1" i="0" sz="1600" u="none" cap="none" strike="noStrike">
              <a:solidFill>
                <a:srgbClr val="000000"/>
              </a:solidFill>
              <a:latin typeface="Arial"/>
              <a:ea typeface="Arial"/>
              <a:cs typeface="Arial"/>
              <a:sym typeface="Arial"/>
            </a:endParaRPr>
          </a:p>
          <a:p>
            <a:pPr indent="-330200" lvl="1" marL="914400" marR="0" rtl="0" algn="l">
              <a:lnSpc>
                <a:spcPct val="200000"/>
              </a:lnSpc>
              <a:spcBef>
                <a:spcPts val="1000"/>
              </a:spcBef>
              <a:spcAft>
                <a:spcPts val="0"/>
              </a:spcAft>
              <a:buClr>
                <a:srgbClr val="000000"/>
              </a:buClr>
              <a:buSzPts val="1600"/>
              <a:buFont typeface="Arial"/>
              <a:buChar char="○"/>
            </a:pPr>
            <a:r>
              <a:rPr b="1" i="0" lang="en" sz="1600" u="none" cap="none" strike="noStrike">
                <a:solidFill>
                  <a:srgbClr val="000000"/>
                </a:solidFill>
                <a:latin typeface="Arial"/>
                <a:ea typeface="Arial"/>
                <a:cs typeface="Arial"/>
                <a:sym typeface="Arial"/>
              </a:rPr>
              <a:t>Low P-Value is less than or equal to .05</a:t>
            </a:r>
            <a:endParaRPr b="1" i="0" sz="16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800"/>
              <a:buFont typeface="Arial"/>
              <a:buNone/>
            </a:pPr>
            <a:r>
              <a:t/>
            </a:r>
            <a:endParaRPr b="0" i="0" sz="1800" u="none" cap="none" strike="noStrike">
              <a:solidFill>
                <a:srgbClr val="000000"/>
              </a:solidFill>
              <a:highlight>
                <a:srgbClr val="FFFFFF"/>
              </a:highlight>
              <a:latin typeface="Arial"/>
              <a:ea typeface="Arial"/>
              <a:cs typeface="Arial"/>
              <a:sym typeface="Arial"/>
            </a:endParaRPr>
          </a:p>
          <a:p>
            <a:pPr indent="0" lvl="0" marL="2286000" marR="279400" rtl="0" algn="l">
              <a:lnSpc>
                <a:spcPct val="142857"/>
              </a:lnSpc>
              <a:spcBef>
                <a:spcPts val="2200"/>
              </a:spcBef>
              <a:spcAft>
                <a:spcPts val="0"/>
              </a:spcAft>
              <a:buClr>
                <a:srgbClr val="000000"/>
              </a:buClr>
              <a:buSzPts val="1600"/>
              <a:buFont typeface="Arial"/>
              <a:buNone/>
            </a:pPr>
            <a:r>
              <a:t/>
            </a:r>
            <a:endParaRPr b="0" i="0" sz="1600" u="none" cap="none" strike="noStrike">
              <a:solidFill>
                <a:srgbClr val="000000"/>
              </a:solidFill>
              <a:highlight>
                <a:srgbClr val="FFFFFF"/>
              </a:highlight>
              <a:latin typeface="Arial"/>
              <a:ea typeface="Arial"/>
              <a:cs typeface="Arial"/>
              <a:sym typeface="Arial"/>
            </a:endParaRPr>
          </a:p>
          <a:p>
            <a:pPr indent="0" lvl="0" marL="13716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highlight>
                <a:srgbClr val="FFFFFF"/>
              </a:highlight>
              <a:latin typeface="Arial"/>
              <a:ea typeface="Arial"/>
              <a:cs typeface="Arial"/>
              <a:sym typeface="Arial"/>
            </a:endParaRPr>
          </a:p>
          <a:p>
            <a:pPr indent="0" lvl="0" marL="9144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222222"/>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22222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22222"/>
              </a:solidFill>
              <a:latin typeface="Arial"/>
              <a:ea typeface="Arial"/>
              <a:cs typeface="Arial"/>
              <a:sym typeface="Arial"/>
            </a:endParaRPr>
          </a:p>
          <a:p>
            <a:pPr indent="0" lvl="0" marL="0" marR="0" rtl="0" algn="l">
              <a:lnSpc>
                <a:spcPct val="140000"/>
              </a:lnSpc>
              <a:spcBef>
                <a:spcPts val="140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15000"/>
              </a:lnSpc>
              <a:spcBef>
                <a:spcPts val="3800"/>
              </a:spcBef>
              <a:spcAft>
                <a:spcPts val="380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1" name="Google Shape;201;gad80f1ce1e_17_0"/>
          <p:cNvPicPr preferRelativeResize="0"/>
          <p:nvPr/>
        </p:nvPicPr>
        <p:blipFill>
          <a:blip r:embed="rId3">
            <a:alphaModFix/>
          </a:blip>
          <a:stretch>
            <a:fillRect/>
          </a:stretch>
        </p:blipFill>
        <p:spPr>
          <a:xfrm>
            <a:off x="8282151" y="0"/>
            <a:ext cx="861848" cy="538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gad80f1ce1e_2_8"/>
          <p:cNvSpPr txBox="1"/>
          <p:nvPr/>
        </p:nvSpPr>
        <p:spPr>
          <a:xfrm>
            <a:off x="113425" y="-520400"/>
            <a:ext cx="8512500" cy="721800"/>
          </a:xfrm>
          <a:prstGeom prst="rect">
            <a:avLst/>
          </a:prstGeom>
          <a:noFill/>
          <a:ln>
            <a:noFill/>
          </a:ln>
        </p:spPr>
        <p:txBody>
          <a:bodyPr anchorCtr="0" anchor="t" bIns="91425" lIns="91425" spcFirstLastPara="1" rIns="91425" wrap="square" tIns="91425">
            <a:noAutofit/>
          </a:bodyPr>
          <a:lstStyle/>
          <a:p>
            <a:pPr indent="0" lvl="0" marL="0" marR="0" rtl="0" algn="l">
              <a:lnSpc>
                <a:spcPct val="140000"/>
              </a:lnSpc>
              <a:spcBef>
                <a:spcPts val="1400"/>
              </a:spcBef>
              <a:spcAft>
                <a:spcPts val="0"/>
              </a:spcAft>
              <a:buClr>
                <a:srgbClr val="000000"/>
              </a:buClr>
              <a:buSzPts val="1800"/>
              <a:buFont typeface="Arial"/>
              <a:buNone/>
            </a:pPr>
            <a:r>
              <a:t/>
            </a:r>
            <a:endParaRPr b="1" i="0" sz="1800" u="sng" cap="none" strike="noStrike">
              <a:solidFill>
                <a:srgbClr val="0000FF"/>
              </a:solidFill>
              <a:latin typeface="Arial"/>
              <a:ea typeface="Arial"/>
              <a:cs typeface="Arial"/>
              <a:sym typeface="Arial"/>
            </a:endParaRPr>
          </a:p>
          <a:p>
            <a:pPr indent="-355600" lvl="0" marL="457200" marR="0" rtl="0" algn="l">
              <a:lnSpc>
                <a:spcPct val="115000"/>
              </a:lnSpc>
              <a:spcBef>
                <a:spcPts val="400"/>
              </a:spcBef>
              <a:spcAft>
                <a:spcPts val="0"/>
              </a:spcAft>
              <a:buClr>
                <a:srgbClr val="000000"/>
              </a:buClr>
              <a:buSzPts val="2000"/>
              <a:buFont typeface="Arial"/>
              <a:buChar char="●"/>
            </a:pPr>
            <a:r>
              <a:rPr b="0" i="0" lang="en" sz="1800" u="none" cap="none" strike="noStrike">
                <a:solidFill>
                  <a:srgbClr val="0000FF"/>
                </a:solidFill>
                <a:latin typeface="Arial"/>
                <a:ea typeface="Arial"/>
                <a:cs typeface="Arial"/>
                <a:sym typeface="Arial"/>
              </a:rPr>
              <a:t>What is Hypothesis Testing?</a:t>
            </a:r>
            <a:endParaRPr b="0" i="0" sz="1800" u="none" cap="none" strike="noStrike">
              <a:solidFill>
                <a:srgbClr val="0000FF"/>
              </a:solidFill>
              <a:latin typeface="Arial"/>
              <a:ea typeface="Arial"/>
              <a:cs typeface="Arial"/>
              <a:sym typeface="Arial"/>
            </a:endParaRPr>
          </a:p>
          <a:p>
            <a:pPr indent="-381000" lvl="1" marL="914400" marR="0" rtl="0" algn="l">
              <a:lnSpc>
                <a:spcPct val="115000"/>
              </a:lnSpc>
              <a:spcBef>
                <a:spcPts val="0"/>
              </a:spcBef>
              <a:spcAft>
                <a:spcPts val="0"/>
              </a:spcAft>
              <a:buClr>
                <a:srgbClr val="000000"/>
              </a:buClr>
              <a:buSzPts val="2400"/>
              <a:buFont typeface="Arial"/>
              <a:buChar char="○"/>
            </a:pPr>
            <a:r>
              <a:rPr b="1" i="0" lang="en" sz="1800" u="none" cap="none" strike="noStrike">
                <a:solidFill>
                  <a:schemeClr val="dk1"/>
                </a:solidFill>
                <a:highlight>
                  <a:srgbClr val="FFFFFF"/>
                </a:highlight>
                <a:latin typeface="Arial"/>
                <a:ea typeface="Arial"/>
                <a:cs typeface="Arial"/>
                <a:sym typeface="Arial"/>
              </a:rPr>
              <a:t>Testing used to test the validity of a claim</a:t>
            </a:r>
            <a:endParaRPr b="1" i="0" sz="1800" u="none" cap="none" strike="noStrike">
              <a:solidFill>
                <a:schemeClr val="dk1"/>
              </a:solidFill>
              <a:highlight>
                <a:srgbClr val="FFFFFF"/>
              </a:highlight>
              <a:latin typeface="Arial"/>
              <a:ea typeface="Arial"/>
              <a:cs typeface="Arial"/>
              <a:sym typeface="Arial"/>
            </a:endParaRPr>
          </a:p>
          <a:p>
            <a:pPr indent="0" lvl="0" marL="9144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FF"/>
              </a:solidFill>
              <a:latin typeface="Arial"/>
              <a:ea typeface="Arial"/>
              <a:cs typeface="Arial"/>
              <a:sym typeface="Arial"/>
            </a:endParaRPr>
          </a:p>
          <a:p>
            <a:pPr indent="0" lvl="0" marL="9144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222222"/>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22222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22222"/>
              </a:solidFill>
              <a:latin typeface="Arial"/>
              <a:ea typeface="Arial"/>
              <a:cs typeface="Arial"/>
              <a:sym typeface="Arial"/>
            </a:endParaRPr>
          </a:p>
          <a:p>
            <a:pPr indent="0" lvl="0" marL="0" marR="0" rtl="0" algn="l">
              <a:lnSpc>
                <a:spcPct val="140000"/>
              </a:lnSpc>
              <a:spcBef>
                <a:spcPts val="140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15000"/>
              </a:lnSpc>
              <a:spcBef>
                <a:spcPts val="3800"/>
              </a:spcBef>
              <a:spcAft>
                <a:spcPts val="380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2" name="Google Shape;72;gad80f1ce1e_2_8"/>
          <p:cNvPicPr preferRelativeResize="0"/>
          <p:nvPr/>
        </p:nvPicPr>
        <p:blipFill rotWithShape="1">
          <a:blip r:embed="rId3">
            <a:alphaModFix/>
          </a:blip>
          <a:srcRect b="0" l="0" r="0" t="0"/>
          <a:stretch/>
        </p:blipFill>
        <p:spPr>
          <a:xfrm>
            <a:off x="1382075" y="951325"/>
            <a:ext cx="6807972" cy="4137049"/>
          </a:xfrm>
          <a:prstGeom prst="rect">
            <a:avLst/>
          </a:prstGeom>
          <a:noFill/>
          <a:ln>
            <a:noFill/>
          </a:ln>
        </p:spPr>
      </p:pic>
      <p:pic>
        <p:nvPicPr>
          <p:cNvPr id="73" name="Google Shape;73;gad80f1ce1e_2_8"/>
          <p:cNvPicPr preferRelativeResize="0"/>
          <p:nvPr/>
        </p:nvPicPr>
        <p:blipFill>
          <a:blip r:embed="rId4">
            <a:alphaModFix/>
          </a:blip>
          <a:stretch>
            <a:fillRect/>
          </a:stretch>
        </p:blipFill>
        <p:spPr>
          <a:xfrm>
            <a:off x="8282151" y="0"/>
            <a:ext cx="861848" cy="5386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ad80f1ce1e_0_31"/>
          <p:cNvSpPr txBox="1"/>
          <p:nvPr/>
        </p:nvSpPr>
        <p:spPr>
          <a:xfrm>
            <a:off x="-93000" y="-454550"/>
            <a:ext cx="9330000" cy="721800"/>
          </a:xfrm>
          <a:prstGeom prst="rect">
            <a:avLst/>
          </a:prstGeom>
          <a:noFill/>
          <a:ln>
            <a:noFill/>
          </a:ln>
        </p:spPr>
        <p:txBody>
          <a:bodyPr anchorCtr="0" anchor="t" bIns="91425" lIns="91425" spcFirstLastPara="1" rIns="91425" wrap="square" tIns="91425">
            <a:noAutofit/>
          </a:bodyPr>
          <a:lstStyle/>
          <a:p>
            <a:pPr indent="0" lvl="0" marL="0" marR="0" rtl="0" algn="l">
              <a:lnSpc>
                <a:spcPct val="140000"/>
              </a:lnSpc>
              <a:spcBef>
                <a:spcPts val="1400"/>
              </a:spcBef>
              <a:spcAft>
                <a:spcPts val="0"/>
              </a:spcAft>
              <a:buClr>
                <a:srgbClr val="000000"/>
              </a:buClr>
              <a:buSzPts val="1400"/>
              <a:buFont typeface="Arial"/>
              <a:buNone/>
            </a:pPr>
            <a:r>
              <a:t/>
            </a:r>
            <a:endParaRPr b="1" i="0" sz="1400" u="sng" cap="none" strike="noStrike">
              <a:solidFill>
                <a:srgbClr val="0000FF"/>
              </a:solidFill>
              <a:latin typeface="Arial"/>
              <a:ea typeface="Arial"/>
              <a:cs typeface="Arial"/>
              <a:sym typeface="Arial"/>
            </a:endParaRPr>
          </a:p>
          <a:p>
            <a:pPr indent="-317500" lvl="0" marL="457200" marR="0" rtl="0" algn="l">
              <a:lnSpc>
                <a:spcPct val="200000"/>
              </a:lnSpc>
              <a:spcBef>
                <a:spcPts val="400"/>
              </a:spcBef>
              <a:spcAft>
                <a:spcPts val="0"/>
              </a:spcAft>
              <a:buClr>
                <a:schemeClr val="dk1"/>
              </a:buClr>
              <a:buSzPts val="1400"/>
              <a:buChar char="●"/>
            </a:pPr>
            <a:r>
              <a:rPr b="1" lang="en">
                <a:solidFill>
                  <a:srgbClr val="202124"/>
                </a:solidFill>
                <a:highlight>
                  <a:srgbClr val="FFFFFF"/>
                </a:highlight>
              </a:rPr>
              <a:t>Alpha is used in Finance most notably to access Risk</a:t>
            </a:r>
            <a:endParaRPr b="1">
              <a:solidFill>
                <a:srgbClr val="202124"/>
              </a:solidFill>
              <a:highlight>
                <a:srgbClr val="FFFFFF"/>
              </a:highlight>
            </a:endParaRPr>
          </a:p>
          <a:p>
            <a:pPr indent="-317500" lvl="0" marL="457200" marR="0" rtl="0" algn="l">
              <a:lnSpc>
                <a:spcPct val="200000"/>
              </a:lnSpc>
              <a:spcBef>
                <a:spcPts val="1000"/>
              </a:spcBef>
              <a:spcAft>
                <a:spcPts val="0"/>
              </a:spcAft>
              <a:buClr>
                <a:schemeClr val="dk1"/>
              </a:buClr>
              <a:buSzPts val="1400"/>
              <a:buChar char="●"/>
            </a:pPr>
            <a:r>
              <a:rPr b="1" lang="en">
                <a:solidFill>
                  <a:srgbClr val="202124"/>
                </a:solidFill>
                <a:highlight>
                  <a:srgbClr val="FFFFFF"/>
                </a:highlight>
              </a:rPr>
              <a:t>Alpha</a:t>
            </a:r>
            <a:r>
              <a:rPr lang="en">
                <a:solidFill>
                  <a:srgbClr val="202124"/>
                </a:solidFill>
                <a:highlight>
                  <a:srgbClr val="FFFFFF"/>
                </a:highlight>
              </a:rPr>
              <a:t> measures the amount that the investment has returned in comparison to the market index or other broad benchmark that it is compared against</a:t>
            </a:r>
            <a:endParaRPr>
              <a:solidFill>
                <a:srgbClr val="202124"/>
              </a:solidFill>
              <a:highlight>
                <a:srgbClr val="FFFFFF"/>
              </a:highlight>
            </a:endParaRPr>
          </a:p>
          <a:p>
            <a:pPr indent="-317500" lvl="0" marL="457200" marR="0" rtl="0" algn="l">
              <a:lnSpc>
                <a:spcPct val="200000"/>
              </a:lnSpc>
              <a:spcBef>
                <a:spcPts val="1000"/>
              </a:spcBef>
              <a:spcAft>
                <a:spcPts val="0"/>
              </a:spcAft>
              <a:buClr>
                <a:srgbClr val="202124"/>
              </a:buClr>
              <a:buSzPts val="1400"/>
              <a:buChar char="●"/>
            </a:pPr>
            <a:r>
              <a:rPr lang="en">
                <a:solidFill>
                  <a:srgbClr val="202124"/>
                </a:solidFill>
                <a:highlight>
                  <a:srgbClr val="FFFFFF"/>
                </a:highlight>
              </a:rPr>
              <a:t>A Benchmark could be S&amp;P 500, Nasdaq, or DOW.</a:t>
            </a:r>
            <a:endParaRPr>
              <a:solidFill>
                <a:srgbClr val="202124"/>
              </a:solidFill>
              <a:highlight>
                <a:srgbClr val="FFFFFF"/>
              </a:highlight>
            </a:endParaRPr>
          </a:p>
          <a:p>
            <a:pPr indent="-317500" lvl="0" marL="457200" marR="0" rtl="0" algn="l">
              <a:lnSpc>
                <a:spcPct val="200000"/>
              </a:lnSpc>
              <a:spcBef>
                <a:spcPts val="1000"/>
              </a:spcBef>
              <a:spcAft>
                <a:spcPts val="0"/>
              </a:spcAft>
              <a:buClr>
                <a:srgbClr val="202124"/>
              </a:buClr>
              <a:buSzPts val="1400"/>
              <a:buChar char="●"/>
            </a:pPr>
            <a:r>
              <a:rPr lang="en">
                <a:solidFill>
                  <a:srgbClr val="202124"/>
                </a:solidFill>
                <a:highlight>
                  <a:srgbClr val="FFFFFF"/>
                </a:highlight>
              </a:rPr>
              <a:t>A positive </a:t>
            </a:r>
            <a:r>
              <a:rPr b="1" lang="en">
                <a:solidFill>
                  <a:srgbClr val="202124"/>
                </a:solidFill>
                <a:highlight>
                  <a:srgbClr val="FFFFFF"/>
                </a:highlight>
              </a:rPr>
              <a:t>alpha</a:t>
            </a:r>
            <a:r>
              <a:rPr lang="en">
                <a:solidFill>
                  <a:srgbClr val="202124"/>
                </a:solidFill>
                <a:highlight>
                  <a:srgbClr val="FFFFFF"/>
                </a:highlight>
              </a:rPr>
              <a:t> of 1.0 means the fund or stock has outperformed benchmark by 1 percent. A similar negative </a:t>
            </a:r>
            <a:r>
              <a:rPr b="1" lang="en">
                <a:solidFill>
                  <a:srgbClr val="202124"/>
                </a:solidFill>
                <a:highlight>
                  <a:srgbClr val="FFFFFF"/>
                </a:highlight>
              </a:rPr>
              <a:t>alpha</a:t>
            </a:r>
            <a:r>
              <a:rPr lang="en">
                <a:solidFill>
                  <a:srgbClr val="202124"/>
                </a:solidFill>
                <a:highlight>
                  <a:srgbClr val="FFFFFF"/>
                </a:highlight>
              </a:rPr>
              <a:t> of -1.0 would indicate an underperformance of 1 percent. </a:t>
            </a:r>
            <a:endParaRPr>
              <a:solidFill>
                <a:srgbClr val="202124"/>
              </a:solidFill>
              <a:highlight>
                <a:srgbClr val="FFFFFF"/>
              </a:highlight>
            </a:endParaRPr>
          </a:p>
          <a:p>
            <a:pPr indent="-317500" lvl="0" marL="457200" marR="0" rtl="0" algn="l">
              <a:lnSpc>
                <a:spcPct val="200000"/>
              </a:lnSpc>
              <a:spcBef>
                <a:spcPts val="1000"/>
              </a:spcBef>
              <a:spcAft>
                <a:spcPts val="0"/>
              </a:spcAft>
              <a:buClr>
                <a:srgbClr val="202124"/>
              </a:buClr>
              <a:buSzPts val="1400"/>
              <a:buChar char="●"/>
            </a:pPr>
            <a:r>
              <a:rPr lang="en">
                <a:solidFill>
                  <a:srgbClr val="202124"/>
                </a:solidFill>
                <a:highlight>
                  <a:srgbClr val="FFFFFF"/>
                </a:highlight>
              </a:rPr>
              <a:t>A beta of less than 1 means that the STOCK will be less volatile than the market (A SAFE INVESTMENT)</a:t>
            </a:r>
            <a:endParaRPr>
              <a:solidFill>
                <a:srgbClr val="202124"/>
              </a:solidFill>
              <a:highlight>
                <a:srgbClr val="FFFFFF"/>
              </a:highlight>
            </a:endParaRPr>
          </a:p>
          <a:p>
            <a:pPr indent="-317500" lvl="0" marL="457200" marR="0" rtl="0" algn="l">
              <a:lnSpc>
                <a:spcPct val="100000"/>
              </a:lnSpc>
              <a:spcBef>
                <a:spcPts val="1000"/>
              </a:spcBef>
              <a:spcAft>
                <a:spcPts val="0"/>
              </a:spcAft>
              <a:buClr>
                <a:srgbClr val="202124"/>
              </a:buClr>
              <a:buSzPts val="1400"/>
              <a:buChar char="●"/>
            </a:pPr>
            <a:r>
              <a:rPr lang="en">
                <a:solidFill>
                  <a:srgbClr val="202124"/>
                </a:solidFill>
                <a:highlight>
                  <a:srgbClr val="FFFFFF"/>
                </a:highlight>
              </a:rPr>
              <a:t>If </a:t>
            </a:r>
            <a:r>
              <a:rPr b="1" lang="en">
                <a:solidFill>
                  <a:srgbClr val="202124"/>
                </a:solidFill>
                <a:highlight>
                  <a:srgbClr val="FFFFFF"/>
                </a:highlight>
              </a:rPr>
              <a:t>alpha</a:t>
            </a:r>
            <a:r>
              <a:rPr lang="en">
                <a:solidFill>
                  <a:srgbClr val="202124"/>
                </a:solidFill>
                <a:highlight>
                  <a:srgbClr val="FFFFFF"/>
                </a:highlight>
              </a:rPr>
              <a:t> is positive, it means that the stock returned more than its expected return, whereas a negative </a:t>
            </a:r>
            <a:r>
              <a:rPr b="1" lang="en">
                <a:solidFill>
                  <a:srgbClr val="202124"/>
                </a:solidFill>
                <a:highlight>
                  <a:srgbClr val="FFFFFF"/>
                </a:highlight>
              </a:rPr>
              <a:t>alpha</a:t>
            </a:r>
            <a:r>
              <a:rPr lang="en">
                <a:solidFill>
                  <a:srgbClr val="202124"/>
                </a:solidFill>
                <a:highlight>
                  <a:srgbClr val="FFFFFF"/>
                </a:highlight>
              </a:rPr>
              <a:t> indicates that the stock returned less.</a:t>
            </a:r>
            <a:endParaRPr>
              <a:solidFill>
                <a:srgbClr val="202124"/>
              </a:solidFill>
              <a:highlight>
                <a:srgbClr val="FFFFFF"/>
              </a:highlight>
            </a:endParaRPr>
          </a:p>
          <a:p>
            <a:pPr indent="0" lvl="0" marL="914400" marR="0" rtl="0" algn="l">
              <a:lnSpc>
                <a:spcPct val="115000"/>
              </a:lnSpc>
              <a:spcBef>
                <a:spcPts val="1000"/>
              </a:spcBef>
              <a:spcAft>
                <a:spcPts val="0"/>
              </a:spcAft>
              <a:buNone/>
            </a:pPr>
            <a:r>
              <a:t/>
            </a:r>
            <a:endParaRPr>
              <a:solidFill>
                <a:srgbClr val="282828"/>
              </a:solidFill>
              <a:highlight>
                <a:srgbClr val="FFFFFF"/>
              </a:highlight>
            </a:endParaRPr>
          </a:p>
          <a:p>
            <a:pPr indent="0" lvl="0" marL="914400" marR="0" rtl="0" algn="l">
              <a:lnSpc>
                <a:spcPct val="115000"/>
              </a:lnSpc>
              <a:spcBef>
                <a:spcPts val="1000"/>
              </a:spcBef>
              <a:spcAft>
                <a:spcPts val="0"/>
              </a:spcAft>
              <a:buNone/>
            </a:pPr>
            <a:r>
              <a:t/>
            </a:r>
            <a:endParaRPr b="1" sz="1600">
              <a:solidFill>
                <a:srgbClr val="FF0000"/>
              </a:solidFill>
              <a:highlight>
                <a:schemeClr val="lt1"/>
              </a:highlight>
            </a:endParaRPr>
          </a:p>
          <a:p>
            <a:pPr indent="0" lvl="0" marL="914400" marR="0" rtl="0" algn="l">
              <a:lnSpc>
                <a:spcPct val="115000"/>
              </a:lnSpc>
              <a:spcBef>
                <a:spcPts val="400"/>
              </a:spcBef>
              <a:spcAft>
                <a:spcPts val="0"/>
              </a:spcAft>
              <a:buNone/>
            </a:pPr>
            <a:r>
              <a:t/>
            </a:r>
            <a:endParaRPr b="1" sz="1600">
              <a:solidFill>
                <a:srgbClr val="FF0000"/>
              </a:solidFill>
              <a:highlight>
                <a:schemeClr val="lt1"/>
              </a:highlight>
            </a:endParaRPr>
          </a:p>
          <a:p>
            <a:pPr indent="0" lvl="0" marL="457200" marR="0" rtl="0" algn="l">
              <a:lnSpc>
                <a:spcPct val="115000"/>
              </a:lnSpc>
              <a:spcBef>
                <a:spcPts val="1000"/>
              </a:spcBef>
              <a:spcAft>
                <a:spcPts val="0"/>
              </a:spcAft>
              <a:buClr>
                <a:srgbClr val="000000"/>
              </a:buClr>
              <a:buSzPts val="1600"/>
              <a:buFont typeface="Arial"/>
              <a:buNone/>
            </a:pPr>
            <a:r>
              <a:t/>
            </a:r>
            <a:endParaRPr b="1" i="0" sz="1600" u="none" cap="none" strike="noStrike">
              <a:solidFill>
                <a:srgbClr val="FF0000"/>
              </a:solidFill>
              <a:highlight>
                <a:srgbClr val="FFFFFF"/>
              </a:highlight>
              <a:latin typeface="Arial"/>
              <a:ea typeface="Arial"/>
              <a:cs typeface="Arial"/>
              <a:sym typeface="Arial"/>
            </a:endParaRPr>
          </a:p>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22222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22222"/>
              </a:solidFill>
              <a:latin typeface="Arial"/>
              <a:ea typeface="Arial"/>
              <a:cs typeface="Arial"/>
              <a:sym typeface="Arial"/>
            </a:endParaRPr>
          </a:p>
          <a:p>
            <a:pPr indent="0" lvl="0" marL="0" marR="0" rtl="0" algn="l">
              <a:lnSpc>
                <a:spcPct val="140000"/>
              </a:lnSpc>
              <a:spcBef>
                <a:spcPts val="140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15000"/>
              </a:lnSpc>
              <a:spcBef>
                <a:spcPts val="3800"/>
              </a:spcBef>
              <a:spcAft>
                <a:spcPts val="380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gad80f1ce1e_0_31"/>
          <p:cNvSpPr txBox="1"/>
          <p:nvPr/>
        </p:nvSpPr>
        <p:spPr>
          <a:xfrm>
            <a:off x="4957450" y="4461700"/>
            <a:ext cx="5598000" cy="3000000"/>
          </a:xfrm>
          <a:prstGeom prst="rect">
            <a:avLst/>
          </a:prstGeom>
          <a:noFill/>
          <a:ln>
            <a:noFill/>
          </a:ln>
        </p:spPr>
        <p:txBody>
          <a:bodyPr anchorCtr="0" anchor="t" bIns="91425" lIns="91425" spcFirstLastPara="1" rIns="91425" wrap="square" tIns="91425">
            <a:noAutofit/>
          </a:bodyPr>
          <a:lstStyle/>
          <a:p>
            <a:pPr indent="0" lvl="0" marL="914400" rtl="0" algn="l">
              <a:lnSpc>
                <a:spcPct val="115000"/>
              </a:lnSpc>
              <a:spcBef>
                <a:spcPts val="400"/>
              </a:spcBef>
              <a:spcAft>
                <a:spcPts val="0"/>
              </a:spcAft>
              <a:buNone/>
            </a:pPr>
            <a:r>
              <a:t/>
            </a:r>
            <a:endParaRPr b="1" sz="1600">
              <a:solidFill>
                <a:srgbClr val="FF0000"/>
              </a:solidFill>
              <a:highlight>
                <a:schemeClr val="lt1"/>
              </a:highlight>
            </a:endParaRPr>
          </a:p>
        </p:txBody>
      </p:sp>
      <p:pic>
        <p:nvPicPr>
          <p:cNvPr id="208" name="Google Shape;208;gad80f1ce1e_0_31"/>
          <p:cNvPicPr preferRelativeResize="0"/>
          <p:nvPr/>
        </p:nvPicPr>
        <p:blipFill>
          <a:blip r:embed="rId3">
            <a:alphaModFix/>
          </a:blip>
          <a:stretch>
            <a:fillRect/>
          </a:stretch>
        </p:blipFill>
        <p:spPr>
          <a:xfrm>
            <a:off x="8282151" y="0"/>
            <a:ext cx="861848" cy="538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ad80f1ce1e_0_1"/>
          <p:cNvSpPr txBox="1"/>
          <p:nvPr/>
        </p:nvSpPr>
        <p:spPr>
          <a:xfrm>
            <a:off x="0" y="-297025"/>
            <a:ext cx="9144000" cy="721800"/>
          </a:xfrm>
          <a:prstGeom prst="rect">
            <a:avLst/>
          </a:prstGeom>
          <a:noFill/>
          <a:ln>
            <a:noFill/>
          </a:ln>
        </p:spPr>
        <p:txBody>
          <a:bodyPr anchorCtr="0" anchor="t" bIns="91425" lIns="91425" spcFirstLastPara="1" rIns="91425" wrap="square" tIns="91425">
            <a:noAutofit/>
          </a:bodyPr>
          <a:lstStyle/>
          <a:p>
            <a:pPr indent="0" lvl="0" marL="0" marR="0" rtl="0" algn="l">
              <a:lnSpc>
                <a:spcPct val="140000"/>
              </a:lnSpc>
              <a:spcBef>
                <a:spcPts val="1400"/>
              </a:spcBef>
              <a:spcAft>
                <a:spcPts val="0"/>
              </a:spcAft>
              <a:buClr>
                <a:srgbClr val="000000"/>
              </a:buClr>
              <a:buSzPts val="1400"/>
              <a:buFont typeface="Arial"/>
              <a:buNone/>
            </a:pPr>
            <a:r>
              <a:t/>
            </a:r>
            <a:endParaRPr b="1" i="0" sz="1400" u="sng" cap="none" strike="noStrike">
              <a:solidFill>
                <a:srgbClr val="0000FF"/>
              </a:solidFill>
              <a:latin typeface="Arial"/>
              <a:ea typeface="Arial"/>
              <a:cs typeface="Arial"/>
              <a:sym typeface="Arial"/>
            </a:endParaRPr>
          </a:p>
          <a:p>
            <a:pPr indent="-342900" lvl="0" marL="457200" marR="0" rtl="0" algn="l">
              <a:lnSpc>
                <a:spcPct val="200000"/>
              </a:lnSpc>
              <a:spcBef>
                <a:spcPts val="400"/>
              </a:spcBef>
              <a:spcAft>
                <a:spcPts val="0"/>
              </a:spcAft>
              <a:buClr>
                <a:schemeClr val="dk1"/>
              </a:buClr>
              <a:buSzPts val="1800"/>
              <a:buFont typeface="Arial"/>
              <a:buChar char="●"/>
            </a:pPr>
            <a:r>
              <a:rPr lang="en" sz="1800">
                <a:solidFill>
                  <a:srgbClr val="FF0000"/>
                </a:solidFill>
                <a:highlight>
                  <a:srgbClr val="FFFFFF"/>
                </a:highlight>
              </a:rPr>
              <a:t>Beta is used with Type 2 Errors</a:t>
            </a:r>
            <a:endParaRPr sz="1800">
              <a:solidFill>
                <a:srgbClr val="FF0000"/>
              </a:solidFill>
              <a:highlight>
                <a:srgbClr val="FFFFFF"/>
              </a:highlight>
            </a:endParaRPr>
          </a:p>
          <a:p>
            <a:pPr indent="-317500" lvl="1" marL="914400" rtl="0" algn="l">
              <a:lnSpc>
                <a:spcPct val="100000"/>
              </a:lnSpc>
              <a:spcBef>
                <a:spcPts val="0"/>
              </a:spcBef>
              <a:spcAft>
                <a:spcPts val="0"/>
              </a:spcAft>
              <a:buSzPts val="1400"/>
              <a:buChar char="○"/>
            </a:pPr>
            <a:r>
              <a:rPr b="1" lang="en"/>
              <a:t>Beta is the measure of Probability of a Type 2 Error </a:t>
            </a:r>
            <a:r>
              <a:rPr lang="en"/>
              <a:t>(FALSE POSITIVE)</a:t>
            </a:r>
            <a:endParaRPr b="1"/>
          </a:p>
          <a:p>
            <a:pPr indent="-317500" lvl="1" marL="914400" rtl="0" algn="l">
              <a:lnSpc>
                <a:spcPct val="100000"/>
              </a:lnSpc>
              <a:spcBef>
                <a:spcPts val="1000"/>
              </a:spcBef>
              <a:spcAft>
                <a:spcPts val="0"/>
              </a:spcAft>
              <a:buSzPts val="1400"/>
              <a:buChar char="○"/>
            </a:pPr>
            <a:r>
              <a:rPr lang="en"/>
              <a:t>Beta  represents the probability that a false hypothesis in a statistical test is accepted as true (FALSE POSITIVE)</a:t>
            </a:r>
            <a:endParaRPr/>
          </a:p>
          <a:p>
            <a:pPr indent="-317500" lvl="1" marL="914400" rtl="0" algn="l">
              <a:lnSpc>
                <a:spcPct val="200000"/>
              </a:lnSpc>
              <a:spcBef>
                <a:spcPts val="1000"/>
              </a:spcBef>
              <a:spcAft>
                <a:spcPts val="0"/>
              </a:spcAft>
              <a:buSzPts val="1400"/>
              <a:buChar char="○"/>
            </a:pPr>
            <a:r>
              <a:rPr lang="en"/>
              <a:t>Type 2 Error is not supporting Alternative Hypothesis when  it is actually true</a:t>
            </a:r>
            <a:endParaRPr/>
          </a:p>
          <a:p>
            <a:pPr indent="-317500" lvl="2" marL="1371600" rtl="0" algn="l">
              <a:lnSpc>
                <a:spcPct val="200000"/>
              </a:lnSpc>
              <a:spcBef>
                <a:spcPts val="1000"/>
              </a:spcBef>
              <a:spcAft>
                <a:spcPts val="0"/>
              </a:spcAft>
              <a:buSzPts val="1400"/>
              <a:buChar char="■"/>
            </a:pPr>
            <a:r>
              <a:rPr lang="en">
                <a:highlight>
                  <a:srgbClr val="FFFFFF"/>
                </a:highlight>
              </a:rPr>
              <a:t>Example: Doctor says you do not have Cancer and you do!</a:t>
            </a:r>
            <a:endParaRPr>
              <a:highlight>
                <a:srgbClr val="FFFFFF"/>
              </a:highlight>
            </a:endParaRPr>
          </a:p>
          <a:p>
            <a:pPr indent="-317500" lvl="2" marL="1371600" rtl="0" algn="l">
              <a:lnSpc>
                <a:spcPct val="200000"/>
              </a:lnSpc>
              <a:spcBef>
                <a:spcPts val="1000"/>
              </a:spcBef>
              <a:spcAft>
                <a:spcPts val="0"/>
              </a:spcAft>
              <a:buSzPts val="1400"/>
              <a:buChar char="■"/>
            </a:pPr>
            <a:r>
              <a:rPr lang="en">
                <a:highlight>
                  <a:srgbClr val="FFFFFF"/>
                </a:highlight>
              </a:rPr>
              <a:t>Beta depends on Sample Size and Population Variance</a:t>
            </a:r>
            <a:endParaRPr>
              <a:highlight>
                <a:srgbClr val="FFFFFF"/>
              </a:highlight>
            </a:endParaRPr>
          </a:p>
          <a:p>
            <a:pPr indent="-317500" lvl="2" marL="1371600" rtl="0" algn="l">
              <a:lnSpc>
                <a:spcPct val="115000"/>
              </a:lnSpc>
              <a:spcBef>
                <a:spcPts val="1000"/>
              </a:spcBef>
              <a:spcAft>
                <a:spcPts val="0"/>
              </a:spcAft>
              <a:buSzPts val="1400"/>
              <a:buChar char="■"/>
            </a:pPr>
            <a:r>
              <a:rPr lang="en">
                <a:highlight>
                  <a:srgbClr val="FFFFFF"/>
                </a:highlight>
              </a:rPr>
              <a:t>The </a:t>
            </a:r>
            <a:r>
              <a:rPr b="1" lang="en">
                <a:highlight>
                  <a:srgbClr val="FFFFFF"/>
                </a:highlight>
              </a:rPr>
              <a:t>probability of committing a type II error</a:t>
            </a:r>
            <a:r>
              <a:rPr lang="en">
                <a:highlight>
                  <a:srgbClr val="FFFFFF"/>
                </a:highlight>
              </a:rPr>
              <a:t> is equal to one minus the power of the test, also known as beta. The power of the test could be increased by increasing the sample size, which decreases the risk of </a:t>
            </a:r>
            <a:r>
              <a:rPr b="1" lang="en">
                <a:highlight>
                  <a:srgbClr val="FFFFFF"/>
                </a:highlight>
              </a:rPr>
              <a:t>committing a type II error (False Positive)</a:t>
            </a:r>
            <a:r>
              <a:rPr lang="en">
                <a:highlight>
                  <a:srgbClr val="FFFFFF"/>
                </a:highlight>
              </a:rPr>
              <a:t>.</a:t>
            </a:r>
            <a:endParaRPr>
              <a:highlight>
                <a:srgbClr val="FFFFFF"/>
              </a:highlight>
            </a:endParaRPr>
          </a:p>
          <a:p>
            <a:pPr indent="-317500" lvl="2" marL="1371600" rtl="0" algn="l">
              <a:lnSpc>
                <a:spcPct val="115000"/>
              </a:lnSpc>
              <a:spcBef>
                <a:spcPts val="1000"/>
              </a:spcBef>
              <a:spcAft>
                <a:spcPts val="0"/>
              </a:spcAft>
              <a:buClr>
                <a:srgbClr val="0A0A0A"/>
              </a:buClr>
              <a:buSzPts val="1400"/>
              <a:buChar char="■"/>
            </a:pPr>
            <a:r>
              <a:rPr lang="en">
                <a:solidFill>
                  <a:srgbClr val="0A0A0A"/>
                </a:solidFill>
                <a:highlight>
                  <a:srgbClr val="FFFFFF"/>
                </a:highlight>
              </a:rPr>
              <a:t>If Type II error is fixed at 3 percent, it means that there are about three chances in 100 that the null hypothesis, </a:t>
            </a:r>
            <a:r>
              <a:rPr i="1" lang="en">
                <a:solidFill>
                  <a:srgbClr val="0A0A0A"/>
                </a:solidFill>
                <a:highlight>
                  <a:srgbClr val="FFFFFF"/>
                </a:highlight>
              </a:rPr>
              <a:t>H</a:t>
            </a:r>
            <a:r>
              <a:rPr lang="en">
                <a:solidFill>
                  <a:srgbClr val="0A0A0A"/>
                </a:solidFill>
                <a:highlight>
                  <a:srgbClr val="FFFFFF"/>
                </a:highlight>
              </a:rPr>
              <a:t>0, will be accepted when it is not true.</a:t>
            </a:r>
            <a:endParaRPr>
              <a:solidFill>
                <a:srgbClr val="0A0A0A"/>
              </a:solidFill>
              <a:highlight>
                <a:srgbClr val="FFFFFF"/>
              </a:highlight>
            </a:endParaRPr>
          </a:p>
          <a:p>
            <a:pPr indent="0" lvl="0" marL="1371600" rtl="0" algn="l">
              <a:lnSpc>
                <a:spcPct val="200000"/>
              </a:lnSpc>
              <a:spcBef>
                <a:spcPts val="1000"/>
              </a:spcBef>
              <a:spcAft>
                <a:spcPts val="0"/>
              </a:spcAft>
              <a:buNone/>
            </a:pPr>
            <a:r>
              <a:t/>
            </a:r>
            <a:endParaRPr sz="1600">
              <a:solidFill>
                <a:srgbClr val="FF0000"/>
              </a:solidFill>
              <a:highlight>
                <a:srgbClr val="FFFFFF"/>
              </a:highlight>
            </a:endParaRPr>
          </a:p>
          <a:p>
            <a:pPr indent="0" lvl="0" marL="0" rtl="0" algn="l">
              <a:lnSpc>
                <a:spcPct val="115000"/>
              </a:lnSpc>
              <a:spcBef>
                <a:spcPts val="1000"/>
              </a:spcBef>
              <a:spcAft>
                <a:spcPts val="0"/>
              </a:spcAft>
              <a:buNone/>
            </a:pPr>
            <a:r>
              <a:t/>
            </a:r>
            <a:endParaRPr sz="1600">
              <a:solidFill>
                <a:srgbClr val="222222"/>
              </a:solidFill>
            </a:endParaRPr>
          </a:p>
          <a:p>
            <a:pPr indent="0" lvl="0" marL="457200" marR="0" rtl="0" algn="l">
              <a:lnSpc>
                <a:spcPct val="115000"/>
              </a:lnSpc>
              <a:spcBef>
                <a:spcPts val="1000"/>
              </a:spcBef>
              <a:spcAft>
                <a:spcPts val="0"/>
              </a:spcAft>
              <a:buClr>
                <a:srgbClr val="000000"/>
              </a:buClr>
              <a:buSzPts val="1600"/>
              <a:buFont typeface="Arial"/>
              <a:buNone/>
            </a:pPr>
            <a:r>
              <a:t/>
            </a:r>
            <a:endParaRPr b="1" i="0" sz="1600" u="none" cap="none" strike="noStrike">
              <a:solidFill>
                <a:srgbClr val="FF0000"/>
              </a:solidFill>
              <a:highlight>
                <a:schemeClr val="lt1"/>
              </a:highlight>
              <a:latin typeface="Arial"/>
              <a:ea typeface="Arial"/>
              <a:cs typeface="Arial"/>
              <a:sym typeface="Arial"/>
            </a:endParaRPr>
          </a:p>
          <a:p>
            <a:pPr indent="0" lvl="0" marL="457200" marR="0" rtl="0" algn="l">
              <a:lnSpc>
                <a:spcPct val="115000"/>
              </a:lnSpc>
              <a:spcBef>
                <a:spcPts val="1000"/>
              </a:spcBef>
              <a:spcAft>
                <a:spcPts val="0"/>
              </a:spcAft>
              <a:buClr>
                <a:srgbClr val="000000"/>
              </a:buClr>
              <a:buSzPts val="1600"/>
              <a:buFont typeface="Arial"/>
              <a:buNone/>
            </a:pPr>
            <a:r>
              <a:t/>
            </a:r>
            <a:endParaRPr b="1" i="0" sz="1600" u="none" cap="none" strike="noStrike">
              <a:solidFill>
                <a:srgbClr val="FF0000"/>
              </a:solidFill>
              <a:highlight>
                <a:srgbClr val="FFFFFF"/>
              </a:highlight>
              <a:latin typeface="Arial"/>
              <a:ea typeface="Arial"/>
              <a:cs typeface="Arial"/>
              <a:sym typeface="Arial"/>
            </a:endParaRPr>
          </a:p>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22222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22222"/>
              </a:solidFill>
              <a:latin typeface="Arial"/>
              <a:ea typeface="Arial"/>
              <a:cs typeface="Arial"/>
              <a:sym typeface="Arial"/>
            </a:endParaRPr>
          </a:p>
          <a:p>
            <a:pPr indent="0" lvl="0" marL="0" marR="0" rtl="0" algn="l">
              <a:lnSpc>
                <a:spcPct val="140000"/>
              </a:lnSpc>
              <a:spcBef>
                <a:spcPts val="140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15000"/>
              </a:lnSpc>
              <a:spcBef>
                <a:spcPts val="3800"/>
              </a:spcBef>
              <a:spcAft>
                <a:spcPts val="380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14" name="Google Shape;214;gad80f1ce1e_0_1"/>
          <p:cNvPicPr preferRelativeResize="0"/>
          <p:nvPr/>
        </p:nvPicPr>
        <p:blipFill>
          <a:blip r:embed="rId3">
            <a:alphaModFix/>
          </a:blip>
          <a:stretch>
            <a:fillRect/>
          </a:stretch>
        </p:blipFill>
        <p:spPr>
          <a:xfrm>
            <a:off x="8282151" y="0"/>
            <a:ext cx="861848" cy="5386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ad80f1ce1e_0_54"/>
          <p:cNvSpPr txBox="1"/>
          <p:nvPr/>
        </p:nvSpPr>
        <p:spPr>
          <a:xfrm>
            <a:off x="0" y="-524275"/>
            <a:ext cx="9144000" cy="721800"/>
          </a:xfrm>
          <a:prstGeom prst="rect">
            <a:avLst/>
          </a:prstGeom>
          <a:noFill/>
          <a:ln>
            <a:noFill/>
          </a:ln>
        </p:spPr>
        <p:txBody>
          <a:bodyPr anchorCtr="0" anchor="t" bIns="91425" lIns="91425" spcFirstLastPara="1" rIns="91425" wrap="square" tIns="91425">
            <a:noAutofit/>
          </a:bodyPr>
          <a:lstStyle/>
          <a:p>
            <a:pPr indent="0" lvl="0" marL="0" marR="0" rtl="0" algn="l">
              <a:lnSpc>
                <a:spcPct val="140000"/>
              </a:lnSpc>
              <a:spcBef>
                <a:spcPts val="1400"/>
              </a:spcBef>
              <a:spcAft>
                <a:spcPts val="0"/>
              </a:spcAft>
              <a:buClr>
                <a:srgbClr val="000000"/>
              </a:buClr>
              <a:buSzPts val="1400"/>
              <a:buFont typeface="Arial"/>
              <a:buNone/>
            </a:pPr>
            <a:r>
              <a:t/>
            </a:r>
            <a:endParaRPr b="1" i="0" sz="1400" u="sng" cap="none" strike="noStrike">
              <a:solidFill>
                <a:srgbClr val="0000FF"/>
              </a:solidFill>
              <a:latin typeface="Arial"/>
              <a:ea typeface="Arial"/>
              <a:cs typeface="Arial"/>
              <a:sym typeface="Arial"/>
            </a:endParaRPr>
          </a:p>
          <a:p>
            <a:pPr indent="-342900" lvl="0" marL="457200" marR="0" rtl="0" algn="l">
              <a:lnSpc>
                <a:spcPct val="100000"/>
              </a:lnSpc>
              <a:spcBef>
                <a:spcPts val="400"/>
              </a:spcBef>
              <a:spcAft>
                <a:spcPts val="0"/>
              </a:spcAft>
              <a:buClr>
                <a:schemeClr val="dk1"/>
              </a:buClr>
              <a:buSzPts val="1800"/>
              <a:buFont typeface="Arial"/>
              <a:buChar char="●"/>
            </a:pPr>
            <a:r>
              <a:rPr b="1" lang="en" sz="1800">
                <a:solidFill>
                  <a:srgbClr val="FF0000"/>
                </a:solidFill>
                <a:highlight>
                  <a:srgbClr val="FFFFFF"/>
                </a:highlight>
              </a:rPr>
              <a:t>Also the humps we went over already the humps are just what side the distribution go to in a distribution (Middle, left or right)</a:t>
            </a:r>
            <a:endParaRPr b="1" sz="1800">
              <a:solidFill>
                <a:srgbClr val="FF0000"/>
              </a:solidFill>
              <a:highlight>
                <a:srgbClr val="FFFFFF"/>
              </a:highlight>
            </a:endParaRPr>
          </a:p>
          <a:p>
            <a:pPr indent="-330200" lvl="1" marL="914400" rtl="0" algn="l">
              <a:lnSpc>
                <a:spcPct val="100000"/>
              </a:lnSpc>
              <a:spcBef>
                <a:spcPts val="1000"/>
              </a:spcBef>
              <a:spcAft>
                <a:spcPts val="0"/>
              </a:spcAft>
              <a:buClr>
                <a:srgbClr val="FF0000"/>
              </a:buClr>
              <a:buSzPts val="1600"/>
              <a:buChar char="○"/>
            </a:pPr>
            <a:r>
              <a:rPr lang="en" sz="1600">
                <a:solidFill>
                  <a:srgbClr val="1D1B1A"/>
                </a:solidFill>
                <a:highlight>
                  <a:srgbClr val="FFFFFF"/>
                </a:highlight>
              </a:rPr>
              <a:t>A positively skewed distribution means there's a "hump" in the data on the left side of the graph. </a:t>
            </a:r>
            <a:endParaRPr sz="1600">
              <a:solidFill>
                <a:srgbClr val="1D1B1A"/>
              </a:solidFill>
              <a:highlight>
                <a:srgbClr val="FFFFFF"/>
              </a:highlight>
            </a:endParaRPr>
          </a:p>
          <a:p>
            <a:pPr indent="-330200" lvl="1" marL="914400" rtl="0" algn="l">
              <a:lnSpc>
                <a:spcPct val="200000"/>
              </a:lnSpc>
              <a:spcBef>
                <a:spcPts val="1000"/>
              </a:spcBef>
              <a:spcAft>
                <a:spcPts val="0"/>
              </a:spcAft>
              <a:buClr>
                <a:srgbClr val="FF0000"/>
              </a:buClr>
              <a:buSzPts val="1600"/>
              <a:buChar char="○"/>
            </a:pPr>
            <a:r>
              <a:rPr b="1" lang="en" sz="1600" u="sng">
                <a:solidFill>
                  <a:srgbClr val="FF0000"/>
                </a:solidFill>
                <a:highlight>
                  <a:srgbClr val="FFFFFF"/>
                </a:highlight>
              </a:rPr>
              <a:t>REMEMBER OR ARE SOME OF YOU GOING TO SAY WE NEVER LEARNED THIS?</a:t>
            </a:r>
            <a:endParaRPr b="1" sz="1600" u="sng">
              <a:solidFill>
                <a:srgbClr val="FF0000"/>
              </a:solidFill>
              <a:highlight>
                <a:srgbClr val="FFFFFF"/>
              </a:highlight>
            </a:endParaRPr>
          </a:p>
          <a:p>
            <a:pPr indent="0" lvl="0" marL="914400" rtl="0" algn="l">
              <a:lnSpc>
                <a:spcPct val="200000"/>
              </a:lnSpc>
              <a:spcBef>
                <a:spcPts val="1000"/>
              </a:spcBef>
              <a:spcAft>
                <a:spcPts val="0"/>
              </a:spcAft>
              <a:buNone/>
            </a:pPr>
            <a:r>
              <a:t/>
            </a:r>
            <a:endParaRPr sz="1600">
              <a:solidFill>
                <a:srgbClr val="FF0000"/>
              </a:solidFill>
              <a:highlight>
                <a:srgbClr val="FFFFFF"/>
              </a:highlight>
            </a:endParaRPr>
          </a:p>
          <a:p>
            <a:pPr indent="0" lvl="0" marL="0" rtl="0" algn="l">
              <a:lnSpc>
                <a:spcPct val="115000"/>
              </a:lnSpc>
              <a:spcBef>
                <a:spcPts val="1000"/>
              </a:spcBef>
              <a:spcAft>
                <a:spcPts val="0"/>
              </a:spcAft>
              <a:buNone/>
            </a:pPr>
            <a:r>
              <a:t/>
            </a:r>
            <a:endParaRPr sz="1600">
              <a:solidFill>
                <a:srgbClr val="222222"/>
              </a:solidFill>
            </a:endParaRPr>
          </a:p>
          <a:p>
            <a:pPr indent="0" lvl="0" marL="457200" marR="0" rtl="0" algn="l">
              <a:lnSpc>
                <a:spcPct val="115000"/>
              </a:lnSpc>
              <a:spcBef>
                <a:spcPts val="1000"/>
              </a:spcBef>
              <a:spcAft>
                <a:spcPts val="0"/>
              </a:spcAft>
              <a:buClr>
                <a:srgbClr val="000000"/>
              </a:buClr>
              <a:buSzPts val="1600"/>
              <a:buFont typeface="Arial"/>
              <a:buNone/>
            </a:pPr>
            <a:r>
              <a:t/>
            </a:r>
            <a:endParaRPr b="1" i="0" sz="1600" u="none" cap="none" strike="noStrike">
              <a:solidFill>
                <a:srgbClr val="FF0000"/>
              </a:solidFill>
              <a:highlight>
                <a:schemeClr val="lt1"/>
              </a:highlight>
              <a:latin typeface="Arial"/>
              <a:ea typeface="Arial"/>
              <a:cs typeface="Arial"/>
              <a:sym typeface="Arial"/>
            </a:endParaRPr>
          </a:p>
          <a:p>
            <a:pPr indent="0" lvl="0" marL="457200" marR="0" rtl="0" algn="l">
              <a:lnSpc>
                <a:spcPct val="115000"/>
              </a:lnSpc>
              <a:spcBef>
                <a:spcPts val="1000"/>
              </a:spcBef>
              <a:spcAft>
                <a:spcPts val="0"/>
              </a:spcAft>
              <a:buClr>
                <a:srgbClr val="000000"/>
              </a:buClr>
              <a:buSzPts val="1600"/>
              <a:buFont typeface="Arial"/>
              <a:buNone/>
            </a:pPr>
            <a:r>
              <a:t/>
            </a:r>
            <a:endParaRPr b="1" i="0" sz="1600" u="none" cap="none" strike="noStrike">
              <a:solidFill>
                <a:srgbClr val="FF0000"/>
              </a:solidFill>
              <a:highlight>
                <a:srgbClr val="FFFFFF"/>
              </a:highlight>
              <a:latin typeface="Arial"/>
              <a:ea typeface="Arial"/>
              <a:cs typeface="Arial"/>
              <a:sym typeface="Arial"/>
            </a:endParaRPr>
          </a:p>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22222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22222"/>
              </a:solidFill>
              <a:latin typeface="Arial"/>
              <a:ea typeface="Arial"/>
              <a:cs typeface="Arial"/>
              <a:sym typeface="Arial"/>
            </a:endParaRPr>
          </a:p>
          <a:p>
            <a:pPr indent="0" lvl="0" marL="0" marR="0" rtl="0" algn="l">
              <a:lnSpc>
                <a:spcPct val="140000"/>
              </a:lnSpc>
              <a:spcBef>
                <a:spcPts val="140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15000"/>
              </a:lnSpc>
              <a:spcBef>
                <a:spcPts val="3800"/>
              </a:spcBef>
              <a:spcAft>
                <a:spcPts val="380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0" name="Google Shape;220;gad80f1ce1e_0_54"/>
          <p:cNvPicPr preferRelativeResize="0"/>
          <p:nvPr/>
        </p:nvPicPr>
        <p:blipFill>
          <a:blip r:embed="rId3">
            <a:alphaModFix/>
          </a:blip>
          <a:stretch>
            <a:fillRect/>
          </a:stretch>
        </p:blipFill>
        <p:spPr>
          <a:xfrm>
            <a:off x="4653075" y="1807300"/>
            <a:ext cx="4272525" cy="3207725"/>
          </a:xfrm>
          <a:prstGeom prst="rect">
            <a:avLst/>
          </a:prstGeom>
          <a:noFill/>
          <a:ln>
            <a:noFill/>
          </a:ln>
        </p:spPr>
      </p:pic>
      <p:cxnSp>
        <p:nvCxnSpPr>
          <p:cNvPr id="221" name="Google Shape;221;gad80f1ce1e_0_54"/>
          <p:cNvCxnSpPr/>
          <p:nvPr/>
        </p:nvCxnSpPr>
        <p:spPr>
          <a:xfrm flipH="1" rot="10800000">
            <a:off x="1363625" y="3098025"/>
            <a:ext cx="3074100" cy="12000"/>
          </a:xfrm>
          <a:prstGeom prst="straightConnector1">
            <a:avLst/>
          </a:prstGeom>
          <a:noFill/>
          <a:ln cap="flat" cmpd="sng" w="28575">
            <a:solidFill>
              <a:srgbClr val="FF0000"/>
            </a:solidFill>
            <a:prstDash val="solid"/>
            <a:round/>
            <a:headEnd len="med" w="med" type="none"/>
            <a:tailEnd len="med" w="med" type="triangle"/>
          </a:ln>
        </p:spPr>
      </p:cxnSp>
      <p:pic>
        <p:nvPicPr>
          <p:cNvPr id="222" name="Google Shape;222;gad80f1ce1e_0_54"/>
          <p:cNvPicPr preferRelativeResize="0"/>
          <p:nvPr/>
        </p:nvPicPr>
        <p:blipFill>
          <a:blip r:embed="rId4">
            <a:alphaModFix/>
          </a:blip>
          <a:stretch>
            <a:fillRect/>
          </a:stretch>
        </p:blipFill>
        <p:spPr>
          <a:xfrm>
            <a:off x="8282151" y="0"/>
            <a:ext cx="861848" cy="5386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ad80f1ce1e_0_115"/>
          <p:cNvSpPr txBox="1"/>
          <p:nvPr/>
        </p:nvSpPr>
        <p:spPr>
          <a:xfrm>
            <a:off x="631500" y="114400"/>
            <a:ext cx="8512500" cy="721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200000"/>
              </a:lnSpc>
              <a:spcBef>
                <a:spcPts val="1000"/>
              </a:spcBef>
              <a:spcAft>
                <a:spcPts val="0"/>
              </a:spcAft>
              <a:buClr>
                <a:srgbClr val="FF0000"/>
              </a:buClr>
              <a:buSzPts val="1800"/>
              <a:buFont typeface="Arial"/>
              <a:buChar char="●"/>
            </a:pPr>
            <a:r>
              <a:rPr lang="en" sz="1800">
                <a:solidFill>
                  <a:srgbClr val="FF0000"/>
                </a:solidFill>
              </a:rPr>
              <a:t>Detailed Explanation of Ztable vs Ttable we will discuss this further later!</a:t>
            </a:r>
            <a:endParaRPr b="0" i="0" sz="1800" u="none" cap="none" strike="noStrike">
              <a:solidFill>
                <a:srgbClr val="FF0000"/>
              </a:solidFill>
              <a:latin typeface="Arial"/>
              <a:ea typeface="Arial"/>
              <a:cs typeface="Arial"/>
              <a:sym typeface="Arial"/>
            </a:endParaRPr>
          </a:p>
          <a:p>
            <a:pPr indent="-330200" lvl="1" marL="914400" marR="0" rtl="0" algn="l">
              <a:lnSpc>
                <a:spcPct val="200000"/>
              </a:lnSpc>
              <a:spcBef>
                <a:spcPts val="1000"/>
              </a:spcBef>
              <a:spcAft>
                <a:spcPts val="0"/>
              </a:spcAft>
              <a:buClr>
                <a:srgbClr val="000000"/>
              </a:buClr>
              <a:buSzPts val="1600"/>
              <a:buFont typeface="Arial"/>
              <a:buChar char="○"/>
            </a:pPr>
            <a:r>
              <a:rPr b="1" lang="en" sz="1600" u="sng">
                <a:solidFill>
                  <a:schemeClr val="hlink"/>
                </a:solidFill>
                <a:hlinkClick r:id="rId3"/>
              </a:rPr>
              <a:t>https://www.statisticshowto.com/tables/z-table/</a:t>
            </a:r>
            <a:endParaRPr b="1" sz="1600"/>
          </a:p>
          <a:p>
            <a:pPr indent="-330200" lvl="1" marL="914400" marR="0" rtl="0" algn="l">
              <a:lnSpc>
                <a:spcPct val="200000"/>
              </a:lnSpc>
              <a:spcBef>
                <a:spcPts val="1000"/>
              </a:spcBef>
              <a:spcAft>
                <a:spcPts val="0"/>
              </a:spcAft>
              <a:buSzPts val="1600"/>
              <a:buChar char="○"/>
            </a:pPr>
            <a:r>
              <a:rPr b="1" lang="en" sz="1600" u="sng">
                <a:solidFill>
                  <a:schemeClr val="hlink"/>
                </a:solidFill>
                <a:hlinkClick r:id="rId4"/>
              </a:rPr>
              <a:t>https://www.statisticshowto.com/tables/t-distribution-table/</a:t>
            </a:r>
            <a:endParaRPr b="1" sz="1600"/>
          </a:p>
          <a:p>
            <a:pPr indent="0" lvl="0" marL="0" marR="0" rtl="0" algn="l">
              <a:lnSpc>
                <a:spcPct val="200000"/>
              </a:lnSpc>
              <a:spcBef>
                <a:spcPts val="0"/>
              </a:spcBef>
              <a:spcAft>
                <a:spcPts val="0"/>
              </a:spcAft>
              <a:buClr>
                <a:srgbClr val="000000"/>
              </a:buClr>
              <a:buSzPts val="1800"/>
              <a:buFont typeface="Arial"/>
              <a:buNone/>
            </a:pPr>
            <a:r>
              <a:t/>
            </a:r>
            <a:endParaRPr b="0" i="0" sz="1800" u="none" cap="none" strike="noStrike">
              <a:solidFill>
                <a:srgbClr val="000000"/>
              </a:solidFill>
              <a:highlight>
                <a:srgbClr val="FFFFFF"/>
              </a:highlight>
              <a:latin typeface="Arial"/>
              <a:ea typeface="Arial"/>
              <a:cs typeface="Arial"/>
              <a:sym typeface="Arial"/>
            </a:endParaRPr>
          </a:p>
          <a:p>
            <a:pPr indent="0" lvl="0" marL="2286000" marR="279400" rtl="0" algn="l">
              <a:lnSpc>
                <a:spcPct val="142857"/>
              </a:lnSpc>
              <a:spcBef>
                <a:spcPts val="2200"/>
              </a:spcBef>
              <a:spcAft>
                <a:spcPts val="0"/>
              </a:spcAft>
              <a:buClr>
                <a:srgbClr val="000000"/>
              </a:buClr>
              <a:buSzPts val="1600"/>
              <a:buFont typeface="Arial"/>
              <a:buNone/>
            </a:pPr>
            <a:r>
              <a:t/>
            </a:r>
            <a:endParaRPr b="0" i="0" sz="1600" u="none" cap="none" strike="noStrike">
              <a:solidFill>
                <a:srgbClr val="000000"/>
              </a:solidFill>
              <a:highlight>
                <a:srgbClr val="FFFFFF"/>
              </a:highlight>
              <a:latin typeface="Arial"/>
              <a:ea typeface="Arial"/>
              <a:cs typeface="Arial"/>
              <a:sym typeface="Arial"/>
            </a:endParaRPr>
          </a:p>
          <a:p>
            <a:pPr indent="0" lvl="0" marL="13716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highlight>
                <a:srgbClr val="FFFFFF"/>
              </a:highlight>
              <a:latin typeface="Arial"/>
              <a:ea typeface="Arial"/>
              <a:cs typeface="Arial"/>
              <a:sym typeface="Arial"/>
            </a:endParaRPr>
          </a:p>
          <a:p>
            <a:pPr indent="0" lvl="0" marL="9144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222222"/>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22222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22222"/>
              </a:solidFill>
              <a:latin typeface="Arial"/>
              <a:ea typeface="Arial"/>
              <a:cs typeface="Arial"/>
              <a:sym typeface="Arial"/>
            </a:endParaRPr>
          </a:p>
          <a:p>
            <a:pPr indent="0" lvl="0" marL="0" marR="0" rtl="0" algn="l">
              <a:lnSpc>
                <a:spcPct val="140000"/>
              </a:lnSpc>
              <a:spcBef>
                <a:spcPts val="140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15000"/>
              </a:lnSpc>
              <a:spcBef>
                <a:spcPts val="3800"/>
              </a:spcBef>
              <a:spcAft>
                <a:spcPts val="380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8" name="Google Shape;228;gad80f1ce1e_0_115"/>
          <p:cNvPicPr preferRelativeResize="0"/>
          <p:nvPr/>
        </p:nvPicPr>
        <p:blipFill>
          <a:blip r:embed="rId5">
            <a:alphaModFix/>
          </a:blip>
          <a:stretch>
            <a:fillRect/>
          </a:stretch>
        </p:blipFill>
        <p:spPr>
          <a:xfrm>
            <a:off x="8282151" y="4604850"/>
            <a:ext cx="861848" cy="538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gad80f1ce1e_2_13"/>
          <p:cNvSpPr txBox="1"/>
          <p:nvPr/>
        </p:nvSpPr>
        <p:spPr>
          <a:xfrm>
            <a:off x="113425" y="-520400"/>
            <a:ext cx="8512500" cy="721800"/>
          </a:xfrm>
          <a:prstGeom prst="rect">
            <a:avLst/>
          </a:prstGeom>
          <a:noFill/>
          <a:ln>
            <a:noFill/>
          </a:ln>
        </p:spPr>
        <p:txBody>
          <a:bodyPr anchorCtr="0" anchor="t" bIns="91425" lIns="91425" spcFirstLastPara="1" rIns="91425" wrap="square" tIns="91425">
            <a:noAutofit/>
          </a:bodyPr>
          <a:lstStyle/>
          <a:p>
            <a:pPr indent="0" lvl="0" marL="0" marR="0" rtl="0" algn="l">
              <a:lnSpc>
                <a:spcPct val="140000"/>
              </a:lnSpc>
              <a:spcBef>
                <a:spcPts val="1400"/>
              </a:spcBef>
              <a:spcAft>
                <a:spcPts val="0"/>
              </a:spcAft>
              <a:buClr>
                <a:srgbClr val="000000"/>
              </a:buClr>
              <a:buSzPts val="1800"/>
              <a:buFont typeface="Arial"/>
              <a:buNone/>
            </a:pPr>
            <a:r>
              <a:t/>
            </a:r>
            <a:endParaRPr b="1" i="0" sz="1800" u="sng" cap="none" strike="noStrike">
              <a:solidFill>
                <a:srgbClr val="0000FF"/>
              </a:solidFill>
              <a:latin typeface="Arial"/>
              <a:ea typeface="Arial"/>
              <a:cs typeface="Arial"/>
              <a:sym typeface="Arial"/>
            </a:endParaRPr>
          </a:p>
          <a:p>
            <a:pPr indent="-355600" lvl="0" marL="457200" marR="0" rtl="0" algn="l">
              <a:lnSpc>
                <a:spcPct val="115000"/>
              </a:lnSpc>
              <a:spcBef>
                <a:spcPts val="400"/>
              </a:spcBef>
              <a:spcAft>
                <a:spcPts val="0"/>
              </a:spcAft>
              <a:buClr>
                <a:srgbClr val="000000"/>
              </a:buClr>
              <a:buSzPts val="2000"/>
              <a:buFont typeface="Arial"/>
              <a:buChar char="●"/>
            </a:pPr>
            <a:r>
              <a:rPr b="0" i="0" lang="en" sz="1800" u="none" cap="none" strike="noStrike">
                <a:solidFill>
                  <a:srgbClr val="0000FF"/>
                </a:solidFill>
                <a:latin typeface="Arial"/>
                <a:ea typeface="Arial"/>
                <a:cs typeface="Arial"/>
                <a:sym typeface="Arial"/>
              </a:rPr>
              <a:t>What is a Claim (also known as a Hypothesis)?</a:t>
            </a:r>
            <a:endParaRPr b="0" i="0" sz="1800" u="none" cap="none" strike="noStrike">
              <a:solidFill>
                <a:srgbClr val="0000FF"/>
              </a:solidFill>
              <a:latin typeface="Arial"/>
              <a:ea typeface="Arial"/>
              <a:cs typeface="Arial"/>
              <a:sym typeface="Arial"/>
            </a:endParaRPr>
          </a:p>
          <a:p>
            <a:pPr indent="-381000" lvl="1" marL="914400" marR="0" rtl="0" algn="l">
              <a:lnSpc>
                <a:spcPct val="115000"/>
              </a:lnSpc>
              <a:spcBef>
                <a:spcPts val="0"/>
              </a:spcBef>
              <a:spcAft>
                <a:spcPts val="0"/>
              </a:spcAft>
              <a:buClr>
                <a:srgbClr val="000000"/>
              </a:buClr>
              <a:buSzPts val="2400"/>
              <a:buFont typeface="Arial"/>
              <a:buChar char="○"/>
            </a:pPr>
            <a:r>
              <a:rPr b="1" i="0" lang="en" sz="1800" u="none" cap="none" strike="noStrike">
                <a:solidFill>
                  <a:schemeClr val="dk1"/>
                </a:solidFill>
                <a:highlight>
                  <a:srgbClr val="FFFFFF"/>
                </a:highlight>
                <a:latin typeface="Arial"/>
                <a:ea typeface="Arial"/>
                <a:cs typeface="Arial"/>
                <a:sym typeface="Arial"/>
              </a:rPr>
              <a:t>A  believed statement or educated guess that something is true</a:t>
            </a:r>
            <a:endParaRPr b="1" i="0" sz="1800" u="none" cap="none" strike="noStrike">
              <a:solidFill>
                <a:schemeClr val="dk1"/>
              </a:solidFill>
              <a:highlight>
                <a:srgbClr val="FFFFFF"/>
              </a:highlight>
              <a:latin typeface="Arial"/>
              <a:ea typeface="Arial"/>
              <a:cs typeface="Arial"/>
              <a:sym typeface="Arial"/>
            </a:endParaRPr>
          </a:p>
          <a:p>
            <a:pPr indent="0" lvl="0" marL="9144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FF"/>
              </a:solidFill>
              <a:latin typeface="Arial"/>
              <a:ea typeface="Arial"/>
              <a:cs typeface="Arial"/>
              <a:sym typeface="Arial"/>
            </a:endParaRPr>
          </a:p>
          <a:p>
            <a:pPr indent="0" lvl="0" marL="9144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222222"/>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22222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22222"/>
              </a:solidFill>
              <a:latin typeface="Arial"/>
              <a:ea typeface="Arial"/>
              <a:cs typeface="Arial"/>
              <a:sym typeface="Arial"/>
            </a:endParaRPr>
          </a:p>
          <a:p>
            <a:pPr indent="0" lvl="0" marL="0" marR="0" rtl="0" algn="l">
              <a:lnSpc>
                <a:spcPct val="140000"/>
              </a:lnSpc>
              <a:spcBef>
                <a:spcPts val="140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15000"/>
              </a:lnSpc>
              <a:spcBef>
                <a:spcPts val="3800"/>
              </a:spcBef>
              <a:spcAft>
                <a:spcPts val="380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9" name="Google Shape;79;gad80f1ce1e_2_13"/>
          <p:cNvPicPr preferRelativeResize="0"/>
          <p:nvPr/>
        </p:nvPicPr>
        <p:blipFill rotWithShape="1">
          <a:blip r:embed="rId3">
            <a:alphaModFix/>
          </a:blip>
          <a:srcRect b="0" l="0" r="0" t="0"/>
          <a:stretch/>
        </p:blipFill>
        <p:spPr>
          <a:xfrm>
            <a:off x="2400000" y="1219350"/>
            <a:ext cx="5943600" cy="3724275"/>
          </a:xfrm>
          <a:prstGeom prst="rect">
            <a:avLst/>
          </a:prstGeom>
          <a:noFill/>
          <a:ln>
            <a:noFill/>
          </a:ln>
        </p:spPr>
      </p:pic>
      <p:pic>
        <p:nvPicPr>
          <p:cNvPr id="80" name="Google Shape;80;gad80f1ce1e_2_13"/>
          <p:cNvPicPr preferRelativeResize="0"/>
          <p:nvPr/>
        </p:nvPicPr>
        <p:blipFill>
          <a:blip r:embed="rId4">
            <a:alphaModFix/>
          </a:blip>
          <a:stretch>
            <a:fillRect/>
          </a:stretch>
        </p:blipFill>
        <p:spPr>
          <a:xfrm>
            <a:off x="8282151" y="0"/>
            <a:ext cx="861848" cy="538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ad80f1ce1e_2_18"/>
          <p:cNvSpPr txBox="1"/>
          <p:nvPr/>
        </p:nvSpPr>
        <p:spPr>
          <a:xfrm>
            <a:off x="392625" y="-297025"/>
            <a:ext cx="8512500" cy="721800"/>
          </a:xfrm>
          <a:prstGeom prst="rect">
            <a:avLst/>
          </a:prstGeom>
          <a:noFill/>
          <a:ln>
            <a:noFill/>
          </a:ln>
        </p:spPr>
        <p:txBody>
          <a:bodyPr anchorCtr="0" anchor="t" bIns="91425" lIns="91425" spcFirstLastPara="1" rIns="91425" wrap="square" tIns="91425">
            <a:noAutofit/>
          </a:bodyPr>
          <a:lstStyle/>
          <a:p>
            <a:pPr indent="0" lvl="0" marL="0" marR="0" rtl="0" algn="l">
              <a:lnSpc>
                <a:spcPct val="140000"/>
              </a:lnSpc>
              <a:spcBef>
                <a:spcPts val="1400"/>
              </a:spcBef>
              <a:spcAft>
                <a:spcPts val="0"/>
              </a:spcAft>
              <a:buClr>
                <a:srgbClr val="000000"/>
              </a:buClr>
              <a:buSzPts val="1400"/>
              <a:buFont typeface="Arial"/>
              <a:buNone/>
            </a:pPr>
            <a:r>
              <a:t/>
            </a:r>
            <a:endParaRPr b="1" i="0" sz="1400" u="sng" cap="none" strike="noStrike">
              <a:solidFill>
                <a:srgbClr val="0000FF"/>
              </a:solidFill>
              <a:latin typeface="Arial"/>
              <a:ea typeface="Arial"/>
              <a:cs typeface="Arial"/>
              <a:sym typeface="Arial"/>
            </a:endParaRPr>
          </a:p>
          <a:p>
            <a:pPr indent="-330200" lvl="0" marL="457200" marR="0" rtl="0" algn="l">
              <a:lnSpc>
                <a:spcPct val="115000"/>
              </a:lnSpc>
              <a:spcBef>
                <a:spcPts val="400"/>
              </a:spcBef>
              <a:spcAft>
                <a:spcPts val="0"/>
              </a:spcAft>
              <a:buClr>
                <a:schemeClr val="dk1"/>
              </a:buClr>
              <a:buSzPts val="1600"/>
              <a:buFont typeface="Arial"/>
              <a:buChar char="●"/>
            </a:pPr>
            <a:r>
              <a:rPr b="1" i="0" lang="en" sz="1600" u="none" cap="none" strike="noStrike">
                <a:solidFill>
                  <a:srgbClr val="FF0000"/>
                </a:solidFill>
                <a:highlight>
                  <a:schemeClr val="lt1"/>
                </a:highlight>
                <a:latin typeface="Arial"/>
                <a:ea typeface="Arial"/>
                <a:cs typeface="Arial"/>
                <a:sym typeface="Arial"/>
              </a:rPr>
              <a:t>Types of Hypothesis: Null Hypothesis and Alternative Hypothesis</a:t>
            </a:r>
            <a:endParaRPr b="1" i="0" sz="1600" u="none" cap="none" strike="noStrike">
              <a:solidFill>
                <a:srgbClr val="FF0000"/>
              </a:solidFill>
              <a:highlight>
                <a:schemeClr val="lt1"/>
              </a:highlight>
              <a:latin typeface="Arial"/>
              <a:ea typeface="Arial"/>
              <a:cs typeface="Arial"/>
              <a:sym typeface="Arial"/>
            </a:endParaRPr>
          </a:p>
          <a:p>
            <a:pPr indent="0" lvl="0" marL="914400" marR="0" rtl="0" algn="l">
              <a:lnSpc>
                <a:spcPct val="115000"/>
              </a:lnSpc>
              <a:spcBef>
                <a:spcPts val="1000"/>
              </a:spcBef>
              <a:spcAft>
                <a:spcPts val="0"/>
              </a:spcAft>
              <a:buClr>
                <a:srgbClr val="000000"/>
              </a:buClr>
              <a:buSzPts val="1400"/>
              <a:buFont typeface="Arial"/>
              <a:buNone/>
            </a:pPr>
            <a:r>
              <a:t/>
            </a:r>
            <a:endParaRPr b="1" i="0" sz="1400" u="none" cap="none" strike="noStrike">
              <a:solidFill>
                <a:srgbClr val="0000FF"/>
              </a:solidFill>
              <a:highlight>
                <a:schemeClr val="lt1"/>
              </a:highlight>
              <a:latin typeface="Arial"/>
              <a:ea typeface="Arial"/>
              <a:cs typeface="Arial"/>
              <a:sym typeface="Arial"/>
            </a:endParaRPr>
          </a:p>
          <a:p>
            <a:pPr indent="0" lvl="0" marL="457200" marR="0" rtl="0" algn="l">
              <a:lnSpc>
                <a:spcPct val="115000"/>
              </a:lnSpc>
              <a:spcBef>
                <a:spcPts val="1000"/>
              </a:spcBef>
              <a:spcAft>
                <a:spcPts val="0"/>
              </a:spcAft>
              <a:buClr>
                <a:srgbClr val="000000"/>
              </a:buClr>
              <a:buSzPts val="1600"/>
              <a:buFont typeface="Arial"/>
              <a:buNone/>
            </a:pPr>
            <a:r>
              <a:t/>
            </a:r>
            <a:endParaRPr b="1" i="0" sz="1600" u="none" cap="none" strike="noStrike">
              <a:solidFill>
                <a:srgbClr val="FF0000"/>
              </a:solidFill>
              <a:highlight>
                <a:srgbClr val="FFFFFF"/>
              </a:highlight>
              <a:latin typeface="Arial"/>
              <a:ea typeface="Arial"/>
              <a:cs typeface="Arial"/>
              <a:sym typeface="Arial"/>
            </a:endParaRPr>
          </a:p>
          <a:p>
            <a:pPr indent="0" lvl="0" marL="9144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222222"/>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22222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22222"/>
              </a:solidFill>
              <a:latin typeface="Arial"/>
              <a:ea typeface="Arial"/>
              <a:cs typeface="Arial"/>
              <a:sym typeface="Arial"/>
            </a:endParaRPr>
          </a:p>
          <a:p>
            <a:pPr indent="0" lvl="0" marL="0" marR="0" rtl="0" algn="l">
              <a:lnSpc>
                <a:spcPct val="140000"/>
              </a:lnSpc>
              <a:spcBef>
                <a:spcPts val="140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15000"/>
              </a:lnSpc>
              <a:spcBef>
                <a:spcPts val="3800"/>
              </a:spcBef>
              <a:spcAft>
                <a:spcPts val="380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 Download Our Free Data Science Career Guide:✅https://bit.ly/DSCareerGuide&#10;👉 Sign up for Our Complete Data Science Training:✅https://bit.ly/365StartLearning &#10;In this tutorial we'll introduce hypothesis testing. There are four steps in data-driven decision-making. First, you must formulate a hypothesis. Second, once you have formulated a hypothesis, you will have to find the right test for your hypothesis.Third, you execute the test. And fourth, you make a decision based on the result. &#10;&#10;Let’s start from the beginning. What is a hypothesis? &#10;Though there are many ways to define it, the most intuitive I’ve seen is:&#10;“A hypothesis is an idea that can be tested.”&#10;This is not the formal definition, but it explains the point very well. &#10;So, if I tell you that apples in New York are expensive, this is an idea, or a statement, but is not testable, until I have something to compare it with. For instance, if I define expensive as: any price higher than $1.75 dollars per pound, then it immediately becomes a hypothesis. &#10;Alright, what’s something that cannot be a hypothesis? An example may be: would the USA do better or worse under a Clinton administration, compared to a Trump administration? Statistically speaking, this is an idea, but there is no data to test it, therefore it cannot be a hypothesis of a statistical test. Actually, it is more likely to be a topic of another discipline. Conversely, in statistics, we may compare different US presidencies that have already been completed, such as the Obama administration and the Bush administration, as we have data on both.  &#10;Generally, the researcher is trying to reject the null hypothesis. Think about the null hypothesis as the status quo and the alternative as the change or innovation that challenges that status quo. In our example, Paul was representing the status quo, which we were challenging.&#10;&#10;*Special Offer 20% Off*. Complete Data Science Online Training Program. Earn a data science degree at your own pace. Access your 20% off here: ✅http://bit.ly/32BjUXS&#10;&#10;So, you want to become a data scientist? Great! Our free step by step guide will walk you through how to start a career in data science: ✅http://bit.ly/32zjdOU&#10;&#10;Follow us on YouTube:&#10;✅https://www.youtube.com/c/365DataScience?sub_confirmation=1&#10;Connect with us on our social media platforms:&#10;✅Website: https://365datascience.com/&#10;✅LinkedIn: https://www.linkedin.com/company/365datascience&#10;✅Medium: https://medium.com/@365datascience&#10;✅Facebook: https://www.facebook.com/365datascience&#10;✅Pinterest: https://www.pinterest.com/365datascience/&#10;✅Reddit: https://www.reddit.com/user/365datascience&#10;✅Tumblr: https://www.tumblr.com/blog/365datascienceblog&#10;✅Instagram: https://www.instagram.com/365datascience&#10;✅Q&amp;A Hub: https://365datascience.com/qa-hub/&#10;&#10;Prepare yourself for a career in data science with our comprehensive program:&#10;http://bit.ly/399bzgC &#10;&#10;Get in touch about the training at:&#10;support@365datascience.com&#10;&#10;Comment, like, share, and subscribe! We will be happy to hear from you and will get back to you!&#10;#hypothesis #testing #tutorial" id="86" name="Google Shape;86;gad80f1ce1e_2_18" title="Hypothesis testing. Null vs alternative">
            <a:hlinkClick r:id="rId3"/>
          </p:cNvPr>
          <p:cNvPicPr preferRelativeResize="0"/>
          <p:nvPr/>
        </p:nvPicPr>
        <p:blipFill rotWithShape="1">
          <a:blip r:embed="rId4">
            <a:alphaModFix/>
          </a:blip>
          <a:srcRect b="0" l="0" r="0" t="0"/>
          <a:stretch/>
        </p:blipFill>
        <p:spPr>
          <a:xfrm>
            <a:off x="1913613" y="795725"/>
            <a:ext cx="5470525" cy="4102900"/>
          </a:xfrm>
          <a:prstGeom prst="rect">
            <a:avLst/>
          </a:prstGeom>
          <a:noFill/>
          <a:ln>
            <a:noFill/>
          </a:ln>
        </p:spPr>
      </p:pic>
      <p:pic>
        <p:nvPicPr>
          <p:cNvPr id="87" name="Google Shape;87;gad80f1ce1e_2_18"/>
          <p:cNvPicPr preferRelativeResize="0"/>
          <p:nvPr/>
        </p:nvPicPr>
        <p:blipFill>
          <a:blip r:embed="rId5">
            <a:alphaModFix/>
          </a:blip>
          <a:stretch>
            <a:fillRect/>
          </a:stretch>
        </p:blipFill>
        <p:spPr>
          <a:xfrm>
            <a:off x="8282151" y="0"/>
            <a:ext cx="861848" cy="538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ad80f1ce1e_7_0"/>
          <p:cNvSpPr txBox="1"/>
          <p:nvPr/>
        </p:nvSpPr>
        <p:spPr>
          <a:xfrm>
            <a:off x="-194700" y="-297025"/>
            <a:ext cx="9533400" cy="721800"/>
          </a:xfrm>
          <a:prstGeom prst="rect">
            <a:avLst/>
          </a:prstGeom>
          <a:noFill/>
          <a:ln>
            <a:noFill/>
          </a:ln>
        </p:spPr>
        <p:txBody>
          <a:bodyPr anchorCtr="0" anchor="t" bIns="91425" lIns="91425" spcFirstLastPara="1" rIns="91425" wrap="square" tIns="91425">
            <a:noAutofit/>
          </a:bodyPr>
          <a:lstStyle/>
          <a:p>
            <a:pPr indent="0" lvl="0" marL="0" marR="0" rtl="0" algn="l">
              <a:lnSpc>
                <a:spcPct val="140000"/>
              </a:lnSpc>
              <a:spcBef>
                <a:spcPts val="1400"/>
              </a:spcBef>
              <a:spcAft>
                <a:spcPts val="0"/>
              </a:spcAft>
              <a:buClr>
                <a:srgbClr val="000000"/>
              </a:buClr>
              <a:buSzPts val="1400"/>
              <a:buFont typeface="Arial"/>
              <a:buNone/>
            </a:pPr>
            <a:r>
              <a:t/>
            </a:r>
            <a:endParaRPr b="1" i="0" sz="1400" u="sng" cap="none" strike="noStrike">
              <a:solidFill>
                <a:srgbClr val="0000FF"/>
              </a:solidFill>
              <a:latin typeface="Arial"/>
              <a:ea typeface="Arial"/>
              <a:cs typeface="Arial"/>
              <a:sym typeface="Arial"/>
            </a:endParaRPr>
          </a:p>
          <a:p>
            <a:pPr indent="-330200" lvl="0" marL="457200" marR="0" rtl="0" algn="l">
              <a:lnSpc>
                <a:spcPct val="115000"/>
              </a:lnSpc>
              <a:spcBef>
                <a:spcPts val="400"/>
              </a:spcBef>
              <a:spcAft>
                <a:spcPts val="0"/>
              </a:spcAft>
              <a:buClr>
                <a:srgbClr val="000000"/>
              </a:buClr>
              <a:buSzPts val="1600"/>
              <a:buFont typeface="Arial"/>
              <a:buChar char="●"/>
            </a:pPr>
            <a:r>
              <a:rPr b="1" i="0" lang="en" sz="1600" u="none" cap="none" strike="noStrike">
                <a:solidFill>
                  <a:srgbClr val="FF0000"/>
                </a:solidFill>
                <a:highlight>
                  <a:srgbClr val="FFFFFF"/>
                </a:highlight>
                <a:latin typeface="Arial"/>
                <a:ea typeface="Arial"/>
                <a:cs typeface="Arial"/>
                <a:sym typeface="Arial"/>
              </a:rPr>
              <a:t>Alternative Hypothesis </a:t>
            </a:r>
            <a:r>
              <a:rPr b="1" i="0" lang="en" sz="1400" u="none" cap="none" strike="noStrike">
                <a:solidFill>
                  <a:srgbClr val="333333"/>
                </a:solidFill>
                <a:highlight>
                  <a:srgbClr val="FFFFFF"/>
                </a:highlight>
                <a:latin typeface="Arial"/>
                <a:ea typeface="Arial"/>
                <a:cs typeface="Arial"/>
                <a:sym typeface="Arial"/>
              </a:rPr>
              <a:t>(also considered Research Hypothesis) </a:t>
            </a:r>
            <a:endParaRPr b="1" i="0" sz="1400" u="none" cap="none" strike="noStrike">
              <a:solidFill>
                <a:srgbClr val="333333"/>
              </a:solidFill>
              <a:highlight>
                <a:srgbClr val="FFFFFF"/>
              </a:highlight>
              <a:latin typeface="Arial"/>
              <a:ea typeface="Arial"/>
              <a:cs typeface="Arial"/>
              <a:sym typeface="Arial"/>
            </a:endParaRPr>
          </a:p>
          <a:p>
            <a:pPr indent="-317500" lvl="1" marL="914400" marR="0" rtl="0" algn="l">
              <a:lnSpc>
                <a:spcPct val="115000"/>
              </a:lnSpc>
              <a:spcBef>
                <a:spcPts val="1000"/>
              </a:spcBef>
              <a:spcAft>
                <a:spcPts val="0"/>
              </a:spcAft>
              <a:buClr>
                <a:srgbClr val="333333"/>
              </a:buClr>
              <a:buSzPts val="1400"/>
              <a:buFont typeface="Arial"/>
              <a:buChar char="○"/>
            </a:pPr>
            <a:r>
              <a:rPr b="1" i="0" lang="en" sz="1400" u="none" cap="none" strike="noStrike">
                <a:solidFill>
                  <a:srgbClr val="333333"/>
                </a:solidFill>
                <a:highlight>
                  <a:srgbClr val="FFFFFF"/>
                </a:highlight>
                <a:latin typeface="Arial"/>
                <a:ea typeface="Arial"/>
                <a:cs typeface="Arial"/>
                <a:sym typeface="Arial"/>
              </a:rPr>
              <a:t>The only function of Alternative Hypothesis is to prove the Null Hypothesis wrong with evidence</a:t>
            </a:r>
            <a:endParaRPr b="1" i="0" sz="1400" u="none" cap="none" strike="noStrike">
              <a:solidFill>
                <a:srgbClr val="333333"/>
              </a:solidFill>
              <a:highlight>
                <a:srgbClr val="FFFFFF"/>
              </a:highlight>
              <a:latin typeface="Arial"/>
              <a:ea typeface="Arial"/>
              <a:cs typeface="Arial"/>
              <a:sym typeface="Arial"/>
            </a:endParaRPr>
          </a:p>
          <a:p>
            <a:pPr indent="0" lvl="0" marL="914400" marR="0" rtl="0" algn="l">
              <a:lnSpc>
                <a:spcPct val="115000"/>
              </a:lnSpc>
              <a:spcBef>
                <a:spcPts val="10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222222"/>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22222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22222"/>
              </a:solidFill>
              <a:latin typeface="Arial"/>
              <a:ea typeface="Arial"/>
              <a:cs typeface="Arial"/>
              <a:sym typeface="Arial"/>
            </a:endParaRPr>
          </a:p>
          <a:p>
            <a:pPr indent="0" lvl="0" marL="0" marR="0" rtl="0" algn="l">
              <a:lnSpc>
                <a:spcPct val="140000"/>
              </a:lnSpc>
              <a:spcBef>
                <a:spcPts val="140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15000"/>
              </a:lnSpc>
              <a:spcBef>
                <a:spcPts val="3800"/>
              </a:spcBef>
              <a:spcAft>
                <a:spcPts val="380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3" name="Google Shape;93;gad80f1ce1e_7_0"/>
          <p:cNvPicPr preferRelativeResize="0"/>
          <p:nvPr/>
        </p:nvPicPr>
        <p:blipFill rotWithShape="1">
          <a:blip r:embed="rId3">
            <a:alphaModFix/>
          </a:blip>
          <a:srcRect b="20108" l="0" r="0" t="0"/>
          <a:stretch/>
        </p:blipFill>
        <p:spPr>
          <a:xfrm>
            <a:off x="2464100" y="1135650"/>
            <a:ext cx="6502225" cy="3900200"/>
          </a:xfrm>
          <a:prstGeom prst="rect">
            <a:avLst/>
          </a:prstGeom>
          <a:noFill/>
          <a:ln>
            <a:noFill/>
          </a:ln>
        </p:spPr>
      </p:pic>
      <p:pic>
        <p:nvPicPr>
          <p:cNvPr id="94" name="Google Shape;94;gad80f1ce1e_7_0"/>
          <p:cNvPicPr preferRelativeResize="0"/>
          <p:nvPr/>
        </p:nvPicPr>
        <p:blipFill>
          <a:blip r:embed="rId4">
            <a:alphaModFix/>
          </a:blip>
          <a:stretch>
            <a:fillRect/>
          </a:stretch>
        </p:blipFill>
        <p:spPr>
          <a:xfrm>
            <a:off x="8282151" y="0"/>
            <a:ext cx="861848" cy="538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2"/>
          <p:cNvSpPr txBox="1"/>
          <p:nvPr/>
        </p:nvSpPr>
        <p:spPr>
          <a:xfrm>
            <a:off x="392625" y="-297025"/>
            <a:ext cx="8512500" cy="721800"/>
          </a:xfrm>
          <a:prstGeom prst="rect">
            <a:avLst/>
          </a:prstGeom>
          <a:noFill/>
          <a:ln>
            <a:noFill/>
          </a:ln>
        </p:spPr>
        <p:txBody>
          <a:bodyPr anchorCtr="0" anchor="t" bIns="91425" lIns="91425" spcFirstLastPara="1" rIns="91425" wrap="square" tIns="91425">
            <a:noAutofit/>
          </a:bodyPr>
          <a:lstStyle/>
          <a:p>
            <a:pPr indent="0" lvl="0" marL="0" marR="0" rtl="0" algn="l">
              <a:lnSpc>
                <a:spcPct val="140000"/>
              </a:lnSpc>
              <a:spcBef>
                <a:spcPts val="1400"/>
              </a:spcBef>
              <a:spcAft>
                <a:spcPts val="0"/>
              </a:spcAft>
              <a:buClr>
                <a:srgbClr val="000000"/>
              </a:buClr>
              <a:buSzPts val="1400"/>
              <a:buFont typeface="Arial"/>
              <a:buNone/>
            </a:pPr>
            <a:r>
              <a:t/>
            </a:r>
            <a:endParaRPr b="1" i="0" sz="1400" u="sng" cap="none" strike="noStrike">
              <a:solidFill>
                <a:srgbClr val="0000FF"/>
              </a:solidFill>
              <a:latin typeface="Arial"/>
              <a:ea typeface="Arial"/>
              <a:cs typeface="Arial"/>
              <a:sym typeface="Arial"/>
            </a:endParaRPr>
          </a:p>
          <a:p>
            <a:pPr indent="-330200" lvl="0" marL="457200" marR="0" rtl="0" algn="l">
              <a:lnSpc>
                <a:spcPct val="115000"/>
              </a:lnSpc>
              <a:spcBef>
                <a:spcPts val="400"/>
              </a:spcBef>
              <a:spcAft>
                <a:spcPts val="0"/>
              </a:spcAft>
              <a:buClr>
                <a:schemeClr val="dk1"/>
              </a:buClr>
              <a:buSzPts val="1600"/>
              <a:buFont typeface="Arial"/>
              <a:buChar char="●"/>
            </a:pPr>
            <a:r>
              <a:rPr b="1" i="0" lang="en" sz="1600" u="none" cap="none" strike="noStrike">
                <a:solidFill>
                  <a:srgbClr val="FF0000"/>
                </a:solidFill>
                <a:highlight>
                  <a:schemeClr val="lt1"/>
                </a:highlight>
                <a:latin typeface="Arial"/>
                <a:ea typeface="Arial"/>
                <a:cs typeface="Arial"/>
                <a:sym typeface="Arial"/>
              </a:rPr>
              <a:t>Variations of Hypothesis: Null Hypothesis and Alternative Hypothesis</a:t>
            </a:r>
            <a:endParaRPr b="1" i="0" sz="1600" u="none" cap="none" strike="noStrike">
              <a:solidFill>
                <a:srgbClr val="FF0000"/>
              </a:solidFill>
              <a:highlight>
                <a:schemeClr val="lt1"/>
              </a:highlight>
              <a:latin typeface="Arial"/>
              <a:ea typeface="Arial"/>
              <a:cs typeface="Arial"/>
              <a:sym typeface="Arial"/>
            </a:endParaRPr>
          </a:p>
          <a:p>
            <a:pPr indent="-330200" lvl="0" marL="457200" marR="0" rtl="0" algn="l">
              <a:lnSpc>
                <a:spcPct val="115000"/>
              </a:lnSpc>
              <a:spcBef>
                <a:spcPts val="1000"/>
              </a:spcBef>
              <a:spcAft>
                <a:spcPts val="0"/>
              </a:spcAft>
              <a:buClr>
                <a:srgbClr val="000000"/>
              </a:buClr>
              <a:buSzPts val="1600"/>
              <a:buFont typeface="Arial"/>
              <a:buChar char="●"/>
            </a:pPr>
            <a:r>
              <a:rPr b="1" i="0" lang="en" sz="1600" u="none" cap="none" strike="noStrike">
                <a:solidFill>
                  <a:srgbClr val="FF0000"/>
                </a:solidFill>
                <a:highlight>
                  <a:srgbClr val="FFFFFF"/>
                </a:highlight>
                <a:latin typeface="Arial"/>
                <a:ea typeface="Arial"/>
                <a:cs typeface="Arial"/>
                <a:sym typeface="Arial"/>
              </a:rPr>
              <a:t>One - Tailed vs. Two - Tailed Test</a:t>
            </a:r>
            <a:endParaRPr b="1" i="0" sz="1400" u="none" cap="none" strike="noStrike">
              <a:solidFill>
                <a:srgbClr val="333333"/>
              </a:solidFill>
              <a:highlight>
                <a:srgbClr val="FFFFFF"/>
              </a:highlight>
              <a:latin typeface="Arial"/>
              <a:ea typeface="Arial"/>
              <a:cs typeface="Arial"/>
              <a:sym typeface="Arial"/>
            </a:endParaRPr>
          </a:p>
          <a:p>
            <a:pPr indent="0" lvl="0" marL="9144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222222"/>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22222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22222"/>
              </a:solidFill>
              <a:latin typeface="Arial"/>
              <a:ea typeface="Arial"/>
              <a:cs typeface="Arial"/>
              <a:sym typeface="Arial"/>
            </a:endParaRPr>
          </a:p>
          <a:p>
            <a:pPr indent="0" lvl="0" marL="0" marR="0" rtl="0" algn="l">
              <a:lnSpc>
                <a:spcPct val="140000"/>
              </a:lnSpc>
              <a:spcBef>
                <a:spcPts val="140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15000"/>
              </a:lnSpc>
              <a:spcBef>
                <a:spcPts val="3800"/>
              </a:spcBef>
              <a:spcAft>
                <a:spcPts val="380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statisticslectures.com - where you can find free lectures, videos, and exercises, as well as get your questions answered on our forums!" id="100" name="Google Shape;100;p12" title="One-Tailed and Two-Tailed Tests">
            <a:hlinkClick r:id="rId3"/>
          </p:cNvPr>
          <p:cNvPicPr preferRelativeResize="0"/>
          <p:nvPr/>
        </p:nvPicPr>
        <p:blipFill rotWithShape="1">
          <a:blip r:embed="rId4">
            <a:alphaModFix/>
          </a:blip>
          <a:srcRect b="0" l="0" r="0" t="0"/>
          <a:stretch/>
        </p:blipFill>
        <p:spPr>
          <a:xfrm>
            <a:off x="3670025" y="1071050"/>
            <a:ext cx="5235100" cy="3926325"/>
          </a:xfrm>
          <a:prstGeom prst="rect">
            <a:avLst/>
          </a:prstGeom>
          <a:noFill/>
          <a:ln>
            <a:noFill/>
          </a:ln>
        </p:spPr>
      </p:pic>
      <p:pic>
        <p:nvPicPr>
          <p:cNvPr id="101" name="Google Shape;101;p12"/>
          <p:cNvPicPr preferRelativeResize="0"/>
          <p:nvPr/>
        </p:nvPicPr>
        <p:blipFill>
          <a:blip r:embed="rId5">
            <a:alphaModFix/>
          </a:blip>
          <a:stretch>
            <a:fillRect/>
          </a:stretch>
        </p:blipFill>
        <p:spPr>
          <a:xfrm>
            <a:off x="8282151" y="0"/>
            <a:ext cx="861848" cy="538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3"/>
          <p:cNvSpPr txBox="1"/>
          <p:nvPr/>
        </p:nvSpPr>
        <p:spPr>
          <a:xfrm>
            <a:off x="392625" y="-297025"/>
            <a:ext cx="8512500" cy="721800"/>
          </a:xfrm>
          <a:prstGeom prst="rect">
            <a:avLst/>
          </a:prstGeom>
          <a:noFill/>
          <a:ln>
            <a:noFill/>
          </a:ln>
        </p:spPr>
        <p:txBody>
          <a:bodyPr anchorCtr="0" anchor="t" bIns="91425" lIns="91425" spcFirstLastPara="1" rIns="91425" wrap="square" tIns="91425">
            <a:noAutofit/>
          </a:bodyPr>
          <a:lstStyle/>
          <a:p>
            <a:pPr indent="0" lvl="0" marL="0" marR="0" rtl="0" algn="l">
              <a:lnSpc>
                <a:spcPct val="140000"/>
              </a:lnSpc>
              <a:spcBef>
                <a:spcPts val="1400"/>
              </a:spcBef>
              <a:spcAft>
                <a:spcPts val="0"/>
              </a:spcAft>
              <a:buClr>
                <a:srgbClr val="000000"/>
              </a:buClr>
              <a:buSzPts val="1400"/>
              <a:buFont typeface="Arial"/>
              <a:buNone/>
            </a:pPr>
            <a:r>
              <a:t/>
            </a:r>
            <a:endParaRPr b="1" i="0" sz="1400" u="sng" cap="none" strike="noStrike">
              <a:solidFill>
                <a:srgbClr val="0000FF"/>
              </a:solidFill>
              <a:latin typeface="Arial"/>
              <a:ea typeface="Arial"/>
              <a:cs typeface="Arial"/>
              <a:sym typeface="Arial"/>
            </a:endParaRPr>
          </a:p>
          <a:p>
            <a:pPr indent="0" lvl="0" marL="2286000" marR="279400" rtl="0" algn="l">
              <a:lnSpc>
                <a:spcPct val="142857"/>
              </a:lnSpc>
              <a:spcBef>
                <a:spcPts val="2200"/>
              </a:spcBef>
              <a:spcAft>
                <a:spcPts val="0"/>
              </a:spcAft>
              <a:buClr>
                <a:srgbClr val="000000"/>
              </a:buClr>
              <a:buSzPts val="1600"/>
              <a:buFont typeface="Arial"/>
              <a:buNone/>
            </a:pPr>
            <a:r>
              <a:t/>
            </a:r>
            <a:endParaRPr b="0" i="0" sz="1600" u="none" cap="none" strike="noStrike">
              <a:solidFill>
                <a:srgbClr val="000000"/>
              </a:solidFill>
              <a:highlight>
                <a:srgbClr val="FFFFFF"/>
              </a:highlight>
              <a:latin typeface="Arial"/>
              <a:ea typeface="Arial"/>
              <a:cs typeface="Arial"/>
              <a:sym typeface="Arial"/>
            </a:endParaRPr>
          </a:p>
          <a:p>
            <a:pPr indent="0" lvl="0" marL="13716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highlight>
                <a:srgbClr val="FFFFFF"/>
              </a:highlight>
              <a:latin typeface="Arial"/>
              <a:ea typeface="Arial"/>
              <a:cs typeface="Arial"/>
              <a:sym typeface="Arial"/>
            </a:endParaRPr>
          </a:p>
          <a:p>
            <a:pPr indent="0" lvl="0" marL="9144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222222"/>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22222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22222"/>
              </a:solidFill>
              <a:latin typeface="Arial"/>
              <a:ea typeface="Arial"/>
              <a:cs typeface="Arial"/>
              <a:sym typeface="Arial"/>
            </a:endParaRPr>
          </a:p>
          <a:p>
            <a:pPr indent="0" lvl="0" marL="0" marR="0" rtl="0" algn="l">
              <a:lnSpc>
                <a:spcPct val="140000"/>
              </a:lnSpc>
              <a:spcBef>
                <a:spcPts val="140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15000"/>
              </a:lnSpc>
              <a:spcBef>
                <a:spcPts val="3800"/>
              </a:spcBef>
              <a:spcAft>
                <a:spcPts val="380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7" name="Google Shape;107;p13"/>
          <p:cNvPicPr preferRelativeResize="0"/>
          <p:nvPr/>
        </p:nvPicPr>
        <p:blipFill rotWithShape="1">
          <a:blip r:embed="rId3">
            <a:alphaModFix/>
          </a:blip>
          <a:srcRect b="0" l="0" r="0" t="0"/>
          <a:stretch/>
        </p:blipFill>
        <p:spPr>
          <a:xfrm>
            <a:off x="2276024" y="502575"/>
            <a:ext cx="5118051" cy="4469800"/>
          </a:xfrm>
          <a:prstGeom prst="rect">
            <a:avLst/>
          </a:prstGeom>
          <a:noFill/>
          <a:ln>
            <a:noFill/>
          </a:ln>
        </p:spPr>
      </p:pic>
      <p:sp>
        <p:nvSpPr>
          <p:cNvPr id="108" name="Google Shape;108;p13"/>
          <p:cNvSpPr txBox="1"/>
          <p:nvPr/>
        </p:nvSpPr>
        <p:spPr>
          <a:xfrm>
            <a:off x="1123788" y="0"/>
            <a:ext cx="6896400" cy="5643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Clr>
                <a:schemeClr val="dk1"/>
              </a:buClr>
              <a:buSzPts val="1600"/>
              <a:buFont typeface="Arial"/>
              <a:buChar char="●"/>
            </a:pPr>
            <a:r>
              <a:rPr b="1" i="0" lang="en" sz="1600" u="none" cap="none" strike="noStrike">
                <a:solidFill>
                  <a:srgbClr val="FF0000"/>
                </a:solidFill>
                <a:highlight>
                  <a:schemeClr val="lt1"/>
                </a:highlight>
                <a:latin typeface="Arial"/>
                <a:ea typeface="Arial"/>
                <a:cs typeface="Arial"/>
                <a:sym typeface="Arial"/>
              </a:rPr>
              <a:t>Comparison for One - Tailed vs. Two - Tailed Tests</a:t>
            </a:r>
            <a:endParaRPr b="1" i="0" sz="1400" u="none" cap="none" strike="noStrike">
              <a:solidFill>
                <a:srgbClr val="333333"/>
              </a:solidFill>
              <a:highlight>
                <a:schemeClr val="lt1"/>
              </a:highlight>
              <a:latin typeface="Arial"/>
              <a:ea typeface="Arial"/>
              <a:cs typeface="Arial"/>
              <a:sym typeface="Arial"/>
            </a:endParaRPr>
          </a:p>
        </p:txBody>
      </p:sp>
      <p:sp>
        <p:nvSpPr>
          <p:cNvPr id="109" name="Google Shape;109;p13"/>
          <p:cNvSpPr txBox="1"/>
          <p:nvPr/>
        </p:nvSpPr>
        <p:spPr>
          <a:xfrm>
            <a:off x="1925575" y="163700"/>
            <a:ext cx="7340400" cy="8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0" name="Google Shape;110;p13"/>
          <p:cNvPicPr preferRelativeResize="0"/>
          <p:nvPr/>
        </p:nvPicPr>
        <p:blipFill>
          <a:blip r:embed="rId4">
            <a:alphaModFix/>
          </a:blip>
          <a:stretch>
            <a:fillRect/>
          </a:stretch>
        </p:blipFill>
        <p:spPr>
          <a:xfrm>
            <a:off x="8282151" y="0"/>
            <a:ext cx="861848" cy="538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4"/>
          <p:cNvSpPr txBox="1"/>
          <p:nvPr/>
        </p:nvSpPr>
        <p:spPr>
          <a:xfrm>
            <a:off x="392625" y="-297025"/>
            <a:ext cx="8512500" cy="721800"/>
          </a:xfrm>
          <a:prstGeom prst="rect">
            <a:avLst/>
          </a:prstGeom>
          <a:noFill/>
          <a:ln>
            <a:noFill/>
          </a:ln>
        </p:spPr>
        <p:txBody>
          <a:bodyPr anchorCtr="0" anchor="t" bIns="91425" lIns="91425" spcFirstLastPara="1" rIns="91425" wrap="square" tIns="91425">
            <a:noAutofit/>
          </a:bodyPr>
          <a:lstStyle/>
          <a:p>
            <a:pPr indent="0" lvl="0" marL="0" marR="0" rtl="0" algn="l">
              <a:lnSpc>
                <a:spcPct val="140000"/>
              </a:lnSpc>
              <a:spcBef>
                <a:spcPts val="1400"/>
              </a:spcBef>
              <a:spcAft>
                <a:spcPts val="0"/>
              </a:spcAft>
              <a:buClr>
                <a:srgbClr val="000000"/>
              </a:buClr>
              <a:buSzPts val="1400"/>
              <a:buFont typeface="Arial"/>
              <a:buNone/>
            </a:pPr>
            <a:r>
              <a:t/>
            </a:r>
            <a:endParaRPr b="1" i="0" sz="1400" u="sng" cap="none" strike="noStrike">
              <a:solidFill>
                <a:srgbClr val="0000FF"/>
              </a:solidFill>
              <a:latin typeface="Arial"/>
              <a:ea typeface="Arial"/>
              <a:cs typeface="Arial"/>
              <a:sym typeface="Arial"/>
            </a:endParaRPr>
          </a:p>
          <a:p>
            <a:pPr indent="-330200" lvl="0" marL="457200" marR="0" rtl="0" algn="l">
              <a:lnSpc>
                <a:spcPct val="115000"/>
              </a:lnSpc>
              <a:spcBef>
                <a:spcPts val="400"/>
              </a:spcBef>
              <a:spcAft>
                <a:spcPts val="0"/>
              </a:spcAft>
              <a:buClr>
                <a:schemeClr val="dk1"/>
              </a:buClr>
              <a:buSzPts val="1600"/>
              <a:buFont typeface="Arial"/>
              <a:buChar char="●"/>
            </a:pPr>
            <a:r>
              <a:rPr b="1" i="0" lang="en" sz="1600" u="none" cap="none" strike="noStrike">
                <a:solidFill>
                  <a:srgbClr val="FF0000"/>
                </a:solidFill>
                <a:highlight>
                  <a:schemeClr val="lt1"/>
                </a:highlight>
                <a:latin typeface="Arial"/>
                <a:ea typeface="Arial"/>
                <a:cs typeface="Arial"/>
                <a:sym typeface="Arial"/>
              </a:rPr>
              <a:t>Formulas for One - Tailed vs. Two - Tailed Tests</a:t>
            </a:r>
            <a:endParaRPr b="1" i="0" sz="1600" u="none" cap="none" strike="noStrike">
              <a:solidFill>
                <a:srgbClr val="FF0000"/>
              </a:solidFill>
              <a:highlight>
                <a:schemeClr val="lt1"/>
              </a:highlight>
              <a:latin typeface="Arial"/>
              <a:ea typeface="Arial"/>
              <a:cs typeface="Arial"/>
              <a:sym typeface="Arial"/>
            </a:endParaRPr>
          </a:p>
          <a:p>
            <a:pPr indent="-317500" lvl="1" marL="914400" marR="0" rtl="0" algn="l">
              <a:lnSpc>
                <a:spcPct val="115000"/>
              </a:lnSpc>
              <a:spcBef>
                <a:spcPts val="1000"/>
              </a:spcBef>
              <a:spcAft>
                <a:spcPts val="0"/>
              </a:spcAft>
              <a:buClr>
                <a:srgbClr val="FF0000"/>
              </a:buClr>
              <a:buSzPts val="1400"/>
              <a:buFont typeface="Arial"/>
              <a:buChar char="○"/>
            </a:pPr>
            <a:r>
              <a:rPr b="1" i="0" lang="en" sz="1400" u="none" cap="none" strike="noStrike">
                <a:solidFill>
                  <a:srgbClr val="222222"/>
                </a:solidFill>
              </a:rPr>
              <a:t>Population parameter is lower than the assumed one, the hypothesis test is left-tailed.</a:t>
            </a:r>
            <a:endParaRPr b="1" i="0" sz="1400" u="none" cap="none" strike="noStrike">
              <a:solidFill>
                <a:srgbClr val="222222"/>
              </a:solidFill>
            </a:endParaRPr>
          </a:p>
          <a:p>
            <a:pPr indent="-317500" lvl="1" marL="914400" marR="0" rtl="0" algn="l">
              <a:lnSpc>
                <a:spcPct val="115000"/>
              </a:lnSpc>
              <a:spcBef>
                <a:spcPts val="1000"/>
              </a:spcBef>
              <a:spcAft>
                <a:spcPts val="0"/>
              </a:spcAft>
              <a:buClr>
                <a:srgbClr val="222222"/>
              </a:buClr>
              <a:buSzPts val="1400"/>
              <a:buChar char="○"/>
            </a:pPr>
            <a:r>
              <a:rPr b="1" i="0" lang="en" sz="1400" u="none" cap="none" strike="noStrike">
                <a:solidFill>
                  <a:srgbClr val="222222"/>
                </a:solidFill>
              </a:rPr>
              <a:t>Population parameter is higher than the assumed one, the hypothesis test is right-tailed.</a:t>
            </a:r>
            <a:endParaRPr b="1" i="0" sz="1400" u="none" cap="none" strike="noStrike">
              <a:solidFill>
                <a:srgbClr val="222222"/>
              </a:solidFill>
            </a:endParaRPr>
          </a:p>
          <a:p>
            <a:pPr indent="0" lvl="0" marL="457200" marR="0" rtl="0" algn="l">
              <a:lnSpc>
                <a:spcPct val="115000"/>
              </a:lnSpc>
              <a:spcBef>
                <a:spcPts val="1000"/>
              </a:spcBef>
              <a:spcAft>
                <a:spcPts val="0"/>
              </a:spcAft>
              <a:buClr>
                <a:srgbClr val="000000"/>
              </a:buClr>
              <a:buSzPts val="1600"/>
              <a:buFont typeface="Arial"/>
              <a:buNone/>
            </a:pPr>
            <a:r>
              <a:t/>
            </a:r>
            <a:endParaRPr b="1" i="0" sz="1600" u="none" cap="none" strike="noStrike">
              <a:solidFill>
                <a:srgbClr val="FF0000"/>
              </a:solidFill>
              <a:highlight>
                <a:schemeClr val="lt1"/>
              </a:highlight>
              <a:latin typeface="Arial"/>
              <a:ea typeface="Arial"/>
              <a:cs typeface="Arial"/>
              <a:sym typeface="Arial"/>
            </a:endParaRPr>
          </a:p>
          <a:p>
            <a:pPr indent="0" lvl="0" marL="457200" marR="0" rtl="0" algn="l">
              <a:lnSpc>
                <a:spcPct val="115000"/>
              </a:lnSpc>
              <a:spcBef>
                <a:spcPts val="1000"/>
              </a:spcBef>
              <a:spcAft>
                <a:spcPts val="0"/>
              </a:spcAft>
              <a:buClr>
                <a:srgbClr val="000000"/>
              </a:buClr>
              <a:buSzPts val="1600"/>
              <a:buFont typeface="Arial"/>
              <a:buNone/>
            </a:pPr>
            <a:r>
              <a:t/>
            </a:r>
            <a:endParaRPr b="1" i="0" sz="1600" u="none" cap="none" strike="noStrike">
              <a:solidFill>
                <a:srgbClr val="FF0000"/>
              </a:solidFill>
              <a:highlight>
                <a:srgbClr val="FFFFFF"/>
              </a:highlight>
              <a:latin typeface="Arial"/>
              <a:ea typeface="Arial"/>
              <a:cs typeface="Arial"/>
              <a:sym typeface="Arial"/>
            </a:endParaRPr>
          </a:p>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22222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22222"/>
              </a:solidFill>
              <a:latin typeface="Arial"/>
              <a:ea typeface="Arial"/>
              <a:cs typeface="Arial"/>
              <a:sym typeface="Arial"/>
            </a:endParaRPr>
          </a:p>
          <a:p>
            <a:pPr indent="0" lvl="0" marL="0" marR="0" rtl="0" algn="l">
              <a:lnSpc>
                <a:spcPct val="140000"/>
              </a:lnSpc>
              <a:spcBef>
                <a:spcPts val="140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15000"/>
              </a:lnSpc>
              <a:spcBef>
                <a:spcPts val="3800"/>
              </a:spcBef>
              <a:spcAft>
                <a:spcPts val="380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6" name="Google Shape;116;p14"/>
          <p:cNvPicPr preferRelativeResize="0"/>
          <p:nvPr/>
        </p:nvPicPr>
        <p:blipFill rotWithShape="1">
          <a:blip r:embed="rId3">
            <a:alphaModFix/>
          </a:blip>
          <a:srcRect b="0" l="0" r="0" t="0"/>
          <a:stretch/>
        </p:blipFill>
        <p:spPr>
          <a:xfrm>
            <a:off x="286275" y="2041898"/>
            <a:ext cx="8725199" cy="2503601"/>
          </a:xfrm>
          <a:prstGeom prst="rect">
            <a:avLst/>
          </a:prstGeom>
          <a:noFill/>
          <a:ln>
            <a:noFill/>
          </a:ln>
        </p:spPr>
      </p:pic>
      <p:pic>
        <p:nvPicPr>
          <p:cNvPr id="117" name="Google Shape;117;p14"/>
          <p:cNvPicPr preferRelativeResize="0"/>
          <p:nvPr/>
        </p:nvPicPr>
        <p:blipFill>
          <a:blip r:embed="rId4">
            <a:alphaModFix/>
          </a:blip>
          <a:stretch>
            <a:fillRect/>
          </a:stretch>
        </p:blipFill>
        <p:spPr>
          <a:xfrm>
            <a:off x="8282151" y="0"/>
            <a:ext cx="861848" cy="538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ad80f1ce1e_0_47"/>
          <p:cNvSpPr txBox="1"/>
          <p:nvPr/>
        </p:nvSpPr>
        <p:spPr>
          <a:xfrm>
            <a:off x="0" y="-297025"/>
            <a:ext cx="9144000" cy="721800"/>
          </a:xfrm>
          <a:prstGeom prst="rect">
            <a:avLst/>
          </a:prstGeom>
          <a:noFill/>
          <a:ln>
            <a:noFill/>
          </a:ln>
        </p:spPr>
        <p:txBody>
          <a:bodyPr anchorCtr="0" anchor="t" bIns="91425" lIns="91425" spcFirstLastPara="1" rIns="91425" wrap="square" tIns="91425">
            <a:noAutofit/>
          </a:bodyPr>
          <a:lstStyle/>
          <a:p>
            <a:pPr indent="0" lvl="0" marL="0" marR="0" rtl="0" algn="l">
              <a:lnSpc>
                <a:spcPct val="140000"/>
              </a:lnSpc>
              <a:spcBef>
                <a:spcPts val="1400"/>
              </a:spcBef>
              <a:spcAft>
                <a:spcPts val="0"/>
              </a:spcAft>
              <a:buClr>
                <a:srgbClr val="000000"/>
              </a:buClr>
              <a:buSzPts val="1400"/>
              <a:buFont typeface="Arial"/>
              <a:buNone/>
            </a:pPr>
            <a:r>
              <a:t/>
            </a:r>
            <a:endParaRPr b="1" i="0" sz="1400" u="sng" cap="none" strike="noStrike">
              <a:solidFill>
                <a:srgbClr val="0000FF"/>
              </a:solidFill>
              <a:latin typeface="Arial"/>
              <a:ea typeface="Arial"/>
              <a:cs typeface="Arial"/>
              <a:sym typeface="Arial"/>
            </a:endParaRPr>
          </a:p>
          <a:p>
            <a:pPr indent="-330200" lvl="0" marL="457200" marR="0" rtl="0" algn="l">
              <a:lnSpc>
                <a:spcPct val="115000"/>
              </a:lnSpc>
              <a:spcBef>
                <a:spcPts val="400"/>
              </a:spcBef>
              <a:spcAft>
                <a:spcPts val="0"/>
              </a:spcAft>
              <a:buClr>
                <a:schemeClr val="dk1"/>
              </a:buClr>
              <a:buSzPts val="1600"/>
              <a:buFont typeface="Arial"/>
              <a:buChar char="●"/>
            </a:pPr>
            <a:r>
              <a:rPr b="1" i="0" lang="en" sz="1600" u="none" cap="none" strike="noStrike">
                <a:solidFill>
                  <a:srgbClr val="FF0000"/>
                </a:solidFill>
                <a:highlight>
                  <a:schemeClr val="lt1"/>
                </a:highlight>
                <a:latin typeface="Arial"/>
                <a:ea typeface="Arial"/>
                <a:cs typeface="Arial"/>
                <a:sym typeface="Arial"/>
              </a:rPr>
              <a:t>Formulas for One - Tailed vs. Two - Tailed Tests</a:t>
            </a:r>
            <a:endParaRPr b="1" i="0" sz="1600" u="none" cap="none" strike="noStrike">
              <a:solidFill>
                <a:srgbClr val="FF0000"/>
              </a:solidFill>
              <a:highlight>
                <a:schemeClr val="lt1"/>
              </a:highlight>
              <a:latin typeface="Arial"/>
              <a:ea typeface="Arial"/>
              <a:cs typeface="Arial"/>
              <a:sym typeface="Arial"/>
            </a:endParaRPr>
          </a:p>
          <a:p>
            <a:pPr indent="-317500" lvl="1" marL="914400" marR="0" rtl="0" algn="l">
              <a:lnSpc>
                <a:spcPct val="115000"/>
              </a:lnSpc>
              <a:spcBef>
                <a:spcPts val="1000"/>
              </a:spcBef>
              <a:spcAft>
                <a:spcPts val="0"/>
              </a:spcAft>
              <a:buClr>
                <a:srgbClr val="FF0000"/>
              </a:buClr>
              <a:buSzPts val="1400"/>
              <a:buFont typeface="Arial"/>
              <a:buChar char="○"/>
            </a:pPr>
            <a:r>
              <a:rPr b="1" i="0" lang="en" sz="1400" u="none" cap="none" strike="noStrike">
                <a:solidFill>
                  <a:srgbClr val="222222"/>
                </a:solidFill>
              </a:rPr>
              <a:t>Population parameter is lower </a:t>
            </a:r>
            <a:r>
              <a:rPr b="1" lang="en">
                <a:solidFill>
                  <a:srgbClr val="222222"/>
                </a:solidFill>
              </a:rPr>
              <a:t>or</a:t>
            </a:r>
            <a:r>
              <a:rPr b="1" i="0" lang="en" sz="1400" u="none" cap="none" strike="noStrike">
                <a:solidFill>
                  <a:srgbClr val="222222"/>
                </a:solidFill>
              </a:rPr>
              <a:t> higher than the assumed one, the hypothesis test is </a:t>
            </a:r>
            <a:r>
              <a:rPr b="1" lang="en">
                <a:solidFill>
                  <a:srgbClr val="222222"/>
                </a:solidFill>
              </a:rPr>
              <a:t>two</a:t>
            </a:r>
            <a:r>
              <a:rPr b="1" i="0" lang="en" sz="1400" u="none" cap="none" strike="noStrike">
                <a:solidFill>
                  <a:srgbClr val="222222"/>
                </a:solidFill>
              </a:rPr>
              <a:t>-tailed.</a:t>
            </a:r>
            <a:endParaRPr b="1" i="0" sz="1400" u="none" cap="none" strike="noStrike">
              <a:solidFill>
                <a:srgbClr val="222222"/>
              </a:solidFill>
            </a:endParaRPr>
          </a:p>
          <a:p>
            <a:pPr indent="-317500" lvl="1" marL="914400" marR="0" rtl="0" algn="l">
              <a:lnSpc>
                <a:spcPct val="115000"/>
              </a:lnSpc>
              <a:spcBef>
                <a:spcPts val="1000"/>
              </a:spcBef>
              <a:spcAft>
                <a:spcPts val="0"/>
              </a:spcAft>
              <a:buClr>
                <a:srgbClr val="222222"/>
              </a:buClr>
              <a:buSzPts val="1400"/>
              <a:buChar char="○"/>
            </a:pPr>
            <a:r>
              <a:rPr b="1" lang="en">
                <a:solidFill>
                  <a:srgbClr val="222222"/>
                </a:solidFill>
              </a:rPr>
              <a:t>Two possible answers</a:t>
            </a:r>
            <a:endParaRPr b="1">
              <a:solidFill>
                <a:srgbClr val="222222"/>
              </a:solidFill>
            </a:endParaRPr>
          </a:p>
          <a:p>
            <a:pPr indent="0" lvl="0" marL="457200" marR="0" rtl="0" algn="l">
              <a:lnSpc>
                <a:spcPct val="115000"/>
              </a:lnSpc>
              <a:spcBef>
                <a:spcPts val="1000"/>
              </a:spcBef>
              <a:spcAft>
                <a:spcPts val="0"/>
              </a:spcAft>
              <a:buClr>
                <a:srgbClr val="000000"/>
              </a:buClr>
              <a:buSzPts val="1600"/>
              <a:buFont typeface="Arial"/>
              <a:buNone/>
            </a:pPr>
            <a:r>
              <a:t/>
            </a:r>
            <a:endParaRPr b="1" i="0" sz="1600" u="none" cap="none" strike="noStrike">
              <a:solidFill>
                <a:srgbClr val="FF0000"/>
              </a:solidFill>
              <a:highlight>
                <a:schemeClr val="lt1"/>
              </a:highlight>
              <a:latin typeface="Arial"/>
              <a:ea typeface="Arial"/>
              <a:cs typeface="Arial"/>
              <a:sym typeface="Arial"/>
            </a:endParaRPr>
          </a:p>
          <a:p>
            <a:pPr indent="0" lvl="0" marL="457200" marR="0" rtl="0" algn="l">
              <a:lnSpc>
                <a:spcPct val="115000"/>
              </a:lnSpc>
              <a:spcBef>
                <a:spcPts val="1000"/>
              </a:spcBef>
              <a:spcAft>
                <a:spcPts val="0"/>
              </a:spcAft>
              <a:buClr>
                <a:srgbClr val="000000"/>
              </a:buClr>
              <a:buSzPts val="1600"/>
              <a:buFont typeface="Arial"/>
              <a:buNone/>
            </a:pPr>
            <a:r>
              <a:t/>
            </a:r>
            <a:endParaRPr b="1" i="0" sz="1600" u="none" cap="none" strike="noStrike">
              <a:solidFill>
                <a:srgbClr val="FF0000"/>
              </a:solidFill>
              <a:highlight>
                <a:srgbClr val="FFFFFF"/>
              </a:highlight>
              <a:latin typeface="Arial"/>
              <a:ea typeface="Arial"/>
              <a:cs typeface="Arial"/>
              <a:sym typeface="Arial"/>
            </a:endParaRPr>
          </a:p>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22222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22222"/>
              </a:solidFill>
              <a:latin typeface="Arial"/>
              <a:ea typeface="Arial"/>
              <a:cs typeface="Arial"/>
              <a:sym typeface="Arial"/>
            </a:endParaRPr>
          </a:p>
          <a:p>
            <a:pPr indent="0" lvl="0" marL="0" marR="0" rtl="0" algn="l">
              <a:lnSpc>
                <a:spcPct val="140000"/>
              </a:lnSpc>
              <a:spcBef>
                <a:spcPts val="140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15000"/>
              </a:lnSpc>
              <a:spcBef>
                <a:spcPts val="3800"/>
              </a:spcBef>
              <a:spcAft>
                <a:spcPts val="380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3" name="Google Shape;123;gad80f1ce1e_0_47"/>
          <p:cNvPicPr preferRelativeResize="0"/>
          <p:nvPr/>
        </p:nvPicPr>
        <p:blipFill>
          <a:blip r:embed="rId3">
            <a:alphaModFix/>
          </a:blip>
          <a:stretch>
            <a:fillRect/>
          </a:stretch>
        </p:blipFill>
        <p:spPr>
          <a:xfrm>
            <a:off x="309900" y="2048475"/>
            <a:ext cx="7866326" cy="2831875"/>
          </a:xfrm>
          <a:prstGeom prst="rect">
            <a:avLst/>
          </a:prstGeom>
          <a:noFill/>
          <a:ln>
            <a:noFill/>
          </a:ln>
        </p:spPr>
      </p:pic>
      <p:pic>
        <p:nvPicPr>
          <p:cNvPr id="124" name="Google Shape;124;gad80f1ce1e_0_47"/>
          <p:cNvPicPr preferRelativeResize="0"/>
          <p:nvPr/>
        </p:nvPicPr>
        <p:blipFill>
          <a:blip r:embed="rId4">
            <a:alphaModFix/>
          </a:blip>
          <a:stretch>
            <a:fillRect/>
          </a:stretch>
        </p:blipFill>
        <p:spPr>
          <a:xfrm>
            <a:off x="8282151" y="0"/>
            <a:ext cx="861848" cy="538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