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4.wmf" ContentType="image/x-wmf"/>
  <Override PartName="/ppt/media/image2.wmf" ContentType="image/x-wmf"/>
  <Override PartName="/ppt/media/image3.wmf" ContentType="image/x-wmf"/>
  <Override PartName="/ppt/media/image5.wmf" ContentType="image/x-wmf"/>
  <Override PartName="/ppt/media/image6.wmf" ContentType="image/x-wmf"/>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10234613" cy="710406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563EBB5-3F48-4DA9-8724-C77F085400A3}" type="slidenum">
              <a:t>&lt;#&gt;</a:t>
            </a:fld>
          </a:p>
        </p:txBody>
      </p:sp>
      <p:sp>
        <p:nvSpPr>
          <p:cNvPr id="4" name="PlaceHolder 3"/>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D341C2-E0D6-4088-BEB5-7E37C380A90B}"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C2BE021-7904-4C36-BE39-77F2760BB8CE}" type="slidenum">
              <a:t>&lt;#&gt;</a:t>
            </a:fld>
          </a:p>
        </p:txBody>
      </p:sp>
      <p:sp>
        <p:nvSpPr>
          <p:cNvPr id="9" name="PlaceHolder 8"/>
          <p:cNvSpPr>
            <a:spLocks noGrp="1"/>
          </p:cNvSpPr>
          <p:nvPr>
            <p:ph type="dt" idx="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678DEAF-52FC-4986-A042-7BD7E2D42E12}" type="slidenum">
              <a:t>&lt;#&gt;</a:t>
            </a:fld>
          </a:p>
        </p:txBody>
      </p:sp>
      <p:sp>
        <p:nvSpPr>
          <p:cNvPr id="11" name="PlaceHolder 10"/>
          <p:cNvSpPr>
            <a:spLocks noGrp="1"/>
          </p:cNvSpPr>
          <p:nvPr>
            <p:ph type="dt" idx="1"/>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B5497F1-BB96-45D5-877B-F663D70FD200}"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ED573BC-C162-44CE-AB9D-6491AEE50DA9}"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FFB33C9-86AD-425D-A3DA-16B8A02822FB}"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1E45140-B72E-4FE6-8AC7-C3BF4EEAB952}"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2FDA00C-68CC-420A-834A-7F531E86F5EA}"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6CAD4AF-CA92-4384-AEC8-EB65E8E4F3F0}"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6B32306-B2F7-42A1-8E40-E3851A61B322}"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CB06A00-1C1B-45B4-B37A-209B7C0F79CF}"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8859C8E-FA2E-4EE9-8575-2739296F57A0}"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AFCB4A8-51FC-49CE-A7D5-802FADDE7375}"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1500B6B-6ADD-40CC-AFC4-C51EBEA30127}"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F2878AF-AFB8-410C-B7EC-F06A9BB83D4A}" type="slidenum">
              <a:t>&lt;#&gt;</a:t>
            </a:fld>
          </a:p>
        </p:txBody>
      </p:sp>
      <p:sp>
        <p:nvSpPr>
          <p:cNvPr id="9" name="PlaceHolder 8"/>
          <p:cNvSpPr>
            <a:spLocks noGrp="1"/>
          </p:cNvSpPr>
          <p:nvPr>
            <p:ph type="dt" idx="4"/>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0D66B1B-4F12-4104-95CF-4A6B4BC9DFF3}" type="slidenum">
              <a:t>&lt;#&gt;</a:t>
            </a:fld>
          </a:p>
        </p:txBody>
      </p:sp>
      <p:sp>
        <p:nvSpPr>
          <p:cNvPr id="11" name="PlaceHolder 10"/>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F914A4F-488B-4022-87F1-7F2F8F23F26E}"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2BDD21F-9AC0-465A-8E14-37C1B00C96FF}"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D28B2E3-02D0-46C7-AD4D-F1418B4F0F05}"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30938D1-D4F8-43C8-868C-C57C0997159B}"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CF84C6-B62C-47F1-976A-0C200329653C}"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1EAE50A-9B50-4D45-A8E4-2B83BBB32BEA}"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fr-FR"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1EA085F-345F-4644-9B30-349827CC4F8E}" type="slidenum">
              <a:t>&lt;#&gt;</a:t>
            </a:fld>
          </a:p>
        </p:txBody>
      </p:sp>
      <p:sp>
        <p:nvSpPr>
          <p:cNvPr id="8" name="PlaceHolder 7"/>
          <p:cNvSpPr>
            <a:spLocks noGrp="1"/>
          </p:cNvSpPr>
          <p:nvPr>
            <p:ph type="dt" idx="1"/>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fr-FR" sz="6000" spc="-1" strike="noStrike">
                <a:solidFill>
                  <a:srgbClr val="000000"/>
                </a:solidFill>
                <a:latin typeface="Calibri Light"/>
              </a:rPr>
              <a:t>Modifiez le style du titre</a:t>
            </a:r>
            <a:endParaRPr b="0" lang="fr-FR"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fr-FR" sz="1200" spc="-1" strike="noStrike">
                <a:solidFill>
                  <a:srgbClr val="8b8b8b"/>
                </a:solidFill>
                <a:latin typeface="Calibri"/>
              </a:defRPr>
            </a:lvl1pPr>
          </a:lstStyle>
          <a:p>
            <a:pPr>
              <a:lnSpc>
                <a:spcPct val="100000"/>
              </a:lnSpc>
              <a:buNone/>
            </a:pPr>
            <a:r>
              <a:rPr b="0" lang="fr-FR" sz="1200" spc="-1" strike="noStrike">
                <a:solidFill>
                  <a:srgbClr val="8b8b8b"/>
                </a:solidFill>
                <a:latin typeface="Calibri"/>
              </a:rPr>
              <a:t>&lt;date/heure&gt;</a:t>
            </a:r>
            <a:endParaRPr b="0" lang="fr-FR"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lnSpc>
                <a:spcPct val="100000"/>
              </a:lnSpc>
              <a:buNone/>
              <a:defRPr b="0" lang="fr-FR" sz="1200" spc="-1" strike="noStrike">
                <a:solidFill>
                  <a:srgbClr val="8b8b8b"/>
                </a:solidFill>
                <a:latin typeface="Calibri"/>
              </a:defRPr>
            </a:lvl1pPr>
          </a:lstStyle>
          <a:p>
            <a:pPr algn="ctr">
              <a:lnSpc>
                <a:spcPct val="100000"/>
              </a:lnSpc>
              <a:buNone/>
            </a:pPr>
            <a:r>
              <a:rPr b="0" lang="fr-FR" sz="1200" spc="-1" strike="noStrike">
                <a:solidFill>
                  <a:srgbClr val="8b8b8b"/>
                </a:solidFill>
                <a:latin typeface="Calibri"/>
              </a:rPr>
              <a:t>&lt;pied de page&gt;</a:t>
            </a:r>
            <a:endParaRPr b="0" lang="fr-FR" sz="12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fr-FR" sz="1200" spc="-1" strike="noStrike">
                <a:solidFill>
                  <a:srgbClr val="8b8b8b"/>
                </a:solidFill>
                <a:latin typeface="Calibri"/>
              </a:defRPr>
            </a:lvl1pPr>
          </a:lstStyle>
          <a:p>
            <a:pPr algn="r">
              <a:lnSpc>
                <a:spcPct val="100000"/>
              </a:lnSpc>
              <a:buNone/>
            </a:pPr>
            <a:fld id="{A23FFCA3-FFD8-4644-BEE4-CDA466F24A1F}" type="slidenum">
              <a:rPr b="0" lang="fr-FR" sz="1200" spc="-1" strike="noStrike">
                <a:solidFill>
                  <a:srgbClr val="8b8b8b"/>
                </a:solidFill>
                <a:latin typeface="Calibri"/>
              </a:rPr>
              <a:t>&lt;numéro&gt;</a:t>
            </a:fld>
            <a:endParaRPr b="0" lang="fr-FR"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0000"/>
                </a:solidFill>
                <a:latin typeface="Calibri"/>
              </a:rPr>
              <a:t>Cliquez pour éditer le format du plan de texte</a:t>
            </a:r>
            <a:endParaRPr b="0" lang="fr-F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0000"/>
                </a:solidFill>
                <a:latin typeface="Calibri"/>
              </a:rPr>
              <a:t>Second niveau de plan</a:t>
            </a:r>
            <a:endParaRPr b="0" lang="fr-F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0000"/>
                </a:solidFill>
                <a:latin typeface="Calibri"/>
              </a:rPr>
              <a:t>Troisième niveau de plan</a:t>
            </a:r>
            <a:endParaRPr b="0" lang="fr-F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0000"/>
                </a:solidFill>
                <a:latin typeface="Calibri"/>
              </a:rPr>
              <a:t>Quatrième niveau de plan</a:t>
            </a:r>
            <a:endParaRPr b="0" lang="fr-F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Cinquième niveau de plan</a:t>
            </a:r>
            <a:endParaRPr b="0" lang="fr-F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Sixième niveau de plan</a:t>
            </a:r>
            <a:endParaRPr b="0" lang="fr-F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Septième niveau de plan</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fr-FR" sz="1200" spc="-1" strike="noStrike">
                <a:solidFill>
                  <a:srgbClr val="8b8b8b"/>
                </a:solidFill>
                <a:latin typeface="Calibri"/>
              </a:defRPr>
            </a:lvl1pPr>
          </a:lstStyle>
          <a:p>
            <a:pPr>
              <a:lnSpc>
                <a:spcPct val="100000"/>
              </a:lnSpc>
              <a:buNone/>
            </a:pPr>
            <a:r>
              <a:rPr b="0" lang="fr-FR" sz="1200" spc="-1" strike="noStrike">
                <a:solidFill>
                  <a:srgbClr val="8b8b8b"/>
                </a:solidFill>
                <a:latin typeface="Calibri"/>
              </a:rPr>
              <a:t>&lt;date/heure&gt;</a:t>
            </a:r>
            <a:endParaRPr b="0" lang="fr-FR" sz="1200" spc="-1" strike="noStrike">
              <a:latin typeface="Times New Roman"/>
            </a:endParaRPr>
          </a:p>
        </p:txBody>
      </p:sp>
      <p:sp>
        <p:nvSpPr>
          <p:cNvPr id="42" name="PlaceHolder 2"/>
          <p:cNvSpPr>
            <a:spLocks noGrp="1"/>
          </p:cNvSpPr>
          <p:nvPr>
            <p:ph type="ftr" idx="5"/>
          </p:nvPr>
        </p:nvSpPr>
        <p:spPr>
          <a:xfrm>
            <a:off x="4038480" y="6356520"/>
            <a:ext cx="4114440" cy="364680"/>
          </a:xfrm>
          <a:prstGeom prst="rect">
            <a:avLst/>
          </a:prstGeom>
          <a:noFill/>
          <a:ln w="0">
            <a:noFill/>
          </a:ln>
        </p:spPr>
        <p:txBody>
          <a:bodyPr anchor="ctr">
            <a:noAutofit/>
          </a:bodyPr>
          <a:lstStyle>
            <a:lvl1pPr algn="ctr">
              <a:lnSpc>
                <a:spcPct val="100000"/>
              </a:lnSpc>
              <a:buNone/>
              <a:defRPr b="0" lang="fr-FR" sz="1200" spc="-1" strike="noStrike">
                <a:solidFill>
                  <a:srgbClr val="8b8b8b"/>
                </a:solidFill>
                <a:latin typeface="Calibri"/>
              </a:defRPr>
            </a:lvl1pPr>
          </a:lstStyle>
          <a:p>
            <a:pPr algn="ctr">
              <a:lnSpc>
                <a:spcPct val="100000"/>
              </a:lnSpc>
              <a:buNone/>
            </a:pPr>
            <a:r>
              <a:rPr b="0" lang="fr-FR" sz="1200" spc="-1" strike="noStrike">
                <a:solidFill>
                  <a:srgbClr val="8b8b8b"/>
                </a:solidFill>
                <a:latin typeface="Calibri"/>
              </a:rPr>
              <a:t>&lt;pied de page&gt;</a:t>
            </a:r>
            <a:endParaRPr b="0" lang="fr-FR" sz="1200" spc="-1" strike="noStrike">
              <a:latin typeface="Times New Roman"/>
            </a:endParaRPr>
          </a:p>
        </p:txBody>
      </p:sp>
      <p:sp>
        <p:nvSpPr>
          <p:cNvPr id="43" name="PlaceHolder 3"/>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fr-FR" sz="1200" spc="-1" strike="noStrike">
                <a:solidFill>
                  <a:srgbClr val="8b8b8b"/>
                </a:solidFill>
                <a:latin typeface="Calibri"/>
              </a:defRPr>
            </a:lvl1pPr>
          </a:lstStyle>
          <a:p>
            <a:pPr algn="r">
              <a:lnSpc>
                <a:spcPct val="100000"/>
              </a:lnSpc>
              <a:buNone/>
            </a:pPr>
            <a:fld id="{17511F78-D952-438B-8908-212629543E6F}" type="slidenum">
              <a:rPr b="0" lang="fr-FR" sz="1200" spc="-1" strike="noStrike">
                <a:solidFill>
                  <a:srgbClr val="8b8b8b"/>
                </a:solidFill>
                <a:latin typeface="Calibri"/>
              </a:rPr>
              <a:t>&lt;numéro&gt;</a:t>
            </a:fld>
            <a:endParaRPr b="0" lang="fr-FR"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fr-FR" sz="1800" spc="-1" strike="noStrike">
                <a:solidFill>
                  <a:srgbClr val="000000"/>
                </a:solidFill>
                <a:latin typeface="Calibri"/>
              </a:rPr>
              <a:t>Cliquez pour éditer le format du texte-titre</a:t>
            </a:r>
            <a:endParaRPr b="0" lang="fr-FR" sz="18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0000"/>
                </a:solidFill>
                <a:latin typeface="Calibri"/>
              </a:rPr>
              <a:t>Cliquez pour éditer le format du plan de texte</a:t>
            </a:r>
            <a:endParaRPr b="0" lang="fr-F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0000"/>
                </a:solidFill>
                <a:latin typeface="Calibri"/>
              </a:rPr>
              <a:t>Second niveau de plan</a:t>
            </a:r>
            <a:endParaRPr b="0" lang="fr-F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0000"/>
                </a:solidFill>
                <a:latin typeface="Calibri"/>
              </a:rPr>
              <a:t>Troisième niveau de plan</a:t>
            </a:r>
            <a:endParaRPr b="0" lang="fr-F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0000"/>
                </a:solidFill>
                <a:latin typeface="Calibri"/>
              </a:rPr>
              <a:t>Quatrième niveau de plan</a:t>
            </a:r>
            <a:endParaRPr b="0" lang="fr-F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Cinquième niveau de plan</a:t>
            </a:r>
            <a:endParaRPr b="0" lang="fr-F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Sixième niveau de plan</a:t>
            </a:r>
            <a:endParaRPr b="0" lang="fr-F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0000"/>
                </a:solidFill>
                <a:latin typeface="Calibri"/>
              </a:rPr>
              <a:t>Septième niveau de plan</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96640" y="219600"/>
            <a:ext cx="11598120" cy="1370520"/>
          </a:xfrm>
          <a:prstGeom prst="rect">
            <a:avLst/>
          </a:prstGeom>
          <a:noFill/>
          <a:ln w="0">
            <a:noFill/>
          </a:ln>
        </p:spPr>
        <p:txBody>
          <a:bodyPr anchor="b">
            <a:noAutofit/>
          </a:bodyPr>
          <a:p>
            <a:pPr algn="ctr">
              <a:lnSpc>
                <a:spcPct val="90000"/>
              </a:lnSpc>
              <a:buNone/>
            </a:pPr>
            <a:r>
              <a:rPr b="1" lang="fr-FR" sz="4800" spc="-1" strike="noStrike">
                <a:solidFill>
                  <a:srgbClr val="002060"/>
                </a:solidFill>
                <a:latin typeface="Corbel Light"/>
              </a:rPr>
              <a:t>Ingénierie des processus </a:t>
            </a:r>
            <a:br>
              <a:rPr sz="4800"/>
            </a:br>
            <a:r>
              <a:rPr b="1" lang="fr-FR" sz="4800" spc="-1" strike="noStrike">
                <a:solidFill>
                  <a:srgbClr val="002060"/>
                </a:solidFill>
                <a:latin typeface="Corbel Light"/>
              </a:rPr>
              <a:t>de développement logiciel</a:t>
            </a:r>
            <a:endParaRPr b="0" lang="fr-FR" sz="4800" spc="-1" strike="noStrike">
              <a:solidFill>
                <a:srgbClr val="000000"/>
              </a:solidFill>
              <a:latin typeface="Calibri"/>
            </a:endParaRPr>
          </a:p>
        </p:txBody>
      </p:sp>
      <p:sp>
        <p:nvSpPr>
          <p:cNvPr id="83" name="Connecteur droit 6"/>
          <p:cNvSpPr/>
          <p:nvPr/>
        </p:nvSpPr>
        <p:spPr>
          <a:xfrm>
            <a:off x="4316400" y="5411520"/>
            <a:ext cx="3558960" cy="360"/>
          </a:xfrm>
          <a:prstGeom prst="line">
            <a:avLst/>
          </a:prstGeom>
          <a:ln w="9525">
            <a:solidFill>
              <a:srgbClr val="000000"/>
            </a:solidFill>
            <a:prstDash val="dash"/>
            <a:round/>
          </a:ln>
        </p:spPr>
        <p:style>
          <a:lnRef idx="0"/>
          <a:fillRef idx="0"/>
          <a:effectRef idx="0"/>
          <a:fontRef idx="minor"/>
        </p:style>
      </p:sp>
      <p:pic>
        <p:nvPicPr>
          <p:cNvPr id="84" name="Image 5" descr=""/>
          <p:cNvPicPr/>
          <p:nvPr/>
        </p:nvPicPr>
        <p:blipFill>
          <a:blip r:embed="rId1"/>
          <a:stretch/>
        </p:blipFill>
        <p:spPr>
          <a:xfrm>
            <a:off x="2814840" y="1590480"/>
            <a:ext cx="6562080" cy="3677040"/>
          </a:xfrm>
          <a:prstGeom prst="rect">
            <a:avLst/>
          </a:prstGeom>
          <a:ln w="0">
            <a:noFill/>
          </a:ln>
        </p:spPr>
      </p:pic>
      <p:sp>
        <p:nvSpPr>
          <p:cNvPr id="85" name="PlaceHolder 2"/>
          <p:cNvSpPr>
            <a:spLocks noGrp="1"/>
          </p:cNvSpPr>
          <p:nvPr>
            <p:ph type="subTitle"/>
          </p:nvPr>
        </p:nvSpPr>
        <p:spPr>
          <a:xfrm>
            <a:off x="1719360" y="5411880"/>
            <a:ext cx="9143640" cy="1370520"/>
          </a:xfrm>
          <a:prstGeom prst="rect">
            <a:avLst/>
          </a:prstGeom>
          <a:noFill/>
          <a:ln w="0">
            <a:noFill/>
          </a:ln>
        </p:spPr>
        <p:txBody>
          <a:bodyPr anchor="t">
            <a:normAutofit/>
          </a:bodyPr>
          <a:p>
            <a:pPr algn="ctr">
              <a:lnSpc>
                <a:spcPct val="90000"/>
              </a:lnSpc>
              <a:spcBef>
                <a:spcPts val="1001"/>
              </a:spcBef>
              <a:buNone/>
              <a:tabLst>
                <a:tab algn="l" pos="0"/>
              </a:tabLst>
            </a:pPr>
            <a:r>
              <a:rPr b="1" lang="fr-FR" sz="2400" spc="-1" strike="noStrike">
                <a:solidFill>
                  <a:srgbClr val="002060"/>
                </a:solidFill>
                <a:latin typeface="Corbel Light"/>
              </a:rPr>
              <a:t>Dr El Hadji Bassirou TOURE</a:t>
            </a:r>
            <a:endParaRPr b="0" lang="fr-FR" sz="2400" spc="-1" strike="noStrike">
              <a:latin typeface="Arial"/>
            </a:endParaRPr>
          </a:p>
          <a:p>
            <a:pPr algn="ctr">
              <a:lnSpc>
                <a:spcPct val="90000"/>
              </a:lnSpc>
              <a:spcBef>
                <a:spcPts val="1001"/>
              </a:spcBef>
              <a:buNone/>
              <a:tabLst>
                <a:tab algn="l" pos="0"/>
              </a:tabLst>
            </a:pPr>
            <a:r>
              <a:rPr b="1" lang="fr-FR" sz="2400" spc="-1" strike="noStrike">
                <a:solidFill>
                  <a:srgbClr val="002060"/>
                </a:solidFill>
                <a:latin typeface="Corbel Light"/>
              </a:rPr>
              <a:t>Ecole Supérieure Polytechnique (ESP)</a:t>
            </a:r>
            <a:endParaRPr b="0" lang="fr-FR" sz="2400" spc="-1" strike="noStrike">
              <a:latin typeface="Arial"/>
            </a:endParaRPr>
          </a:p>
          <a:p>
            <a:pPr algn="ctr">
              <a:lnSpc>
                <a:spcPct val="90000"/>
              </a:lnSpc>
              <a:spcBef>
                <a:spcPts val="1001"/>
              </a:spcBef>
              <a:buNone/>
              <a:tabLst>
                <a:tab algn="l" pos="0"/>
              </a:tabLst>
            </a:pPr>
            <a:r>
              <a:rPr b="1" lang="fr-FR" sz="2400" spc="-1" strike="noStrike">
                <a:solidFill>
                  <a:srgbClr val="002060"/>
                </a:solidFill>
                <a:latin typeface="Corbel Light"/>
              </a:rPr>
              <a:t>2021 - 2022</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Shape 116"/>
          <p:cNvSpPr/>
          <p:nvPr/>
        </p:nvSpPr>
        <p:spPr>
          <a:xfrm>
            <a:off x="176040" y="112320"/>
            <a:ext cx="1116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Problèmes du modèle en cascade</a:t>
            </a:r>
            <a:endParaRPr b="0" lang="fr-FR" sz="4400" spc="-1" strike="noStrike">
              <a:latin typeface="Arial"/>
            </a:endParaRPr>
          </a:p>
        </p:txBody>
      </p:sp>
      <p:sp>
        <p:nvSpPr>
          <p:cNvPr id="109" name="Text Box 2"/>
          <p:cNvSpPr/>
          <p:nvPr/>
        </p:nvSpPr>
        <p:spPr>
          <a:xfrm>
            <a:off x="288720" y="753840"/>
            <a:ext cx="11368440" cy="563796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 partitionnement rigide du projet en différentes phases rend difficile la prise en compte des changements des exigences de l’utilisateur.</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Donc ce modèle est uniquement préconisé lorsque les exigences sont bien comprises et les changements negligeables durant le processus de conception.</a:t>
            </a:r>
            <a:endParaRPr b="0" lang="fr-FR" sz="26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Peu de systèmes ont des exigences fixes et non changeantes.</a:t>
            </a:r>
            <a:endParaRPr b="0" lang="fr-FR" sz="26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Ce type de modèle est généralement utilisé dans les grands projets logiciels où un système est développé sur plusieurs sites.</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Pour ce type de systèmes, la nature planifiée du modèle aide à  la coordination du travail.</a:t>
            </a:r>
            <a:endParaRPr b="0" lang="fr-FR" sz="2600" spc="-1" strike="noStrike">
              <a:latin typeface="Arial"/>
            </a:endParaRPr>
          </a:p>
        </p:txBody>
      </p:sp>
      <p:sp>
        <p:nvSpPr>
          <p:cNvPr id="110" name="PlaceHolder 1"/>
          <p:cNvSpPr>
            <a:spLocks noGrp="1"/>
          </p:cNvSpPr>
          <p:nvPr>
            <p:ph type="ftr" idx="14"/>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Shape 116"/>
          <p:cNvSpPr/>
          <p:nvPr/>
        </p:nvSpPr>
        <p:spPr>
          <a:xfrm>
            <a:off x="176040" y="112320"/>
            <a:ext cx="794088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Développement incrémental</a:t>
            </a:r>
            <a:endParaRPr b="0" lang="fr-FR" sz="4400" spc="-1" strike="noStrike">
              <a:latin typeface="Arial"/>
            </a:endParaRPr>
          </a:p>
        </p:txBody>
      </p:sp>
      <p:pic>
        <p:nvPicPr>
          <p:cNvPr id="112" name="Picture 3" descr="2.2 Incremental-dev.eps"/>
          <p:cNvPicPr/>
          <p:nvPr/>
        </p:nvPicPr>
        <p:blipFill>
          <a:blip r:embed="rId1"/>
          <a:stretch/>
        </p:blipFill>
        <p:spPr>
          <a:xfrm>
            <a:off x="858240" y="875520"/>
            <a:ext cx="9834480" cy="5300280"/>
          </a:xfrm>
          <a:prstGeom prst="rect">
            <a:avLst/>
          </a:prstGeom>
          <a:ln w="0">
            <a:noFill/>
          </a:ln>
        </p:spPr>
      </p:pic>
      <p:sp>
        <p:nvSpPr>
          <p:cNvPr id="113" name="PlaceHolder 1"/>
          <p:cNvSpPr>
            <a:spLocks noGrp="1"/>
          </p:cNvSpPr>
          <p:nvPr>
            <p:ph type="ftr" idx="15"/>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Shape 116"/>
          <p:cNvSpPr/>
          <p:nvPr/>
        </p:nvSpPr>
        <p:spPr>
          <a:xfrm>
            <a:off x="176040" y="112320"/>
            <a:ext cx="1152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3600" spc="-1" strike="noStrike">
                <a:solidFill>
                  <a:srgbClr val="002060"/>
                </a:solidFill>
                <a:latin typeface="Corbel Light"/>
              </a:rPr>
              <a:t>Avantages du développement incrémental </a:t>
            </a:r>
            <a:endParaRPr b="0" lang="fr-FR" sz="3600" spc="-1" strike="noStrike">
              <a:latin typeface="Arial"/>
            </a:endParaRPr>
          </a:p>
        </p:txBody>
      </p:sp>
      <p:sp>
        <p:nvSpPr>
          <p:cNvPr id="115" name="Text Box 2"/>
          <p:cNvSpPr/>
          <p:nvPr/>
        </p:nvSpPr>
        <p:spPr>
          <a:xfrm>
            <a:off x="288720" y="753840"/>
            <a:ext cx="11368440" cy="524412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Le coût de la prise en compte des changements des exigences des utilisateurs est réduit. </a:t>
            </a:r>
            <a:endParaRPr b="0" lang="fr-FR" sz="26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2060"/>
                </a:solidFill>
                <a:latin typeface="Corbel Light"/>
              </a:rPr>
              <a:t>La quantité d’analyse et de documentation à refaire est moins importante.</a:t>
            </a:r>
            <a:endParaRPr b="0" lang="fr-FR" sz="2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Il est possible de recevoir les retours du client sur les tâches de développement déjà effectuées.</a:t>
            </a:r>
            <a:endParaRPr b="0" lang="fr-FR" sz="26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2060"/>
                </a:solidFill>
                <a:latin typeface="Corbel Light"/>
              </a:rPr>
              <a:t>Les clients peuvent laisser une appréciation sur les démonstrations du logiciel et mesurer l’état d’avancement dans l’implémentation du système.</a:t>
            </a:r>
            <a:r>
              <a:rPr b="0" lang="en-US" sz="2600" spc="-1" strike="noStrike">
                <a:solidFill>
                  <a:srgbClr val="002060"/>
                </a:solidFill>
                <a:latin typeface="Corbel Light"/>
              </a:rPr>
              <a:t> </a:t>
            </a:r>
            <a:endParaRPr b="0" lang="fr-FR" sz="26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Une livraison ainsi qu’un déploiement plus rapide du logiciel. </a:t>
            </a:r>
            <a:endParaRPr b="0" lang="fr-FR" sz="26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2060"/>
                </a:solidFill>
                <a:latin typeface="Corbel Light"/>
              </a:rPr>
              <a:t>Les clients sont capable d’utiliser et de bénéficier du logiciel plus tôt que pour les modèles en cascade.</a:t>
            </a:r>
            <a:endParaRPr b="0" lang="fr-FR" sz="2200" spc="-1" strike="noStrike">
              <a:latin typeface="Arial"/>
            </a:endParaRPr>
          </a:p>
        </p:txBody>
      </p:sp>
      <p:sp>
        <p:nvSpPr>
          <p:cNvPr id="116" name="PlaceHolder 1"/>
          <p:cNvSpPr>
            <a:spLocks noGrp="1"/>
          </p:cNvSpPr>
          <p:nvPr>
            <p:ph type="ftr" idx="16"/>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Problèmes du développement incrémental </a:t>
            </a:r>
            <a:endParaRPr b="0" lang="fr-FR" sz="4400" spc="-1" strike="noStrike">
              <a:latin typeface="Arial"/>
            </a:endParaRPr>
          </a:p>
        </p:txBody>
      </p:sp>
      <p:sp>
        <p:nvSpPr>
          <p:cNvPr id="118" name="Text Box 2"/>
          <p:cNvSpPr/>
          <p:nvPr/>
        </p:nvSpPr>
        <p:spPr>
          <a:xfrm>
            <a:off x="411840" y="1228320"/>
            <a:ext cx="11368440" cy="414648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 processus n’est pas visible. </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gérants ont besoin de délivrables réguliers pour mesurer les avancées.</a:t>
            </a:r>
            <a:endParaRPr b="0" lang="fr-FR" sz="28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La structure des systèmes tendent à se dégrader lorsque de nouveaux incréments sont ajoutés. </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Outre le temps et l’argent dépensés pour l’amélioration du système, les changements réguliers tendent à corrompre la structure du système.</a:t>
            </a:r>
            <a:endParaRPr b="0" lang="fr-FR" sz="2800" spc="-1" strike="noStrike">
              <a:latin typeface="Arial"/>
            </a:endParaRPr>
          </a:p>
        </p:txBody>
      </p:sp>
      <p:sp>
        <p:nvSpPr>
          <p:cNvPr id="119" name="PlaceHolder 1"/>
          <p:cNvSpPr>
            <a:spLocks noGrp="1"/>
          </p:cNvSpPr>
          <p:nvPr>
            <p:ph type="ftr" idx="17"/>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Intégration et configuration </a:t>
            </a:r>
            <a:endParaRPr b="0" lang="fr-FR" sz="4400" spc="-1" strike="noStrike">
              <a:latin typeface="Arial"/>
            </a:endParaRPr>
          </a:p>
        </p:txBody>
      </p:sp>
      <p:sp>
        <p:nvSpPr>
          <p:cNvPr id="121" name="Text Box 2"/>
          <p:cNvSpPr/>
          <p:nvPr/>
        </p:nvSpPr>
        <p:spPr>
          <a:xfrm>
            <a:off x="411840" y="1225080"/>
            <a:ext cx="11368440" cy="478548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Se base sur la réutilisation logicielle où des systèmes sont integrés à partir de composants ou d’autres applications.</a:t>
            </a:r>
            <a:endParaRPr b="0" lang="fr-FR" sz="3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Les éléments réutilisés peuvent être configurés pour adapter leur comportement ainsi que leurs fonctionnalités aux besoins de l’utilisateur.</a:t>
            </a:r>
            <a:endParaRPr b="0" lang="fr-FR" sz="3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La réutilisation est maintenant devenue une approche standard de beaucoup de systèmes applicatifs.</a:t>
            </a:r>
            <a:endParaRPr b="0" lang="fr-FR" sz="3200" spc="-1" strike="noStrike">
              <a:latin typeface="Arial"/>
            </a:endParaRPr>
          </a:p>
        </p:txBody>
      </p:sp>
      <p:sp>
        <p:nvSpPr>
          <p:cNvPr id="122" name="PlaceHolder 1"/>
          <p:cNvSpPr>
            <a:spLocks noGrp="1"/>
          </p:cNvSpPr>
          <p:nvPr>
            <p:ph type="ftr" idx="18"/>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Types de logiciels réutilisables </a:t>
            </a:r>
            <a:endParaRPr b="0" lang="fr-FR" sz="4400" spc="-1" strike="noStrike">
              <a:latin typeface="Arial"/>
            </a:endParaRPr>
          </a:p>
        </p:txBody>
      </p:sp>
      <p:sp>
        <p:nvSpPr>
          <p:cNvPr id="124" name="Text Box 2"/>
          <p:cNvSpPr/>
          <p:nvPr/>
        </p:nvSpPr>
        <p:spPr>
          <a:xfrm>
            <a:off x="411840" y="1225080"/>
            <a:ext cx="11368440" cy="493812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Applications autonomes qui sont configurées pour être utilisées dans un environnement particulier.</a:t>
            </a:r>
            <a:endParaRPr b="0" lang="fr-FR" sz="3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Collection d’objets développés sous forme de paquetage et à intégrer avec un cadre de composants tels que .NET ou J2EE.</a:t>
            </a:r>
            <a:endParaRPr b="0" lang="fr-FR" sz="3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Services web développés selon les standards de service et qui sont disponibles pour être invoqués à distance.</a:t>
            </a:r>
            <a:endParaRPr b="0" lang="fr-FR" sz="3200" spc="-1" strike="noStrike">
              <a:latin typeface="Arial"/>
            </a:endParaRPr>
          </a:p>
          <a:p>
            <a:pPr>
              <a:lnSpc>
                <a:spcPct val="100000"/>
              </a:lnSpc>
              <a:spcBef>
                <a:spcPts val="601"/>
              </a:spcBef>
              <a:spcAft>
                <a:spcPts val="60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fr-FR" sz="3200" spc="-1" strike="noStrike">
              <a:latin typeface="Arial"/>
            </a:endParaRPr>
          </a:p>
        </p:txBody>
      </p:sp>
      <p:sp>
        <p:nvSpPr>
          <p:cNvPr id="125" name="PlaceHolder 1"/>
          <p:cNvSpPr>
            <a:spLocks noGrp="1"/>
          </p:cNvSpPr>
          <p:nvPr>
            <p:ph type="ftr" idx="19"/>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Avantages et inconvénients</a:t>
            </a:r>
            <a:endParaRPr b="0" lang="fr-FR" sz="4400" spc="-1" strike="noStrike">
              <a:latin typeface="Arial"/>
            </a:endParaRPr>
          </a:p>
        </p:txBody>
      </p:sp>
      <p:sp>
        <p:nvSpPr>
          <p:cNvPr id="127" name="Text Box 2"/>
          <p:cNvSpPr/>
          <p:nvPr/>
        </p:nvSpPr>
        <p:spPr>
          <a:xfrm>
            <a:off x="411840" y="1060560"/>
            <a:ext cx="11368440" cy="396432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Avantages</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Réduction des coûts et des risques.</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Livraison et déploiement plus rapides.</a:t>
            </a:r>
            <a:endParaRPr b="0" lang="fr-FR" sz="28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Inconvénients</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Inévitable compromission des exigences. </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Manque de contrôle sur l’évolution des éléments de systèmes réutilisés.</a:t>
            </a:r>
            <a:endParaRPr b="0" lang="fr-FR" sz="2800" spc="-1" strike="noStrike">
              <a:latin typeface="Arial"/>
            </a:endParaRPr>
          </a:p>
        </p:txBody>
      </p:sp>
      <p:sp>
        <p:nvSpPr>
          <p:cNvPr id="128" name="PlaceHolder 1"/>
          <p:cNvSpPr>
            <a:spLocks noGrp="1"/>
          </p:cNvSpPr>
          <p:nvPr>
            <p:ph type="ftr" idx="20"/>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Shape 116"/>
          <p:cNvSpPr/>
          <p:nvPr/>
        </p:nvSpPr>
        <p:spPr>
          <a:xfrm>
            <a:off x="984960" y="3054960"/>
            <a:ext cx="10221480" cy="74736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buNone/>
            </a:pPr>
            <a:r>
              <a:rPr b="1" lang="en-GB" sz="4400" spc="-1" strike="noStrike">
                <a:solidFill>
                  <a:srgbClr val="002060"/>
                </a:solidFill>
                <a:latin typeface="Corbel Light"/>
              </a:rPr>
              <a:t>Activités de processus</a:t>
            </a:r>
            <a:endParaRPr b="0" lang="fr-FR" sz="4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Activités de processus</a:t>
            </a:r>
            <a:endParaRPr b="0" lang="fr-FR" sz="4400" spc="-1" strike="noStrike">
              <a:latin typeface="Arial"/>
            </a:endParaRPr>
          </a:p>
          <a:p>
            <a:pPr>
              <a:lnSpc>
                <a:spcPct val="90000"/>
              </a:lnSpc>
              <a:buNone/>
            </a:pPr>
            <a:endParaRPr b="0" lang="fr-FR" sz="4400" spc="-1" strike="noStrike">
              <a:latin typeface="Arial"/>
            </a:endParaRPr>
          </a:p>
        </p:txBody>
      </p:sp>
      <p:sp>
        <p:nvSpPr>
          <p:cNvPr id="131" name="Text Box 2"/>
          <p:cNvSpPr/>
          <p:nvPr/>
        </p:nvSpPr>
        <p:spPr>
          <a:xfrm>
            <a:off x="411840" y="898200"/>
            <a:ext cx="11368440" cy="509112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Dans la réalité, un processus logiciel est composé de séquences non dissociées d’activités techniques, collaboratives et de gestion, avec comme principal objectif de spécifier, concevoir, implémenter et tester un logiciel.</a:t>
            </a:r>
            <a:endParaRPr b="0" lang="fr-FR" sz="28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quatre activités de processus basiques que sont la spécification, le développement, la validation et l’évolution, sont organisées différemment suivant les processus de développement employés.</a:t>
            </a:r>
            <a:endParaRPr b="0" lang="fr-FR" sz="28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Par exemple, pour un modèle en cascade, elles sont organisées en séquences alors que pour le développement incrémental, elles sont indissociées.</a:t>
            </a:r>
            <a:endParaRPr b="0" lang="fr-FR" sz="2800" spc="-1" strike="noStrike">
              <a:latin typeface="Arial"/>
            </a:endParaRPr>
          </a:p>
        </p:txBody>
      </p:sp>
      <p:sp>
        <p:nvSpPr>
          <p:cNvPr id="132" name="PlaceHolder 1"/>
          <p:cNvSpPr>
            <a:spLocks noGrp="1"/>
          </p:cNvSpPr>
          <p:nvPr>
            <p:ph type="ftr" idx="21"/>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Spécification logicielle</a:t>
            </a:r>
            <a:endParaRPr b="0" lang="fr-FR" sz="4400" spc="-1" strike="noStrike">
              <a:latin typeface="Arial"/>
            </a:endParaRPr>
          </a:p>
          <a:p>
            <a:pPr>
              <a:lnSpc>
                <a:spcPct val="90000"/>
              </a:lnSpc>
              <a:buNone/>
            </a:pPr>
            <a:endParaRPr b="0" lang="fr-FR" sz="4400" spc="-1" strike="noStrike">
              <a:latin typeface="Arial"/>
            </a:endParaRPr>
          </a:p>
        </p:txBody>
      </p:sp>
      <p:sp>
        <p:nvSpPr>
          <p:cNvPr id="134" name="Text Box 2"/>
          <p:cNvSpPr/>
          <p:nvPr/>
        </p:nvSpPr>
        <p:spPr>
          <a:xfrm>
            <a:off x="411840" y="1011960"/>
            <a:ext cx="11368440" cy="518508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C’est le procédé par lequel on établit les services requis et les contraintes des opérations du système et de son développement.</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Processus de l’ingénierie des exigences</a:t>
            </a:r>
            <a:endParaRPr b="0" lang="fr-FR" sz="2800" spc="-1" strike="noStrike">
              <a:latin typeface="Arial"/>
            </a:endParaRPr>
          </a:p>
          <a:p>
            <a:pPr lvl="3" marL="12434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Recueil et analyse des exigences</a:t>
            </a:r>
            <a:endParaRPr b="0" lang="fr-FR" sz="2400" spc="-1" strike="noStrike">
              <a:latin typeface="Arial"/>
            </a:endParaRPr>
          </a:p>
          <a:p>
            <a:pPr lvl="4" marL="17006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2060"/>
                </a:solidFill>
                <a:latin typeface="Corbel Light"/>
              </a:rPr>
              <a:t>Ce dont les acteurs du système ont besoin ou attendent du système</a:t>
            </a:r>
            <a:endParaRPr b="0" lang="fr-FR" sz="2000" spc="-1" strike="noStrike">
              <a:latin typeface="Arial"/>
            </a:endParaRPr>
          </a:p>
          <a:p>
            <a:pPr lvl="3" marL="12434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Spécification des exigences</a:t>
            </a:r>
            <a:r>
              <a:rPr b="0" lang="en-US" sz="2400" spc="-1" strike="noStrike">
                <a:solidFill>
                  <a:srgbClr val="002060"/>
                </a:solidFill>
                <a:latin typeface="Corbel Light"/>
              </a:rPr>
              <a:t>	</a:t>
            </a:r>
            <a:endParaRPr b="0" lang="fr-FR" sz="2400" spc="-1" strike="noStrike">
              <a:latin typeface="Arial"/>
            </a:endParaRPr>
          </a:p>
          <a:p>
            <a:pPr lvl="4" marL="17006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2060"/>
                </a:solidFill>
                <a:latin typeface="Corbel Light"/>
              </a:rPr>
              <a:t>Définition des exigences en détail</a:t>
            </a:r>
            <a:endParaRPr b="0" lang="fr-FR" sz="2000" spc="-1" strike="noStrike">
              <a:latin typeface="Arial"/>
            </a:endParaRPr>
          </a:p>
          <a:p>
            <a:pPr lvl="3" marL="12434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Validation des exigences</a:t>
            </a:r>
            <a:endParaRPr b="0" lang="fr-FR" sz="2400" spc="-1" strike="noStrike">
              <a:latin typeface="Arial"/>
            </a:endParaRPr>
          </a:p>
          <a:p>
            <a:pPr lvl="4" marL="17006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2060"/>
                </a:solidFill>
                <a:latin typeface="Corbel Light"/>
              </a:rPr>
              <a:t>Vérification de la conformité des exigences par rapport aux attentes du client.</a:t>
            </a:r>
            <a:endParaRPr b="0" lang="fr-FR" sz="2000" spc="-1" strike="noStrike">
              <a:latin typeface="Arial"/>
            </a:endParaRPr>
          </a:p>
        </p:txBody>
      </p:sp>
      <p:sp>
        <p:nvSpPr>
          <p:cNvPr id="135" name="PlaceHolder 1"/>
          <p:cNvSpPr>
            <a:spLocks noGrp="1"/>
          </p:cNvSpPr>
          <p:nvPr>
            <p:ph type="ftr" idx="22"/>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Shape 116"/>
          <p:cNvSpPr/>
          <p:nvPr/>
        </p:nvSpPr>
        <p:spPr>
          <a:xfrm>
            <a:off x="144000" y="74520"/>
            <a:ext cx="5002560" cy="52308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GB" sz="4400" spc="-1" strike="noStrike">
                <a:solidFill>
                  <a:srgbClr val="002060"/>
                </a:solidFill>
                <a:latin typeface="Corbel Light"/>
              </a:rPr>
              <a:t>Processus</a:t>
            </a:r>
            <a:endParaRPr b="0" lang="fr-FR" sz="4400" spc="-1" strike="noStrike">
              <a:latin typeface="Arial"/>
            </a:endParaRPr>
          </a:p>
        </p:txBody>
      </p:sp>
      <p:sp>
        <p:nvSpPr>
          <p:cNvPr id="87" name="Text Box 2"/>
          <p:cNvSpPr/>
          <p:nvPr/>
        </p:nvSpPr>
        <p:spPr>
          <a:xfrm>
            <a:off x="636120" y="924480"/>
            <a:ext cx="11186640" cy="506196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2060"/>
                </a:solidFill>
                <a:latin typeface="Corbel Light"/>
              </a:rPr>
              <a:t>Un processus définit :</a:t>
            </a:r>
            <a:endParaRPr b="0" lang="fr-FR" sz="36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qui fait quoi ?</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à quel moment  ?</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et de quelle façon ?</a:t>
            </a:r>
            <a:endParaRPr b="0" lang="fr-FR" sz="3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2060"/>
                </a:solidFill>
                <a:latin typeface="Corbel Light"/>
              </a:rPr>
              <a:t>pour atteindre un certain objectif.</a:t>
            </a:r>
            <a:endParaRPr b="0" lang="fr-FR" sz="36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2060"/>
                </a:solidFill>
                <a:latin typeface="Corbel Light"/>
              </a:rPr>
              <a:t>En ingénierie logicielle, le résultat d’un processus (logiciel) est la production d’un logiciel (appelé également prodtuit logiciel)</a:t>
            </a:r>
            <a:endParaRPr b="0" lang="fr-FR" sz="3600" spc="-1" strike="noStrike">
              <a:latin typeface="Arial"/>
            </a:endParaRPr>
          </a:p>
        </p:txBody>
      </p:sp>
      <p:sp>
        <p:nvSpPr>
          <p:cNvPr id="88" name="PlaceHolder 1"/>
          <p:cNvSpPr>
            <a:spLocks noGrp="1"/>
          </p:cNvSpPr>
          <p:nvPr>
            <p:ph type="ftr" idx="7"/>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Conception et implémentation logicielles</a:t>
            </a:r>
            <a:endParaRPr b="0" lang="fr-FR" sz="4400" spc="-1" strike="noStrike">
              <a:latin typeface="Arial"/>
            </a:endParaRPr>
          </a:p>
          <a:p>
            <a:pPr>
              <a:lnSpc>
                <a:spcPct val="90000"/>
              </a:lnSpc>
              <a:buNone/>
            </a:pPr>
            <a:endParaRPr b="0" lang="fr-FR" sz="4400" spc="-1" strike="noStrike">
              <a:latin typeface="Arial"/>
            </a:endParaRPr>
          </a:p>
        </p:txBody>
      </p:sp>
      <p:sp>
        <p:nvSpPr>
          <p:cNvPr id="137" name="Text Box 2"/>
          <p:cNvSpPr/>
          <p:nvPr/>
        </p:nvSpPr>
        <p:spPr>
          <a:xfrm>
            <a:off x="411840" y="1088640"/>
            <a:ext cx="11368440" cy="414756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 procédé par lequel les spécifications du système sont converties en un système exécutable.</a:t>
            </a:r>
            <a:endParaRPr b="0" lang="fr-FR" sz="28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Conception logicielle</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Conception d’un modèle du système qui réalise les spécifications.</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Implémentation</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Traduction de ce modèle en un programme exécutable.</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activités de conception et d’implémentation sont assez proches et ne sont pas souvent dissociées.</a:t>
            </a:r>
            <a:endParaRPr b="0" lang="fr-FR" sz="2800" spc="-1" strike="noStrike">
              <a:latin typeface="Arial"/>
            </a:endParaRPr>
          </a:p>
        </p:txBody>
      </p:sp>
      <p:sp>
        <p:nvSpPr>
          <p:cNvPr id="138" name="PlaceHolder 1"/>
          <p:cNvSpPr>
            <a:spLocks noGrp="1"/>
          </p:cNvSpPr>
          <p:nvPr>
            <p:ph type="ftr" idx="23"/>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Shape 116"/>
          <p:cNvSpPr/>
          <p:nvPr/>
        </p:nvSpPr>
        <p:spPr>
          <a:xfrm>
            <a:off x="176040" y="112320"/>
            <a:ext cx="1152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Modèle générique de conception (design)</a:t>
            </a:r>
            <a:endParaRPr b="0" lang="fr-FR" sz="4400" spc="-1" strike="noStrike">
              <a:latin typeface="Arial"/>
            </a:endParaRPr>
          </a:p>
        </p:txBody>
      </p:sp>
      <p:pic>
        <p:nvPicPr>
          <p:cNvPr id="140" name="Picture 3" descr="2.5 Design-process.eps"/>
          <p:cNvPicPr/>
          <p:nvPr/>
        </p:nvPicPr>
        <p:blipFill>
          <a:blip r:embed="rId1"/>
          <a:stretch/>
        </p:blipFill>
        <p:spPr>
          <a:xfrm>
            <a:off x="2004120" y="975600"/>
            <a:ext cx="7355880" cy="5492520"/>
          </a:xfrm>
          <a:prstGeom prst="rect">
            <a:avLst/>
          </a:prstGeom>
          <a:ln w="0">
            <a:noFill/>
          </a:ln>
        </p:spPr>
      </p:pic>
      <p:sp>
        <p:nvSpPr>
          <p:cNvPr id="141" name="PlaceHolder 1"/>
          <p:cNvSpPr>
            <a:spLocks noGrp="1"/>
          </p:cNvSpPr>
          <p:nvPr>
            <p:ph type="ftr" idx="24"/>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Shape 116"/>
          <p:cNvSpPr/>
          <p:nvPr/>
        </p:nvSpPr>
        <p:spPr>
          <a:xfrm>
            <a:off x="176040" y="112320"/>
            <a:ext cx="962532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Activités de conception (Design activities)</a:t>
            </a:r>
            <a:endParaRPr b="0" lang="fr-FR" sz="4400" spc="-1" strike="noStrike">
              <a:latin typeface="Arial"/>
            </a:endParaRPr>
          </a:p>
          <a:p>
            <a:pPr>
              <a:lnSpc>
                <a:spcPct val="90000"/>
              </a:lnSpc>
              <a:buNone/>
            </a:pPr>
            <a:endParaRPr b="0" lang="fr-FR" sz="4400" spc="-1" strike="noStrike">
              <a:latin typeface="Arial"/>
            </a:endParaRPr>
          </a:p>
        </p:txBody>
      </p:sp>
      <p:sp>
        <p:nvSpPr>
          <p:cNvPr id="143" name="Text Box 2"/>
          <p:cNvSpPr/>
          <p:nvPr/>
        </p:nvSpPr>
        <p:spPr>
          <a:xfrm>
            <a:off x="411840" y="1260720"/>
            <a:ext cx="11368440" cy="481716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Conception architecturale, on identifie la structure générale du système, ses principaux composants (sous-systèmes, modules), leurs relations et comment ils sont distribués.</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Conception de bases de données, on définit la structure des données et comment ces données seront représentées. </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Conception d’interfaces, on définit les interfaces entre les composants. </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Conception de composants et sélection, on recherche les composants réutilisables. S’ils ne sont pas disponibles, on conçoit de nouveaux composants.</a:t>
            </a:r>
            <a:endParaRPr b="0" lang="fr-FR" sz="2800" spc="-1" strike="noStrike">
              <a:latin typeface="Arial"/>
            </a:endParaRPr>
          </a:p>
        </p:txBody>
      </p:sp>
      <p:sp>
        <p:nvSpPr>
          <p:cNvPr id="144" name="PlaceHolder 1"/>
          <p:cNvSpPr>
            <a:spLocks noGrp="1"/>
          </p:cNvSpPr>
          <p:nvPr>
            <p:ph type="ftr" idx="25"/>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Shape 116"/>
          <p:cNvSpPr/>
          <p:nvPr/>
        </p:nvSpPr>
        <p:spPr>
          <a:xfrm>
            <a:off x="176040" y="112320"/>
            <a:ext cx="678564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Implémentation du système</a:t>
            </a:r>
            <a:endParaRPr b="0" lang="fr-FR" sz="4400" spc="-1" strike="noStrike">
              <a:latin typeface="Arial"/>
            </a:endParaRPr>
          </a:p>
          <a:p>
            <a:pPr>
              <a:lnSpc>
                <a:spcPct val="90000"/>
              </a:lnSpc>
              <a:buNone/>
            </a:pPr>
            <a:endParaRPr b="0" lang="fr-FR" sz="4400" spc="-1" strike="noStrike">
              <a:latin typeface="Arial"/>
            </a:endParaRPr>
          </a:p>
        </p:txBody>
      </p:sp>
      <p:sp>
        <p:nvSpPr>
          <p:cNvPr id="146" name="Text Box 2"/>
          <p:cNvSpPr/>
          <p:nvPr/>
        </p:nvSpPr>
        <p:spPr>
          <a:xfrm>
            <a:off x="411840" y="1457640"/>
            <a:ext cx="11368440" cy="317052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 logiciel est implémenté soit en développant un nouveau programme ou en configurant une application existante.</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 débogage est l’activité où l’on recherche les défauts des programmes, et où on corrige ces défauts.</a:t>
            </a:r>
            <a:endParaRPr b="0" lang="fr-FR" sz="3200" spc="-1" strike="noStrike">
              <a:latin typeface="Arial"/>
            </a:endParaRPr>
          </a:p>
        </p:txBody>
      </p:sp>
      <p:sp>
        <p:nvSpPr>
          <p:cNvPr id="147" name="PlaceHolder 1"/>
          <p:cNvSpPr>
            <a:spLocks noGrp="1"/>
          </p:cNvSpPr>
          <p:nvPr>
            <p:ph type="ftr" idx="26"/>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Shape 116"/>
          <p:cNvSpPr/>
          <p:nvPr/>
        </p:nvSpPr>
        <p:spPr>
          <a:xfrm>
            <a:off x="176040" y="112320"/>
            <a:ext cx="678564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Validation logicielle</a:t>
            </a:r>
            <a:endParaRPr b="0" lang="fr-FR" sz="4400" spc="-1" strike="noStrike">
              <a:latin typeface="Arial"/>
            </a:endParaRPr>
          </a:p>
          <a:p>
            <a:pPr>
              <a:lnSpc>
                <a:spcPct val="90000"/>
              </a:lnSpc>
              <a:buNone/>
            </a:pPr>
            <a:endParaRPr b="0" lang="fr-FR" sz="4400" spc="-1" strike="noStrike">
              <a:latin typeface="Arial"/>
            </a:endParaRPr>
          </a:p>
        </p:txBody>
      </p:sp>
      <p:sp>
        <p:nvSpPr>
          <p:cNvPr id="149" name="Text Box 2"/>
          <p:cNvSpPr/>
          <p:nvPr/>
        </p:nvSpPr>
        <p:spPr>
          <a:xfrm>
            <a:off x="411840" y="914400"/>
            <a:ext cx="11368440" cy="493812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La vérification et la validation (V&amp;V) sont destinées à prouver que le système est conforme à ses spécifications et répond aux exigences du client.</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Impliquent la vérification et la révision des processus ainsi que le test du système.</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 test du système signifie l’exécution du système avec des cas de tests dérivés des spécifications des données réelles à traiter par le système.</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 test est l’activité la plus usuelle de V&amp;V.</a:t>
            </a:r>
            <a:endParaRPr b="0" lang="fr-FR" sz="3200" spc="-1" strike="noStrike">
              <a:latin typeface="Arial"/>
            </a:endParaRPr>
          </a:p>
        </p:txBody>
      </p:sp>
      <p:sp>
        <p:nvSpPr>
          <p:cNvPr id="150" name="PlaceHolder 1"/>
          <p:cNvSpPr>
            <a:spLocks noGrp="1"/>
          </p:cNvSpPr>
          <p:nvPr>
            <p:ph type="ftr" idx="27"/>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Shape 116"/>
          <p:cNvSpPr/>
          <p:nvPr/>
        </p:nvSpPr>
        <p:spPr>
          <a:xfrm>
            <a:off x="176040" y="112320"/>
            <a:ext cx="678564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Phases du test</a:t>
            </a:r>
            <a:endParaRPr b="0" lang="fr-FR" sz="4400" spc="-1" strike="noStrike">
              <a:latin typeface="Arial"/>
            </a:endParaRPr>
          </a:p>
          <a:p>
            <a:pPr>
              <a:lnSpc>
                <a:spcPct val="90000"/>
              </a:lnSpc>
              <a:buNone/>
            </a:pPr>
            <a:endParaRPr b="0" lang="fr-FR" sz="4400" spc="-1" strike="noStrike">
              <a:latin typeface="Arial"/>
            </a:endParaRPr>
          </a:p>
        </p:txBody>
      </p:sp>
      <p:pic>
        <p:nvPicPr>
          <p:cNvPr id="152" name="Picture 3" descr="2.6 Testing-process.eps"/>
          <p:cNvPicPr/>
          <p:nvPr/>
        </p:nvPicPr>
        <p:blipFill>
          <a:blip r:embed="rId1"/>
          <a:stretch/>
        </p:blipFill>
        <p:spPr>
          <a:xfrm>
            <a:off x="2031840" y="1918440"/>
            <a:ext cx="7088400" cy="1927440"/>
          </a:xfrm>
          <a:prstGeom prst="rect">
            <a:avLst/>
          </a:prstGeom>
          <a:ln w="0">
            <a:noFill/>
          </a:ln>
        </p:spPr>
      </p:pic>
      <p:sp>
        <p:nvSpPr>
          <p:cNvPr id="153" name="PlaceHolder 1"/>
          <p:cNvSpPr>
            <a:spLocks noGrp="1"/>
          </p:cNvSpPr>
          <p:nvPr>
            <p:ph type="ftr" idx="28"/>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Shape 116"/>
          <p:cNvSpPr/>
          <p:nvPr/>
        </p:nvSpPr>
        <p:spPr>
          <a:xfrm>
            <a:off x="176040" y="112320"/>
            <a:ext cx="678564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Phases du test</a:t>
            </a:r>
            <a:endParaRPr b="0" lang="fr-FR" sz="4400" spc="-1" strike="noStrike">
              <a:latin typeface="Arial"/>
            </a:endParaRPr>
          </a:p>
          <a:p>
            <a:pPr>
              <a:lnSpc>
                <a:spcPct val="90000"/>
              </a:lnSpc>
              <a:buNone/>
            </a:pPr>
            <a:endParaRPr b="0" lang="fr-FR" sz="4400" spc="-1" strike="noStrike">
              <a:latin typeface="Arial"/>
            </a:endParaRPr>
          </a:p>
        </p:txBody>
      </p:sp>
      <p:sp>
        <p:nvSpPr>
          <p:cNvPr id="155" name="Text Box 2"/>
          <p:cNvSpPr/>
          <p:nvPr/>
        </p:nvSpPr>
        <p:spPr>
          <a:xfrm>
            <a:off x="411840" y="753840"/>
            <a:ext cx="11368440" cy="503100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Test de composant</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Des composants individuels sont testés indépendemment</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composants peuvent être des fonctions ou des objets ou un ensemble cohérent de ces entités.</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Test du système</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Tester le système comme un ensemble.</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Test du client</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Tester avec les données du client pour s’assurer que le système répond aux besoins du client.</a:t>
            </a:r>
            <a:endParaRPr b="0" lang="fr-FR" sz="2800" spc="-1" strike="noStrike">
              <a:latin typeface="Arial"/>
            </a:endParaRPr>
          </a:p>
        </p:txBody>
      </p:sp>
      <p:sp>
        <p:nvSpPr>
          <p:cNvPr id="156" name="PlaceHolder 1"/>
          <p:cNvSpPr>
            <a:spLocks noGrp="1"/>
          </p:cNvSpPr>
          <p:nvPr>
            <p:ph type="ftr" idx="29"/>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Shape 116"/>
          <p:cNvSpPr/>
          <p:nvPr/>
        </p:nvSpPr>
        <p:spPr>
          <a:xfrm>
            <a:off x="176040" y="112320"/>
            <a:ext cx="678564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Evolution logicielle</a:t>
            </a:r>
            <a:endParaRPr b="0" lang="fr-FR" sz="4400" spc="-1" strike="noStrike">
              <a:latin typeface="Arial"/>
            </a:endParaRPr>
          </a:p>
          <a:p>
            <a:pPr>
              <a:lnSpc>
                <a:spcPct val="90000"/>
              </a:lnSpc>
              <a:buNone/>
            </a:pPr>
            <a:endParaRPr b="0" lang="fr-FR" sz="4400" spc="-1" strike="noStrike">
              <a:latin typeface="Arial"/>
            </a:endParaRPr>
          </a:p>
        </p:txBody>
      </p:sp>
      <p:sp>
        <p:nvSpPr>
          <p:cNvPr id="158" name="Text Box 2"/>
          <p:cNvSpPr/>
          <p:nvPr/>
        </p:nvSpPr>
        <p:spPr>
          <a:xfrm>
            <a:off x="411840" y="1122840"/>
            <a:ext cx="11368440" cy="527292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De façon inhérente, un logiciel est flexible et peut changer.</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Etant donné que les exigences changent, pour s’adapter aux changements du business métier, le logiciel supportant ce business doit aussi changer et évoluer.</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La démarcation entre les phases de développement et d’évolution est de moins en moins flagrante parce que de moins en moins de systèmes sont complètement nouveaux.</a:t>
            </a:r>
            <a:endParaRPr b="0" lang="fr-FR" sz="3200" spc="-1" strike="noStrike">
              <a:latin typeface="Arial"/>
            </a:endParaRPr>
          </a:p>
        </p:txBody>
      </p:sp>
      <p:sp>
        <p:nvSpPr>
          <p:cNvPr id="159" name="PlaceHolder 1"/>
          <p:cNvSpPr>
            <a:spLocks noGrp="1"/>
          </p:cNvSpPr>
          <p:nvPr>
            <p:ph type="ftr" idx="30"/>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Shape 116"/>
          <p:cNvSpPr/>
          <p:nvPr/>
        </p:nvSpPr>
        <p:spPr>
          <a:xfrm>
            <a:off x="984960" y="3054960"/>
            <a:ext cx="10221480" cy="74736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buNone/>
            </a:pPr>
            <a:r>
              <a:rPr b="1" lang="en-GB" sz="4400" spc="-1" strike="noStrike">
                <a:solidFill>
                  <a:srgbClr val="002060"/>
                </a:solidFill>
                <a:latin typeface="Corbel Light"/>
              </a:rPr>
              <a:t>Prise en compte des changements</a:t>
            </a:r>
            <a:endParaRPr b="0" lang="fr-FR" sz="4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Shape 116"/>
          <p:cNvSpPr/>
          <p:nvPr/>
        </p:nvSpPr>
        <p:spPr>
          <a:xfrm>
            <a:off x="176040" y="112320"/>
            <a:ext cx="1134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Prise en compte des changements</a:t>
            </a:r>
            <a:endParaRPr b="0" lang="fr-FR" sz="4400" spc="-1" strike="noStrike">
              <a:latin typeface="Arial"/>
            </a:endParaRPr>
          </a:p>
          <a:p>
            <a:pPr>
              <a:lnSpc>
                <a:spcPct val="90000"/>
              </a:lnSpc>
              <a:buNone/>
            </a:pPr>
            <a:endParaRPr b="0" lang="fr-FR" sz="4400" spc="-1" strike="noStrike">
              <a:latin typeface="Arial"/>
            </a:endParaRPr>
          </a:p>
        </p:txBody>
      </p:sp>
      <p:sp>
        <p:nvSpPr>
          <p:cNvPr id="162" name="Text Box 2"/>
          <p:cNvSpPr/>
          <p:nvPr/>
        </p:nvSpPr>
        <p:spPr>
          <a:xfrm>
            <a:off x="411840" y="753840"/>
            <a:ext cx="11368440" cy="567144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changements sont inévitables dans les grands projets logiciels.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Les changements métiers entraînent de nouvelles exigences</a:t>
            </a:r>
            <a:endParaRPr b="0" lang="fr-FR" sz="24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Les nouvelles technologies offrent de nouvelles possiblités visant l’amélioration des implémentations</a:t>
            </a:r>
            <a:endParaRPr b="0" lang="fr-FR" sz="24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Le changement des plateformes implique la modification des applications.</a:t>
            </a:r>
            <a:endParaRPr b="0" lang="fr-FR" sz="24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Un changement implique des reprises (Ex : nouvelle analyse des exigences). </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Ce qui fait que les coûts relatifs aux changements incluent à la fois ceux liés aux reprises ainsi que les coûts d’implémentation de nouvelles fonctionnalités.</a:t>
            </a:r>
            <a:endParaRPr b="0" lang="fr-FR" sz="2800" spc="-1" strike="noStrike">
              <a:latin typeface="Arial"/>
            </a:endParaRPr>
          </a:p>
        </p:txBody>
      </p:sp>
      <p:sp>
        <p:nvSpPr>
          <p:cNvPr id="163" name="PlaceHolder 1"/>
          <p:cNvSpPr>
            <a:spLocks noGrp="1"/>
          </p:cNvSpPr>
          <p:nvPr>
            <p:ph type="ftr" idx="31"/>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Shape 116"/>
          <p:cNvSpPr/>
          <p:nvPr/>
        </p:nvSpPr>
        <p:spPr>
          <a:xfrm>
            <a:off x="144000" y="180000"/>
            <a:ext cx="7956000" cy="3600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GB" sz="4400" spc="-1" strike="noStrike">
                <a:solidFill>
                  <a:srgbClr val="002060"/>
                </a:solidFill>
                <a:latin typeface="Corbel Light"/>
              </a:rPr>
              <a:t>Le processus logiciel</a:t>
            </a:r>
            <a:endParaRPr b="0" lang="fr-FR" sz="4400" spc="-1" strike="noStrike">
              <a:latin typeface="Arial"/>
            </a:endParaRPr>
          </a:p>
        </p:txBody>
      </p:sp>
      <p:sp>
        <p:nvSpPr>
          <p:cNvPr id="90" name="Text Box 2"/>
          <p:cNvSpPr/>
          <p:nvPr/>
        </p:nvSpPr>
        <p:spPr>
          <a:xfrm>
            <a:off x="636120" y="731880"/>
            <a:ext cx="11186640" cy="618984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Un ensemble structuré d’activités essentielles au développement de logiciels.</a:t>
            </a:r>
            <a:endParaRPr b="0" lang="fr-FR" sz="28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Il existe plusieurs processus logiciels différents, mais tous comportent :</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Spécification : définition de ce que le système est censé faire;</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Conception et implémentation : définition de l’organisation du système et l’implémentation du système.</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Validation : vérification que le système fait ce que le client veut.</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Evolution : changement du système en réponse aux besoins du client.</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Un modèle de processus logiciel est une représentation abstraite d’un processus. Il présente une description d’un processus suivant une perspective particulière.</a:t>
            </a:r>
            <a:endParaRPr b="0" lang="fr-FR" sz="2800" spc="-1" strike="noStrike">
              <a:latin typeface="Arial"/>
            </a:endParaRPr>
          </a:p>
        </p:txBody>
      </p:sp>
      <p:sp>
        <p:nvSpPr>
          <p:cNvPr id="91" name="PlaceHolder 1"/>
          <p:cNvSpPr>
            <a:spLocks noGrp="1"/>
          </p:cNvSpPr>
          <p:nvPr>
            <p:ph type="ftr" idx="8"/>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Shape 116"/>
          <p:cNvSpPr/>
          <p:nvPr/>
        </p:nvSpPr>
        <p:spPr>
          <a:xfrm>
            <a:off x="176040" y="112320"/>
            <a:ext cx="1134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000" spc="-1" strike="noStrike">
                <a:solidFill>
                  <a:srgbClr val="002060"/>
                </a:solidFill>
                <a:latin typeface="Corbel Light"/>
              </a:rPr>
              <a:t>Réduction des coûts liés aux reprises</a:t>
            </a:r>
            <a:endParaRPr b="0" lang="fr-FR" sz="4000" spc="-1" strike="noStrike">
              <a:latin typeface="Arial"/>
            </a:endParaRPr>
          </a:p>
          <a:p>
            <a:pPr>
              <a:lnSpc>
                <a:spcPct val="90000"/>
              </a:lnSpc>
              <a:buNone/>
            </a:pPr>
            <a:endParaRPr b="0" lang="fr-FR" sz="4400" spc="-1" strike="noStrike">
              <a:latin typeface="Arial"/>
            </a:endParaRPr>
          </a:p>
        </p:txBody>
      </p:sp>
      <p:sp>
        <p:nvSpPr>
          <p:cNvPr id="165" name="Text Box 2"/>
          <p:cNvSpPr/>
          <p:nvPr/>
        </p:nvSpPr>
        <p:spPr>
          <a:xfrm>
            <a:off x="411840" y="884880"/>
            <a:ext cx="11368440" cy="530532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Anticipation des changements : Le processus logiciel inclue des activités pouvant anticiper de possibles modifications avant que des reprises importantes ne soient nécessaires.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Par exemple, un prototype du système peut être développé pour montrer quelques caractéristiques clés du système aux clients.</a:t>
            </a:r>
            <a:endParaRPr b="0" lang="fr-FR" sz="24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Tolérance aux changements : Le processus est conçu de sorte que les changements puissent être intégrés à un moindre coût.</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Ceci implique une certaine forme de développement incrémental. Les changements proposés peuvent être implémentés sous forme d’incréments pas encore développés.  De ce fait, juste une petite partie du système va être altérée pour incorporer les changements.</a:t>
            </a:r>
            <a:endParaRPr b="0" lang="fr-FR" sz="2400" spc="-1" strike="noStrike">
              <a:latin typeface="Arial"/>
            </a:endParaRPr>
          </a:p>
        </p:txBody>
      </p:sp>
      <p:sp>
        <p:nvSpPr>
          <p:cNvPr id="166" name="PlaceHolder 1"/>
          <p:cNvSpPr>
            <a:spLocks noGrp="1"/>
          </p:cNvSpPr>
          <p:nvPr>
            <p:ph type="ftr" idx="32"/>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Prise en compte des changements d’exigence</a:t>
            </a:r>
            <a:endParaRPr b="0" lang="fr-FR" sz="4400" spc="-1" strike="noStrike">
              <a:latin typeface="Arial"/>
            </a:endParaRPr>
          </a:p>
          <a:p>
            <a:pPr>
              <a:lnSpc>
                <a:spcPct val="90000"/>
              </a:lnSpc>
              <a:buNone/>
            </a:pPr>
            <a:endParaRPr b="0" lang="fr-FR" sz="4400" spc="-1" strike="noStrike">
              <a:latin typeface="Arial"/>
            </a:endParaRPr>
          </a:p>
        </p:txBody>
      </p:sp>
      <p:sp>
        <p:nvSpPr>
          <p:cNvPr id="168" name="Text Box 2"/>
          <p:cNvSpPr/>
          <p:nvPr/>
        </p:nvSpPr>
        <p:spPr>
          <a:xfrm>
            <a:off x="411840" y="1195200"/>
            <a:ext cx="11368440" cy="524412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Prototyage </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Une version du système ou partie de celui-ci est développée rapidement de sorte à verifier les exigences du client et la faisabilité des choix conceptuels. </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Cette approche supporte l’anticipation des changements.</a:t>
            </a:r>
            <a:endParaRPr b="0" lang="fr-FR" sz="28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Livraison incrémentale </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Des incréments sont livrés au client pour appréciation et expérimentation.</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Cette approche supporte à la fois l’anticipation et la tolérance aux changements.</a:t>
            </a:r>
            <a:endParaRPr b="0" lang="fr-FR" sz="2800" spc="-1" strike="noStrike">
              <a:latin typeface="Arial"/>
            </a:endParaRPr>
          </a:p>
        </p:txBody>
      </p:sp>
      <p:sp>
        <p:nvSpPr>
          <p:cNvPr id="169" name="PlaceHolder 1"/>
          <p:cNvSpPr>
            <a:spLocks noGrp="1"/>
          </p:cNvSpPr>
          <p:nvPr>
            <p:ph type="ftr" idx="33"/>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Prototypage</a:t>
            </a:r>
            <a:endParaRPr b="0" lang="fr-FR" sz="4400" spc="-1" strike="noStrike">
              <a:latin typeface="Arial"/>
            </a:endParaRPr>
          </a:p>
          <a:p>
            <a:pPr>
              <a:lnSpc>
                <a:spcPct val="90000"/>
              </a:lnSpc>
              <a:buNone/>
            </a:pPr>
            <a:endParaRPr b="0" lang="fr-FR" sz="4400" spc="-1" strike="noStrike">
              <a:latin typeface="Arial"/>
            </a:endParaRPr>
          </a:p>
        </p:txBody>
      </p:sp>
      <p:sp>
        <p:nvSpPr>
          <p:cNvPr id="171" name="Text Box 2"/>
          <p:cNvSpPr/>
          <p:nvPr/>
        </p:nvSpPr>
        <p:spPr>
          <a:xfrm>
            <a:off x="411840" y="1061280"/>
            <a:ext cx="11368440" cy="478656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Un prototype est une version initiale d’un système utilisé pour démontrer des concepts et tester les choix conceptuels.</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Un prototype peut être utilisé dans :</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processus d’ingénierie des exigences pour aider au recueil, analyse, spécification et validation des exigences.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processus conceptuels pour explorer les choix et développer une interface utilisateur.</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 processus de test pour exécuter des tests.</a:t>
            </a:r>
            <a:endParaRPr b="0" lang="fr-FR" sz="2800" spc="-1" strike="noStrike">
              <a:latin typeface="Arial"/>
            </a:endParaRPr>
          </a:p>
        </p:txBody>
      </p:sp>
      <p:sp>
        <p:nvSpPr>
          <p:cNvPr id="172" name="PlaceHolder 1"/>
          <p:cNvSpPr>
            <a:spLocks noGrp="1"/>
          </p:cNvSpPr>
          <p:nvPr>
            <p:ph type="ftr" idx="34"/>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Bénéfices du prototypage</a:t>
            </a:r>
            <a:endParaRPr b="0" lang="fr-FR" sz="4400" spc="-1" strike="noStrike">
              <a:latin typeface="Arial"/>
            </a:endParaRPr>
          </a:p>
          <a:p>
            <a:pPr>
              <a:lnSpc>
                <a:spcPct val="90000"/>
              </a:lnSpc>
              <a:buNone/>
            </a:pPr>
            <a:endParaRPr b="0" lang="fr-FR" sz="4400" spc="-1" strike="noStrike">
              <a:latin typeface="Arial"/>
            </a:endParaRPr>
          </a:p>
        </p:txBody>
      </p:sp>
      <p:sp>
        <p:nvSpPr>
          <p:cNvPr id="174" name="Text Box 2"/>
          <p:cNvSpPr/>
          <p:nvPr/>
        </p:nvSpPr>
        <p:spPr>
          <a:xfrm>
            <a:off x="411840" y="1221840"/>
            <a:ext cx="11368440" cy="314100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Améliore l’utilisabilité du système.</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Plus proche des besoins de l’utilisateur.</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Améliore la qualité de la conception.</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Améliore la maintenabilité.</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Réduit des efforts de développement.</a:t>
            </a:r>
            <a:endParaRPr b="0" lang="fr-FR" sz="3200" spc="-1" strike="noStrike">
              <a:latin typeface="Arial"/>
            </a:endParaRPr>
          </a:p>
        </p:txBody>
      </p:sp>
      <p:sp>
        <p:nvSpPr>
          <p:cNvPr id="175" name="PlaceHolder 1"/>
          <p:cNvSpPr>
            <a:spLocks noGrp="1"/>
          </p:cNvSpPr>
          <p:nvPr>
            <p:ph type="ftr" idx="35"/>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Processus de développement de prototype</a:t>
            </a:r>
            <a:endParaRPr b="0" lang="fr-FR" sz="4400" spc="-1" strike="noStrike">
              <a:latin typeface="Arial"/>
            </a:endParaRPr>
          </a:p>
          <a:p>
            <a:pPr>
              <a:lnSpc>
                <a:spcPct val="90000"/>
              </a:lnSpc>
              <a:buNone/>
            </a:pPr>
            <a:endParaRPr b="0" lang="fr-FR" sz="4400" spc="-1" strike="noStrike">
              <a:latin typeface="Arial"/>
            </a:endParaRPr>
          </a:p>
        </p:txBody>
      </p:sp>
      <p:pic>
        <p:nvPicPr>
          <p:cNvPr id="177" name="Picture 3" descr="2.9 PrototypeProcess.eps"/>
          <p:cNvPicPr/>
          <p:nvPr/>
        </p:nvPicPr>
        <p:blipFill>
          <a:blip r:embed="rId1"/>
          <a:stretch/>
        </p:blipFill>
        <p:spPr>
          <a:xfrm>
            <a:off x="1050840" y="1685160"/>
            <a:ext cx="10374840" cy="3487320"/>
          </a:xfrm>
          <a:prstGeom prst="rect">
            <a:avLst/>
          </a:prstGeom>
          <a:ln w="0">
            <a:noFill/>
          </a:ln>
        </p:spPr>
      </p:pic>
      <p:sp>
        <p:nvSpPr>
          <p:cNvPr id="178" name="PlaceHolder 1"/>
          <p:cNvSpPr>
            <a:spLocks noGrp="1"/>
          </p:cNvSpPr>
          <p:nvPr>
            <p:ph type="ftr" idx="36"/>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000" spc="-1" strike="noStrike">
                <a:solidFill>
                  <a:srgbClr val="002060"/>
                </a:solidFill>
                <a:latin typeface="Corbel Light"/>
              </a:rPr>
              <a:t>Développement de prototype</a:t>
            </a:r>
            <a:endParaRPr b="0" lang="fr-FR" sz="4000" spc="-1" strike="noStrike">
              <a:latin typeface="Arial"/>
            </a:endParaRPr>
          </a:p>
          <a:p>
            <a:pPr>
              <a:lnSpc>
                <a:spcPct val="90000"/>
              </a:lnSpc>
              <a:buNone/>
            </a:pPr>
            <a:endParaRPr b="0" lang="fr-FR" sz="4000" spc="-1" strike="noStrike">
              <a:latin typeface="Arial"/>
            </a:endParaRPr>
          </a:p>
        </p:txBody>
      </p:sp>
      <p:sp>
        <p:nvSpPr>
          <p:cNvPr id="180" name="Text Box 2"/>
          <p:cNvSpPr/>
          <p:nvPr/>
        </p:nvSpPr>
        <p:spPr>
          <a:xfrm>
            <a:off x="411840" y="1221840"/>
            <a:ext cx="11368440" cy="487836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Utilise les langages et outils permettant le prototypage rapide</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Peut impliquer un abandon de fonctionnalités</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Se concentrer sur les aspects du produit les moins bien maitrisés.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N’inclut pas la vérification et la découverte des erreurs.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Se concentre sur les exigences fonctionnelles </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au détriment de celles non fonctionnelles (la fiablité, la sécurité, etc).</a:t>
            </a:r>
            <a:endParaRPr b="0" lang="fr-FR" sz="2800" spc="-1" strike="noStrike">
              <a:latin typeface="Arial"/>
            </a:endParaRPr>
          </a:p>
        </p:txBody>
      </p:sp>
      <p:sp>
        <p:nvSpPr>
          <p:cNvPr id="181" name="PlaceHolder 1"/>
          <p:cNvSpPr>
            <a:spLocks noGrp="1"/>
          </p:cNvSpPr>
          <p:nvPr>
            <p:ph type="ftr" idx="37"/>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L’abandon de prototype</a:t>
            </a:r>
            <a:endParaRPr b="0" lang="fr-FR" sz="4400" spc="-1" strike="noStrike">
              <a:latin typeface="Arial"/>
            </a:endParaRPr>
          </a:p>
          <a:p>
            <a:pPr>
              <a:lnSpc>
                <a:spcPct val="90000"/>
              </a:lnSpc>
              <a:buNone/>
            </a:pPr>
            <a:endParaRPr b="0" lang="fr-FR" sz="4400" spc="-1" strike="noStrike">
              <a:latin typeface="Arial"/>
            </a:endParaRPr>
          </a:p>
        </p:txBody>
      </p:sp>
      <p:sp>
        <p:nvSpPr>
          <p:cNvPr id="183" name="Text Box 2"/>
          <p:cNvSpPr/>
          <p:nvPr/>
        </p:nvSpPr>
        <p:spPr>
          <a:xfrm>
            <a:off x="411840" y="1013400"/>
            <a:ext cx="11368440" cy="515232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Les prototypes doivent être laissés de côté après le développement car ils ne peuvent pas être un bon socle pour la production de systèmes :</a:t>
            </a:r>
            <a:endParaRPr b="0" lang="fr-FR" sz="32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Il peut s’avérer impossible d’ajuster le système pour satisfaire les exigences non fonctionnelles.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Généralement les prototypes ne sont pas documentés.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La structure du prototype a tendance à se dégrader à travers les changements rapides et fréquents.</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 prototype ne satisfait généralement pas les standards de qualité.</a:t>
            </a:r>
            <a:endParaRPr b="0" lang="fr-FR" sz="2800" spc="-1" strike="noStrike">
              <a:latin typeface="Arial"/>
            </a:endParaRPr>
          </a:p>
        </p:txBody>
      </p:sp>
      <p:sp>
        <p:nvSpPr>
          <p:cNvPr id="184" name="PlaceHolder 1"/>
          <p:cNvSpPr>
            <a:spLocks noGrp="1"/>
          </p:cNvSpPr>
          <p:nvPr>
            <p:ph type="ftr" idx="38"/>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Livraison incrémentale</a:t>
            </a:r>
            <a:endParaRPr b="0" lang="fr-FR" sz="4400" spc="-1" strike="noStrike">
              <a:latin typeface="Arial"/>
            </a:endParaRPr>
          </a:p>
        </p:txBody>
      </p:sp>
      <p:sp>
        <p:nvSpPr>
          <p:cNvPr id="186" name="Text Box 2"/>
          <p:cNvSpPr/>
          <p:nvPr/>
        </p:nvSpPr>
        <p:spPr>
          <a:xfrm>
            <a:off x="411840" y="1013400"/>
            <a:ext cx="11368440" cy="576036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A lieu de livrer le système en une seule livraison, le développement et la livraison sont décomposés en incréments de sorte que chaque incrément soit une livraison d’une partie des fonctionnalités attendues.</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Les exigences de l’utilisateur sont priorisées et celles avec la plus haute priorité sont incluses dans les premiers incréments.</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Une fois que le développement d’un incrément a démarré, ses exigences sont bloquées. Toutefois, les exigences des incréments suivants peuvent quant à elles continuer à évoluer.</a:t>
            </a:r>
            <a:endParaRPr b="0" lang="fr-FR" sz="3200" spc="-1" strike="noStrike">
              <a:latin typeface="Arial"/>
            </a:endParaRPr>
          </a:p>
        </p:txBody>
      </p:sp>
      <p:sp>
        <p:nvSpPr>
          <p:cNvPr id="187" name="PlaceHolder 1"/>
          <p:cNvSpPr>
            <a:spLocks noGrp="1"/>
          </p:cNvSpPr>
          <p:nvPr>
            <p:ph type="ftr" idx="39"/>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Shape 116"/>
          <p:cNvSpPr/>
          <p:nvPr/>
        </p:nvSpPr>
        <p:spPr>
          <a:xfrm>
            <a:off x="176040" y="112320"/>
            <a:ext cx="1116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3600" spc="-1" strike="noStrike">
                <a:solidFill>
                  <a:srgbClr val="002060"/>
                </a:solidFill>
                <a:latin typeface="Corbel Light"/>
              </a:rPr>
              <a:t>Développement et livraison d’incréments</a:t>
            </a:r>
            <a:endParaRPr b="0" lang="fr-FR" sz="3600" spc="-1" strike="noStrike">
              <a:latin typeface="Arial"/>
            </a:endParaRPr>
          </a:p>
        </p:txBody>
      </p:sp>
      <p:sp>
        <p:nvSpPr>
          <p:cNvPr id="189" name="Text Box 2"/>
          <p:cNvSpPr/>
          <p:nvPr/>
        </p:nvSpPr>
        <p:spPr>
          <a:xfrm>
            <a:off x="411840" y="753840"/>
            <a:ext cx="11368440" cy="524304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Développement incrémental </a:t>
            </a:r>
            <a:endParaRPr b="0" lang="fr-FR" sz="26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Développer les incréments du système et évaluer chacun d’eux avant de procéder au développement du prochain incrément.</a:t>
            </a:r>
            <a:endParaRPr b="0" lang="fr-FR" sz="24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Il s’agit de l’approche normale utilisée dans les méthodes agiles.</a:t>
            </a:r>
            <a:endParaRPr b="0" lang="fr-FR" sz="24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L’évaluation est effectuée par le client/l’utilisateur.</a:t>
            </a:r>
            <a:endParaRPr b="0" lang="fr-FR" sz="24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Livraison incrémentale</a:t>
            </a:r>
            <a:endParaRPr b="0" lang="fr-FR" sz="26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Déployer un incrément à utiliser par les utilisateurs finaux.</a:t>
            </a:r>
            <a:endParaRPr b="0" lang="fr-FR" sz="24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Evaluation plus réaliste sur l’utilisation pratique du logiciel.</a:t>
            </a:r>
            <a:endParaRPr b="0" lang="fr-FR" sz="24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Difficile à implementer pour les systèmes de remplacement car les incréments ont moins de fonctionnalité que les systèmes à remplacer.</a:t>
            </a:r>
            <a:endParaRPr b="0" lang="fr-FR" sz="2400" spc="-1" strike="noStrike">
              <a:latin typeface="Arial"/>
            </a:endParaRPr>
          </a:p>
        </p:txBody>
      </p:sp>
      <p:sp>
        <p:nvSpPr>
          <p:cNvPr id="190" name="PlaceHolder 1"/>
          <p:cNvSpPr>
            <a:spLocks noGrp="1"/>
          </p:cNvSpPr>
          <p:nvPr>
            <p:ph type="ftr" idx="40"/>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Shape 116"/>
          <p:cNvSpPr/>
          <p:nvPr/>
        </p:nvSpPr>
        <p:spPr>
          <a:xfrm>
            <a:off x="176040" y="112320"/>
            <a:ext cx="105555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Avantages de la livraison d’incréments</a:t>
            </a:r>
            <a:endParaRPr b="0" lang="fr-FR" sz="4400" spc="-1" strike="noStrike">
              <a:latin typeface="Arial"/>
            </a:endParaRPr>
          </a:p>
        </p:txBody>
      </p:sp>
      <p:sp>
        <p:nvSpPr>
          <p:cNvPr id="192" name="Text Box 2"/>
          <p:cNvSpPr/>
          <p:nvPr/>
        </p:nvSpPr>
        <p:spPr>
          <a:xfrm>
            <a:off x="411840" y="1540080"/>
            <a:ext cx="11368440" cy="332316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Les premiers incréments servent de prototype et aide au recueil des exigences pour les incrément suivants.</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Moins de risques d’echec pour le projet.</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Les parties du système avec une plus grande priorité font objet de la plupart des tests.</a:t>
            </a:r>
            <a:endParaRPr b="0" lang="fr-FR" sz="3200" spc="-1" strike="noStrike">
              <a:latin typeface="Arial"/>
            </a:endParaRPr>
          </a:p>
        </p:txBody>
      </p:sp>
      <p:sp>
        <p:nvSpPr>
          <p:cNvPr id="193" name="PlaceHolder 1"/>
          <p:cNvSpPr>
            <a:spLocks noGrp="1"/>
          </p:cNvSpPr>
          <p:nvPr>
            <p:ph type="ftr" idx="41"/>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hape 116"/>
          <p:cNvSpPr/>
          <p:nvPr/>
        </p:nvSpPr>
        <p:spPr>
          <a:xfrm>
            <a:off x="176040" y="112320"/>
            <a:ext cx="1134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GB" sz="4400" spc="-1" strike="noStrike">
                <a:solidFill>
                  <a:srgbClr val="002060"/>
                </a:solidFill>
                <a:latin typeface="Corbel Light"/>
              </a:rPr>
              <a:t>Description de processus logiciels</a:t>
            </a:r>
            <a:endParaRPr b="0" lang="fr-FR" sz="4400" spc="-1" strike="noStrike">
              <a:latin typeface="Arial"/>
            </a:endParaRPr>
          </a:p>
        </p:txBody>
      </p:sp>
      <p:sp>
        <p:nvSpPr>
          <p:cNvPr id="93" name="Text Box 2"/>
          <p:cNvSpPr/>
          <p:nvPr/>
        </p:nvSpPr>
        <p:spPr>
          <a:xfrm>
            <a:off x="619920" y="876240"/>
            <a:ext cx="11186640" cy="521316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Lorsque l’on décrit ou discute des processus, on parle souvent des activités dans ces processus et de leur ordre.</a:t>
            </a:r>
            <a:endParaRPr b="0" lang="fr-FR" sz="32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Ces descriptions peuvent également concernées :</a:t>
            </a:r>
            <a:endParaRPr b="0" lang="fr-FR" sz="32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Produits : les résultats d’une activité de processus.</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Rôles : les responsabilités des personnes travaillant dans le processus.</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Pré et post-conditions : assertions qui sont vraies avant et après qu’une activité de processus ait été </a:t>
            </a:r>
            <a:r>
              <a:rPr b="0" i="1" lang="en-US" sz="2800" spc="-1" strike="noStrike">
                <a:solidFill>
                  <a:srgbClr val="002060"/>
                </a:solidFill>
                <a:latin typeface="Corbel Light"/>
              </a:rPr>
              <a:t>adoptée</a:t>
            </a:r>
            <a:r>
              <a:rPr b="0" lang="en-US" sz="2800" spc="-1" strike="noStrike">
                <a:solidFill>
                  <a:srgbClr val="002060"/>
                </a:solidFill>
                <a:latin typeface="Corbel Light"/>
              </a:rPr>
              <a:t> ou qu’un produit ait été produit.</a:t>
            </a:r>
            <a:endParaRPr b="0" lang="fr-FR" sz="2800" spc="-1" strike="noStrike">
              <a:latin typeface="Arial"/>
            </a:endParaRPr>
          </a:p>
        </p:txBody>
      </p:sp>
      <p:sp>
        <p:nvSpPr>
          <p:cNvPr id="94" name="PlaceHolder 1"/>
          <p:cNvSpPr>
            <a:spLocks noGrp="1"/>
          </p:cNvSpPr>
          <p:nvPr>
            <p:ph type="ftr" idx="9"/>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Shape 116"/>
          <p:cNvSpPr/>
          <p:nvPr/>
        </p:nvSpPr>
        <p:spPr>
          <a:xfrm>
            <a:off x="176040" y="112320"/>
            <a:ext cx="1170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000" spc="-1" strike="noStrike">
                <a:solidFill>
                  <a:srgbClr val="002060"/>
                </a:solidFill>
                <a:latin typeface="Corbel Light"/>
              </a:rPr>
              <a:t>Inconvénients de la livraison d’incréments</a:t>
            </a:r>
            <a:endParaRPr b="0" lang="fr-FR" sz="4000" spc="-1" strike="noStrike">
              <a:latin typeface="Arial"/>
            </a:endParaRPr>
          </a:p>
        </p:txBody>
      </p:sp>
      <p:sp>
        <p:nvSpPr>
          <p:cNvPr id="195" name="Text Box 2"/>
          <p:cNvSpPr/>
          <p:nvPr/>
        </p:nvSpPr>
        <p:spPr>
          <a:xfrm>
            <a:off x="411840" y="1171080"/>
            <a:ext cx="11368440" cy="463284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La plupart des systèmes nécessitent un ensemble d’outils qui sont utilisés par différentes parties du système. </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Etant donné qu’une exigence n’est entièrement définie qu’après un incrément ait été implémenté, il peut être difficile d’identifier les outils communs dont auront besoin tous les incréments.</a:t>
            </a:r>
            <a:endParaRPr b="0" lang="fr-FR" sz="26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L’essence des processus itératifs est que les spécifications sont définies en conjonction avec le logiciel. </a:t>
            </a:r>
            <a:endParaRPr b="0" lang="fr-FR" sz="2800" spc="-1" strike="noStrike">
              <a:latin typeface="Arial"/>
            </a:endParaRPr>
          </a:p>
          <a:p>
            <a:pPr lvl="2" marL="78624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Cela peut être un problème si la spécification complète du système est par exemple une nécessité.</a:t>
            </a:r>
            <a:endParaRPr b="0" lang="fr-FR" sz="2600" spc="-1" strike="noStrike">
              <a:latin typeface="Arial"/>
            </a:endParaRPr>
          </a:p>
        </p:txBody>
      </p:sp>
      <p:sp>
        <p:nvSpPr>
          <p:cNvPr id="196" name="PlaceHolder 1"/>
          <p:cNvSpPr>
            <a:spLocks noGrp="1"/>
          </p:cNvSpPr>
          <p:nvPr>
            <p:ph type="ftr" idx="42"/>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hape 116"/>
          <p:cNvSpPr/>
          <p:nvPr/>
        </p:nvSpPr>
        <p:spPr>
          <a:xfrm>
            <a:off x="176040" y="112320"/>
            <a:ext cx="1102068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GB" sz="3600" spc="-1" strike="noStrike">
                <a:solidFill>
                  <a:srgbClr val="002060"/>
                </a:solidFill>
                <a:latin typeface="Corbel Light"/>
              </a:rPr>
              <a:t>Processus planifiés et processus agiles</a:t>
            </a:r>
            <a:endParaRPr b="0" lang="fr-FR" sz="3600" spc="-1" strike="noStrike">
              <a:latin typeface="Arial"/>
            </a:endParaRPr>
          </a:p>
        </p:txBody>
      </p:sp>
      <p:sp>
        <p:nvSpPr>
          <p:cNvPr id="96" name="Text Box 2"/>
          <p:cNvSpPr/>
          <p:nvPr/>
        </p:nvSpPr>
        <p:spPr>
          <a:xfrm>
            <a:off x="296640" y="1004400"/>
            <a:ext cx="11598120" cy="5913000"/>
          </a:xfrm>
          <a:prstGeom prst="rect">
            <a:avLst/>
          </a:prstGeom>
          <a:noFill/>
          <a:ln w="0">
            <a:noFill/>
          </a:ln>
        </p:spPr>
        <p:style>
          <a:lnRef idx="0"/>
          <a:fillRef idx="0"/>
          <a:effectRef idx="0"/>
          <a:fontRef idx="minor"/>
        </p:style>
        <p:txBody>
          <a:bodyPr lIns="90000" rIns="90000" tIns="46800" bIns="46800" anchor="t">
            <a:spAutoFit/>
          </a:bodyPr>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Les processus planifiés sont des processus où toutes les activités sont planifiées à l’avance et les avancées sont mesurées par rapport à ce plan.</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Dans les processus agiles, la planification est incrémentale et il est facile de modifier le processus pour représenter les changements des exigences du client.</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Dans la pratique, la plupart des processus incluent à la fois des approches planifiées et des approches agiles.</a:t>
            </a:r>
            <a:endParaRPr b="0" lang="fr-FR" sz="3200" spc="-1" strike="noStrike">
              <a:latin typeface="Arial"/>
            </a:endParaRPr>
          </a:p>
          <a:p>
            <a:pPr lvl="1" marL="386280" indent="-135000" algn="just">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2060"/>
                </a:solidFill>
                <a:latin typeface="Corbel Light"/>
              </a:rPr>
              <a:t>Il n’y a pas de bon ou mauvais processus logiciel.</a:t>
            </a:r>
            <a:endParaRPr b="0" lang="fr-FR" sz="3200" spc="-1" strike="noStrike">
              <a:latin typeface="Arial"/>
            </a:endParaRPr>
          </a:p>
        </p:txBody>
      </p:sp>
      <p:sp>
        <p:nvSpPr>
          <p:cNvPr id="97" name="PlaceHolder 1"/>
          <p:cNvSpPr>
            <a:spLocks noGrp="1"/>
          </p:cNvSpPr>
          <p:nvPr>
            <p:ph type="ftr" idx="10"/>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Shape 116"/>
          <p:cNvSpPr/>
          <p:nvPr/>
        </p:nvSpPr>
        <p:spPr>
          <a:xfrm>
            <a:off x="984960" y="3054960"/>
            <a:ext cx="10221480" cy="74736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buNone/>
            </a:pPr>
            <a:r>
              <a:rPr b="1" lang="en-GB" sz="4400" spc="-1" strike="noStrike">
                <a:solidFill>
                  <a:srgbClr val="002060"/>
                </a:solidFill>
                <a:latin typeface="Corbel Light"/>
              </a:rPr>
              <a:t>Modèles de processus logiciel</a:t>
            </a:r>
            <a:endParaRPr b="0" lang="fr-FR"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Shape 116"/>
          <p:cNvSpPr/>
          <p:nvPr/>
        </p:nvSpPr>
        <p:spPr>
          <a:xfrm>
            <a:off x="176040" y="112320"/>
            <a:ext cx="1102068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GB" sz="4400" spc="-1" strike="noStrike">
                <a:solidFill>
                  <a:srgbClr val="002060"/>
                </a:solidFill>
                <a:latin typeface="Corbel Light"/>
              </a:rPr>
              <a:t>Modèles de processus logiciels</a:t>
            </a:r>
            <a:endParaRPr b="0" lang="fr-FR" sz="4400" spc="-1" strike="noStrike">
              <a:latin typeface="Arial"/>
            </a:endParaRPr>
          </a:p>
        </p:txBody>
      </p:sp>
      <p:sp>
        <p:nvSpPr>
          <p:cNvPr id="100" name="Text Box 2"/>
          <p:cNvSpPr/>
          <p:nvPr/>
        </p:nvSpPr>
        <p:spPr>
          <a:xfrm>
            <a:off x="411840" y="861120"/>
            <a:ext cx="11368440" cy="576324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Le modèle en cascade</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Les phases de spécification et de développement sont distinctes et séparées. C’est un modèle planifié.</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Développement incrémental</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La spécification, le développement et la validation ne sont pas dissociés. C’est un modèle pouvant être planifié ou agile.</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Intégration et configuration</a:t>
            </a:r>
            <a:endParaRPr b="0" lang="fr-FR" sz="28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Le système est assemblé à partir de composants existants configurables. C’est un modèle pouvant être planifié ou agile.</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2060"/>
                </a:solidFill>
                <a:latin typeface="Corbel Light"/>
              </a:rPr>
              <a:t>En pratique, les grands systèmes sont développés en utilisant un process incorporant des éléments de tous ces modèles.</a:t>
            </a:r>
            <a:endParaRPr b="0" lang="fr-FR" sz="2800" spc="-1" strike="noStrike">
              <a:latin typeface="Arial"/>
            </a:endParaRPr>
          </a:p>
        </p:txBody>
      </p:sp>
      <p:sp>
        <p:nvSpPr>
          <p:cNvPr id="101" name="PlaceHolder 1"/>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Shape 116"/>
          <p:cNvSpPr/>
          <p:nvPr/>
        </p:nvSpPr>
        <p:spPr>
          <a:xfrm>
            <a:off x="176040" y="112320"/>
            <a:ext cx="1102068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GB" sz="4400" spc="-1" strike="noStrike">
                <a:solidFill>
                  <a:srgbClr val="002060"/>
                </a:solidFill>
                <a:latin typeface="Corbel Light"/>
              </a:rPr>
              <a:t>Le modèle en cascade</a:t>
            </a:r>
            <a:endParaRPr b="0" lang="fr-FR" sz="4400" spc="-1" strike="noStrike">
              <a:latin typeface="Arial"/>
            </a:endParaRPr>
          </a:p>
        </p:txBody>
      </p:sp>
      <p:pic>
        <p:nvPicPr>
          <p:cNvPr id="103" name="Picture 3" descr="2.1.Waterfall-model.eps"/>
          <p:cNvPicPr/>
          <p:nvPr/>
        </p:nvPicPr>
        <p:blipFill>
          <a:blip r:embed="rId1"/>
          <a:stretch/>
        </p:blipFill>
        <p:spPr>
          <a:xfrm>
            <a:off x="1167840" y="1200960"/>
            <a:ext cx="8989920" cy="5055120"/>
          </a:xfrm>
          <a:prstGeom prst="rect">
            <a:avLst/>
          </a:prstGeom>
          <a:ln w="0">
            <a:noFill/>
          </a:ln>
        </p:spPr>
      </p:pic>
      <p:sp>
        <p:nvSpPr>
          <p:cNvPr id="104" name="PlaceHolder 1"/>
          <p:cNvSpPr>
            <a:spLocks noGrp="1"/>
          </p:cNvSpPr>
          <p:nvPr>
            <p:ph type="ftr" idx="12"/>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Shape 116"/>
          <p:cNvSpPr/>
          <p:nvPr/>
        </p:nvSpPr>
        <p:spPr>
          <a:xfrm>
            <a:off x="176040" y="112320"/>
            <a:ext cx="10983960" cy="64116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fr-FR" sz="4400" spc="-1" strike="noStrike">
                <a:solidFill>
                  <a:srgbClr val="002060"/>
                </a:solidFill>
                <a:latin typeface="Corbel Light"/>
              </a:rPr>
              <a:t>Les phases du modèle en cascade</a:t>
            </a:r>
            <a:endParaRPr b="0" lang="fr-FR" sz="4400" spc="-1" strike="noStrike">
              <a:latin typeface="Arial"/>
            </a:endParaRPr>
          </a:p>
        </p:txBody>
      </p:sp>
      <p:sp>
        <p:nvSpPr>
          <p:cNvPr id="106" name="Text Box 2"/>
          <p:cNvSpPr/>
          <p:nvPr/>
        </p:nvSpPr>
        <p:spPr>
          <a:xfrm>
            <a:off x="288720" y="875520"/>
            <a:ext cx="11368440" cy="4816800"/>
          </a:xfrm>
          <a:prstGeom prst="rect">
            <a:avLst/>
          </a:prstGeom>
          <a:noFill/>
          <a:ln w="0">
            <a:noFill/>
          </a:ln>
        </p:spPr>
        <p:style>
          <a:lnRef idx="0"/>
          <a:fillRef idx="0"/>
          <a:effectRef idx="0"/>
          <a:fontRef idx="minor"/>
        </p:style>
        <p:txBody>
          <a:bodyPr lIns="90000" rIns="90000" tIns="46800" bIns="46800" anchor="t">
            <a:spAutoFit/>
          </a:bodyPr>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Il y des phases identifiées et séparées dans ce type de modèle :</a:t>
            </a:r>
            <a:endParaRPr b="0" lang="fr-FR" sz="26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Définition et analyse des exigences (Requirements definition)</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Conception de systèmes logiciels (System and software design)</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Implémentation et test unitaire (Implementation and unit testing)</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Intégration et test du système (Integration and system testing)</a:t>
            </a:r>
            <a:endParaRPr b="0" lang="fr-FR" sz="2400" spc="-1" strike="noStrike">
              <a:latin typeface="Arial"/>
            </a:endParaRPr>
          </a:p>
          <a:p>
            <a:pPr lvl="2" marL="78624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2060"/>
                </a:solidFill>
                <a:latin typeface="Corbel Light"/>
              </a:rPr>
              <a:t>Mise en opération et maintenance (Operation and maintenance)</a:t>
            </a:r>
            <a:endParaRPr b="0" lang="fr-FR" sz="2400" spc="-1" strike="noStrike">
              <a:latin typeface="Arial"/>
            </a:endParaRPr>
          </a:p>
          <a:p>
            <a:pPr lvl="1" marL="386280" indent="-135000">
              <a:lnSpc>
                <a:spcPct val="100000"/>
              </a:lnSpc>
              <a:spcBef>
                <a:spcPts val="601"/>
              </a:spcBef>
              <a:spcAft>
                <a:spcPts val="601"/>
              </a:spcAft>
              <a:buClr>
                <a:srgbClr val="c30000"/>
              </a:buClr>
              <a:buSzPct val="159000"/>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2060"/>
                </a:solidFill>
                <a:latin typeface="Corbel Light"/>
              </a:rPr>
              <a:t>Le principal désavantage du modèle en cascade est la difficulté de prendre en compte les changements après que le processus ait déjà été enclenché. En principe, une phase doit être achevée avant que la suivante ne débute.</a:t>
            </a:r>
            <a:endParaRPr b="0" lang="fr-FR" sz="2600" spc="-1" strike="noStrike">
              <a:latin typeface="Arial"/>
            </a:endParaRPr>
          </a:p>
        </p:txBody>
      </p:sp>
      <p:sp>
        <p:nvSpPr>
          <p:cNvPr id="107" name="PlaceHolder 1"/>
          <p:cNvSpPr>
            <a:spLocks noGrp="1"/>
          </p:cNvSpPr>
          <p:nvPr>
            <p:ph type="ftr" idx="13"/>
          </p:nvPr>
        </p:nvSpPr>
        <p:spPr>
          <a:xfrm>
            <a:off x="4038480" y="6356520"/>
            <a:ext cx="4114440" cy="364680"/>
          </a:xfrm>
          <a:prstGeom prst="rect">
            <a:avLst/>
          </a:prstGeom>
          <a:noFill/>
          <a:ln w="0">
            <a:noFill/>
          </a:ln>
        </p:spPr>
        <p:txBody>
          <a:bodyPr anchor="ctr">
            <a:noAutofit/>
          </a:bodyPr>
          <a:lstStyle>
            <a:lvl1pPr algn="ctr">
              <a:lnSpc>
                <a:spcPct val="100000"/>
              </a:lnSpc>
              <a:buNone/>
              <a:defRPr b="0" lang="it-IT" sz="1200" spc="-1" strike="noStrike">
                <a:solidFill>
                  <a:srgbClr val="b4c7e7"/>
                </a:solidFill>
                <a:latin typeface="Corbel Light"/>
              </a:defRPr>
            </a:lvl1pPr>
          </a:lstStyle>
          <a:p>
            <a:pPr algn="ctr">
              <a:lnSpc>
                <a:spcPct val="100000"/>
              </a:lnSpc>
              <a:buNone/>
            </a:pPr>
            <a:r>
              <a:rPr b="0" lang="it-IT" sz="1200" spc="-1" strike="noStrike">
                <a:solidFill>
                  <a:srgbClr val="b4c7e7"/>
                </a:solidFill>
                <a:latin typeface="Corbel Light"/>
              </a:rPr>
              <a:t>Dr EHB_TOURE / Intro GL / DGI-ESP-UCAD</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28389</TotalTime>
  <Application>LibreOffice/7.3.7.2$Linux_X86_64 LibreOffice_project/30$Build-2</Application>
  <AppVersion>15.0000</AppVersion>
  <Words>2540</Words>
  <Paragraphs>234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2017-03-22T21:40:51Z</dcterms:created>
  <dc:creator>elbachir.toure</dc:creator>
  <dc:description/>
  <cp:keywords>Génie logiciel</cp:keywords>
  <dc:language>fr-FR</dc:language>
  <cp:lastModifiedBy/>
  <dcterms:modified xsi:type="dcterms:W3CDTF">2023-05-09T00:01:24Z</dcterms:modified>
  <cp:revision>2830</cp:revision>
  <dc:subject>DIC1/ESP/UCAD</dc:subject>
  <dc:title>Cours-GL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39</vt:i4>
  </property>
  <property fmtid="{D5CDD505-2E9C-101B-9397-08002B2CF9AE}" pid="3" name="PresentationFormat">
    <vt:lpwstr>Grand écran</vt:lpwstr>
  </property>
  <property fmtid="{D5CDD505-2E9C-101B-9397-08002B2CF9AE}" pid="4" name="Slides">
    <vt:i4>40</vt:i4>
  </property>
</Properties>
</file>