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sldIdLst>
    <p:sldId id="316" r:id="rId2"/>
    <p:sldId id="31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318"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15574-FA33-4A00-8140-A321DEAF905E}" type="datetimeFigureOut">
              <a:rPr lang="fr-FR" smtClean="0"/>
              <a:pPr/>
              <a:t>20/04/2017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AAFE5-C482-48AE-9C07-ED5C737E734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2498357-2E4F-4E0A-AC58-5C58E84845B0}" type="datetime1">
              <a:rPr lang="fr-FR" smtClean="0"/>
              <a:pPr/>
              <a:t>20/04/2017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220A7E15-65B2-43B1-96C5-2B5849C5EFA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173C651-6FE8-48DA-9402-BDD33B5E81FC}" type="datetime1">
              <a:rPr lang="fr-FR" smtClean="0"/>
              <a:pPr/>
              <a:t>20/04/2017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0B84724-1E16-4917-932C-5EA8FCC0F83B}" type="datetime1">
              <a:rPr lang="fr-FR" smtClean="0"/>
              <a:pPr/>
              <a:t>20/04/2017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ACB5C0D-CCF4-4CE9-AEB7-9743ED0BF6EC}" type="datetime1">
              <a:rPr lang="fr-FR" smtClean="0"/>
              <a:pPr/>
              <a:t>20/04/2017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ED5366E-18FE-47D9-B96D-0BAC67B1A0C8}" type="datetime1">
              <a:rPr lang="fr-FR" smtClean="0"/>
              <a:pPr/>
              <a:t>20/04/2017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0145D17-39B4-4B76-89E4-4309E4DEF37B}" type="datetime1">
              <a:rPr lang="fr-FR" smtClean="0"/>
              <a:pPr/>
              <a:t>20/04/2017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C923A06-450B-46DB-A5EB-B6ABE27F85E0}" type="datetime1">
              <a:rPr lang="fr-FR" smtClean="0"/>
              <a:pPr/>
              <a:t>20/04/2017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8976A95-AB64-422C-8DA8-00D269259C99}" type="datetime1">
              <a:rPr lang="fr-FR" smtClean="0"/>
              <a:pPr/>
              <a:t>20/04/2017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E61823-0942-4A0A-808E-76F8721FC709}" type="datetime1">
              <a:rPr lang="fr-FR" smtClean="0"/>
              <a:pPr/>
              <a:t>20/04/2017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33851BE6-3783-4C70-A8ED-CA89EC6F5362}" type="datetime1">
              <a:rPr lang="fr-FR" smtClean="0"/>
              <a:pPr/>
              <a:t>20/04/2017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00B7A88-83F2-469E-BB4B-7F017294E528}" type="datetime1">
              <a:rPr lang="fr-FR" smtClean="0"/>
              <a:pPr/>
              <a:t>20/04/2017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220A7E15-65B2-43B1-96C5-2B5849C5EFAB}"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971B546-05DF-45A1-A4D5-01CA81D38C7F}" type="datetime1">
              <a:rPr lang="fr-FR" smtClean="0"/>
              <a:pPr/>
              <a:t>20/04/2017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0A7E15-65B2-43B1-96C5-2B5849C5EFAB}"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1196752"/>
            <a:ext cx="7772400" cy="1800200"/>
          </a:xfrm>
        </p:spPr>
        <p:txBody>
          <a:bodyPr>
            <a:normAutofit/>
          </a:bodyPr>
          <a:lstStyle/>
          <a:p>
            <a:pPr algn="ctr"/>
            <a:r>
              <a:rPr lang="fr-FR" dirty="0" smtClean="0"/>
              <a:t>Cours </a:t>
            </a:r>
            <a:r>
              <a:rPr lang="fr-FR" smtClean="0"/>
              <a:t>d’introduction aux réseaux</a:t>
            </a:r>
            <a:endParaRPr lang="fr-FR" dirty="0"/>
          </a:p>
        </p:txBody>
      </p:sp>
      <p:sp>
        <p:nvSpPr>
          <p:cNvPr id="3" name="Sous-titre 2"/>
          <p:cNvSpPr>
            <a:spLocks noGrp="1"/>
          </p:cNvSpPr>
          <p:nvPr>
            <p:ph type="subTitle" idx="1"/>
          </p:nvPr>
        </p:nvSpPr>
        <p:spPr>
          <a:xfrm>
            <a:off x="533400" y="3284984"/>
            <a:ext cx="7854696" cy="2016224"/>
          </a:xfrm>
        </p:spPr>
        <p:txBody>
          <a:bodyPr>
            <a:normAutofit fontScale="70000" lnSpcReduction="20000"/>
          </a:bodyPr>
          <a:lstStyle/>
          <a:p>
            <a:pPr algn="ctr"/>
            <a:r>
              <a:rPr lang="fr-FR" sz="3200" dirty="0" smtClean="0"/>
              <a:t>L1 AMRT/D2AW</a:t>
            </a:r>
          </a:p>
          <a:p>
            <a:pPr algn="ctr"/>
            <a:r>
              <a:rPr lang="fr-FR" sz="3200" dirty="0" smtClean="0"/>
              <a:t>Semestre S2-Année 2016/2017</a:t>
            </a:r>
          </a:p>
          <a:p>
            <a:pPr algn="ctr"/>
            <a:r>
              <a:rPr lang="fr-FR" sz="3200" dirty="0" smtClean="0"/>
              <a:t>Dr. </a:t>
            </a:r>
            <a:r>
              <a:rPr lang="fr-FR" sz="3200" dirty="0" err="1" smtClean="0"/>
              <a:t>Diery</a:t>
            </a:r>
            <a:r>
              <a:rPr lang="fr-FR" sz="3200" dirty="0" smtClean="0"/>
              <a:t> NGOM</a:t>
            </a:r>
          </a:p>
          <a:p>
            <a:pPr algn="ctr"/>
            <a:r>
              <a:rPr lang="fr-FR" sz="3200" dirty="0" smtClean="0"/>
              <a:t>Enseignant –chercheur </a:t>
            </a:r>
            <a:r>
              <a:rPr lang="fr-FR" sz="3200" smtClean="0"/>
              <a:t>au département TIC </a:t>
            </a:r>
            <a:r>
              <a:rPr lang="fr-FR" sz="3200" dirty="0" smtClean="0"/>
              <a:t>de l’UFR SATIC, UADB</a:t>
            </a:r>
          </a:p>
          <a:p>
            <a:pPr algn="ctr"/>
            <a:r>
              <a:rPr lang="fr-FR" sz="3200" dirty="0" smtClean="0"/>
              <a:t>Contact : diery.ngom@uadb.edu.sn</a:t>
            </a:r>
            <a:endParaRPr lang="fr-F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463314" cy="650736"/>
          </a:xfrm>
        </p:spPr>
        <p:txBody>
          <a:bodyPr>
            <a:noAutofit/>
          </a:bodyPr>
          <a:lstStyle/>
          <a:p>
            <a:pPr algn="ctr"/>
            <a:r>
              <a:rPr lang="fr-FR" sz="3200" b="1" dirty="0" smtClean="0"/>
              <a:t>Réseaux poste à poste (égal à égal)</a:t>
            </a:r>
            <a:endParaRPr lang="fr-FR" sz="3200" b="1" dirty="0"/>
          </a:p>
        </p:txBody>
      </p:sp>
      <p:sp>
        <p:nvSpPr>
          <p:cNvPr id="3" name="Espace réservé du contenu 2"/>
          <p:cNvSpPr>
            <a:spLocks noGrp="1"/>
          </p:cNvSpPr>
          <p:nvPr>
            <p:ph idx="1"/>
          </p:nvPr>
        </p:nvSpPr>
        <p:spPr>
          <a:xfrm>
            <a:off x="457200" y="1785926"/>
            <a:ext cx="8229600" cy="4235362"/>
          </a:xfrm>
        </p:spPr>
        <p:txBody>
          <a:bodyPr/>
          <a:lstStyle/>
          <a:p>
            <a:r>
              <a:rPr lang="fr-FR" dirty="0" smtClean="0"/>
              <a:t>Dans une architecture poste à poste, contrairement à une architecture de réseau de type client/serveur, il n'y a pas de serveur dédié.</a:t>
            </a:r>
          </a:p>
          <a:p>
            <a:r>
              <a:rPr lang="fr-FR" dirty="0" smtClean="0"/>
              <a:t>Chaque machine peut être client et serveur. </a:t>
            </a:r>
          </a:p>
          <a:p>
            <a:r>
              <a:rPr lang="fr-FR" dirty="0" smtClean="0"/>
              <a:t>Ainsi chaque ordinateur du réseau est libre de partager ses ressources. </a:t>
            </a:r>
          </a:p>
          <a:p>
            <a:r>
              <a:rPr lang="fr-FR" b="1" dirty="0" smtClean="0"/>
              <a:t>Exemple : </a:t>
            </a:r>
            <a:r>
              <a:rPr lang="fr-FR" dirty="0" smtClean="0"/>
              <a:t>un ordinateur relié à une imprimante pourra donc éventuellement la partager afin que tous les autres ordinateurs puissent y accéder via le réseau.</a:t>
            </a:r>
          </a:p>
          <a:p>
            <a:endParaRPr lang="fr-FR" dirty="0"/>
          </a:p>
        </p:txBody>
      </p:sp>
      <p:sp>
        <p:nvSpPr>
          <p:cNvPr id="4" name="ZoneTexte 3"/>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DC2BC678-5849-4407-9D10-B03D99D0A530}"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414668" cy="650336"/>
          </a:xfrm>
        </p:spPr>
        <p:txBody>
          <a:bodyPr>
            <a:normAutofit/>
          </a:bodyPr>
          <a:lstStyle/>
          <a:p>
            <a:pPr algn="ctr"/>
            <a:r>
              <a:rPr lang="fr-FR" sz="3200" b="1" dirty="0" smtClean="0"/>
              <a:t>MAN (</a:t>
            </a:r>
            <a:r>
              <a:rPr lang="fr-FR" sz="3200" b="1" dirty="0" err="1" smtClean="0"/>
              <a:t>Metropolitan</a:t>
            </a:r>
            <a:r>
              <a:rPr lang="fr-FR" sz="3200" b="1" dirty="0" smtClean="0"/>
              <a:t> Area Network)</a:t>
            </a:r>
            <a:endParaRPr lang="fr-FR" sz="3200" b="1" dirty="0"/>
          </a:p>
        </p:txBody>
      </p:sp>
      <p:sp>
        <p:nvSpPr>
          <p:cNvPr id="3" name="Espace réservé du contenu 2"/>
          <p:cNvSpPr>
            <a:spLocks noGrp="1"/>
          </p:cNvSpPr>
          <p:nvPr>
            <p:ph idx="1"/>
          </p:nvPr>
        </p:nvSpPr>
        <p:spPr>
          <a:xfrm>
            <a:off x="272132" y="1785926"/>
            <a:ext cx="8229600" cy="3893091"/>
          </a:xfrm>
        </p:spPr>
        <p:txBody>
          <a:bodyPr>
            <a:normAutofit lnSpcReduction="10000"/>
          </a:bodyPr>
          <a:lstStyle/>
          <a:p>
            <a:r>
              <a:rPr lang="fr-FR" dirty="0" smtClean="0"/>
              <a:t>Les MAN permettent de relier des ordinateurs situés dans un secteur géographique à l’échelle d'une ville, d’une région, etc.</a:t>
            </a:r>
          </a:p>
          <a:p>
            <a:r>
              <a:rPr lang="fr-FR" dirty="0" smtClean="0"/>
              <a:t>Ils permettent également de relier deux ou plusieurs LAN distants.</a:t>
            </a:r>
          </a:p>
          <a:p>
            <a:r>
              <a:rPr lang="fr-FR" dirty="0" smtClean="0"/>
              <a:t>L’infrastructure peut être publique ou privée.</a:t>
            </a:r>
          </a:p>
          <a:p>
            <a:r>
              <a:rPr lang="fr-FR" b="1" dirty="0" smtClean="0"/>
              <a:t>Par exemple</a:t>
            </a:r>
            <a:r>
              <a:rPr lang="fr-FR" dirty="0" smtClean="0"/>
              <a:t>, une ville peut décider de créer un réseau MAN pour relier ses différents services disséminés sur un rayon de quelques Km.</a:t>
            </a:r>
            <a:endParaRPr lang="fr-FR" dirty="0"/>
          </a:p>
        </p:txBody>
      </p:sp>
      <p:sp>
        <p:nvSpPr>
          <p:cNvPr id="4" name="ZoneTexte 3"/>
          <p:cNvSpPr txBox="1"/>
          <p:nvPr/>
        </p:nvSpPr>
        <p:spPr>
          <a:xfrm>
            <a:off x="4071934"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D5D5CA3D-1DAB-41C2-A872-252DE6911652}"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714356"/>
            <a:ext cx="8515350" cy="650336"/>
          </a:xfrm>
        </p:spPr>
        <p:txBody>
          <a:bodyPr>
            <a:normAutofit/>
          </a:bodyPr>
          <a:lstStyle/>
          <a:p>
            <a:pPr algn="ctr"/>
            <a:r>
              <a:rPr lang="fr-FR" sz="3200" b="1" dirty="0" smtClean="0"/>
              <a:t>WAN (</a:t>
            </a:r>
            <a:r>
              <a:rPr lang="fr-FR" sz="3200" b="1" dirty="0" err="1" smtClean="0"/>
              <a:t>Wide</a:t>
            </a:r>
            <a:r>
              <a:rPr lang="fr-FR" sz="3200" b="1" dirty="0" smtClean="0"/>
              <a:t> Area Network)</a:t>
            </a:r>
            <a:endParaRPr lang="fr-FR" sz="3200" b="1" dirty="0"/>
          </a:p>
        </p:txBody>
      </p:sp>
      <p:sp>
        <p:nvSpPr>
          <p:cNvPr id="3" name="Espace réservé du contenu 2"/>
          <p:cNvSpPr>
            <a:spLocks noGrp="1"/>
          </p:cNvSpPr>
          <p:nvPr>
            <p:ph idx="1"/>
          </p:nvPr>
        </p:nvSpPr>
        <p:spPr>
          <a:xfrm>
            <a:off x="320040" y="1643050"/>
            <a:ext cx="8366760" cy="4378238"/>
          </a:xfrm>
        </p:spPr>
        <p:txBody>
          <a:bodyPr>
            <a:normAutofit/>
          </a:bodyPr>
          <a:lstStyle/>
          <a:p>
            <a:r>
              <a:rPr lang="fr-FR" dirty="0" smtClean="0"/>
              <a:t>Les WAN permettent de relier des réseaux LAN et MAN ensemble situés dans tout un pays, un continent ou même autour du monde.</a:t>
            </a:r>
          </a:p>
          <a:p>
            <a:r>
              <a:rPr lang="fr-FR" dirty="0" smtClean="0"/>
              <a:t>L’infrastructure est en général publique et l’utilisateur est facturée en fonction du trafic ou en fonction de la bande passante.</a:t>
            </a:r>
          </a:p>
          <a:p>
            <a:r>
              <a:rPr lang="fr-FR" dirty="0" smtClean="0"/>
              <a:t>Les modems sont un des éléments de base des WAN.</a:t>
            </a:r>
          </a:p>
          <a:p>
            <a:r>
              <a:rPr lang="fr-FR" b="1" dirty="0" smtClean="0"/>
              <a:t>Exemple de réseau WAN : </a:t>
            </a:r>
            <a:r>
              <a:rPr lang="fr-FR" dirty="0" smtClean="0"/>
              <a:t>Internet  qui est un vaste réseau à l’échelle mondiale.</a:t>
            </a:r>
          </a:p>
          <a:p>
            <a:endParaRPr lang="fr-FR" dirty="0"/>
          </a:p>
        </p:txBody>
      </p:sp>
      <p:sp>
        <p:nvSpPr>
          <p:cNvPr id="4" name="ZoneTexte 3"/>
          <p:cNvSpPr txBox="1"/>
          <p:nvPr/>
        </p:nvSpPr>
        <p:spPr>
          <a:xfrm>
            <a:off x="3643306"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87696F27-ED83-4083-8ED4-156FA789E47E}"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857232"/>
            <a:ext cx="8453686" cy="650336"/>
          </a:xfrm>
        </p:spPr>
        <p:txBody>
          <a:bodyPr>
            <a:normAutofit/>
          </a:bodyPr>
          <a:lstStyle/>
          <a:p>
            <a:pPr algn="ctr"/>
            <a:r>
              <a:rPr lang="fr-FR" sz="3200" b="1" dirty="0" smtClean="0"/>
              <a:t>La bande passante numérique</a:t>
            </a:r>
            <a:endParaRPr lang="fr-FR" sz="3200" b="1" dirty="0"/>
          </a:p>
        </p:txBody>
      </p:sp>
      <p:sp>
        <p:nvSpPr>
          <p:cNvPr id="3" name="Espace réservé du contenu 2"/>
          <p:cNvSpPr>
            <a:spLocks noGrp="1"/>
          </p:cNvSpPr>
          <p:nvPr>
            <p:ph idx="1"/>
          </p:nvPr>
        </p:nvSpPr>
        <p:spPr>
          <a:xfrm>
            <a:off x="323528" y="1714488"/>
            <a:ext cx="8496944" cy="4378808"/>
          </a:xfrm>
        </p:spPr>
        <p:txBody>
          <a:bodyPr>
            <a:normAutofit/>
          </a:bodyPr>
          <a:lstStyle/>
          <a:p>
            <a:r>
              <a:rPr lang="fr-FR" dirty="0" smtClean="0"/>
              <a:t>La bande passante d’un réseau représente sa capacité.</a:t>
            </a:r>
          </a:p>
          <a:p>
            <a:r>
              <a:rPr lang="fr-FR" dirty="0" smtClean="0"/>
              <a:t>Elle est généralement exprimée en milliers de bits par seconde (Kbits/s), millions de bits par seconde (Mbits/s), milliards de bits par seconde (</a:t>
            </a:r>
            <a:r>
              <a:rPr lang="fr-FR" dirty="0" err="1" smtClean="0"/>
              <a:t>Gbits</a:t>
            </a:r>
            <a:r>
              <a:rPr lang="fr-FR" dirty="0" smtClean="0"/>
              <a:t>/s).</a:t>
            </a:r>
          </a:p>
        </p:txBody>
      </p:sp>
      <p:sp>
        <p:nvSpPr>
          <p:cNvPr id="4" name="ZoneTexte 3"/>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5451D23A-AAAC-4898-87E9-637C5F1FEA05}"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370248" cy="578328"/>
          </a:xfrm>
        </p:spPr>
        <p:txBody>
          <a:bodyPr>
            <a:normAutofit/>
          </a:bodyPr>
          <a:lstStyle/>
          <a:p>
            <a:pPr algn="ctr"/>
            <a:r>
              <a:rPr lang="fr-FR" sz="3200" b="1" dirty="0" smtClean="0"/>
              <a:t>Le débit </a:t>
            </a:r>
            <a:endParaRPr lang="fr-FR" sz="3200" b="1" dirty="0"/>
          </a:p>
        </p:txBody>
      </p:sp>
      <p:sp>
        <p:nvSpPr>
          <p:cNvPr id="3" name="Espace réservé du contenu 2"/>
          <p:cNvSpPr>
            <a:spLocks noGrp="1"/>
          </p:cNvSpPr>
          <p:nvPr>
            <p:ph idx="1"/>
          </p:nvPr>
        </p:nvSpPr>
        <p:spPr>
          <a:xfrm>
            <a:off x="320040" y="1571612"/>
            <a:ext cx="8500432" cy="4449676"/>
          </a:xfrm>
        </p:spPr>
        <p:txBody>
          <a:bodyPr>
            <a:normAutofit/>
          </a:bodyPr>
          <a:lstStyle/>
          <a:p>
            <a:r>
              <a:rPr lang="fr-FR" dirty="0" smtClean="0"/>
              <a:t>Le débit est la bande passante réelle, mesurée à un instant précis de la journée, donc il est souvent inférieur à la bande passante.</a:t>
            </a:r>
          </a:p>
          <a:p>
            <a:r>
              <a:rPr lang="fr-FR" dirty="0" smtClean="0"/>
              <a:t>Le débit dépend de plusieurs paramètres tels que : les unités d’interconnexion de réseaux et de leur charge, du type de données transmises, de la topologie du réseau, du nombre d’utilisateur, de l’ordinateur de l’utilisateur et du serveur, des coupures d’électricité et autres pannes.</a:t>
            </a:r>
          </a:p>
          <a:p>
            <a:endParaRPr lang="fr-FR" dirty="0" smtClean="0"/>
          </a:p>
          <a:p>
            <a:endParaRPr lang="fr-FR" dirty="0"/>
          </a:p>
        </p:txBody>
      </p:sp>
      <p:sp>
        <p:nvSpPr>
          <p:cNvPr id="4" name="ZoneTexte 3"/>
          <p:cNvSpPr txBox="1"/>
          <p:nvPr/>
        </p:nvSpPr>
        <p:spPr>
          <a:xfrm>
            <a:off x="3857620"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454B74B3-9922-49BE-8420-8F38B18E5E9C}"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435280" cy="578328"/>
          </a:xfrm>
        </p:spPr>
        <p:txBody>
          <a:bodyPr>
            <a:normAutofit/>
          </a:bodyPr>
          <a:lstStyle/>
          <a:p>
            <a:pPr algn="ctr"/>
            <a:r>
              <a:rPr lang="fr-FR" sz="3200" b="1" dirty="0" smtClean="0"/>
              <a:t>Les topologies de réseaux</a:t>
            </a:r>
            <a:endParaRPr lang="fr-FR" sz="3200" b="1" dirty="0"/>
          </a:p>
        </p:txBody>
      </p:sp>
      <p:sp>
        <p:nvSpPr>
          <p:cNvPr id="3" name="Espace réservé du contenu 2"/>
          <p:cNvSpPr>
            <a:spLocks noGrp="1"/>
          </p:cNvSpPr>
          <p:nvPr>
            <p:ph idx="1"/>
          </p:nvPr>
        </p:nvSpPr>
        <p:spPr>
          <a:xfrm>
            <a:off x="251520" y="1643050"/>
            <a:ext cx="8568952" cy="4681550"/>
          </a:xfrm>
        </p:spPr>
        <p:txBody>
          <a:bodyPr/>
          <a:lstStyle/>
          <a:p>
            <a:r>
              <a:rPr lang="fr-FR" dirty="0" smtClean="0"/>
              <a:t>La topologie décrit la manière dont les équipements réseaux sont connectés entre eux. </a:t>
            </a:r>
          </a:p>
          <a:p>
            <a:r>
              <a:rPr lang="fr-FR" dirty="0" smtClean="0"/>
              <a:t>On distingue les </a:t>
            </a:r>
            <a:r>
              <a:rPr lang="fr-FR" b="1" dirty="0" smtClean="0"/>
              <a:t>topologies physiques </a:t>
            </a:r>
            <a:r>
              <a:rPr lang="fr-FR" dirty="0" smtClean="0"/>
              <a:t>qui décrivent la manière dont les équipements sont reliés par des médias et les </a:t>
            </a:r>
            <a:r>
              <a:rPr lang="fr-FR" b="1" dirty="0" smtClean="0"/>
              <a:t>topologies logiques</a:t>
            </a:r>
            <a:r>
              <a:rPr lang="fr-FR" dirty="0" smtClean="0"/>
              <a:t> qui décrivent la manière dont les équipements communiquent.</a:t>
            </a:r>
            <a:endParaRPr lang="fr-FR" dirty="0"/>
          </a:p>
        </p:txBody>
      </p:sp>
      <p:sp>
        <p:nvSpPr>
          <p:cNvPr id="4" name="ZoneTexte 3"/>
          <p:cNvSpPr txBox="1"/>
          <p:nvPr/>
        </p:nvSpPr>
        <p:spPr>
          <a:xfrm>
            <a:off x="3857620"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5922AE78-9A94-4F53-BE85-894F99196CD1}"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363272" cy="648072"/>
          </a:xfrm>
        </p:spPr>
        <p:txBody>
          <a:bodyPr>
            <a:normAutofit/>
          </a:bodyPr>
          <a:lstStyle/>
          <a:p>
            <a:pPr algn="ctr"/>
            <a:r>
              <a:rPr lang="fr-FR" sz="3200" b="1" dirty="0" smtClean="0"/>
              <a:t>Les topologie en bus</a:t>
            </a:r>
            <a:endParaRPr lang="fr-FR" sz="3200" b="1" dirty="0"/>
          </a:p>
        </p:txBody>
      </p:sp>
      <p:sp>
        <p:nvSpPr>
          <p:cNvPr id="3" name="Espace réservé du contenu 2"/>
          <p:cNvSpPr>
            <a:spLocks noGrp="1"/>
          </p:cNvSpPr>
          <p:nvPr>
            <p:ph idx="1"/>
          </p:nvPr>
        </p:nvSpPr>
        <p:spPr>
          <a:xfrm>
            <a:off x="323528" y="1857364"/>
            <a:ext cx="8496944" cy="4019908"/>
          </a:xfrm>
        </p:spPr>
        <p:txBody>
          <a:bodyPr/>
          <a:lstStyle/>
          <a:p>
            <a:r>
              <a:rPr lang="fr-FR" dirty="0" smtClean="0"/>
              <a:t>Une topologie de bus fait appel à un câble de </a:t>
            </a:r>
            <a:r>
              <a:rPr lang="fr-FR" dirty="0" err="1" smtClean="0"/>
              <a:t>backbone</a:t>
            </a:r>
            <a:r>
              <a:rPr lang="fr-FR" dirty="0" smtClean="0"/>
              <a:t> unique qui est terminé aux deux extrémités. </a:t>
            </a:r>
          </a:p>
          <a:p>
            <a:r>
              <a:rPr lang="fr-FR" dirty="0" smtClean="0"/>
              <a:t>Tous les hôtes se connectent directement à ce </a:t>
            </a:r>
            <a:r>
              <a:rPr lang="fr-FR" dirty="0" err="1" smtClean="0"/>
              <a:t>backbone</a:t>
            </a:r>
            <a:r>
              <a:rPr lang="fr-FR" dirty="0" smtClean="0"/>
              <a:t>.</a:t>
            </a:r>
          </a:p>
          <a:p>
            <a:pPr>
              <a:buNone/>
            </a:pPr>
            <a:endParaRPr lang="fr-FR" dirty="0" smtClean="0"/>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785918" y="3643314"/>
            <a:ext cx="5643602" cy="1831104"/>
          </a:xfrm>
          <a:prstGeom prst="rect">
            <a:avLst/>
          </a:prstGeom>
          <a:noFill/>
          <a:ln w="9525">
            <a:noFill/>
            <a:miter lim="800000"/>
            <a:headEnd/>
            <a:tailEnd/>
          </a:ln>
        </p:spPr>
      </p:pic>
      <p:sp>
        <p:nvSpPr>
          <p:cNvPr id="5" name="ZoneTexte 4"/>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FC702C66-2B2E-4F0F-9B32-0039693C4BC1}" type="datetime1">
              <a:rPr lang="fr-FR" smtClean="0"/>
              <a:pPr/>
              <a:t>20/04/2017</a:t>
            </a:fld>
            <a:endParaRPr lang="fr-FR"/>
          </a:p>
        </p:txBody>
      </p:sp>
      <p:sp>
        <p:nvSpPr>
          <p:cNvPr id="8" name="Espace réservé du numéro de diapositive 7"/>
          <p:cNvSpPr>
            <a:spLocks noGrp="1"/>
          </p:cNvSpPr>
          <p:nvPr>
            <p:ph type="sldNum" sz="quarter" idx="12"/>
          </p:nvPr>
        </p:nvSpPr>
        <p:spPr/>
        <p:txBody>
          <a:bodyPr/>
          <a:lstStyle/>
          <a:p>
            <a:fld id="{220A7E15-65B2-43B1-96C5-2B5849C5EFAB}"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643050"/>
            <a:ext cx="8229600" cy="4452950"/>
          </a:xfrm>
        </p:spPr>
        <p:txBody>
          <a:bodyPr>
            <a:normAutofit lnSpcReduction="10000"/>
          </a:bodyPr>
          <a:lstStyle/>
          <a:p>
            <a:r>
              <a:rPr lang="fr-FR" dirty="0" smtClean="0"/>
              <a:t>Dans une topologie en anneau, chaque hôte est connecté à son suivant et le dernier est connecté au premier.</a:t>
            </a:r>
          </a:p>
          <a:p>
            <a:pPr>
              <a:buNone/>
            </a:pPr>
            <a:endParaRPr lang="fr-FR" dirty="0" smtClean="0"/>
          </a:p>
          <a:p>
            <a:pPr>
              <a:buNone/>
            </a:pPr>
            <a:endParaRPr lang="fr-FR" dirty="0" smtClean="0"/>
          </a:p>
          <a:p>
            <a:endParaRPr lang="fr-FR" dirty="0" smtClean="0"/>
          </a:p>
          <a:p>
            <a:pPr>
              <a:buNone/>
            </a:pPr>
            <a:endParaRPr lang="fr-FR" dirty="0" smtClean="0"/>
          </a:p>
          <a:p>
            <a:endParaRPr lang="fr-FR" dirty="0" smtClean="0"/>
          </a:p>
          <a:p>
            <a:pPr>
              <a:buNone/>
            </a:pPr>
            <a:endParaRPr lang="fr-FR" dirty="0" smtClean="0"/>
          </a:p>
          <a:p>
            <a:r>
              <a:rPr lang="fr-FR" dirty="0" smtClean="0"/>
              <a:t>Une variante de cette topologie est le </a:t>
            </a:r>
            <a:r>
              <a:rPr lang="fr-FR" b="1" dirty="0" smtClean="0"/>
              <a:t>double anneau.  </a:t>
            </a:r>
            <a:endParaRPr lang="fr-FR" dirty="0" smtClean="0"/>
          </a:p>
          <a:p>
            <a:pPr>
              <a:buNone/>
            </a:pPr>
            <a:endParaRPr lang="fr-FR" dirty="0" smtClean="0"/>
          </a:p>
          <a:p>
            <a:endParaRPr lang="fr-FR" dirty="0"/>
          </a:p>
        </p:txBody>
      </p:sp>
      <p:sp>
        <p:nvSpPr>
          <p:cNvPr id="3" name="Titre 2"/>
          <p:cNvSpPr>
            <a:spLocks noGrp="1"/>
          </p:cNvSpPr>
          <p:nvPr>
            <p:ph type="title"/>
          </p:nvPr>
        </p:nvSpPr>
        <p:spPr>
          <a:xfrm>
            <a:off x="500034" y="857232"/>
            <a:ext cx="8229600" cy="653210"/>
          </a:xfrm>
        </p:spPr>
        <p:txBody>
          <a:bodyPr>
            <a:normAutofit/>
          </a:bodyPr>
          <a:lstStyle/>
          <a:p>
            <a:pPr algn="ctr"/>
            <a:r>
              <a:rPr lang="fr-FR" sz="3200" b="1" dirty="0" smtClean="0"/>
              <a:t>La topologie en anneau</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3143240" y="2928934"/>
            <a:ext cx="3009488" cy="1976446"/>
          </a:xfrm>
          <a:prstGeom prst="rect">
            <a:avLst/>
          </a:prstGeom>
          <a:noFill/>
          <a:ln w="9525">
            <a:noFill/>
            <a:miter lim="800000"/>
            <a:headEnd/>
            <a:tailEnd/>
          </a:ln>
        </p:spPr>
      </p:pic>
      <p:sp>
        <p:nvSpPr>
          <p:cNvPr id="5" name="ZoneTexte 4"/>
          <p:cNvSpPr txBox="1"/>
          <p:nvPr/>
        </p:nvSpPr>
        <p:spPr>
          <a:xfrm>
            <a:off x="3714744"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1FE24879-EFC1-4773-9676-E9B91B8F1554}"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643050"/>
            <a:ext cx="8229600" cy="4681550"/>
          </a:xfrm>
        </p:spPr>
        <p:txBody>
          <a:bodyPr/>
          <a:lstStyle/>
          <a:p>
            <a:r>
              <a:rPr lang="fr-FR" dirty="0" smtClean="0"/>
              <a:t>Dans une topologie en étoile, tous les câbles sont raccordés à un point central, par exemple un concentrateur ou un commutateur.</a:t>
            </a:r>
          </a:p>
          <a:p>
            <a:pPr>
              <a:buNone/>
            </a:pPr>
            <a:endParaRPr lang="fr-FR" dirty="0" smtClean="0"/>
          </a:p>
          <a:p>
            <a:endParaRPr lang="fr-FR" dirty="0"/>
          </a:p>
        </p:txBody>
      </p:sp>
      <p:sp>
        <p:nvSpPr>
          <p:cNvPr id="3" name="Titre 2"/>
          <p:cNvSpPr>
            <a:spLocks noGrp="1"/>
          </p:cNvSpPr>
          <p:nvPr>
            <p:ph type="title"/>
          </p:nvPr>
        </p:nvSpPr>
        <p:spPr>
          <a:xfrm>
            <a:off x="500034" y="785794"/>
            <a:ext cx="8229600" cy="704104"/>
          </a:xfrm>
        </p:spPr>
        <p:txBody>
          <a:bodyPr>
            <a:normAutofit/>
          </a:bodyPr>
          <a:lstStyle/>
          <a:p>
            <a:pPr algn="ctr"/>
            <a:r>
              <a:rPr lang="fr-FR" sz="3200" b="1" dirty="0" smtClean="0"/>
              <a:t>La topologie en étoile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3286116" y="3429000"/>
            <a:ext cx="3044934" cy="2532318"/>
          </a:xfrm>
          <a:prstGeom prst="rect">
            <a:avLst/>
          </a:prstGeom>
          <a:noFill/>
          <a:ln w="9525">
            <a:noFill/>
            <a:miter lim="800000"/>
            <a:headEnd/>
            <a:tailEnd/>
          </a:ln>
        </p:spPr>
      </p:pic>
      <p:sp>
        <p:nvSpPr>
          <p:cNvPr id="5" name="ZoneTexte 4"/>
          <p:cNvSpPr txBox="1"/>
          <p:nvPr/>
        </p:nvSpPr>
        <p:spPr>
          <a:xfrm>
            <a:off x="4000496"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D45B64AC-F16C-466B-9229-5A89924C6397}"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571612"/>
            <a:ext cx="8229600" cy="4752988"/>
          </a:xfrm>
        </p:spPr>
        <p:txBody>
          <a:bodyPr/>
          <a:lstStyle/>
          <a:p>
            <a:r>
              <a:rPr lang="fr-FR" dirty="0" smtClean="0"/>
              <a:t>Cette topologie est identique à la topologie en étoile si ce n’est que chaque nœud connecté au nœud central est également le centre d’une autre étoile.</a:t>
            </a:r>
          </a:p>
          <a:p>
            <a:pPr>
              <a:buNone/>
            </a:pPr>
            <a:endParaRPr lang="fr-FR" dirty="0" smtClean="0"/>
          </a:p>
          <a:p>
            <a:endParaRPr lang="fr-FR" dirty="0"/>
          </a:p>
        </p:txBody>
      </p:sp>
      <p:sp>
        <p:nvSpPr>
          <p:cNvPr id="3" name="Titre 2"/>
          <p:cNvSpPr>
            <a:spLocks noGrp="1"/>
          </p:cNvSpPr>
          <p:nvPr>
            <p:ph type="title"/>
          </p:nvPr>
        </p:nvSpPr>
        <p:spPr>
          <a:xfrm>
            <a:off x="428596" y="785794"/>
            <a:ext cx="8229600" cy="632666"/>
          </a:xfrm>
        </p:spPr>
        <p:txBody>
          <a:bodyPr>
            <a:normAutofit/>
          </a:bodyPr>
          <a:lstStyle/>
          <a:p>
            <a:pPr algn="ctr"/>
            <a:r>
              <a:rPr lang="fr-FR" sz="3200" b="1" dirty="0" smtClean="0"/>
              <a:t>Topologie en étoile étendue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3000364" y="3214686"/>
            <a:ext cx="2967208" cy="2256474"/>
          </a:xfrm>
          <a:prstGeom prst="rect">
            <a:avLst/>
          </a:prstGeom>
          <a:noFill/>
          <a:ln w="9525">
            <a:noFill/>
            <a:miter lim="800000"/>
            <a:headEnd/>
            <a:tailEnd/>
          </a:ln>
        </p:spPr>
      </p:pic>
      <p:sp>
        <p:nvSpPr>
          <p:cNvPr id="5" name="ZoneTexte 4"/>
          <p:cNvSpPr txBox="1"/>
          <p:nvPr/>
        </p:nvSpPr>
        <p:spPr>
          <a:xfrm>
            <a:off x="392905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9FCFCA1B-95E7-43FA-A5F1-6CAEEE83C9C9}"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214554"/>
            <a:ext cx="9144000" cy="1425898"/>
          </a:xfrm>
        </p:spPr>
        <p:txBody>
          <a:bodyPr>
            <a:noAutofit/>
          </a:bodyPr>
          <a:lstStyle/>
          <a:p>
            <a:pPr algn="ctr"/>
            <a:r>
              <a:rPr lang="fr-FR" sz="4400" b="1" dirty="0" smtClean="0">
                <a:solidFill>
                  <a:schemeClr val="tx1"/>
                </a:solidFill>
              </a:rPr>
              <a:t>Chapitre 1 : Notions de base des réseaux</a:t>
            </a:r>
            <a:endParaRPr lang="fr-FR" sz="4400" b="1" dirty="0">
              <a:solidFill>
                <a:schemeClr val="tx1"/>
              </a:solidFill>
            </a:endParaRPr>
          </a:p>
        </p:txBody>
      </p:sp>
      <p:sp>
        <p:nvSpPr>
          <p:cNvPr id="5" name="Espace réservé de la date 4"/>
          <p:cNvSpPr>
            <a:spLocks noGrp="1"/>
          </p:cNvSpPr>
          <p:nvPr>
            <p:ph type="dt" sz="half" idx="10"/>
          </p:nvPr>
        </p:nvSpPr>
        <p:spPr/>
        <p:txBody>
          <a:bodyPr/>
          <a:lstStyle/>
          <a:p>
            <a:fld id="{FEC867AE-038F-4432-A23B-865813C1E166}"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a:t>
            </a:fld>
            <a:endParaRPr lang="fr-FR"/>
          </a:p>
        </p:txBody>
      </p:sp>
      <p:sp>
        <p:nvSpPr>
          <p:cNvPr id="7" name="ZoneTexte 6"/>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85926"/>
            <a:ext cx="8229600" cy="4538674"/>
          </a:xfrm>
        </p:spPr>
        <p:txBody>
          <a:bodyPr/>
          <a:lstStyle/>
          <a:p>
            <a:pPr>
              <a:buFont typeface="Arial" pitchFamily="34" charset="0"/>
              <a:buChar char="•"/>
            </a:pPr>
            <a:r>
              <a:rPr lang="fr-FR" dirty="0" smtClean="0"/>
              <a:t>Une topologie hiérarchique est similaire à une topologie en étoile étendue. </a:t>
            </a:r>
          </a:p>
          <a:p>
            <a:pPr>
              <a:buFont typeface="Arial" pitchFamily="34" charset="0"/>
              <a:buChar char="•"/>
            </a:pPr>
            <a:r>
              <a:rPr lang="fr-FR" dirty="0" smtClean="0"/>
              <a:t>Cependant, plutôt que de lier les concentrateurs ou commutateurs ensemble, le système est lié à un ordinateur qui contrôle le trafic sur la topologie.</a:t>
            </a:r>
          </a:p>
          <a:p>
            <a:pPr>
              <a:buNone/>
            </a:pPr>
            <a:endParaRPr lang="fr-FR" dirty="0" smtClean="0"/>
          </a:p>
          <a:p>
            <a:endParaRPr lang="fr-FR" dirty="0"/>
          </a:p>
        </p:txBody>
      </p:sp>
      <p:sp>
        <p:nvSpPr>
          <p:cNvPr id="3" name="Titre 2"/>
          <p:cNvSpPr>
            <a:spLocks noGrp="1"/>
          </p:cNvSpPr>
          <p:nvPr>
            <p:ph type="title"/>
          </p:nvPr>
        </p:nvSpPr>
        <p:spPr>
          <a:xfrm>
            <a:off x="428596" y="785794"/>
            <a:ext cx="8229600" cy="704104"/>
          </a:xfrm>
        </p:spPr>
        <p:txBody>
          <a:bodyPr>
            <a:normAutofit/>
          </a:bodyPr>
          <a:lstStyle/>
          <a:p>
            <a:pPr algn="ctr"/>
            <a:r>
              <a:rPr lang="fr-FR" sz="3200" b="1" dirty="0" smtClean="0"/>
              <a:t>Topologie hiérarchique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3214678" y="4071942"/>
            <a:ext cx="2714644" cy="1857388"/>
          </a:xfrm>
          <a:prstGeom prst="rect">
            <a:avLst/>
          </a:prstGeom>
          <a:noFill/>
          <a:ln w="9525">
            <a:noFill/>
            <a:miter lim="800000"/>
            <a:headEnd/>
            <a:tailEnd/>
          </a:ln>
        </p:spPr>
      </p:pic>
      <p:sp>
        <p:nvSpPr>
          <p:cNvPr id="5" name="ZoneTexte 4"/>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8EB6A2DC-E218-4386-9F10-F18B3ECEFB01}"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85926"/>
            <a:ext cx="8229600" cy="4538674"/>
          </a:xfrm>
        </p:spPr>
        <p:txBody>
          <a:bodyPr/>
          <a:lstStyle/>
          <a:p>
            <a:r>
              <a:rPr lang="fr-FR" dirty="0" smtClean="0"/>
              <a:t>Dans la topologie maillée, chaque hôte possède ses propres connexions à tous les autres hôtes.</a:t>
            </a:r>
          </a:p>
          <a:p>
            <a:pPr>
              <a:buNone/>
            </a:pPr>
            <a:endParaRPr lang="fr-FR" dirty="0" smtClean="0"/>
          </a:p>
          <a:p>
            <a:endParaRPr lang="fr-FR" dirty="0"/>
          </a:p>
        </p:txBody>
      </p:sp>
      <p:sp>
        <p:nvSpPr>
          <p:cNvPr id="3" name="Titre 2"/>
          <p:cNvSpPr>
            <a:spLocks noGrp="1"/>
          </p:cNvSpPr>
          <p:nvPr>
            <p:ph type="title"/>
          </p:nvPr>
        </p:nvSpPr>
        <p:spPr>
          <a:xfrm>
            <a:off x="428596" y="928670"/>
            <a:ext cx="8229600" cy="632666"/>
          </a:xfrm>
        </p:spPr>
        <p:txBody>
          <a:bodyPr>
            <a:normAutofit/>
          </a:bodyPr>
          <a:lstStyle/>
          <a:p>
            <a:pPr algn="ctr"/>
            <a:r>
              <a:rPr lang="fr-FR" sz="3200" b="1" dirty="0" smtClean="0"/>
              <a:t>Topologie maillée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2428860" y="3071810"/>
            <a:ext cx="4214842" cy="2579178"/>
          </a:xfrm>
          <a:prstGeom prst="rect">
            <a:avLst/>
          </a:prstGeom>
          <a:noFill/>
          <a:ln w="9525">
            <a:noFill/>
            <a:miter lim="800000"/>
            <a:headEnd/>
            <a:tailEnd/>
          </a:ln>
        </p:spPr>
      </p:pic>
      <p:sp>
        <p:nvSpPr>
          <p:cNvPr id="5" name="ZoneTexte 4"/>
          <p:cNvSpPr txBox="1"/>
          <p:nvPr/>
        </p:nvSpPr>
        <p:spPr>
          <a:xfrm>
            <a:off x="3857620"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C0622005-CB04-423E-AAD9-40EA74AB444E}"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214282" y="1428736"/>
          <a:ext cx="8729662" cy="4894910"/>
        </p:xfrm>
        <a:graphic>
          <a:graphicData uri="http://schemas.openxmlformats.org/drawingml/2006/table">
            <a:tbl>
              <a:tblPr firstRow="1" bandRow="1">
                <a:tableStyleId>{5C22544A-7EE6-4342-B048-85BDC9FD1C3A}</a:tableStyleId>
              </a:tblPr>
              <a:tblGrid>
                <a:gridCol w="1896995"/>
                <a:gridCol w="3718459"/>
                <a:gridCol w="3114208"/>
              </a:tblGrid>
              <a:tr h="490287">
                <a:tc>
                  <a:txBody>
                    <a:bodyPr/>
                    <a:lstStyle/>
                    <a:p>
                      <a:endParaRPr lang="fr-FR" sz="1800" dirty="0"/>
                    </a:p>
                  </a:txBody>
                  <a:tcPr marT="60960" marB="60960"/>
                </a:tc>
                <a:tc>
                  <a:txBody>
                    <a:bodyPr/>
                    <a:lstStyle/>
                    <a:p>
                      <a:r>
                        <a:rPr lang="fr-FR" sz="1800" dirty="0" smtClean="0"/>
                        <a:t>Avantages</a:t>
                      </a:r>
                      <a:endParaRPr lang="fr-FR" sz="1800" dirty="0"/>
                    </a:p>
                  </a:txBody>
                  <a:tcPr marT="60960" marB="60960"/>
                </a:tc>
                <a:tc>
                  <a:txBody>
                    <a:bodyPr/>
                    <a:lstStyle/>
                    <a:p>
                      <a:r>
                        <a:rPr lang="fr-FR" sz="1800" dirty="0" smtClean="0"/>
                        <a:t>Inconvénients</a:t>
                      </a:r>
                      <a:endParaRPr lang="fr-FR" sz="1800" dirty="0"/>
                    </a:p>
                  </a:txBody>
                  <a:tcPr marT="60960" marB="60960"/>
                </a:tc>
              </a:tr>
              <a:tr h="12956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Topologie en bus</a:t>
                      </a:r>
                    </a:p>
                    <a:p>
                      <a:endParaRPr lang="fr-FR" sz="1800" dirty="0"/>
                    </a:p>
                  </a:txBody>
                  <a:tcPr marT="60960" marB="60960"/>
                </a:tc>
                <a:tc>
                  <a:txBody>
                    <a:bodyPr/>
                    <a:lstStyle/>
                    <a:p>
                      <a:pPr>
                        <a:buFont typeface="Wingdings" pitchFamily="2" charset="2"/>
                        <a:buChar char="§"/>
                      </a:pPr>
                      <a:r>
                        <a:rPr lang="fr-FR" sz="1800" dirty="0" smtClean="0"/>
                        <a:t>Facile à installer</a:t>
                      </a:r>
                    </a:p>
                    <a:p>
                      <a:pPr>
                        <a:buFont typeface="Wingdings" pitchFamily="2" charset="2"/>
                        <a:buChar char="§"/>
                      </a:pPr>
                      <a:r>
                        <a:rPr lang="fr-FR" sz="1800" dirty="0" smtClean="0"/>
                        <a:t>Un seul câble </a:t>
                      </a:r>
                    </a:p>
                    <a:p>
                      <a:pPr>
                        <a:buFont typeface="Wingdings" pitchFamily="2" charset="2"/>
                        <a:buChar char="§"/>
                      </a:pPr>
                      <a:r>
                        <a:rPr lang="fr-FR" sz="1800" dirty="0" smtClean="0"/>
                        <a:t>Branchement de nouveaux nœuds sans perturbation du réseau</a:t>
                      </a:r>
                    </a:p>
                  </a:txBody>
                  <a:tcPr marT="60960" marB="60960"/>
                </a:tc>
                <a:tc>
                  <a:txBody>
                    <a:bodyPr/>
                    <a:lstStyle/>
                    <a:p>
                      <a:pPr>
                        <a:buFont typeface="Wingdings" pitchFamily="2" charset="2"/>
                        <a:buChar char="§"/>
                      </a:pPr>
                      <a:r>
                        <a:rPr lang="fr-FR" sz="1800" dirty="0" smtClean="0"/>
                        <a:t>Difficulté de localisation des pannes</a:t>
                      </a:r>
                    </a:p>
                    <a:p>
                      <a:pPr>
                        <a:buFont typeface="Wingdings" pitchFamily="2" charset="2"/>
                        <a:buChar char="§"/>
                      </a:pPr>
                      <a:r>
                        <a:rPr lang="fr-FR" sz="1800" dirty="0" smtClean="0"/>
                        <a:t>En cas de rupture, le réseau entier s’arrête </a:t>
                      </a:r>
                    </a:p>
                  </a:txBody>
                  <a:tcPr marT="60960" marB="60960"/>
                </a:tc>
              </a:tr>
              <a:tr h="13994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Topologie en anneau</a:t>
                      </a:r>
                    </a:p>
                    <a:p>
                      <a:endParaRPr lang="fr-FR" sz="1800" dirty="0"/>
                    </a:p>
                  </a:txBody>
                  <a:tcPr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dirty="0" smtClean="0"/>
                        <a:t>Un seul câble</a:t>
                      </a:r>
                    </a:p>
                    <a:p>
                      <a:endParaRPr lang="fr-FR" sz="1800" dirty="0"/>
                    </a:p>
                  </a:txBody>
                  <a:tcPr marT="60960" marB="60960"/>
                </a:tc>
                <a:tc>
                  <a:txBody>
                    <a:bodyPr/>
                    <a:lstStyle/>
                    <a:p>
                      <a:pPr>
                        <a:buFont typeface="Wingdings" pitchFamily="2" charset="2"/>
                        <a:buChar char="§"/>
                      </a:pPr>
                      <a:r>
                        <a:rPr lang="fr-FR" sz="1800" dirty="0" smtClean="0"/>
                        <a:t>Panne/rupture de </a:t>
                      </a:r>
                      <a:r>
                        <a:rPr lang="fr-FR" sz="1800" baseline="0" dirty="0" smtClean="0"/>
                        <a:t> </a:t>
                      </a:r>
                      <a:r>
                        <a:rPr lang="fr-FR" sz="1800" dirty="0" smtClean="0"/>
                        <a:t>câble au niveau d’un élément bloque tout le réseau</a:t>
                      </a:r>
                    </a:p>
                    <a:p>
                      <a:pPr>
                        <a:buFont typeface="Wingdings" pitchFamily="2" charset="2"/>
                        <a:buChar char="§"/>
                      </a:pPr>
                      <a:r>
                        <a:rPr lang="fr-FR" sz="1800" dirty="0" smtClean="0"/>
                        <a:t>Le temps de réponse se dégrade avec l’ajout d’un nouveau nœud</a:t>
                      </a:r>
                    </a:p>
                  </a:txBody>
                  <a:tcPr marT="60960" marB="60960"/>
                </a:tc>
              </a:tr>
              <a:tr h="1341120">
                <a:tc>
                  <a:txBody>
                    <a:bodyPr/>
                    <a:lstStyle/>
                    <a:p>
                      <a:r>
                        <a:rPr lang="fr-FR" sz="1800" b="1" dirty="0" smtClean="0"/>
                        <a:t>Topologie en étoile</a:t>
                      </a:r>
                      <a:endParaRPr lang="fr-FR" sz="1800" b="1" dirty="0"/>
                    </a:p>
                  </a:txBody>
                  <a:tcPr marT="60960" marB="60960"/>
                </a:tc>
                <a:tc>
                  <a:txBody>
                    <a:bodyPr/>
                    <a:lstStyle/>
                    <a:p>
                      <a:pPr>
                        <a:buFont typeface="Wingdings" pitchFamily="2" charset="2"/>
                        <a:buChar char="§"/>
                      </a:pPr>
                      <a:r>
                        <a:rPr lang="fr-FR" sz="1800" dirty="0" smtClean="0"/>
                        <a:t>Facilité de localisation des pannes</a:t>
                      </a:r>
                    </a:p>
                    <a:p>
                      <a:pPr>
                        <a:buFont typeface="Wingdings" pitchFamily="2" charset="2"/>
                        <a:buChar char="§"/>
                      </a:pPr>
                      <a:r>
                        <a:rPr lang="fr-FR" sz="1800" dirty="0" smtClean="0"/>
                        <a:t>Facilité d’extension du réseau : on ajoute facilement de</a:t>
                      </a:r>
                      <a:r>
                        <a:rPr lang="fr-FR" sz="1800" baseline="0" dirty="0" smtClean="0"/>
                        <a:t> nouveaux nœuds</a:t>
                      </a:r>
                      <a:endParaRPr lang="fr-FR" sz="1800" dirty="0"/>
                    </a:p>
                  </a:txBody>
                  <a:tcPr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dirty="0" smtClean="0"/>
                        <a:t>Il y’a autant de câbles que d’équipements,</a:t>
                      </a:r>
                      <a:r>
                        <a:rPr lang="fr-FR" sz="1800" baseline="0" dirty="0" smtClean="0"/>
                        <a:t> cela peut coûter cher pour des nœuds éloignés</a:t>
                      </a:r>
                      <a:endParaRPr lang="fr-FR" sz="1800" dirty="0" smtClean="0"/>
                    </a:p>
                  </a:txBody>
                  <a:tcPr marT="60960" marB="60960"/>
                </a:tc>
              </a:tr>
            </a:tbl>
          </a:graphicData>
        </a:graphic>
      </p:graphicFrame>
      <p:sp>
        <p:nvSpPr>
          <p:cNvPr id="3" name="Titre 2"/>
          <p:cNvSpPr>
            <a:spLocks noGrp="1"/>
          </p:cNvSpPr>
          <p:nvPr>
            <p:ph type="title"/>
          </p:nvPr>
        </p:nvSpPr>
        <p:spPr>
          <a:xfrm>
            <a:off x="0" y="714356"/>
            <a:ext cx="9144000" cy="442404"/>
          </a:xfrm>
        </p:spPr>
        <p:txBody>
          <a:bodyPr>
            <a:noAutofit/>
          </a:bodyPr>
          <a:lstStyle/>
          <a:p>
            <a:pPr algn="ctr"/>
            <a:r>
              <a:rPr lang="fr-FR" sz="2900" b="1" dirty="0" smtClean="0"/>
              <a:t>Comparaison entre les topologies physiques de base</a:t>
            </a:r>
            <a:endParaRPr lang="fr-FR" sz="2900" b="1" dirty="0"/>
          </a:p>
        </p:txBody>
      </p:sp>
      <p:sp>
        <p:nvSpPr>
          <p:cNvPr id="5" name="ZoneTexte 4"/>
          <p:cNvSpPr txBox="1"/>
          <p:nvPr/>
        </p:nvSpPr>
        <p:spPr>
          <a:xfrm>
            <a:off x="3571868" y="6488668"/>
            <a:ext cx="1943100" cy="369332"/>
          </a:xfrm>
          <a:prstGeom prst="rect">
            <a:avLst/>
          </a:prstGeom>
          <a:solidFill>
            <a:schemeClr val="bg1"/>
          </a:solidFill>
        </p:spPr>
        <p:txBody>
          <a:bodyPr wrap="square" rtlCol="0">
            <a:spAutoFit/>
          </a:bodyPr>
          <a:lstStyle/>
          <a:p>
            <a:pPr algn="ctr"/>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7EFCDCCA-A3B6-493A-8482-A674C02851B1}"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500174"/>
            <a:ext cx="8229600" cy="4824426"/>
          </a:xfrm>
        </p:spPr>
        <p:txBody>
          <a:bodyPr/>
          <a:lstStyle/>
          <a:p>
            <a:r>
              <a:rPr lang="fr-FR" dirty="0" smtClean="0"/>
              <a:t>Elles déterminent les méthodes d’</a:t>
            </a:r>
            <a:r>
              <a:rPr lang="fr-FR" dirty="0" err="1" smtClean="0"/>
              <a:t>accés</a:t>
            </a:r>
            <a:r>
              <a:rPr lang="fr-FR" dirty="0" smtClean="0"/>
              <a:t> aux médias. </a:t>
            </a:r>
          </a:p>
          <a:p>
            <a:r>
              <a:rPr lang="fr-FR" dirty="0" smtClean="0"/>
              <a:t>Il existe principalement deux grandes familles de méthodes d’</a:t>
            </a:r>
            <a:r>
              <a:rPr lang="fr-FR" dirty="0" err="1" smtClean="0"/>
              <a:t>accés</a:t>
            </a:r>
            <a:r>
              <a:rPr lang="fr-FR" dirty="0" smtClean="0"/>
              <a:t> : </a:t>
            </a:r>
          </a:p>
          <a:p>
            <a:pPr>
              <a:buFont typeface="Wingdings" pitchFamily="2" charset="2"/>
              <a:buChar char="Ø"/>
            </a:pPr>
            <a:r>
              <a:rPr lang="fr-FR" dirty="0" smtClean="0"/>
              <a:t>méthodes aléatoires;</a:t>
            </a:r>
          </a:p>
          <a:p>
            <a:pPr>
              <a:buFont typeface="Wingdings" pitchFamily="2" charset="2"/>
              <a:buChar char="Ø"/>
            </a:pPr>
            <a:r>
              <a:rPr lang="fr-FR" dirty="0" smtClean="0"/>
              <a:t>méthodes par réservation.</a:t>
            </a:r>
          </a:p>
        </p:txBody>
      </p:sp>
      <p:sp>
        <p:nvSpPr>
          <p:cNvPr id="3" name="Titre 2"/>
          <p:cNvSpPr>
            <a:spLocks noGrp="1"/>
          </p:cNvSpPr>
          <p:nvPr>
            <p:ph type="title"/>
          </p:nvPr>
        </p:nvSpPr>
        <p:spPr>
          <a:xfrm>
            <a:off x="428596" y="785794"/>
            <a:ext cx="8229600" cy="561228"/>
          </a:xfrm>
        </p:spPr>
        <p:txBody>
          <a:bodyPr>
            <a:normAutofit/>
          </a:bodyPr>
          <a:lstStyle/>
          <a:p>
            <a:pPr algn="ctr"/>
            <a:r>
              <a:rPr lang="fr-FR" sz="3200" b="1" dirty="0" smtClean="0"/>
              <a:t>Les topologies logiques</a:t>
            </a:r>
            <a:endParaRPr lang="fr-FR" sz="3200" b="1" dirty="0"/>
          </a:p>
        </p:txBody>
      </p:sp>
      <p:sp>
        <p:nvSpPr>
          <p:cNvPr id="4" name="ZoneTexte 3"/>
          <p:cNvSpPr txBox="1"/>
          <p:nvPr/>
        </p:nvSpPr>
        <p:spPr>
          <a:xfrm>
            <a:off x="3714744"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871CF35-BB58-4D89-8653-1C5B8EA8D00A}"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496944" cy="610073"/>
          </a:xfrm>
        </p:spPr>
        <p:txBody>
          <a:bodyPr>
            <a:normAutofit/>
          </a:bodyPr>
          <a:lstStyle/>
          <a:p>
            <a:pPr algn="ctr"/>
            <a:r>
              <a:rPr lang="fr-FR" sz="3200" b="1" dirty="0" smtClean="0"/>
              <a:t>CSMA/CD</a:t>
            </a:r>
            <a:r>
              <a:rPr lang="fr-FR" sz="3200" dirty="0" smtClean="0"/>
              <a:t> </a:t>
            </a:r>
            <a:endParaRPr lang="fr-FR" sz="3200" dirty="0"/>
          </a:p>
        </p:txBody>
      </p:sp>
      <p:sp>
        <p:nvSpPr>
          <p:cNvPr id="3" name="Espace réservé du contenu 2"/>
          <p:cNvSpPr>
            <a:spLocks noGrp="1"/>
          </p:cNvSpPr>
          <p:nvPr>
            <p:ph idx="1"/>
          </p:nvPr>
        </p:nvSpPr>
        <p:spPr>
          <a:xfrm>
            <a:off x="323528" y="1356360"/>
            <a:ext cx="8496944" cy="4808944"/>
          </a:xfrm>
        </p:spPr>
        <p:txBody>
          <a:bodyPr>
            <a:normAutofit lnSpcReduction="10000"/>
          </a:bodyPr>
          <a:lstStyle/>
          <a:p>
            <a:r>
              <a:rPr lang="fr-FR" dirty="0" smtClean="0"/>
              <a:t>CSMA/CD (Carrier </a:t>
            </a:r>
            <a:r>
              <a:rPr lang="fr-FR" dirty="0" err="1" smtClean="0"/>
              <a:t>Sense</a:t>
            </a:r>
            <a:r>
              <a:rPr lang="fr-FR" dirty="0" smtClean="0"/>
              <a:t> Multiple </a:t>
            </a:r>
            <a:r>
              <a:rPr lang="fr-FR" dirty="0" err="1" smtClean="0"/>
              <a:t>Acces</a:t>
            </a:r>
            <a:r>
              <a:rPr lang="fr-FR" dirty="0" smtClean="0"/>
              <a:t> </a:t>
            </a:r>
            <a:r>
              <a:rPr lang="fr-FR" dirty="0" err="1" smtClean="0"/>
              <a:t>with</a:t>
            </a:r>
            <a:r>
              <a:rPr lang="fr-FR" dirty="0" smtClean="0"/>
              <a:t> Collision </a:t>
            </a:r>
            <a:r>
              <a:rPr lang="fr-FR" dirty="0" err="1" smtClean="0"/>
              <a:t>Detect</a:t>
            </a:r>
            <a:r>
              <a:rPr lang="fr-FR" dirty="0" smtClean="0"/>
              <a:t>) est une méthode d’</a:t>
            </a:r>
            <a:r>
              <a:rPr lang="fr-FR" dirty="0" err="1" smtClean="0"/>
              <a:t>accés</a:t>
            </a:r>
            <a:r>
              <a:rPr lang="fr-FR" dirty="0" smtClean="0"/>
              <a:t> aléatoire.</a:t>
            </a:r>
          </a:p>
          <a:p>
            <a:r>
              <a:rPr lang="fr-FR" dirty="0" smtClean="0"/>
              <a:t>Avant de transmettre, chaque hôte vérifie au préalable si le support est libre ou occupé.</a:t>
            </a:r>
          </a:p>
          <a:p>
            <a:r>
              <a:rPr lang="fr-FR" dirty="0" smtClean="0"/>
              <a:t>Si 2 hôtes émettent en même temps, il se produit alors une collision. </a:t>
            </a:r>
          </a:p>
          <a:p>
            <a:r>
              <a:rPr lang="fr-FR" dirty="0" smtClean="0"/>
              <a:t>La première station qui détecte une collision envoie alors un signal de bourrage, se traduisant par un arrêt d’émission de tous les hôtes. </a:t>
            </a:r>
          </a:p>
          <a:p>
            <a:r>
              <a:rPr lang="fr-FR" dirty="0" smtClean="0"/>
              <a:t>Chaque hôte calcule alors une valeur aléatoire définissant la durée avant de recommencer à émettre, puis le mécanisme de CSMA se remet en fonction. </a:t>
            </a:r>
          </a:p>
          <a:p>
            <a:pPr>
              <a:buNone/>
            </a:pPr>
            <a:endParaRPr lang="fr-FR" dirty="0" smtClean="0"/>
          </a:p>
        </p:txBody>
      </p:sp>
      <p:sp>
        <p:nvSpPr>
          <p:cNvPr id="4" name="ZoneTexte 3"/>
          <p:cNvSpPr txBox="1"/>
          <p:nvPr/>
        </p:nvSpPr>
        <p:spPr>
          <a:xfrm>
            <a:off x="3643306"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DA8326F-1FBD-430F-A9D1-F31E64774FDE}"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229600" cy="594360"/>
          </a:xfrm>
        </p:spPr>
        <p:txBody>
          <a:bodyPr>
            <a:normAutofit/>
          </a:bodyPr>
          <a:lstStyle/>
          <a:p>
            <a:pPr algn="ctr"/>
            <a:r>
              <a:rPr lang="fr-FR" sz="3200" b="1" dirty="0" smtClean="0"/>
              <a:t>Le passage de jeton</a:t>
            </a:r>
            <a:endParaRPr lang="fr-FR" sz="3200" b="1" dirty="0"/>
          </a:p>
        </p:txBody>
      </p:sp>
      <p:sp>
        <p:nvSpPr>
          <p:cNvPr id="3" name="Espace réservé du contenu 2"/>
          <p:cNvSpPr>
            <a:spLocks noGrp="1"/>
          </p:cNvSpPr>
          <p:nvPr>
            <p:ph idx="1"/>
          </p:nvPr>
        </p:nvSpPr>
        <p:spPr>
          <a:xfrm>
            <a:off x="323528" y="1493520"/>
            <a:ext cx="8496944" cy="4599776"/>
          </a:xfrm>
        </p:spPr>
        <p:txBody>
          <a:bodyPr/>
          <a:lstStyle/>
          <a:p>
            <a:r>
              <a:rPr lang="fr-FR" dirty="0" smtClean="0"/>
              <a:t>La deuxième topologie logique est le passage de jeton.</a:t>
            </a:r>
          </a:p>
          <a:p>
            <a:r>
              <a:rPr lang="fr-FR" b="1" dirty="0" smtClean="0"/>
              <a:t>Un jeton </a:t>
            </a:r>
            <a:r>
              <a:rPr lang="fr-FR" dirty="0" smtClean="0"/>
              <a:t>est un signal qui circule constamment sur le réseau, de poste en poste.</a:t>
            </a:r>
          </a:p>
          <a:p>
            <a:r>
              <a:rPr lang="fr-FR" dirty="0" smtClean="0"/>
              <a:t>Lorsqu’une station désire émettre, elle doit attendre de recevoir le jeton dans un état libre. </a:t>
            </a:r>
          </a:p>
          <a:p>
            <a:r>
              <a:rPr lang="fr-FR" dirty="0" smtClean="0"/>
              <a:t>Une machine prête à émettre, et qui reçoit le jeton dans l’état libre va alors chargé ses données dans le jeton et le libérer sur l’anneau jusqu’à ce quelles soient reçues par le destinataire concerné.</a:t>
            </a:r>
          </a:p>
          <a:p>
            <a:pPr>
              <a:buNone/>
            </a:pPr>
            <a:endParaRPr lang="fr-FR" dirty="0"/>
          </a:p>
        </p:txBody>
      </p:sp>
      <p:sp>
        <p:nvSpPr>
          <p:cNvPr id="4" name="ZoneTexte 3"/>
          <p:cNvSpPr txBox="1"/>
          <p:nvPr/>
        </p:nvSpPr>
        <p:spPr>
          <a:xfrm>
            <a:off x="357186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DE46206D-2DA5-429A-BA4A-277C80DF92AC}"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01038" cy="704104"/>
          </a:xfrm>
        </p:spPr>
        <p:txBody>
          <a:bodyPr>
            <a:normAutofit/>
          </a:bodyPr>
          <a:lstStyle/>
          <a:p>
            <a:pPr algn="ctr"/>
            <a:r>
              <a:rPr lang="fr-FR" sz="3200" b="1" dirty="0" smtClean="0"/>
              <a:t>Les technologies de réseaux locaux</a:t>
            </a:r>
            <a:endParaRPr lang="fr-FR" sz="3200" b="1" dirty="0"/>
          </a:p>
        </p:txBody>
      </p:sp>
      <p:sp>
        <p:nvSpPr>
          <p:cNvPr id="3" name="Espace réservé du contenu 2"/>
          <p:cNvSpPr>
            <a:spLocks noGrp="1"/>
          </p:cNvSpPr>
          <p:nvPr>
            <p:ph idx="1"/>
          </p:nvPr>
        </p:nvSpPr>
        <p:spPr>
          <a:xfrm>
            <a:off x="357158" y="1785926"/>
            <a:ext cx="8429684" cy="4538674"/>
          </a:xfrm>
        </p:spPr>
        <p:txBody>
          <a:bodyPr/>
          <a:lstStyle/>
          <a:p>
            <a:r>
              <a:rPr lang="fr-FR" dirty="0" smtClean="0"/>
              <a:t>Dans cette partie, nous allons présenter les technologies de réseaux locaux à savoir Ethernet, </a:t>
            </a:r>
            <a:r>
              <a:rPr lang="fr-FR" dirty="0" err="1" smtClean="0"/>
              <a:t>Token</a:t>
            </a:r>
            <a:r>
              <a:rPr lang="fr-FR" dirty="0" smtClean="0"/>
              <a:t> Ring et FDDI.</a:t>
            </a:r>
            <a:endParaRPr lang="fr-FR" dirty="0"/>
          </a:p>
        </p:txBody>
      </p:sp>
      <p:sp>
        <p:nvSpPr>
          <p:cNvPr id="4" name="Espace réservé de la date 3"/>
          <p:cNvSpPr>
            <a:spLocks noGrp="1"/>
          </p:cNvSpPr>
          <p:nvPr>
            <p:ph type="dt" sz="half" idx="10"/>
          </p:nvPr>
        </p:nvSpPr>
        <p:spPr/>
        <p:txBody>
          <a:bodyPr/>
          <a:lstStyle/>
          <a:p>
            <a:fld id="{9ACB5C0D-CCF4-4CE9-AEB7-9743ED0BF6EC}" type="datetime1">
              <a:rPr lang="fr-FR" smtClean="0"/>
              <a:pPr/>
              <a:t>20/04/2017</a:t>
            </a:fld>
            <a:endParaRPr lang="fr-FR"/>
          </a:p>
        </p:txBody>
      </p:sp>
      <p:sp>
        <p:nvSpPr>
          <p:cNvPr id="5" name="Espace réservé du numéro de diapositive 4"/>
          <p:cNvSpPr>
            <a:spLocks noGrp="1"/>
          </p:cNvSpPr>
          <p:nvPr>
            <p:ph type="sldNum" sz="quarter" idx="12"/>
          </p:nvPr>
        </p:nvSpPr>
        <p:spPr/>
        <p:txBody>
          <a:bodyPr/>
          <a:lstStyle/>
          <a:p>
            <a:fld id="{220A7E15-65B2-43B1-96C5-2B5849C5EFAB}" type="slidenum">
              <a:rPr lang="fr-FR" smtClean="0"/>
              <a:pPr/>
              <a:t>26</a:t>
            </a:fld>
            <a:endParaRPr lang="fr-FR"/>
          </a:p>
        </p:txBody>
      </p:sp>
      <p:sp>
        <p:nvSpPr>
          <p:cNvPr id="6" name="ZoneTexte 5"/>
          <p:cNvSpPr txBox="1"/>
          <p:nvPr/>
        </p:nvSpPr>
        <p:spPr>
          <a:xfrm>
            <a:off x="357186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66760" cy="594360"/>
          </a:xfrm>
        </p:spPr>
        <p:txBody>
          <a:bodyPr>
            <a:normAutofit/>
          </a:bodyPr>
          <a:lstStyle/>
          <a:p>
            <a:pPr algn="ctr"/>
            <a:r>
              <a:rPr lang="fr-FR" sz="3200" b="1" dirty="0" smtClean="0"/>
              <a:t>Ethernet</a:t>
            </a:r>
            <a:endParaRPr lang="fr-FR" sz="3200" b="1" dirty="0"/>
          </a:p>
        </p:txBody>
      </p:sp>
      <p:sp>
        <p:nvSpPr>
          <p:cNvPr id="3" name="Espace réservé du contenu 2"/>
          <p:cNvSpPr>
            <a:spLocks noGrp="1"/>
          </p:cNvSpPr>
          <p:nvPr>
            <p:ph idx="1"/>
          </p:nvPr>
        </p:nvSpPr>
        <p:spPr>
          <a:xfrm>
            <a:off x="320040" y="1571612"/>
            <a:ext cx="8606790" cy="4665700"/>
          </a:xfrm>
        </p:spPr>
        <p:txBody>
          <a:bodyPr/>
          <a:lstStyle/>
          <a:p>
            <a:r>
              <a:rPr lang="fr-FR" dirty="0" smtClean="0"/>
              <a:t>Technologie la plus répandue dans les réseaux actuels.</a:t>
            </a:r>
          </a:p>
          <a:p>
            <a:r>
              <a:rPr lang="fr-FR" dirty="0" smtClean="0"/>
              <a:t>Semblable à la technologie IEEE 802.3 qui est mis en place par l’IEEE en 1980. </a:t>
            </a:r>
          </a:p>
          <a:p>
            <a:r>
              <a:rPr lang="fr-FR" dirty="0" smtClean="0"/>
              <a:t>Ethernet utilise l’</a:t>
            </a:r>
            <a:r>
              <a:rPr lang="fr-FR" dirty="0" err="1" smtClean="0"/>
              <a:t>accés</a:t>
            </a:r>
            <a:r>
              <a:rPr lang="fr-FR" dirty="0" smtClean="0"/>
              <a:t> CSMA/CD et le concept de diffusion (</a:t>
            </a:r>
            <a:r>
              <a:rPr lang="fr-FR" dirty="0" err="1" smtClean="0"/>
              <a:t>broadcast</a:t>
            </a:r>
            <a:r>
              <a:rPr lang="fr-FR" dirty="0" smtClean="0"/>
              <a:t>).</a:t>
            </a:r>
            <a:endParaRPr lang="fr-FR" dirty="0"/>
          </a:p>
        </p:txBody>
      </p:sp>
      <p:sp>
        <p:nvSpPr>
          <p:cNvPr id="4" name="ZoneTexte 3"/>
          <p:cNvSpPr txBox="1"/>
          <p:nvPr/>
        </p:nvSpPr>
        <p:spPr>
          <a:xfrm>
            <a:off x="3786182"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AA347468-7A6E-4DC2-8497-EFA1D2C8589D}"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00108"/>
            <a:ext cx="8229600" cy="578328"/>
          </a:xfrm>
        </p:spPr>
        <p:txBody>
          <a:bodyPr>
            <a:normAutofit/>
          </a:bodyPr>
          <a:lstStyle/>
          <a:p>
            <a:pPr algn="ctr"/>
            <a:r>
              <a:rPr lang="fr-FR" sz="3200" b="1" dirty="0" err="1" smtClean="0"/>
              <a:t>Token</a:t>
            </a:r>
            <a:r>
              <a:rPr lang="fr-FR" sz="3200" b="1" dirty="0" smtClean="0"/>
              <a:t> Ring</a:t>
            </a:r>
            <a:endParaRPr lang="fr-FR" sz="3200" b="1" dirty="0"/>
          </a:p>
        </p:txBody>
      </p:sp>
      <p:sp>
        <p:nvSpPr>
          <p:cNvPr id="3" name="Espace réservé du contenu 2"/>
          <p:cNvSpPr>
            <a:spLocks noGrp="1"/>
          </p:cNvSpPr>
          <p:nvPr>
            <p:ph idx="1"/>
          </p:nvPr>
        </p:nvSpPr>
        <p:spPr>
          <a:xfrm>
            <a:off x="323528" y="1785926"/>
            <a:ext cx="8496944" cy="4091346"/>
          </a:xfrm>
        </p:spPr>
        <p:txBody>
          <a:bodyPr/>
          <a:lstStyle/>
          <a:p>
            <a:r>
              <a:rPr lang="fr-FR" dirty="0" err="1" smtClean="0"/>
              <a:t>Token</a:t>
            </a:r>
            <a:r>
              <a:rPr lang="fr-FR" dirty="0" smtClean="0"/>
              <a:t> Ring a été </a:t>
            </a:r>
            <a:r>
              <a:rPr lang="fr-FR" dirty="0" err="1" smtClean="0"/>
              <a:t>éveloppée</a:t>
            </a:r>
            <a:r>
              <a:rPr lang="fr-FR" dirty="0" smtClean="0"/>
              <a:t> par IBM et normalisée par l’IEEE (norme 802.5). </a:t>
            </a:r>
          </a:p>
          <a:p>
            <a:r>
              <a:rPr lang="fr-FR" dirty="0" smtClean="0"/>
              <a:t>Contrairement à Ethernet, il n’existe pas, sur le marché de normes concernant l’implantation de </a:t>
            </a:r>
            <a:r>
              <a:rPr lang="fr-FR" dirty="0" err="1" smtClean="0"/>
              <a:t>Token</a:t>
            </a:r>
            <a:r>
              <a:rPr lang="fr-FR" dirty="0" smtClean="0"/>
              <a:t> Ring. Les spécifications d’IBM sont alors adoptées. </a:t>
            </a:r>
            <a:endParaRPr lang="fr-FR" dirty="0"/>
          </a:p>
        </p:txBody>
      </p:sp>
      <p:sp>
        <p:nvSpPr>
          <p:cNvPr id="4" name="ZoneTexte 3"/>
          <p:cNvSpPr txBox="1"/>
          <p:nvPr/>
        </p:nvSpPr>
        <p:spPr>
          <a:xfrm>
            <a:off x="3571868"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20EB4C0-E5FD-4E12-9EAA-A98178DDB04E}"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229600" cy="655320"/>
          </a:xfrm>
        </p:spPr>
        <p:txBody>
          <a:bodyPr>
            <a:normAutofit/>
          </a:bodyPr>
          <a:lstStyle/>
          <a:p>
            <a:pPr algn="ctr"/>
            <a:r>
              <a:rPr lang="fr-FR" sz="3200" b="1" dirty="0" smtClean="0"/>
              <a:t>Les supports de transmission</a:t>
            </a:r>
            <a:endParaRPr lang="fr-FR" sz="3200" b="1" dirty="0"/>
          </a:p>
        </p:txBody>
      </p:sp>
      <p:sp>
        <p:nvSpPr>
          <p:cNvPr id="3" name="Espace réservé du contenu 2"/>
          <p:cNvSpPr>
            <a:spLocks noGrp="1"/>
          </p:cNvSpPr>
          <p:nvPr>
            <p:ph idx="1"/>
          </p:nvPr>
        </p:nvSpPr>
        <p:spPr>
          <a:xfrm>
            <a:off x="251520" y="1714488"/>
            <a:ext cx="8709600" cy="4306800"/>
          </a:xfrm>
        </p:spPr>
        <p:txBody>
          <a:bodyPr/>
          <a:lstStyle/>
          <a:p>
            <a:r>
              <a:rPr lang="fr-FR" dirty="0" smtClean="0"/>
              <a:t>Pour transmettre des informations d’un point à un autre, il faut </a:t>
            </a:r>
            <a:r>
              <a:rPr lang="fr-FR" b="1" dirty="0" smtClean="0"/>
              <a:t>un canal</a:t>
            </a:r>
            <a:r>
              <a:rPr lang="fr-FR" dirty="0" smtClean="0"/>
              <a:t> qui servira de chemin pour le passage de ces informations. </a:t>
            </a:r>
          </a:p>
          <a:p>
            <a:r>
              <a:rPr lang="fr-FR" dirty="0" smtClean="0"/>
              <a:t>Les supports de transmissions sont ainsi les médias physiques de la transmission utilisés dans les réseaux. </a:t>
            </a:r>
          </a:p>
          <a:p>
            <a:r>
              <a:rPr lang="fr-FR" dirty="0" smtClean="0"/>
              <a:t>Ils servent à lier et à mettre en contact l’ensemble des nœuds avec le réseau, en utilisant généralement des connecteurs.</a:t>
            </a:r>
          </a:p>
        </p:txBody>
      </p:sp>
      <p:sp>
        <p:nvSpPr>
          <p:cNvPr id="4" name="ZoneTexte 3"/>
          <p:cNvSpPr txBox="1"/>
          <p:nvPr/>
        </p:nvSpPr>
        <p:spPr>
          <a:xfrm>
            <a:off x="3714744"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6CDC9B3B-D13E-4ED4-8A3A-6ED096606D21}"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578328"/>
          </a:xfrm>
        </p:spPr>
        <p:txBody>
          <a:bodyPr>
            <a:normAutofit/>
          </a:bodyPr>
          <a:lstStyle/>
          <a:p>
            <a:pPr algn="ctr"/>
            <a:r>
              <a:rPr lang="fr-FR" sz="3200" b="1" dirty="0" smtClean="0"/>
              <a:t>Plan du cours</a:t>
            </a:r>
            <a:endParaRPr lang="fr-FR" sz="3200" b="1" dirty="0"/>
          </a:p>
        </p:txBody>
      </p:sp>
      <p:sp>
        <p:nvSpPr>
          <p:cNvPr id="3" name="Espace réservé du contenu 2"/>
          <p:cNvSpPr>
            <a:spLocks noGrp="1"/>
          </p:cNvSpPr>
          <p:nvPr>
            <p:ph idx="1"/>
          </p:nvPr>
        </p:nvSpPr>
        <p:spPr>
          <a:xfrm>
            <a:off x="457200" y="1341119"/>
            <a:ext cx="8229600" cy="4824185"/>
          </a:xfrm>
        </p:spPr>
        <p:txBody>
          <a:bodyPr>
            <a:normAutofit/>
          </a:bodyPr>
          <a:lstStyle/>
          <a:p>
            <a:r>
              <a:rPr lang="fr-FR" dirty="0" smtClean="0"/>
              <a:t>Terminologies des réseaux</a:t>
            </a:r>
          </a:p>
          <a:p>
            <a:r>
              <a:rPr lang="fr-FR" dirty="0" smtClean="0"/>
              <a:t>Intérêts des réseaux informatiques</a:t>
            </a:r>
          </a:p>
          <a:p>
            <a:r>
              <a:rPr lang="fr-FR" dirty="0" smtClean="0"/>
              <a:t>Types de réseaux informatiques</a:t>
            </a:r>
          </a:p>
          <a:p>
            <a:r>
              <a:rPr lang="fr-FR" dirty="0" smtClean="0"/>
              <a:t>Notions de bande passante et de débit</a:t>
            </a:r>
          </a:p>
          <a:p>
            <a:r>
              <a:rPr lang="fr-FR" dirty="0" smtClean="0"/>
              <a:t>Les topologies de réseaux</a:t>
            </a:r>
          </a:p>
          <a:p>
            <a:r>
              <a:rPr lang="nb-NO" dirty="0" smtClean="0"/>
              <a:t>Les technologies de réseaux locaux </a:t>
            </a:r>
          </a:p>
          <a:p>
            <a:r>
              <a:rPr lang="fr-FR" dirty="0" smtClean="0"/>
              <a:t>Les supports de transmission</a:t>
            </a:r>
          </a:p>
          <a:p>
            <a:r>
              <a:rPr lang="fr-FR" dirty="0" smtClean="0"/>
              <a:t>La normalisation</a:t>
            </a:r>
          </a:p>
          <a:p>
            <a:r>
              <a:rPr lang="fr-FR" dirty="0" smtClean="0"/>
              <a:t>Equipements et composants de réseaux locaux</a:t>
            </a:r>
          </a:p>
          <a:p>
            <a:pPr>
              <a:buNone/>
            </a:pPr>
            <a:endParaRPr lang="fr-FR" dirty="0" smtClean="0"/>
          </a:p>
          <a:p>
            <a:pPr>
              <a:buFont typeface="Arial" pitchFamily="34" charset="0"/>
              <a:buChar char="•"/>
            </a:pPr>
            <a:endParaRPr lang="fr-FR" dirty="0" smtClean="0"/>
          </a:p>
        </p:txBody>
      </p:sp>
      <p:sp>
        <p:nvSpPr>
          <p:cNvPr id="5" name="ZoneTexte 4"/>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D78DBB4D-F2B6-47B0-9617-7515BCD006B3}"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71546"/>
            <a:ext cx="8363272" cy="578328"/>
          </a:xfrm>
        </p:spPr>
        <p:txBody>
          <a:bodyPr>
            <a:normAutofit/>
          </a:bodyPr>
          <a:lstStyle/>
          <a:p>
            <a:pPr algn="ctr"/>
            <a:r>
              <a:rPr lang="fr-FR" sz="3200" b="1" dirty="0" smtClean="0"/>
              <a:t>Le câble à paires torsadées non blindées</a:t>
            </a:r>
            <a:endParaRPr lang="fr-FR" sz="3200" b="1" dirty="0"/>
          </a:p>
        </p:txBody>
      </p:sp>
      <p:sp>
        <p:nvSpPr>
          <p:cNvPr id="3" name="Espace réservé du contenu 2"/>
          <p:cNvSpPr>
            <a:spLocks noGrp="1"/>
          </p:cNvSpPr>
          <p:nvPr>
            <p:ph idx="1"/>
          </p:nvPr>
        </p:nvSpPr>
        <p:spPr>
          <a:xfrm>
            <a:off x="323528" y="2000240"/>
            <a:ext cx="8496944" cy="4165064"/>
          </a:xfrm>
        </p:spPr>
        <p:txBody>
          <a:bodyPr>
            <a:normAutofit/>
          </a:bodyPr>
          <a:lstStyle/>
          <a:p>
            <a:r>
              <a:rPr lang="fr-FR" dirty="0" smtClean="0"/>
              <a:t>UTP (</a:t>
            </a:r>
            <a:r>
              <a:rPr lang="fr-FR" dirty="0" err="1" smtClean="0"/>
              <a:t>Unshielded</a:t>
            </a:r>
            <a:r>
              <a:rPr lang="fr-FR" dirty="0" smtClean="0"/>
              <a:t> </a:t>
            </a:r>
            <a:r>
              <a:rPr lang="fr-FR" dirty="0" err="1" smtClean="0"/>
              <a:t>Twisted</a:t>
            </a:r>
            <a:r>
              <a:rPr lang="fr-FR" dirty="0" smtClean="0"/>
              <a:t> Pair)</a:t>
            </a:r>
          </a:p>
          <a:p>
            <a:r>
              <a:rPr lang="fr-FR" dirty="0" smtClean="0"/>
              <a:t>Composé de 4 paires de fils torsadées 2 à 2, et isolée des autres.</a:t>
            </a:r>
          </a:p>
          <a:p>
            <a:r>
              <a:rPr lang="fr-FR" dirty="0" smtClean="0"/>
              <a:t>Moins chère et la plus facile à installer. </a:t>
            </a:r>
          </a:p>
          <a:p>
            <a:pPr>
              <a:buNone/>
            </a:pPr>
            <a:endParaRPr lang="fr-FR" dirty="0" smtClean="0"/>
          </a:p>
          <a:p>
            <a:pPr>
              <a:buNone/>
            </a:pPr>
            <a:endParaRPr lang="fr-FR" dirty="0" smtClean="0"/>
          </a:p>
          <a:p>
            <a:pPr>
              <a:buNone/>
            </a:pPr>
            <a:endParaRPr lang="fr-FR" dirty="0" smtClean="0"/>
          </a:p>
        </p:txBody>
      </p:sp>
      <p:sp>
        <p:nvSpPr>
          <p:cNvPr id="4" name="ZoneTexte 3"/>
          <p:cNvSpPr txBox="1"/>
          <p:nvPr/>
        </p:nvSpPr>
        <p:spPr>
          <a:xfrm>
            <a:off x="3643306"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pic>
        <p:nvPicPr>
          <p:cNvPr id="5" name="Picture 2"/>
          <p:cNvPicPr>
            <a:picLocks noChangeAspect="1" noChangeArrowheads="1"/>
          </p:cNvPicPr>
          <p:nvPr/>
        </p:nvPicPr>
        <p:blipFill>
          <a:blip r:embed="rId2" cstate="print"/>
          <a:srcRect/>
          <a:stretch>
            <a:fillRect/>
          </a:stretch>
        </p:blipFill>
        <p:spPr bwMode="auto">
          <a:xfrm>
            <a:off x="2143108" y="4143380"/>
            <a:ext cx="4929222" cy="1000132"/>
          </a:xfrm>
          <a:prstGeom prst="rect">
            <a:avLst/>
          </a:prstGeom>
          <a:noFill/>
          <a:ln w="9525">
            <a:noFill/>
            <a:miter lim="800000"/>
            <a:headEnd/>
            <a:tailEnd/>
          </a:ln>
        </p:spPr>
      </p:pic>
      <p:sp>
        <p:nvSpPr>
          <p:cNvPr id="6" name="Espace réservé de la date 5"/>
          <p:cNvSpPr>
            <a:spLocks noGrp="1"/>
          </p:cNvSpPr>
          <p:nvPr>
            <p:ph type="dt" sz="half" idx="10"/>
          </p:nvPr>
        </p:nvSpPr>
        <p:spPr/>
        <p:txBody>
          <a:bodyPr/>
          <a:lstStyle/>
          <a:p>
            <a:fld id="{25DD297E-8827-4027-BA0E-9B06B626587E}"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378190" cy="609600"/>
          </a:xfrm>
        </p:spPr>
        <p:txBody>
          <a:bodyPr>
            <a:normAutofit/>
          </a:bodyPr>
          <a:lstStyle/>
          <a:p>
            <a:pPr algn="ctr"/>
            <a:r>
              <a:rPr lang="fr-FR" sz="3200" b="1" dirty="0" smtClean="0"/>
              <a:t>Caractéristiques techniques du câble UTP</a:t>
            </a:r>
            <a:endParaRPr lang="fr-FR" sz="3200" b="1" dirty="0"/>
          </a:p>
        </p:txBody>
      </p:sp>
      <p:sp>
        <p:nvSpPr>
          <p:cNvPr id="3" name="Espace réservé du contenu 2"/>
          <p:cNvSpPr>
            <a:spLocks noGrp="1"/>
          </p:cNvSpPr>
          <p:nvPr>
            <p:ph idx="1"/>
          </p:nvPr>
        </p:nvSpPr>
        <p:spPr>
          <a:xfrm>
            <a:off x="457200" y="1928802"/>
            <a:ext cx="8229600" cy="4236502"/>
          </a:xfrm>
        </p:spPr>
        <p:txBody>
          <a:bodyPr>
            <a:normAutofit/>
          </a:bodyPr>
          <a:lstStyle/>
          <a:p>
            <a:r>
              <a:rPr lang="fr-FR" b="1" dirty="0" smtClean="0"/>
              <a:t>Désignation : </a:t>
            </a:r>
            <a:r>
              <a:rPr lang="fr-FR" dirty="0" smtClean="0"/>
              <a:t>UTP (</a:t>
            </a:r>
            <a:r>
              <a:rPr lang="fr-FR" dirty="0" err="1" smtClean="0"/>
              <a:t>Unshielded</a:t>
            </a:r>
            <a:r>
              <a:rPr lang="fr-FR" dirty="0" smtClean="0"/>
              <a:t> </a:t>
            </a:r>
            <a:r>
              <a:rPr lang="fr-FR" dirty="0" err="1" smtClean="0"/>
              <a:t>Twisted</a:t>
            </a:r>
            <a:r>
              <a:rPr lang="fr-FR" dirty="0" smtClean="0"/>
              <a:t> Pair)</a:t>
            </a:r>
          </a:p>
          <a:p>
            <a:r>
              <a:rPr lang="fr-FR" b="1" dirty="0" smtClean="0"/>
              <a:t>Vitesse : </a:t>
            </a:r>
            <a:r>
              <a:rPr lang="fr-FR" dirty="0" smtClean="0"/>
              <a:t>10 – 100 Mbits/s</a:t>
            </a:r>
          </a:p>
          <a:p>
            <a:r>
              <a:rPr lang="fr-FR" b="1" dirty="0" smtClean="0"/>
              <a:t>Longueur maximale :  </a:t>
            </a:r>
            <a:r>
              <a:rPr lang="fr-FR" dirty="0" smtClean="0"/>
              <a:t>100m</a:t>
            </a:r>
          </a:p>
          <a:p>
            <a:r>
              <a:rPr lang="fr-FR" b="1" dirty="0" smtClean="0"/>
              <a:t>Raccordement : </a:t>
            </a:r>
            <a:r>
              <a:rPr lang="fr-FR" dirty="0" smtClean="0"/>
              <a:t>connecteur RJ-45</a:t>
            </a:r>
          </a:p>
          <a:p>
            <a:r>
              <a:rPr lang="fr-FR" b="1" dirty="0" smtClean="0"/>
              <a:t>Impédance : </a:t>
            </a:r>
            <a:r>
              <a:rPr lang="fr-FR" dirty="0" smtClean="0"/>
              <a:t>100 Ohms</a:t>
            </a:r>
          </a:p>
          <a:p>
            <a:r>
              <a:rPr lang="fr-FR" b="1" dirty="0" smtClean="0"/>
              <a:t>Coût : </a:t>
            </a:r>
            <a:r>
              <a:rPr lang="fr-FR" dirty="0" smtClean="0"/>
              <a:t>faible</a:t>
            </a:r>
          </a:p>
          <a:p>
            <a:pPr>
              <a:buNone/>
            </a:pPr>
            <a:endParaRPr lang="fr-FR" dirty="0" smtClean="0"/>
          </a:p>
          <a:p>
            <a:endParaRPr lang="fr-FR" dirty="0"/>
          </a:p>
        </p:txBody>
      </p:sp>
      <p:sp>
        <p:nvSpPr>
          <p:cNvPr id="5" name="ZoneTexte 4"/>
          <p:cNvSpPr txBox="1"/>
          <p:nvPr/>
        </p:nvSpPr>
        <p:spPr>
          <a:xfrm>
            <a:off x="3857620"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8C49F7E0-D3AD-46FB-9368-B5A80DAFF620}"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435280" cy="578328"/>
          </a:xfrm>
        </p:spPr>
        <p:txBody>
          <a:bodyPr>
            <a:normAutofit/>
          </a:bodyPr>
          <a:lstStyle/>
          <a:p>
            <a:pPr algn="ctr"/>
            <a:r>
              <a:rPr lang="fr-FR" sz="3200" b="1" dirty="0" smtClean="0"/>
              <a:t>Câble à paires torsadées blindées</a:t>
            </a:r>
            <a:endParaRPr lang="fr-FR" sz="3200" b="1" dirty="0"/>
          </a:p>
        </p:txBody>
      </p:sp>
      <p:sp>
        <p:nvSpPr>
          <p:cNvPr id="3" name="Espace réservé du contenu 2"/>
          <p:cNvSpPr>
            <a:spLocks noGrp="1"/>
          </p:cNvSpPr>
          <p:nvPr>
            <p:ph idx="1"/>
          </p:nvPr>
        </p:nvSpPr>
        <p:spPr>
          <a:xfrm>
            <a:off x="251520" y="1500174"/>
            <a:ext cx="8568952" cy="4593122"/>
          </a:xfrm>
        </p:spPr>
        <p:txBody>
          <a:bodyPr>
            <a:noAutofit/>
          </a:bodyPr>
          <a:lstStyle/>
          <a:p>
            <a:r>
              <a:rPr lang="fr-FR" dirty="0" smtClean="0"/>
              <a:t>Dans le STP (</a:t>
            </a:r>
            <a:r>
              <a:rPr lang="fr-FR" dirty="0" err="1" smtClean="0"/>
              <a:t>Shielded</a:t>
            </a:r>
            <a:r>
              <a:rPr lang="fr-FR" dirty="0" smtClean="0"/>
              <a:t> </a:t>
            </a:r>
            <a:r>
              <a:rPr lang="fr-FR" dirty="0" err="1" smtClean="0"/>
              <a:t>Twisted</a:t>
            </a:r>
            <a:r>
              <a:rPr lang="fr-FR" dirty="0" smtClean="0"/>
              <a:t> Pair), des méthode de blindage sont ajoutées comparé à l’UTP. </a:t>
            </a:r>
          </a:p>
          <a:p>
            <a:r>
              <a:rPr lang="fr-FR" dirty="0" smtClean="0"/>
              <a:t>Le blindage permet de réduire les interférences électromagnétique et de radiofréquences. </a:t>
            </a:r>
          </a:p>
          <a:p>
            <a:r>
              <a:rPr lang="fr-FR" dirty="0" smtClean="0"/>
              <a:t>Plus adapté en environnement urbain et résiste mieux aux perturbations par rapport à l’UTP.</a:t>
            </a:r>
          </a:p>
          <a:p>
            <a:r>
              <a:rPr lang="fr-FR" dirty="0" smtClean="0"/>
              <a:t>Cependant, le STP n’est pas très exploitée sur le marché. </a:t>
            </a:r>
          </a:p>
          <a:p>
            <a:pPr>
              <a:buNone/>
            </a:pPr>
            <a:endParaRPr lang="fr-FR" dirty="0"/>
          </a:p>
        </p:txBody>
      </p:sp>
      <p:sp>
        <p:nvSpPr>
          <p:cNvPr id="4" name="ZoneTexte 3"/>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pic>
        <p:nvPicPr>
          <p:cNvPr id="5" name="Picture 2"/>
          <p:cNvPicPr>
            <a:picLocks noChangeAspect="1" noChangeArrowheads="1"/>
          </p:cNvPicPr>
          <p:nvPr/>
        </p:nvPicPr>
        <p:blipFill>
          <a:blip r:embed="rId2" cstate="print"/>
          <a:srcRect/>
          <a:stretch>
            <a:fillRect/>
          </a:stretch>
        </p:blipFill>
        <p:spPr bwMode="auto">
          <a:xfrm>
            <a:off x="2143108" y="4929198"/>
            <a:ext cx="4929222" cy="767866"/>
          </a:xfrm>
          <a:prstGeom prst="rect">
            <a:avLst/>
          </a:prstGeom>
          <a:noFill/>
          <a:ln w="9525">
            <a:noFill/>
            <a:miter lim="800000"/>
            <a:headEnd/>
            <a:tailEnd/>
          </a:ln>
        </p:spPr>
      </p:pic>
      <p:sp>
        <p:nvSpPr>
          <p:cNvPr id="6" name="Espace réservé de la date 5"/>
          <p:cNvSpPr>
            <a:spLocks noGrp="1"/>
          </p:cNvSpPr>
          <p:nvPr>
            <p:ph type="dt" sz="half" idx="10"/>
          </p:nvPr>
        </p:nvSpPr>
        <p:spPr/>
        <p:txBody>
          <a:bodyPr/>
          <a:lstStyle/>
          <a:p>
            <a:fld id="{15AF00D7-1192-4465-BE2C-6DDC582F6C06}"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378190" cy="629344"/>
          </a:xfrm>
        </p:spPr>
        <p:txBody>
          <a:bodyPr>
            <a:normAutofit/>
          </a:bodyPr>
          <a:lstStyle/>
          <a:p>
            <a:pPr algn="ctr"/>
            <a:r>
              <a:rPr lang="fr-FR" sz="3200" b="1" dirty="0" smtClean="0"/>
              <a:t>Caractéristiques techniques du câble STP</a:t>
            </a:r>
            <a:endParaRPr lang="fr-FR" sz="3200" b="1" dirty="0"/>
          </a:p>
        </p:txBody>
      </p:sp>
      <p:sp>
        <p:nvSpPr>
          <p:cNvPr id="3" name="Espace réservé du contenu 2"/>
          <p:cNvSpPr>
            <a:spLocks noGrp="1"/>
          </p:cNvSpPr>
          <p:nvPr>
            <p:ph idx="1"/>
          </p:nvPr>
        </p:nvSpPr>
        <p:spPr>
          <a:xfrm>
            <a:off x="457200" y="1714488"/>
            <a:ext cx="8229600" cy="4450816"/>
          </a:xfrm>
        </p:spPr>
        <p:txBody>
          <a:bodyPr>
            <a:normAutofit/>
          </a:bodyPr>
          <a:lstStyle/>
          <a:p>
            <a:r>
              <a:rPr lang="fr-FR" b="1" dirty="0" smtClean="0"/>
              <a:t>Désignation :</a:t>
            </a:r>
            <a:r>
              <a:rPr lang="fr-FR" dirty="0" smtClean="0"/>
              <a:t> STP (</a:t>
            </a:r>
            <a:r>
              <a:rPr lang="fr-FR" dirty="0" err="1" smtClean="0"/>
              <a:t>Shielded</a:t>
            </a:r>
            <a:r>
              <a:rPr lang="fr-FR" dirty="0" smtClean="0"/>
              <a:t> </a:t>
            </a:r>
            <a:r>
              <a:rPr lang="fr-FR" dirty="0" err="1" smtClean="0"/>
              <a:t>Twisted</a:t>
            </a:r>
            <a:r>
              <a:rPr lang="fr-FR" dirty="0" smtClean="0"/>
              <a:t> Pair);</a:t>
            </a:r>
          </a:p>
          <a:p>
            <a:r>
              <a:rPr lang="fr-FR" b="1" dirty="0" smtClean="0"/>
              <a:t>Vitesse : </a:t>
            </a:r>
            <a:r>
              <a:rPr lang="fr-FR" dirty="0" smtClean="0"/>
              <a:t>10 – 100 Mbits/s;</a:t>
            </a:r>
          </a:p>
          <a:p>
            <a:r>
              <a:rPr lang="fr-FR" b="1" dirty="0" smtClean="0"/>
              <a:t>Longueur maximale :  </a:t>
            </a:r>
            <a:r>
              <a:rPr lang="fr-FR" dirty="0" smtClean="0"/>
              <a:t>100m;</a:t>
            </a:r>
          </a:p>
          <a:p>
            <a:r>
              <a:rPr lang="fr-FR" b="1" dirty="0" smtClean="0"/>
              <a:t>Raccordement : </a:t>
            </a:r>
            <a:r>
              <a:rPr lang="fr-FR" dirty="0" smtClean="0"/>
              <a:t>connecteur RJ-45;</a:t>
            </a:r>
          </a:p>
          <a:p>
            <a:r>
              <a:rPr lang="fr-FR" b="1" dirty="0" smtClean="0"/>
              <a:t>Impédance : </a:t>
            </a:r>
            <a:r>
              <a:rPr lang="fr-FR" dirty="0" smtClean="0"/>
              <a:t>100 Ohms;</a:t>
            </a:r>
          </a:p>
          <a:p>
            <a:r>
              <a:rPr lang="fr-FR" b="1" dirty="0" smtClean="0"/>
              <a:t>Coût : </a:t>
            </a:r>
            <a:r>
              <a:rPr lang="fr-FR" dirty="0" smtClean="0"/>
              <a:t>moyennement cher.</a:t>
            </a:r>
          </a:p>
          <a:p>
            <a:pPr>
              <a:buNone/>
            </a:pPr>
            <a:endParaRPr lang="fr-FR" dirty="0" smtClean="0"/>
          </a:p>
          <a:p>
            <a:endParaRPr lang="fr-FR" dirty="0" smtClean="0"/>
          </a:p>
          <a:p>
            <a:endParaRPr lang="fr-FR" dirty="0"/>
          </a:p>
        </p:txBody>
      </p:sp>
      <p:sp>
        <p:nvSpPr>
          <p:cNvPr id="5" name="ZoneTexte 4"/>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AFD802AD-9453-4B20-9438-AE9393A2EE2C}"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648072"/>
          </a:xfrm>
        </p:spPr>
        <p:txBody>
          <a:bodyPr>
            <a:normAutofit/>
          </a:bodyPr>
          <a:lstStyle/>
          <a:p>
            <a:pPr algn="ctr"/>
            <a:r>
              <a:rPr lang="fr-FR" sz="3200" b="1" dirty="0" smtClean="0"/>
              <a:t>Le câble coaxial</a:t>
            </a:r>
            <a:endParaRPr lang="fr-FR" sz="3200" b="1" dirty="0"/>
          </a:p>
        </p:txBody>
      </p:sp>
      <p:sp>
        <p:nvSpPr>
          <p:cNvPr id="3" name="Espace réservé du contenu 2"/>
          <p:cNvSpPr>
            <a:spLocks noGrp="1"/>
          </p:cNvSpPr>
          <p:nvPr>
            <p:ph idx="1"/>
          </p:nvPr>
        </p:nvSpPr>
        <p:spPr>
          <a:xfrm>
            <a:off x="323528" y="1285860"/>
            <a:ext cx="8496944" cy="4735428"/>
          </a:xfrm>
        </p:spPr>
        <p:txBody>
          <a:bodyPr>
            <a:normAutofit/>
          </a:bodyPr>
          <a:lstStyle/>
          <a:p>
            <a:r>
              <a:rPr lang="fr-FR" dirty="0" smtClean="0"/>
              <a:t>Constitue d’un fil de cuivre entouré d’un isolant flexible, lui-même entouré d’une torsade de cuivre agissant comme protecteur du conducteur intérieur.  </a:t>
            </a:r>
          </a:p>
          <a:p>
            <a:r>
              <a:rPr lang="fr-FR" dirty="0" smtClean="0"/>
              <a:t>La 2</a:t>
            </a:r>
            <a:r>
              <a:rPr lang="fr-FR" baseline="30000" dirty="0" smtClean="0"/>
              <a:t>e</a:t>
            </a:r>
            <a:r>
              <a:rPr lang="fr-FR" dirty="0" smtClean="0"/>
              <a:t> couche ou protection permet de réduire les interférences externes. </a:t>
            </a:r>
          </a:p>
          <a:p>
            <a:r>
              <a:rPr lang="fr-FR" dirty="0" smtClean="0"/>
              <a:t>Offre de nombreux avantages :</a:t>
            </a:r>
          </a:p>
          <a:p>
            <a:pPr>
              <a:buFont typeface="Wingdings" pitchFamily="2" charset="2"/>
              <a:buChar char="Ø"/>
            </a:pPr>
            <a:r>
              <a:rPr lang="fr-FR" dirty="0" smtClean="0"/>
              <a:t> capacité à s’étendre sur une plus grande distance;</a:t>
            </a:r>
          </a:p>
          <a:p>
            <a:pPr>
              <a:buFont typeface="Wingdings" pitchFamily="2" charset="2"/>
              <a:buChar char="Ø"/>
            </a:pPr>
            <a:r>
              <a:rPr lang="fr-FR" dirty="0" smtClean="0"/>
              <a:t> coût parmi les plus faibles. </a:t>
            </a:r>
          </a:p>
          <a:p>
            <a:r>
              <a:rPr lang="fr-FR" dirty="0" smtClean="0"/>
              <a:t>Cependant, les entreprises utilisent surtout l’UTP.</a:t>
            </a:r>
          </a:p>
          <a:p>
            <a:pPr>
              <a:buNone/>
            </a:pPr>
            <a:endParaRPr lang="fr-FR" dirty="0"/>
          </a:p>
        </p:txBody>
      </p:sp>
      <p:sp>
        <p:nvSpPr>
          <p:cNvPr id="4" name="ZoneTexte 3"/>
          <p:cNvSpPr txBox="1"/>
          <p:nvPr/>
        </p:nvSpPr>
        <p:spPr>
          <a:xfrm>
            <a:off x="3643306"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pic>
        <p:nvPicPr>
          <p:cNvPr id="5" name="Picture 2"/>
          <p:cNvPicPr>
            <a:picLocks noChangeAspect="1" noChangeArrowheads="1"/>
          </p:cNvPicPr>
          <p:nvPr/>
        </p:nvPicPr>
        <p:blipFill>
          <a:blip r:embed="rId2" cstate="print"/>
          <a:srcRect/>
          <a:stretch>
            <a:fillRect/>
          </a:stretch>
        </p:blipFill>
        <p:spPr bwMode="auto">
          <a:xfrm>
            <a:off x="2428860" y="5429264"/>
            <a:ext cx="4143404" cy="714380"/>
          </a:xfrm>
          <a:prstGeom prst="rect">
            <a:avLst/>
          </a:prstGeom>
          <a:noFill/>
          <a:ln w="9525">
            <a:noFill/>
            <a:miter lim="800000"/>
            <a:headEnd/>
            <a:tailEnd/>
          </a:ln>
        </p:spPr>
      </p:pic>
      <p:sp>
        <p:nvSpPr>
          <p:cNvPr id="6" name="Espace réservé de la date 5"/>
          <p:cNvSpPr>
            <a:spLocks noGrp="1"/>
          </p:cNvSpPr>
          <p:nvPr>
            <p:ph type="dt" sz="half" idx="10"/>
          </p:nvPr>
        </p:nvSpPr>
        <p:spPr/>
        <p:txBody>
          <a:bodyPr/>
          <a:lstStyle/>
          <a:p>
            <a:fld id="{0E1399E0-E8B1-4190-A7CC-1D9AD635FCFC}"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14356"/>
            <a:ext cx="8378190" cy="609208"/>
          </a:xfrm>
        </p:spPr>
        <p:txBody>
          <a:bodyPr>
            <a:normAutofit/>
          </a:bodyPr>
          <a:lstStyle/>
          <a:p>
            <a:pPr algn="ctr"/>
            <a:r>
              <a:rPr lang="fr-FR" sz="3200" b="1" dirty="0" smtClean="0"/>
              <a:t>Caractéristiques techniques du câble coaxial</a:t>
            </a:r>
            <a:endParaRPr lang="fr-FR" sz="3200" b="1" dirty="0"/>
          </a:p>
        </p:txBody>
      </p:sp>
      <p:sp>
        <p:nvSpPr>
          <p:cNvPr id="3" name="Espace réservé du contenu 2"/>
          <p:cNvSpPr>
            <a:spLocks noGrp="1"/>
          </p:cNvSpPr>
          <p:nvPr>
            <p:ph idx="1"/>
          </p:nvPr>
        </p:nvSpPr>
        <p:spPr>
          <a:xfrm>
            <a:off x="457200" y="1428736"/>
            <a:ext cx="8229600" cy="4712984"/>
          </a:xfrm>
        </p:spPr>
        <p:txBody>
          <a:bodyPr>
            <a:normAutofit/>
          </a:bodyPr>
          <a:lstStyle/>
          <a:p>
            <a:r>
              <a:rPr lang="fr-FR" b="1" dirty="0" smtClean="0"/>
              <a:t>Désignation :</a:t>
            </a:r>
            <a:r>
              <a:rPr lang="fr-FR" dirty="0" smtClean="0"/>
              <a:t> Coaxial;</a:t>
            </a:r>
          </a:p>
          <a:p>
            <a:r>
              <a:rPr lang="fr-FR" b="1" dirty="0" smtClean="0"/>
              <a:t>Vitesse : </a:t>
            </a:r>
            <a:r>
              <a:rPr lang="fr-FR" dirty="0" smtClean="0"/>
              <a:t>10 – 100 Mbits/s;</a:t>
            </a:r>
          </a:p>
          <a:p>
            <a:r>
              <a:rPr lang="fr-FR" b="1" dirty="0" smtClean="0"/>
              <a:t>Longueur maximale :  </a:t>
            </a:r>
            <a:r>
              <a:rPr lang="fr-FR" dirty="0" smtClean="0"/>
              <a:t>500m;</a:t>
            </a:r>
          </a:p>
          <a:p>
            <a:r>
              <a:rPr lang="fr-FR" b="1" dirty="0" smtClean="0"/>
              <a:t>Raccordement : </a:t>
            </a:r>
            <a:r>
              <a:rPr lang="fr-FR" dirty="0" smtClean="0"/>
              <a:t>connecteur BNC (British Naval </a:t>
            </a:r>
            <a:r>
              <a:rPr lang="fr-FR" dirty="0" err="1" smtClean="0"/>
              <a:t>Connector</a:t>
            </a:r>
            <a:r>
              <a:rPr lang="fr-FR" dirty="0" smtClean="0"/>
              <a:t>);</a:t>
            </a:r>
          </a:p>
          <a:p>
            <a:r>
              <a:rPr lang="fr-FR" b="1" dirty="0" smtClean="0"/>
              <a:t>Impédance : </a:t>
            </a:r>
            <a:r>
              <a:rPr lang="fr-FR" dirty="0" smtClean="0"/>
              <a:t>150 Ohms;</a:t>
            </a:r>
          </a:p>
          <a:p>
            <a:r>
              <a:rPr lang="fr-FR" b="1" dirty="0" smtClean="0"/>
              <a:t>Coût : </a:t>
            </a:r>
            <a:r>
              <a:rPr lang="fr-FR" dirty="0" smtClean="0"/>
              <a:t>peu cher.</a:t>
            </a:r>
          </a:p>
          <a:p>
            <a:pPr>
              <a:buNone/>
            </a:pPr>
            <a:endParaRPr lang="fr-FR" dirty="0" smtClean="0"/>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3357554" y="4286256"/>
            <a:ext cx="5214974" cy="2019074"/>
          </a:xfrm>
          <a:prstGeom prst="rect">
            <a:avLst/>
          </a:prstGeom>
          <a:noFill/>
          <a:ln w="9525">
            <a:noFill/>
            <a:miter lim="800000"/>
            <a:headEnd/>
            <a:tailEnd/>
          </a:ln>
        </p:spPr>
      </p:pic>
      <p:sp>
        <p:nvSpPr>
          <p:cNvPr id="8" name="ZoneTexte 7"/>
          <p:cNvSpPr txBox="1"/>
          <p:nvPr/>
        </p:nvSpPr>
        <p:spPr>
          <a:xfrm>
            <a:off x="3571868"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F248BBF2-FD3C-41BE-AEDB-3C9932472C68}" type="datetime1">
              <a:rPr lang="fr-FR" smtClean="0"/>
              <a:pPr/>
              <a:t>20/04/2017</a:t>
            </a:fld>
            <a:endParaRPr lang="fr-FR"/>
          </a:p>
        </p:txBody>
      </p:sp>
      <p:sp>
        <p:nvSpPr>
          <p:cNvPr id="9" name="Espace réservé du numéro de diapositive 8"/>
          <p:cNvSpPr>
            <a:spLocks noGrp="1"/>
          </p:cNvSpPr>
          <p:nvPr>
            <p:ph type="sldNum" sz="quarter" idx="12"/>
          </p:nvPr>
        </p:nvSpPr>
        <p:spPr/>
        <p:txBody>
          <a:bodyPr/>
          <a:lstStyle/>
          <a:p>
            <a:fld id="{220A7E15-65B2-43B1-96C5-2B5849C5EFAB}" type="slidenum">
              <a:rPr lang="fr-FR" smtClean="0"/>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401050" cy="578328"/>
          </a:xfrm>
        </p:spPr>
        <p:txBody>
          <a:bodyPr>
            <a:noAutofit/>
          </a:bodyPr>
          <a:lstStyle/>
          <a:p>
            <a:pPr algn="ctr"/>
            <a:r>
              <a:rPr lang="fr-FR" sz="2900" b="1" dirty="0" smtClean="0"/>
              <a:t>Le fibre câble à optique</a:t>
            </a:r>
            <a:endParaRPr lang="fr-FR" sz="2900" b="1" dirty="0"/>
          </a:p>
        </p:txBody>
      </p:sp>
      <p:sp>
        <p:nvSpPr>
          <p:cNvPr id="3" name="Espace réservé du contenu 2"/>
          <p:cNvSpPr>
            <a:spLocks noGrp="1"/>
          </p:cNvSpPr>
          <p:nvPr>
            <p:ph idx="1"/>
          </p:nvPr>
        </p:nvSpPr>
        <p:spPr>
          <a:xfrm>
            <a:off x="285750" y="1571612"/>
            <a:ext cx="8572500" cy="4665700"/>
          </a:xfrm>
        </p:spPr>
        <p:txBody>
          <a:bodyPr>
            <a:normAutofit/>
          </a:bodyPr>
          <a:lstStyle/>
          <a:p>
            <a:r>
              <a:rPr lang="fr-FR" dirty="0" smtClean="0"/>
              <a:t>Utilisation des impulsions lumineuses. </a:t>
            </a:r>
          </a:p>
          <a:p>
            <a:r>
              <a:rPr lang="fr-FR" dirty="0" smtClean="0"/>
              <a:t>Plus grand débit et plus de résistances aux interférences électromagnétiques.</a:t>
            </a:r>
          </a:p>
          <a:p>
            <a:r>
              <a:rPr lang="fr-FR" dirty="0" smtClean="0"/>
              <a:t>Cependant, il est plus couteux que les autres support.</a:t>
            </a:r>
          </a:p>
          <a:p>
            <a:pPr>
              <a:buNone/>
            </a:pPr>
            <a:endParaRPr lang="fr-FR" dirty="0" smtClean="0"/>
          </a:p>
        </p:txBody>
      </p:sp>
      <p:pic>
        <p:nvPicPr>
          <p:cNvPr id="5" name="Picture 2"/>
          <p:cNvPicPr>
            <a:picLocks noChangeAspect="1" noChangeArrowheads="1"/>
          </p:cNvPicPr>
          <p:nvPr/>
        </p:nvPicPr>
        <p:blipFill>
          <a:blip r:embed="rId2" cstate="print"/>
          <a:srcRect/>
          <a:stretch>
            <a:fillRect/>
          </a:stretch>
        </p:blipFill>
        <p:spPr bwMode="auto">
          <a:xfrm>
            <a:off x="2000232" y="3857628"/>
            <a:ext cx="5357850" cy="2071702"/>
          </a:xfrm>
          <a:prstGeom prst="rect">
            <a:avLst/>
          </a:prstGeom>
          <a:noFill/>
          <a:ln w="9525">
            <a:noFill/>
            <a:miter lim="800000"/>
            <a:headEnd/>
            <a:tailEnd/>
          </a:ln>
        </p:spPr>
      </p:pic>
      <p:sp>
        <p:nvSpPr>
          <p:cNvPr id="6" name="ZoneTexte 5"/>
          <p:cNvSpPr txBox="1"/>
          <p:nvPr/>
        </p:nvSpPr>
        <p:spPr>
          <a:xfrm>
            <a:off x="3786182"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CE111036-2157-4092-9E36-14BB5E538C5C}" type="datetime1">
              <a:rPr lang="fr-FR" smtClean="0"/>
              <a:pPr/>
              <a:t>20/04/2017</a:t>
            </a:fld>
            <a:endParaRPr lang="fr-FR"/>
          </a:p>
        </p:txBody>
      </p:sp>
      <p:sp>
        <p:nvSpPr>
          <p:cNvPr id="8" name="Espace réservé du numéro de diapositive 7"/>
          <p:cNvSpPr>
            <a:spLocks noGrp="1"/>
          </p:cNvSpPr>
          <p:nvPr>
            <p:ph type="sldNum" sz="quarter" idx="12"/>
          </p:nvPr>
        </p:nvSpPr>
        <p:spPr/>
        <p:txBody>
          <a:bodyPr/>
          <a:lstStyle/>
          <a:p>
            <a:fld id="{220A7E15-65B2-43B1-96C5-2B5849C5EFAB}" type="slidenum">
              <a:rPr lang="fr-FR" smtClean="0"/>
              <a:pPr/>
              <a:t>36</a:t>
            </a:fld>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99796" y="1714488"/>
            <a:ext cx="8378444" cy="3964528"/>
          </a:xfrm>
        </p:spPr>
        <p:txBody>
          <a:bodyPr/>
          <a:lstStyle/>
          <a:p>
            <a:r>
              <a:rPr lang="fr-FR" dirty="0" smtClean="0"/>
              <a:t>Il existe deux types de fibres : une fibre monomode et une fibre </a:t>
            </a:r>
            <a:r>
              <a:rPr lang="fr-FR" dirty="0" err="1" smtClean="0"/>
              <a:t>multimode</a:t>
            </a:r>
            <a:r>
              <a:rPr lang="fr-FR" dirty="0" smtClean="0"/>
              <a:t>.  </a:t>
            </a:r>
          </a:p>
          <a:p>
            <a:pPr>
              <a:buNone/>
            </a:pPr>
            <a:endParaRPr lang="fr-FR" dirty="0"/>
          </a:p>
        </p:txBody>
      </p:sp>
      <p:sp>
        <p:nvSpPr>
          <p:cNvPr id="3" name="Titre 2"/>
          <p:cNvSpPr>
            <a:spLocks noGrp="1"/>
          </p:cNvSpPr>
          <p:nvPr>
            <p:ph type="title"/>
          </p:nvPr>
        </p:nvSpPr>
        <p:spPr>
          <a:xfrm>
            <a:off x="285720" y="571480"/>
            <a:ext cx="8377936" cy="831477"/>
          </a:xfrm>
        </p:spPr>
        <p:txBody>
          <a:bodyPr/>
          <a:lstStyle/>
          <a:p>
            <a:pPr algn="ctr"/>
            <a:r>
              <a:rPr lang="fr-FR" sz="2800" b="1" dirty="0" smtClean="0"/>
              <a:t>Types de fibre optique</a:t>
            </a:r>
            <a:endParaRPr lang="fr-FR" b="1" dirty="0"/>
          </a:p>
        </p:txBody>
      </p:sp>
      <p:sp>
        <p:nvSpPr>
          <p:cNvPr id="5" name="ZoneTexte 4"/>
          <p:cNvSpPr txBox="1"/>
          <p:nvPr/>
        </p:nvSpPr>
        <p:spPr>
          <a:xfrm>
            <a:off x="392905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85BFECC7-0190-4ED2-87CF-A11752F6C295}"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37</a:t>
            </a:fld>
            <a:endParaRPr 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554480"/>
            <a:ext cx="8229600" cy="4124536"/>
          </a:xfrm>
        </p:spPr>
        <p:txBody>
          <a:bodyPr/>
          <a:lstStyle/>
          <a:p>
            <a:r>
              <a:rPr lang="fr-FR" dirty="0" smtClean="0"/>
              <a:t>Un seul faisceau lumineux parcourt la fibre, les lasers sont utilisés comme émetteurs récepteurs.</a:t>
            </a:r>
          </a:p>
          <a:p>
            <a:pPr>
              <a:buNone/>
            </a:pPr>
            <a:endParaRPr lang="fr-FR" dirty="0" smtClean="0"/>
          </a:p>
          <a:p>
            <a:endParaRPr lang="fr-FR" dirty="0"/>
          </a:p>
        </p:txBody>
      </p:sp>
      <p:sp>
        <p:nvSpPr>
          <p:cNvPr id="3" name="Titre 2"/>
          <p:cNvSpPr>
            <a:spLocks noGrp="1"/>
          </p:cNvSpPr>
          <p:nvPr>
            <p:ph type="title"/>
          </p:nvPr>
        </p:nvSpPr>
        <p:spPr>
          <a:xfrm>
            <a:off x="500034" y="714356"/>
            <a:ext cx="8229600" cy="632666"/>
          </a:xfrm>
        </p:spPr>
        <p:txBody>
          <a:bodyPr>
            <a:normAutofit/>
          </a:bodyPr>
          <a:lstStyle/>
          <a:p>
            <a:pPr algn="ctr"/>
            <a:r>
              <a:rPr lang="fr-FR" sz="3200" b="1" dirty="0" smtClean="0"/>
              <a:t>Fibre monomode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2285984" y="2857496"/>
            <a:ext cx="4017910" cy="914206"/>
          </a:xfrm>
          <a:prstGeom prst="rect">
            <a:avLst/>
          </a:prstGeom>
          <a:noFill/>
          <a:ln w="9525">
            <a:noFill/>
            <a:miter lim="800000"/>
            <a:headEnd/>
            <a:tailEnd/>
          </a:ln>
        </p:spPr>
      </p:pic>
      <p:sp>
        <p:nvSpPr>
          <p:cNvPr id="5" name="ZoneTexte 4"/>
          <p:cNvSpPr txBox="1"/>
          <p:nvPr/>
        </p:nvSpPr>
        <p:spPr>
          <a:xfrm>
            <a:off x="3857620"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19F11312-5625-4294-B07E-3F79FFA0AEB6}"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38</a:t>
            </a:fld>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857364"/>
            <a:ext cx="8229600" cy="3821652"/>
          </a:xfrm>
        </p:spPr>
        <p:txBody>
          <a:bodyPr/>
          <a:lstStyle/>
          <a:p>
            <a:r>
              <a:rPr lang="fr-FR" dirty="0" smtClean="0"/>
              <a:t>Plusieurs faisceaux lumineux parcourent la fibre avec des angles différents, selon leur angle de pénétration. </a:t>
            </a:r>
          </a:p>
          <a:p>
            <a:r>
              <a:rPr lang="fr-FR" dirty="0" smtClean="0"/>
              <a:t>Les émetteurs récepteurs utilisés sont des LED.</a:t>
            </a:r>
          </a:p>
          <a:p>
            <a:pPr>
              <a:buNone/>
            </a:pPr>
            <a:endParaRPr lang="fr-FR" dirty="0" smtClean="0"/>
          </a:p>
          <a:p>
            <a:pPr>
              <a:buNone/>
            </a:pPr>
            <a:endParaRPr lang="fr-FR" dirty="0"/>
          </a:p>
        </p:txBody>
      </p:sp>
      <p:sp>
        <p:nvSpPr>
          <p:cNvPr id="3" name="Titre 2"/>
          <p:cNvSpPr>
            <a:spLocks noGrp="1"/>
          </p:cNvSpPr>
          <p:nvPr>
            <p:ph type="title"/>
          </p:nvPr>
        </p:nvSpPr>
        <p:spPr>
          <a:xfrm>
            <a:off x="357158" y="1000108"/>
            <a:ext cx="8229600" cy="632666"/>
          </a:xfrm>
        </p:spPr>
        <p:txBody>
          <a:bodyPr>
            <a:normAutofit/>
          </a:bodyPr>
          <a:lstStyle/>
          <a:p>
            <a:pPr algn="ctr"/>
            <a:r>
              <a:rPr lang="fr-FR" sz="3200" b="1" dirty="0" smtClean="0"/>
              <a:t>Fibre </a:t>
            </a:r>
            <a:r>
              <a:rPr lang="fr-FR" sz="3200" b="1" dirty="0" err="1" smtClean="0"/>
              <a:t>multimode</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1857356" y="3500438"/>
            <a:ext cx="5301198" cy="1180914"/>
          </a:xfrm>
          <a:prstGeom prst="rect">
            <a:avLst/>
          </a:prstGeom>
          <a:noFill/>
          <a:ln w="9525">
            <a:noFill/>
            <a:miter lim="800000"/>
            <a:headEnd/>
            <a:tailEnd/>
          </a:ln>
        </p:spPr>
      </p:pic>
      <p:sp>
        <p:nvSpPr>
          <p:cNvPr id="5" name="ZoneTexte 4"/>
          <p:cNvSpPr txBox="1"/>
          <p:nvPr/>
        </p:nvSpPr>
        <p:spPr>
          <a:xfrm>
            <a:off x="392905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739B7943-5187-401A-B165-BF424D1E43E3}"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643050"/>
            <a:ext cx="8229600" cy="4681550"/>
          </a:xfrm>
        </p:spPr>
        <p:txBody>
          <a:bodyPr/>
          <a:lstStyle/>
          <a:p>
            <a:r>
              <a:rPr lang="fr-FR" dirty="0" smtClean="0"/>
              <a:t>Dans cette partie, nous allons présenter les différentes terminologies utilisées dans les réseaux de télécommunication en général et dans les réseaux informatiques en particulier.</a:t>
            </a:r>
            <a:endParaRPr lang="fr-FR" dirty="0"/>
          </a:p>
        </p:txBody>
      </p:sp>
      <p:sp>
        <p:nvSpPr>
          <p:cNvPr id="3" name="Titre 2"/>
          <p:cNvSpPr>
            <a:spLocks noGrp="1"/>
          </p:cNvSpPr>
          <p:nvPr>
            <p:ph type="title"/>
          </p:nvPr>
        </p:nvSpPr>
        <p:spPr>
          <a:xfrm>
            <a:off x="285720" y="571480"/>
            <a:ext cx="8357264" cy="831477"/>
          </a:xfrm>
        </p:spPr>
        <p:txBody>
          <a:bodyPr>
            <a:normAutofit/>
          </a:bodyPr>
          <a:lstStyle/>
          <a:p>
            <a:pPr algn="ctr"/>
            <a:r>
              <a:rPr lang="fr-FR" sz="3200" b="1" dirty="0" smtClean="0"/>
              <a:t>Terminologies des réseaux</a:t>
            </a:r>
            <a:endParaRPr lang="fr-FR" sz="3200" b="1" dirty="0"/>
          </a:p>
        </p:txBody>
      </p:sp>
      <p:sp>
        <p:nvSpPr>
          <p:cNvPr id="4" name="ZoneTexte 3"/>
          <p:cNvSpPr txBox="1"/>
          <p:nvPr/>
        </p:nvSpPr>
        <p:spPr>
          <a:xfrm>
            <a:off x="392905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BF40D96B-DD57-4B9C-8665-0A251C7DDCD8}"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446770" cy="650336"/>
          </a:xfrm>
        </p:spPr>
        <p:txBody>
          <a:bodyPr>
            <a:normAutofit/>
          </a:bodyPr>
          <a:lstStyle/>
          <a:p>
            <a:pPr algn="ctr"/>
            <a:r>
              <a:rPr lang="fr-FR" sz="3200" b="1" dirty="0" smtClean="0"/>
              <a:t>Les liaisons hertzienne (supports sans fil)</a:t>
            </a:r>
            <a:endParaRPr lang="fr-FR" sz="3200" b="1" dirty="0"/>
          </a:p>
        </p:txBody>
      </p:sp>
      <p:sp>
        <p:nvSpPr>
          <p:cNvPr id="3" name="Espace réservé du contenu 2"/>
          <p:cNvSpPr>
            <a:spLocks noGrp="1"/>
          </p:cNvSpPr>
          <p:nvPr>
            <p:ph idx="1"/>
          </p:nvPr>
        </p:nvSpPr>
        <p:spPr>
          <a:xfrm>
            <a:off x="240030" y="1417320"/>
            <a:ext cx="8652450" cy="4726324"/>
          </a:xfrm>
        </p:spPr>
        <p:txBody>
          <a:bodyPr>
            <a:normAutofit/>
          </a:bodyPr>
          <a:lstStyle/>
          <a:p>
            <a:r>
              <a:rPr lang="fr-FR" dirty="0" smtClean="0"/>
              <a:t>Les liaisons hertzienne sont les supports parmi les plus utilisées de nos jours. </a:t>
            </a:r>
          </a:p>
          <a:p>
            <a:r>
              <a:rPr lang="fr-FR" dirty="0" smtClean="0"/>
              <a:t>Elles consistent à relier des équipements radio en se servant des ondes électromagnétiques qui peuvent circuler dans le vide ou dans des médias tels que l’air. </a:t>
            </a:r>
          </a:p>
          <a:p>
            <a:r>
              <a:rPr lang="fr-FR" dirty="0" smtClean="0"/>
              <a:t>Ces liaisons sans fil sont utilisées dans des systèmes comme la radiodiffusion, la télédiffusion, la téléphonie mobile, l’Internet mobile, le </a:t>
            </a:r>
            <a:r>
              <a:rPr lang="fr-FR" dirty="0" err="1" smtClean="0"/>
              <a:t>WiFi</a:t>
            </a:r>
            <a:r>
              <a:rPr lang="fr-FR" dirty="0" smtClean="0"/>
              <a:t>, le Bluetooth, etc.   </a:t>
            </a:r>
          </a:p>
          <a:p>
            <a:r>
              <a:rPr lang="fr-FR" dirty="0" smtClean="0"/>
              <a:t>Elles sont entre autres caractérisées par leurs fréquences. Par exemple, le </a:t>
            </a:r>
            <a:r>
              <a:rPr lang="fr-FR" dirty="0" err="1" smtClean="0"/>
              <a:t>WiFi</a:t>
            </a:r>
            <a:r>
              <a:rPr lang="fr-FR" dirty="0" smtClean="0"/>
              <a:t> qui est un LAN sans fil utilise généralement la bande des 2.4 GHz. </a:t>
            </a:r>
          </a:p>
          <a:p>
            <a:endParaRPr lang="fr-FR" dirty="0" smtClean="0"/>
          </a:p>
        </p:txBody>
      </p:sp>
      <p:sp>
        <p:nvSpPr>
          <p:cNvPr id="4" name="ZoneTexte 3"/>
          <p:cNvSpPr txBox="1"/>
          <p:nvPr/>
        </p:nvSpPr>
        <p:spPr>
          <a:xfrm>
            <a:off x="3357554"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A64095F-4DF6-4EC0-8839-2455A01C332F}"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857232"/>
            <a:ext cx="8471972" cy="578328"/>
          </a:xfrm>
        </p:spPr>
        <p:txBody>
          <a:bodyPr>
            <a:normAutofit/>
          </a:bodyPr>
          <a:lstStyle/>
          <a:p>
            <a:pPr algn="ctr"/>
            <a:r>
              <a:rPr lang="fr-FR" sz="3200" b="1" dirty="0" smtClean="0"/>
              <a:t>La normalisation</a:t>
            </a:r>
            <a:endParaRPr lang="fr-FR" sz="3200" b="1" dirty="0"/>
          </a:p>
        </p:txBody>
      </p:sp>
      <p:sp>
        <p:nvSpPr>
          <p:cNvPr id="3" name="Espace réservé du contenu 2"/>
          <p:cNvSpPr>
            <a:spLocks noGrp="1"/>
          </p:cNvSpPr>
          <p:nvPr>
            <p:ph idx="1"/>
          </p:nvPr>
        </p:nvSpPr>
        <p:spPr>
          <a:xfrm>
            <a:off x="297180" y="1643050"/>
            <a:ext cx="8389620" cy="4214842"/>
          </a:xfrm>
        </p:spPr>
        <p:txBody>
          <a:bodyPr/>
          <a:lstStyle/>
          <a:p>
            <a:r>
              <a:rPr lang="fr-FR" dirty="0" smtClean="0"/>
              <a:t>Il existe divers organismes de normalisation des réseaux dont :</a:t>
            </a:r>
          </a:p>
          <a:p>
            <a:pPr>
              <a:buFont typeface="Wingdings" pitchFamily="2" charset="2"/>
              <a:buChar char="ü"/>
            </a:pPr>
            <a:r>
              <a:rPr lang="en-US" b="1" dirty="0" smtClean="0"/>
              <a:t>IEEE </a:t>
            </a:r>
            <a:r>
              <a:rPr lang="en-US" dirty="0" smtClean="0"/>
              <a:t>:</a:t>
            </a:r>
            <a:r>
              <a:rPr lang="en-US" b="1" dirty="0" smtClean="0"/>
              <a:t> </a:t>
            </a:r>
            <a:r>
              <a:rPr lang="en-US" dirty="0" smtClean="0"/>
              <a:t>Institute of Electrical and Electronics Engineers ;</a:t>
            </a:r>
          </a:p>
          <a:p>
            <a:pPr>
              <a:buFont typeface="Wingdings" pitchFamily="2" charset="2"/>
              <a:buChar char="ü"/>
            </a:pPr>
            <a:r>
              <a:rPr lang="fr-FR" b="1" dirty="0" smtClean="0"/>
              <a:t>UL </a:t>
            </a:r>
            <a:r>
              <a:rPr lang="fr-FR" dirty="0" smtClean="0"/>
              <a:t>:</a:t>
            </a:r>
            <a:r>
              <a:rPr lang="fr-FR" b="1" dirty="0" smtClean="0"/>
              <a:t> </a:t>
            </a:r>
            <a:r>
              <a:rPr lang="fr-FR" dirty="0" err="1" smtClean="0"/>
              <a:t>Underwriters</a:t>
            </a:r>
            <a:r>
              <a:rPr lang="fr-FR" dirty="0" smtClean="0"/>
              <a:t> </a:t>
            </a:r>
            <a:r>
              <a:rPr lang="fr-FR" dirty="0" err="1" smtClean="0"/>
              <a:t>laboratories</a:t>
            </a:r>
            <a:r>
              <a:rPr lang="fr-FR" dirty="0" smtClean="0"/>
              <a:t> ;</a:t>
            </a:r>
          </a:p>
          <a:p>
            <a:pPr>
              <a:buFont typeface="Wingdings" pitchFamily="2" charset="2"/>
              <a:buChar char="ü"/>
            </a:pPr>
            <a:r>
              <a:rPr lang="fr-FR" b="1" dirty="0" smtClean="0"/>
              <a:t>EIA </a:t>
            </a:r>
            <a:r>
              <a:rPr lang="fr-FR" dirty="0" smtClean="0"/>
              <a:t>:</a:t>
            </a:r>
            <a:r>
              <a:rPr lang="fr-FR" b="1" dirty="0" smtClean="0"/>
              <a:t> </a:t>
            </a:r>
            <a:r>
              <a:rPr lang="fr-FR" dirty="0" err="1" smtClean="0"/>
              <a:t>Electronic</a:t>
            </a:r>
            <a:r>
              <a:rPr lang="fr-FR" dirty="0" smtClean="0"/>
              <a:t> Industries Alliance ;</a:t>
            </a:r>
          </a:p>
          <a:p>
            <a:pPr>
              <a:buFont typeface="Wingdings" pitchFamily="2" charset="2"/>
              <a:buChar char="ü"/>
            </a:pPr>
            <a:r>
              <a:rPr lang="fr-FR" b="1" dirty="0" smtClean="0"/>
              <a:t>TIA </a:t>
            </a:r>
            <a:r>
              <a:rPr lang="fr-FR" dirty="0" smtClean="0"/>
              <a:t>:</a:t>
            </a:r>
            <a:r>
              <a:rPr lang="fr-FR" b="1" dirty="0" smtClean="0"/>
              <a:t> </a:t>
            </a:r>
            <a:r>
              <a:rPr lang="fr-FR" dirty="0" err="1" smtClean="0"/>
              <a:t>Telecommunications</a:t>
            </a:r>
            <a:r>
              <a:rPr lang="fr-FR" dirty="0" smtClean="0"/>
              <a:t> </a:t>
            </a:r>
            <a:r>
              <a:rPr lang="fr-FR" dirty="0" err="1" smtClean="0"/>
              <a:t>Industry</a:t>
            </a:r>
            <a:r>
              <a:rPr lang="fr-FR" dirty="0" smtClean="0"/>
              <a:t> Association.</a:t>
            </a:r>
            <a:endParaRPr lang="fr-FR" dirty="0"/>
          </a:p>
        </p:txBody>
      </p:sp>
      <p:sp>
        <p:nvSpPr>
          <p:cNvPr id="4" name="ZoneTexte 3"/>
          <p:cNvSpPr txBox="1"/>
          <p:nvPr/>
        </p:nvSpPr>
        <p:spPr>
          <a:xfrm>
            <a:off x="3714744"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618FA6C5-A969-4310-8FBE-3F8458466B83}"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41</a:t>
            </a:fld>
            <a:endParaRPr lang="fr-F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445624" cy="578328"/>
          </a:xfrm>
        </p:spPr>
        <p:txBody>
          <a:bodyPr>
            <a:normAutofit/>
          </a:bodyPr>
          <a:lstStyle/>
          <a:p>
            <a:pPr algn="ctr"/>
            <a:r>
              <a:rPr lang="fr-FR" sz="3200" b="1" dirty="0" smtClean="0"/>
              <a:t>Les principales normes TIA/EIA</a:t>
            </a:r>
            <a:endParaRPr lang="fr-FR" sz="3200" b="1" dirty="0"/>
          </a:p>
        </p:txBody>
      </p:sp>
      <p:sp>
        <p:nvSpPr>
          <p:cNvPr id="3" name="Espace réservé du contenu 2"/>
          <p:cNvSpPr>
            <a:spLocks noGrp="1"/>
          </p:cNvSpPr>
          <p:nvPr>
            <p:ph idx="1"/>
          </p:nvPr>
        </p:nvSpPr>
        <p:spPr>
          <a:xfrm>
            <a:off x="323528" y="1571612"/>
            <a:ext cx="8496944" cy="4429156"/>
          </a:xfrm>
        </p:spPr>
        <p:txBody>
          <a:bodyPr>
            <a:noAutofit/>
          </a:bodyPr>
          <a:lstStyle/>
          <a:p>
            <a:r>
              <a:rPr lang="fr-FR" dirty="0" smtClean="0"/>
              <a:t>Elles définissent les configurations minimales d’installation tout en laissant toute liberté quand au choix du fournisseur d’équipement.</a:t>
            </a:r>
          </a:p>
          <a:p>
            <a:pPr>
              <a:buFont typeface="Wingdings" pitchFamily="2" charset="2"/>
              <a:buChar char="Ø"/>
            </a:pPr>
            <a:r>
              <a:rPr lang="fr-FR" b="1" dirty="0" smtClean="0"/>
              <a:t>TIA/EIA-568-A </a:t>
            </a:r>
            <a:r>
              <a:rPr lang="fr-FR" dirty="0" smtClean="0"/>
              <a:t>: norme de câblage pour les télécommunications dans les édifices commerciaux;</a:t>
            </a:r>
          </a:p>
          <a:p>
            <a:pPr>
              <a:buFont typeface="Wingdings" pitchFamily="2" charset="2"/>
              <a:buChar char="Ø"/>
            </a:pPr>
            <a:r>
              <a:rPr lang="fr-FR" b="1" dirty="0" smtClean="0"/>
              <a:t>TIA/EIA-569-A </a:t>
            </a:r>
            <a:r>
              <a:rPr lang="fr-FR" dirty="0" smtClean="0"/>
              <a:t>: norme relative aux espaces et aux voies de télécommunications dans les édifices commerciaux;</a:t>
            </a:r>
          </a:p>
          <a:p>
            <a:pPr>
              <a:buFont typeface="Wingdings" pitchFamily="2" charset="2"/>
              <a:buChar char="Ø"/>
            </a:pPr>
            <a:r>
              <a:rPr lang="fr-FR" b="1" dirty="0" smtClean="0"/>
              <a:t>TIA/EIA-570-A </a:t>
            </a:r>
            <a:r>
              <a:rPr lang="fr-FR" dirty="0" smtClean="0"/>
              <a:t>: norme de câblage pour les télécommunications dans les résidences et les petits édifices commerciaux.</a:t>
            </a:r>
          </a:p>
        </p:txBody>
      </p:sp>
      <p:sp>
        <p:nvSpPr>
          <p:cNvPr id="4" name="ZoneTexte 3"/>
          <p:cNvSpPr txBox="1"/>
          <p:nvPr/>
        </p:nvSpPr>
        <p:spPr>
          <a:xfrm>
            <a:off x="342899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F5924094-6850-45D4-8C09-6587E0D80DF0}"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42</a:t>
            </a:fld>
            <a:endParaRPr lang="fr-F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01038" cy="594360"/>
          </a:xfrm>
        </p:spPr>
        <p:txBody>
          <a:bodyPr>
            <a:normAutofit/>
          </a:bodyPr>
          <a:lstStyle/>
          <a:p>
            <a:pPr algn="ctr"/>
            <a:r>
              <a:rPr lang="fr-FR" sz="3200" b="1" dirty="0" smtClean="0"/>
              <a:t>Les spécifications de câblage TIA/EIA-568-A</a:t>
            </a:r>
            <a:endParaRPr lang="fr-FR" sz="3200" b="1" dirty="0"/>
          </a:p>
        </p:txBody>
      </p:sp>
      <p:sp>
        <p:nvSpPr>
          <p:cNvPr id="3" name="Espace réservé du contenu 2"/>
          <p:cNvSpPr>
            <a:spLocks noGrp="1"/>
          </p:cNvSpPr>
          <p:nvPr>
            <p:ph idx="1"/>
          </p:nvPr>
        </p:nvSpPr>
        <p:spPr>
          <a:xfrm>
            <a:off x="323528" y="1643050"/>
            <a:ext cx="8568952" cy="4143404"/>
          </a:xfrm>
        </p:spPr>
        <p:txBody>
          <a:bodyPr>
            <a:normAutofit/>
          </a:bodyPr>
          <a:lstStyle/>
          <a:p>
            <a:r>
              <a:rPr lang="fr-FR" dirty="0" smtClean="0"/>
              <a:t>Longueurs maximales de câblage horizontal 90 m.</a:t>
            </a:r>
          </a:p>
          <a:p>
            <a:r>
              <a:rPr lang="fr-FR" dirty="0" smtClean="0"/>
              <a:t>Longueur maximale des câbles d’interconnexion 6m.</a:t>
            </a:r>
          </a:p>
          <a:p>
            <a:r>
              <a:rPr lang="fr-FR" dirty="0" smtClean="0"/>
              <a:t>Longueur maximale des câbles de raccordement (pour relier les unités réseau au câblage horizontal) : 3m.</a:t>
            </a:r>
          </a:p>
          <a:p>
            <a:r>
              <a:rPr lang="fr-FR" dirty="0" smtClean="0"/>
              <a:t>De plus la norme exige la mise à la terre de tous les câbles.</a:t>
            </a:r>
          </a:p>
          <a:p>
            <a:r>
              <a:rPr lang="fr-FR" dirty="0" smtClean="0"/>
              <a:t>Spécifications définissant les performances des câbles : CAT1, CAT2, CAT3, CAT4, CAT5 et CAT6. </a:t>
            </a:r>
          </a:p>
          <a:p>
            <a:pPr>
              <a:buNone/>
            </a:pPr>
            <a:endParaRPr lang="fr-FR" dirty="0" smtClean="0"/>
          </a:p>
        </p:txBody>
      </p:sp>
      <p:sp>
        <p:nvSpPr>
          <p:cNvPr id="4" name="ZoneTexte 3"/>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5F043CE2-3537-4F15-AEC8-290DD7B0AF0B}"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1000108"/>
            <a:ext cx="8615418" cy="650336"/>
          </a:xfrm>
        </p:spPr>
        <p:txBody>
          <a:bodyPr>
            <a:normAutofit/>
          </a:bodyPr>
          <a:lstStyle/>
          <a:p>
            <a:pPr algn="ctr"/>
            <a:r>
              <a:rPr lang="fr-FR" sz="3200" b="1" dirty="0" smtClean="0"/>
              <a:t>Composants et équipements d’un réseau local</a:t>
            </a:r>
            <a:endParaRPr lang="fr-FR" sz="3200" b="1" dirty="0"/>
          </a:p>
        </p:txBody>
      </p:sp>
      <p:sp>
        <p:nvSpPr>
          <p:cNvPr id="3" name="Espace réservé du contenu 2"/>
          <p:cNvSpPr>
            <a:spLocks noGrp="1"/>
          </p:cNvSpPr>
          <p:nvPr>
            <p:ph idx="1"/>
          </p:nvPr>
        </p:nvSpPr>
        <p:spPr>
          <a:xfrm>
            <a:off x="297180" y="2000240"/>
            <a:ext cx="8389620" cy="3929090"/>
          </a:xfrm>
        </p:spPr>
        <p:txBody>
          <a:bodyPr>
            <a:normAutofit/>
          </a:bodyPr>
          <a:lstStyle/>
          <a:p>
            <a:r>
              <a:rPr lang="fr-FR" dirty="0" smtClean="0"/>
              <a:t>Les </a:t>
            </a:r>
            <a:r>
              <a:rPr lang="fr-FR" dirty="0" smtClean="0"/>
              <a:t>technologies de réseaux locaux les </a:t>
            </a:r>
            <a:r>
              <a:rPr lang="fr-FR" dirty="0" smtClean="0"/>
              <a:t>plus </a:t>
            </a:r>
            <a:r>
              <a:rPr lang="fr-FR" dirty="0" smtClean="0"/>
              <a:t>répandues aujourd’hui sont </a:t>
            </a:r>
            <a:r>
              <a:rPr lang="fr-FR" dirty="0" smtClean="0"/>
              <a:t>Ethernet, </a:t>
            </a:r>
            <a:r>
              <a:rPr lang="fr-FR" dirty="0" err="1" smtClean="0"/>
              <a:t>Token</a:t>
            </a:r>
            <a:r>
              <a:rPr lang="fr-FR" dirty="0" smtClean="0"/>
              <a:t> Ring et FDDI.</a:t>
            </a:r>
          </a:p>
          <a:p>
            <a:r>
              <a:rPr lang="fr-FR" dirty="0" smtClean="0"/>
              <a:t>Ethernet étant la </a:t>
            </a:r>
            <a:r>
              <a:rPr lang="fr-FR" dirty="0" smtClean="0"/>
              <a:t>plus utilisé</a:t>
            </a:r>
            <a:r>
              <a:rPr lang="fr-FR" dirty="0" smtClean="0"/>
              <a:t>e</a:t>
            </a:r>
            <a:r>
              <a:rPr lang="fr-FR" dirty="0" smtClean="0"/>
              <a:t>, nous allons étudier des composants de cette technologie. </a:t>
            </a:r>
          </a:p>
          <a:p>
            <a:r>
              <a:rPr lang="fr-FR" dirty="0" smtClean="0"/>
              <a:t>Le support physique de </a:t>
            </a:r>
            <a:r>
              <a:rPr lang="fr-FR" dirty="0" smtClean="0"/>
              <a:t>la </a:t>
            </a:r>
            <a:r>
              <a:rPr lang="fr-FR" dirty="0" smtClean="0"/>
              <a:t>technologie Ethernet est </a:t>
            </a:r>
            <a:r>
              <a:rPr lang="fr-FR" dirty="0" smtClean="0"/>
              <a:t>le câble à paires torsadées.</a:t>
            </a:r>
          </a:p>
        </p:txBody>
      </p:sp>
      <p:sp>
        <p:nvSpPr>
          <p:cNvPr id="4" name="ZoneTexte 3"/>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6749341F-6592-4C8B-A575-F3CD5A74387C}"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714356"/>
            <a:ext cx="8435280" cy="1000132"/>
          </a:xfrm>
        </p:spPr>
        <p:txBody>
          <a:bodyPr>
            <a:noAutofit/>
          </a:bodyPr>
          <a:lstStyle/>
          <a:p>
            <a:pPr algn="ctr"/>
            <a:r>
              <a:rPr lang="fr-FR" sz="3200" b="1" dirty="0" smtClean="0"/>
              <a:t>Les cartes réseau </a:t>
            </a:r>
            <a:br>
              <a:rPr lang="fr-FR" sz="3200" b="1" dirty="0" smtClean="0"/>
            </a:br>
            <a:endParaRPr lang="fr-FR" sz="3200" b="1" dirty="0"/>
          </a:p>
        </p:txBody>
      </p:sp>
      <p:sp>
        <p:nvSpPr>
          <p:cNvPr id="3" name="Espace réservé du contenu 2"/>
          <p:cNvSpPr>
            <a:spLocks noGrp="1"/>
          </p:cNvSpPr>
          <p:nvPr>
            <p:ph idx="1"/>
          </p:nvPr>
        </p:nvSpPr>
        <p:spPr>
          <a:xfrm>
            <a:off x="251520" y="1285860"/>
            <a:ext cx="8568952" cy="5072098"/>
          </a:xfrm>
        </p:spPr>
        <p:txBody>
          <a:bodyPr>
            <a:normAutofit/>
          </a:bodyPr>
          <a:lstStyle/>
          <a:p>
            <a:r>
              <a:rPr lang="fr-FR" dirty="0" smtClean="0"/>
              <a:t>Elle se connecte sur la carte mère et assure la connexion physique entre l’ordinateur et le réseau. </a:t>
            </a:r>
          </a:p>
          <a:p>
            <a:r>
              <a:rPr lang="fr-FR" dirty="0" smtClean="0"/>
              <a:t>Contient l’adresse MAC (Médium Access Contrôle). Exemple d’adresse MAC : 00-26-B6-09-73-F2.</a:t>
            </a:r>
          </a:p>
          <a:p>
            <a:r>
              <a:rPr lang="fr-FR" dirty="0" smtClean="0"/>
              <a:t>Trois facteurs les différencient : type de réseau (Ethernet, </a:t>
            </a:r>
            <a:r>
              <a:rPr lang="fr-FR" dirty="0" err="1" smtClean="0"/>
              <a:t>Token</a:t>
            </a:r>
            <a:r>
              <a:rPr lang="fr-FR" dirty="0" smtClean="0"/>
              <a:t> Ring), type de média de transmission et le type de bus système (PCI, ISA, PCMCIA).</a:t>
            </a:r>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43108" y="4357694"/>
            <a:ext cx="4929222" cy="1521858"/>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105C05F4-BA3B-470C-B480-752C74B7C51E}"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45</a:t>
            </a:fld>
            <a:endParaRPr lang="fr-FR"/>
          </a:p>
        </p:txBody>
      </p:sp>
      <p:sp>
        <p:nvSpPr>
          <p:cNvPr id="7" name="ZoneTexte 6"/>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785794"/>
            <a:ext cx="8229600" cy="576064"/>
          </a:xfrm>
        </p:spPr>
        <p:txBody>
          <a:bodyPr>
            <a:normAutofit/>
          </a:bodyPr>
          <a:lstStyle/>
          <a:p>
            <a:pPr algn="ctr"/>
            <a:r>
              <a:rPr lang="fr-FR" sz="3200" b="1" dirty="0" smtClean="0"/>
              <a:t>Les connecteurs RJ45</a:t>
            </a:r>
            <a:endParaRPr lang="fr-FR" sz="3200" b="1" dirty="0"/>
          </a:p>
        </p:txBody>
      </p:sp>
      <p:sp>
        <p:nvSpPr>
          <p:cNvPr id="3" name="Espace réservé du contenu 2"/>
          <p:cNvSpPr>
            <a:spLocks noGrp="1"/>
          </p:cNvSpPr>
          <p:nvPr>
            <p:ph idx="1"/>
          </p:nvPr>
        </p:nvSpPr>
        <p:spPr>
          <a:xfrm>
            <a:off x="323528" y="1500174"/>
            <a:ext cx="8454712" cy="4565346"/>
          </a:xfrm>
        </p:spPr>
        <p:txBody>
          <a:bodyPr>
            <a:normAutofit/>
          </a:bodyPr>
          <a:lstStyle/>
          <a:p>
            <a:r>
              <a:rPr lang="fr-FR" dirty="0" smtClean="0"/>
              <a:t>Le raccordement 10BaseT standard (le connecteur de point d'extrémité sans prise) est le RJ45. </a:t>
            </a:r>
          </a:p>
          <a:p>
            <a:r>
              <a:rPr lang="fr-FR" dirty="0" smtClean="0"/>
              <a:t>Il réduit les parasites, la réflexion et les problèmes de stabilité mécanique et ressemble à une prise téléphonique, sauf qu'il compte huit conducteurs au lieu de quatre.</a:t>
            </a:r>
          </a:p>
          <a:p>
            <a:endParaRPr lang="fr-FR" dirty="0" smtClean="0"/>
          </a:p>
        </p:txBody>
      </p:sp>
      <p:pic>
        <p:nvPicPr>
          <p:cNvPr id="4" name="Picture 2"/>
          <p:cNvPicPr>
            <a:picLocks noChangeAspect="1" noChangeArrowheads="1"/>
          </p:cNvPicPr>
          <p:nvPr/>
        </p:nvPicPr>
        <p:blipFill>
          <a:blip r:embed="rId2" cstate="print"/>
          <a:srcRect/>
          <a:stretch>
            <a:fillRect/>
          </a:stretch>
        </p:blipFill>
        <p:spPr bwMode="auto">
          <a:xfrm>
            <a:off x="2000232" y="4071942"/>
            <a:ext cx="5270918" cy="1571636"/>
          </a:xfrm>
          <a:prstGeom prst="rect">
            <a:avLst/>
          </a:prstGeom>
          <a:noFill/>
          <a:ln w="9525">
            <a:noFill/>
            <a:miter lim="800000"/>
            <a:headEnd/>
            <a:tailEnd/>
          </a:ln>
        </p:spPr>
      </p:pic>
      <p:sp>
        <p:nvSpPr>
          <p:cNvPr id="5" name="ZoneTexte 4"/>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741E806D-17AA-4072-B40E-27AB740FB5D4}"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46</a:t>
            </a:fld>
            <a:endParaRPr 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229600" cy="578328"/>
          </a:xfrm>
        </p:spPr>
        <p:txBody>
          <a:bodyPr>
            <a:normAutofit/>
          </a:bodyPr>
          <a:lstStyle/>
          <a:p>
            <a:pPr algn="ctr"/>
            <a:r>
              <a:rPr lang="fr-FR" sz="3200" b="1" dirty="0" smtClean="0"/>
              <a:t>Les émetteurs-récepteurs</a:t>
            </a:r>
            <a:endParaRPr lang="fr-FR" sz="3200" b="1" dirty="0"/>
          </a:p>
        </p:txBody>
      </p:sp>
      <p:sp>
        <p:nvSpPr>
          <p:cNvPr id="3" name="Espace réservé du contenu 2"/>
          <p:cNvSpPr>
            <a:spLocks noGrp="1"/>
          </p:cNvSpPr>
          <p:nvPr>
            <p:ph idx="1"/>
          </p:nvPr>
        </p:nvSpPr>
        <p:spPr>
          <a:xfrm>
            <a:off x="285720" y="1571612"/>
            <a:ext cx="8501122" cy="4752988"/>
          </a:xfrm>
        </p:spPr>
        <p:txBody>
          <a:bodyPr/>
          <a:lstStyle/>
          <a:p>
            <a:r>
              <a:rPr lang="fr-FR" dirty="0" smtClean="0"/>
              <a:t>Un émetteur-récepteur (</a:t>
            </a:r>
            <a:r>
              <a:rPr lang="fr-FR" dirty="0" err="1" smtClean="0"/>
              <a:t>tranceiver</a:t>
            </a:r>
            <a:r>
              <a:rPr lang="fr-FR" dirty="0" smtClean="0"/>
              <a:t>) convertit un signal en un autre. Par exemple, un signal analogique en un signal numérique et vis-versa. </a:t>
            </a:r>
          </a:p>
          <a:p>
            <a:r>
              <a:rPr lang="fr-FR" dirty="0" smtClean="0"/>
              <a:t>Il est souvent intégré aux cartes réseaux.</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857356" y="3500438"/>
            <a:ext cx="5452088" cy="2089764"/>
          </a:xfrm>
          <a:prstGeom prst="rect">
            <a:avLst/>
          </a:prstGeom>
          <a:noFill/>
          <a:ln w="9525">
            <a:noFill/>
            <a:miter lim="800000"/>
            <a:headEnd/>
            <a:tailEnd/>
          </a:ln>
        </p:spPr>
      </p:pic>
      <p:sp>
        <p:nvSpPr>
          <p:cNvPr id="5" name="ZoneTexte 4"/>
          <p:cNvSpPr txBox="1"/>
          <p:nvPr/>
        </p:nvSpPr>
        <p:spPr>
          <a:xfrm>
            <a:off x="3786182"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9FCC0A27-C34E-48BD-8FDF-0DF097FC7758}" type="datetime1">
              <a:rPr lang="fr-FR" smtClean="0"/>
              <a:pPr/>
              <a:t>20/04/2017</a:t>
            </a:fld>
            <a:endParaRPr lang="fr-FR"/>
          </a:p>
        </p:txBody>
      </p:sp>
      <p:sp>
        <p:nvSpPr>
          <p:cNvPr id="8" name="Espace réservé du numéro de diapositive 7"/>
          <p:cNvSpPr>
            <a:spLocks noGrp="1"/>
          </p:cNvSpPr>
          <p:nvPr>
            <p:ph type="sldNum" sz="quarter" idx="12"/>
          </p:nvPr>
        </p:nvSpPr>
        <p:spPr/>
        <p:txBody>
          <a:bodyPr/>
          <a:lstStyle/>
          <a:p>
            <a:fld id="{220A7E15-65B2-43B1-96C5-2B5849C5EFAB}" type="slidenum">
              <a:rPr lang="fr-FR" smtClean="0"/>
              <a:pPr/>
              <a:t>47</a:t>
            </a:fld>
            <a:endParaRPr lang="fr-F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63272" cy="624840"/>
          </a:xfrm>
        </p:spPr>
        <p:txBody>
          <a:bodyPr>
            <a:normAutofit/>
          </a:bodyPr>
          <a:lstStyle/>
          <a:p>
            <a:pPr algn="ctr"/>
            <a:r>
              <a:rPr lang="fr-FR" sz="3200" b="1" dirty="0" smtClean="0"/>
              <a:t>Les répéteurs</a:t>
            </a:r>
            <a:endParaRPr lang="fr-FR" sz="3200" b="1" dirty="0"/>
          </a:p>
        </p:txBody>
      </p:sp>
      <p:sp>
        <p:nvSpPr>
          <p:cNvPr id="3" name="Espace réservé du contenu 2"/>
          <p:cNvSpPr>
            <a:spLocks noGrp="1"/>
          </p:cNvSpPr>
          <p:nvPr>
            <p:ph idx="1"/>
          </p:nvPr>
        </p:nvSpPr>
        <p:spPr>
          <a:xfrm>
            <a:off x="323528" y="1643050"/>
            <a:ext cx="8424936" cy="4429156"/>
          </a:xfrm>
        </p:spPr>
        <p:txBody>
          <a:bodyPr>
            <a:normAutofit/>
          </a:bodyPr>
          <a:lstStyle/>
          <a:p>
            <a:r>
              <a:rPr lang="fr-FR" dirty="0" smtClean="0"/>
              <a:t>Un signal ne peut pas se propager infiniment sur le câble. Il s’affaiblit jusqu’à s’atténuer complètement.</a:t>
            </a:r>
          </a:p>
          <a:p>
            <a:r>
              <a:rPr lang="fr-FR" dirty="0" smtClean="0"/>
              <a:t>Cette atténuation est fonction du type de câble et c’est d’ailleurs un critère de choix des câbles.</a:t>
            </a:r>
          </a:p>
          <a:p>
            <a:r>
              <a:rPr lang="fr-FR" dirty="0" smtClean="0"/>
              <a:t>Un répéteur permet de régénérer un signal. </a:t>
            </a:r>
          </a:p>
        </p:txBody>
      </p:sp>
      <p:sp>
        <p:nvSpPr>
          <p:cNvPr id="4" name="ZoneTexte 3"/>
          <p:cNvSpPr txBox="1"/>
          <p:nvPr/>
        </p:nvSpPr>
        <p:spPr>
          <a:xfrm>
            <a:off x="3929058"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407F61B0-727D-416C-AA47-188F5DFD1227}"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48</a:t>
            </a:fld>
            <a:endParaRPr lang="fr-F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14356"/>
            <a:ext cx="8396536" cy="648072"/>
          </a:xfrm>
        </p:spPr>
        <p:txBody>
          <a:bodyPr>
            <a:normAutofit/>
          </a:bodyPr>
          <a:lstStyle/>
          <a:p>
            <a:pPr algn="ctr"/>
            <a:r>
              <a:rPr lang="fr-FR" sz="3200" b="1" dirty="0" smtClean="0"/>
              <a:t>Les concentrateurs</a:t>
            </a:r>
            <a:endParaRPr lang="fr-FR" sz="3200" b="1" dirty="0"/>
          </a:p>
        </p:txBody>
      </p:sp>
      <p:sp>
        <p:nvSpPr>
          <p:cNvPr id="3" name="Espace réservé du contenu 2"/>
          <p:cNvSpPr>
            <a:spLocks noGrp="1"/>
          </p:cNvSpPr>
          <p:nvPr>
            <p:ph idx="1"/>
          </p:nvPr>
        </p:nvSpPr>
        <p:spPr>
          <a:xfrm>
            <a:off x="228600" y="1428736"/>
            <a:ext cx="8686800" cy="4697744"/>
          </a:xfrm>
        </p:spPr>
        <p:txBody>
          <a:bodyPr/>
          <a:lstStyle/>
          <a:p>
            <a:r>
              <a:rPr lang="fr-FR" dirty="0" smtClean="0"/>
              <a:t>Le concentrateur (hub en anglais) ou répéteur multi ports reprend le fonctionnement du répéteur en ajoutant une fonctionnalité de connectivité. </a:t>
            </a:r>
          </a:p>
          <a:p>
            <a:r>
              <a:rPr lang="fr-FR" dirty="0" smtClean="0"/>
              <a:t>En effet, il dispose de plusieurs ports ce qui permet d’interconnecter plusieurs équipements réseaux.</a:t>
            </a:r>
          </a:p>
          <a:p>
            <a:r>
              <a:rPr lang="fr-FR" dirty="0" smtClean="0"/>
              <a:t>Chaque signal arrivant sur un port est régénéré, resynchronisé et réémis sur tous les autres ports.</a:t>
            </a:r>
          </a:p>
          <a:p>
            <a:endParaRPr lang="fr-FR" dirty="0" smtClean="0"/>
          </a:p>
          <a:p>
            <a:endParaRPr lang="fr-FR" dirty="0" smtClean="0"/>
          </a:p>
          <a:p>
            <a:endParaRPr lang="fr-FR" dirty="0" smtClean="0"/>
          </a:p>
          <a:p>
            <a:pPr>
              <a:buNone/>
            </a:pPr>
            <a:endParaRPr lang="fr-FR" dirty="0"/>
          </a:p>
        </p:txBody>
      </p:sp>
      <p:pic>
        <p:nvPicPr>
          <p:cNvPr id="7" name="Picture 2"/>
          <p:cNvPicPr>
            <a:picLocks noChangeAspect="1" noChangeArrowheads="1"/>
          </p:cNvPicPr>
          <p:nvPr/>
        </p:nvPicPr>
        <p:blipFill>
          <a:blip r:embed="rId2"/>
          <a:srcRect/>
          <a:stretch>
            <a:fillRect/>
          </a:stretch>
        </p:blipFill>
        <p:spPr bwMode="auto">
          <a:xfrm>
            <a:off x="2786050" y="4643446"/>
            <a:ext cx="3500462" cy="1071570"/>
          </a:xfrm>
          <a:prstGeom prst="rect">
            <a:avLst/>
          </a:prstGeom>
          <a:noFill/>
          <a:ln w="9525">
            <a:noFill/>
            <a:miter lim="800000"/>
            <a:headEnd/>
            <a:tailEnd/>
          </a:ln>
          <a:effectLst/>
        </p:spPr>
      </p:pic>
      <p:sp>
        <p:nvSpPr>
          <p:cNvPr id="5" name="ZoneTexte 4"/>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D355039E-FA62-4192-B4E0-EC8C38107B93}" type="datetime1">
              <a:rPr lang="fr-FR" smtClean="0"/>
              <a:pPr/>
              <a:t>20/04/2017</a:t>
            </a:fld>
            <a:endParaRPr lang="fr-FR"/>
          </a:p>
        </p:txBody>
      </p:sp>
      <p:sp>
        <p:nvSpPr>
          <p:cNvPr id="8" name="Espace réservé du numéro de diapositive 7"/>
          <p:cNvSpPr>
            <a:spLocks noGrp="1"/>
          </p:cNvSpPr>
          <p:nvPr>
            <p:ph type="sldNum" sz="quarter" idx="12"/>
          </p:nvPr>
        </p:nvSpPr>
        <p:spPr/>
        <p:txBody>
          <a:bodyPr/>
          <a:lstStyle/>
          <a:p>
            <a:fld id="{220A7E15-65B2-43B1-96C5-2B5849C5EFAB}" type="slidenum">
              <a:rPr lang="fr-FR" smtClean="0"/>
              <a:pPr/>
              <a:t>49</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435280" cy="685800"/>
          </a:xfrm>
        </p:spPr>
        <p:txBody>
          <a:bodyPr>
            <a:noAutofit/>
          </a:bodyPr>
          <a:lstStyle/>
          <a:p>
            <a:pPr algn="ctr"/>
            <a:r>
              <a:rPr lang="fr-FR" sz="3200" b="1" dirty="0" smtClean="0"/>
              <a:t>Définitions</a:t>
            </a:r>
            <a:endParaRPr lang="fr-FR" sz="3200" b="1" dirty="0"/>
          </a:p>
        </p:txBody>
      </p:sp>
      <p:sp>
        <p:nvSpPr>
          <p:cNvPr id="3" name="Espace réservé du contenu 2"/>
          <p:cNvSpPr>
            <a:spLocks noGrp="1"/>
          </p:cNvSpPr>
          <p:nvPr>
            <p:ph idx="1"/>
          </p:nvPr>
        </p:nvSpPr>
        <p:spPr>
          <a:xfrm>
            <a:off x="251520" y="1714488"/>
            <a:ext cx="8568952" cy="4378808"/>
          </a:xfrm>
        </p:spPr>
        <p:txBody>
          <a:bodyPr/>
          <a:lstStyle/>
          <a:p>
            <a:r>
              <a:rPr lang="fr-FR" dirty="0" smtClean="0"/>
              <a:t>Un réseau est un ensemble d’entités communicant entre elles. </a:t>
            </a:r>
          </a:p>
          <a:p>
            <a:r>
              <a:rPr lang="fr-FR" b="1" dirty="0" smtClean="0"/>
              <a:t>Exemples : </a:t>
            </a:r>
            <a:r>
              <a:rPr lang="fr-FR" dirty="0" smtClean="0"/>
              <a:t>réseau hydraulique, réseau routier, réseau électrique, réseau téléphonique, réseau informatique, etc.</a:t>
            </a:r>
          </a:p>
          <a:p>
            <a:r>
              <a:rPr lang="fr-FR" dirty="0" smtClean="0"/>
              <a:t>Nous allons nous intéresser au cas des réseaux informatique.</a:t>
            </a:r>
          </a:p>
          <a:p>
            <a:pPr>
              <a:buBlip>
                <a:blip r:embed="rId2"/>
              </a:buBlip>
            </a:pPr>
            <a:r>
              <a:rPr lang="fr-FR" dirty="0" smtClean="0"/>
              <a:t>Un réseau informatique permet à plusieurs machines (ordinateurs au sens large) de communiquer entre elles. </a:t>
            </a:r>
          </a:p>
          <a:p>
            <a:pPr>
              <a:buNone/>
            </a:pPr>
            <a:endParaRPr lang="fr-FR" b="1" dirty="0" smtClean="0"/>
          </a:p>
          <a:p>
            <a:pPr>
              <a:buNone/>
            </a:pPr>
            <a:endParaRPr lang="fr-FR" dirty="0" smtClean="0"/>
          </a:p>
        </p:txBody>
      </p:sp>
      <p:sp>
        <p:nvSpPr>
          <p:cNvPr id="4" name="ZoneTexte 3"/>
          <p:cNvSpPr txBox="1"/>
          <p:nvPr/>
        </p:nvSpPr>
        <p:spPr>
          <a:xfrm>
            <a:off x="3929058"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9FC2F192-436A-4F09-8C79-4BC5798A3E4D}"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229600" cy="648072"/>
          </a:xfrm>
        </p:spPr>
        <p:txBody>
          <a:bodyPr>
            <a:normAutofit/>
          </a:bodyPr>
          <a:lstStyle/>
          <a:p>
            <a:pPr algn="ctr"/>
            <a:r>
              <a:rPr lang="fr-FR" sz="3200" b="1" dirty="0" smtClean="0"/>
              <a:t>Les ponts</a:t>
            </a:r>
            <a:endParaRPr lang="fr-FR" sz="3200" b="1" dirty="0"/>
          </a:p>
        </p:txBody>
      </p:sp>
      <p:sp>
        <p:nvSpPr>
          <p:cNvPr id="3" name="Espace réservé du contenu 2"/>
          <p:cNvSpPr>
            <a:spLocks noGrp="1"/>
          </p:cNvSpPr>
          <p:nvPr>
            <p:ph idx="1"/>
          </p:nvPr>
        </p:nvSpPr>
        <p:spPr>
          <a:xfrm>
            <a:off x="323528" y="1357298"/>
            <a:ext cx="8568952" cy="4929222"/>
          </a:xfrm>
        </p:spPr>
        <p:txBody>
          <a:bodyPr>
            <a:noAutofit/>
          </a:bodyPr>
          <a:lstStyle/>
          <a:p>
            <a:r>
              <a:rPr lang="fr-FR" dirty="0" smtClean="0"/>
              <a:t>Permet de soulager un réseau où les flux son très importants.</a:t>
            </a:r>
          </a:p>
          <a:p>
            <a:r>
              <a:rPr lang="fr-FR" dirty="0" smtClean="0"/>
              <a:t> Temps de réponse trop long.</a:t>
            </a:r>
          </a:p>
          <a:p>
            <a:r>
              <a:rPr lang="fr-FR" dirty="0" smtClean="0"/>
              <a:t>permet d’interconnecter deux ou plusieurs segments réseaux, chaque segment étant identifié par une adresse unique.</a:t>
            </a:r>
          </a:p>
          <a:p>
            <a:r>
              <a:rPr lang="fr-FR" dirty="0" smtClean="0"/>
              <a:t>Les nouvelles générations sont plus intelligentes. Ils gardent automatiquement l’adresse de chaque trame; et fait l’auto-apprentissage. </a:t>
            </a:r>
          </a:p>
          <a:p>
            <a:pPr>
              <a:buNone/>
            </a:pPr>
            <a:endParaRPr lang="fr-FR" dirty="0" smtClean="0"/>
          </a:p>
        </p:txBody>
      </p:sp>
      <p:sp>
        <p:nvSpPr>
          <p:cNvPr id="4" name="ZoneTexte 3"/>
          <p:cNvSpPr txBox="1"/>
          <p:nvPr/>
        </p:nvSpPr>
        <p:spPr>
          <a:xfrm>
            <a:off x="3643306"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B8E391E5-4D55-4517-A0B6-3E1F32A56E34}"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50</a:t>
            </a:fld>
            <a:endParaRPr lang="fr-F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579120"/>
          </a:xfrm>
        </p:spPr>
        <p:txBody>
          <a:bodyPr>
            <a:normAutofit/>
          </a:bodyPr>
          <a:lstStyle/>
          <a:p>
            <a:pPr algn="ctr"/>
            <a:r>
              <a:rPr lang="fr-FR" sz="3200" b="1" dirty="0" smtClean="0"/>
              <a:t>Les commutateurs</a:t>
            </a:r>
            <a:endParaRPr lang="fr-FR" sz="3200" b="1" dirty="0"/>
          </a:p>
        </p:txBody>
      </p:sp>
      <p:sp>
        <p:nvSpPr>
          <p:cNvPr id="3" name="Espace réservé du contenu 2"/>
          <p:cNvSpPr>
            <a:spLocks noGrp="1"/>
          </p:cNvSpPr>
          <p:nvPr>
            <p:ph idx="1"/>
          </p:nvPr>
        </p:nvSpPr>
        <p:spPr>
          <a:xfrm>
            <a:off x="323528" y="1571612"/>
            <a:ext cx="8496944" cy="4572032"/>
          </a:xfrm>
        </p:spPr>
        <p:txBody>
          <a:bodyPr>
            <a:normAutofit/>
          </a:bodyPr>
          <a:lstStyle/>
          <a:p>
            <a:r>
              <a:rPr lang="fr-FR" dirty="0" smtClean="0"/>
              <a:t>Le commutateur (</a:t>
            </a:r>
            <a:r>
              <a:rPr lang="fr-FR" dirty="0" err="1" smtClean="0"/>
              <a:t>switch</a:t>
            </a:r>
            <a:r>
              <a:rPr lang="fr-FR" dirty="0" smtClean="0"/>
              <a:t> en anglais) est un pont multiports. </a:t>
            </a:r>
          </a:p>
          <a:p>
            <a:r>
              <a:rPr lang="fr-FR" dirty="0" smtClean="0"/>
              <a:t>Analyse les morceaux d’informations (trames) arrivant sur ses ports d'entrée et afin de les aiguiller uniquement sur les ports adéquats.</a:t>
            </a:r>
          </a:p>
          <a:p>
            <a:r>
              <a:rPr lang="fr-FR" dirty="0" smtClean="0"/>
              <a:t>Il permet d'allier les propriétés du pont en matière de filtrage et du concentrateur en matière de connectivité.</a:t>
            </a:r>
          </a:p>
          <a:p>
            <a:endParaRPr lang="fr-FR" dirty="0" smtClean="0"/>
          </a:p>
          <a:p>
            <a:endParaRPr lang="fr-FR" dirty="0" smtClean="0"/>
          </a:p>
          <a:p>
            <a:endParaRPr lang="fr-FR" dirty="0" smtClean="0"/>
          </a:p>
          <a:p>
            <a:endParaRPr lang="fr-FR" dirty="0" smtClean="0"/>
          </a:p>
          <a:p>
            <a:pPr>
              <a:buNone/>
            </a:pPr>
            <a:endParaRPr lang="fr-FR" dirty="0" smtClean="0"/>
          </a:p>
          <a:p>
            <a:pPr>
              <a:buNone/>
            </a:pPr>
            <a:endParaRPr lang="fr-FR" dirty="0" smtClean="0"/>
          </a:p>
          <a:p>
            <a:pPr>
              <a:buNone/>
            </a:pPr>
            <a:endParaRPr lang="fr-FR" dirty="0"/>
          </a:p>
        </p:txBody>
      </p:sp>
      <p:pic>
        <p:nvPicPr>
          <p:cNvPr id="8" name="Picture 2"/>
          <p:cNvPicPr>
            <a:picLocks noChangeAspect="1" noChangeArrowheads="1"/>
          </p:cNvPicPr>
          <p:nvPr/>
        </p:nvPicPr>
        <p:blipFill>
          <a:blip r:embed="rId2"/>
          <a:srcRect/>
          <a:stretch>
            <a:fillRect/>
          </a:stretch>
        </p:blipFill>
        <p:spPr bwMode="auto">
          <a:xfrm>
            <a:off x="2714612" y="4714884"/>
            <a:ext cx="3571900" cy="928694"/>
          </a:xfrm>
          <a:prstGeom prst="rect">
            <a:avLst/>
          </a:prstGeom>
          <a:noFill/>
          <a:ln w="9525">
            <a:noFill/>
            <a:miter lim="800000"/>
            <a:headEnd/>
            <a:tailEnd/>
          </a:ln>
          <a:effectLst/>
        </p:spPr>
      </p:pic>
      <p:sp>
        <p:nvSpPr>
          <p:cNvPr id="5" name="ZoneTexte 4"/>
          <p:cNvSpPr txBox="1"/>
          <p:nvPr/>
        </p:nvSpPr>
        <p:spPr>
          <a:xfrm>
            <a:off x="3571868" y="592933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851269AB-C37C-4197-AABE-C2548F7004CD}"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373616" cy="650336"/>
          </a:xfrm>
        </p:spPr>
        <p:txBody>
          <a:bodyPr>
            <a:normAutofit/>
          </a:bodyPr>
          <a:lstStyle/>
          <a:p>
            <a:pPr algn="ctr"/>
            <a:r>
              <a:rPr lang="fr-FR" sz="3200" b="1" dirty="0" smtClean="0"/>
              <a:t>Les routeurs</a:t>
            </a:r>
            <a:endParaRPr lang="fr-FR" sz="3200" b="1" dirty="0"/>
          </a:p>
        </p:txBody>
      </p:sp>
      <p:sp>
        <p:nvSpPr>
          <p:cNvPr id="3" name="Espace réservé du contenu 2"/>
          <p:cNvSpPr>
            <a:spLocks noGrp="1"/>
          </p:cNvSpPr>
          <p:nvPr>
            <p:ph idx="1"/>
          </p:nvPr>
        </p:nvSpPr>
        <p:spPr>
          <a:xfrm>
            <a:off x="251520" y="1571612"/>
            <a:ext cx="8568952" cy="4429156"/>
          </a:xfrm>
        </p:spPr>
        <p:txBody>
          <a:bodyPr>
            <a:normAutofit/>
          </a:bodyPr>
          <a:lstStyle/>
          <a:p>
            <a:r>
              <a:rPr lang="fr-FR" dirty="0" smtClean="0"/>
              <a:t>Ils sont les machines clés d'Internet.</a:t>
            </a:r>
          </a:p>
          <a:p>
            <a:r>
              <a:rPr lang="fr-FR" dirty="0" smtClean="0"/>
              <a:t>Font le routage (choix du meilleur chemin qu'un message va emprunter).</a:t>
            </a:r>
          </a:p>
          <a:p>
            <a:r>
              <a:rPr lang="fr-FR" dirty="0" smtClean="0"/>
              <a:t>Utilisent des informations (par exemple adresse IP afin de déterminer les meilleurs routes pour atteindre une destination donnée).</a:t>
            </a:r>
          </a:p>
          <a:p>
            <a:endParaRPr lang="fr-FR" dirty="0" smtClean="0"/>
          </a:p>
        </p:txBody>
      </p:sp>
      <p:pic>
        <p:nvPicPr>
          <p:cNvPr id="4" name="Picture 2"/>
          <p:cNvPicPr>
            <a:picLocks noChangeAspect="1" noChangeArrowheads="1"/>
          </p:cNvPicPr>
          <p:nvPr/>
        </p:nvPicPr>
        <p:blipFill>
          <a:blip r:embed="rId2"/>
          <a:srcRect/>
          <a:stretch>
            <a:fillRect/>
          </a:stretch>
        </p:blipFill>
        <p:spPr bwMode="auto">
          <a:xfrm>
            <a:off x="2357422" y="4357694"/>
            <a:ext cx="4766324" cy="1484942"/>
          </a:xfrm>
          <a:prstGeom prst="rect">
            <a:avLst/>
          </a:prstGeom>
          <a:noFill/>
          <a:ln w="9525">
            <a:noFill/>
            <a:miter lim="800000"/>
            <a:headEnd/>
            <a:tailEnd/>
          </a:ln>
          <a:effectLst/>
        </p:spPr>
      </p:pic>
      <p:sp>
        <p:nvSpPr>
          <p:cNvPr id="5" name="ZoneTexte 4"/>
          <p:cNvSpPr txBox="1"/>
          <p:nvPr/>
        </p:nvSpPr>
        <p:spPr>
          <a:xfrm>
            <a:off x="3786182"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38F0667B-EBB3-4BAE-88DC-9693DBDA7634}" type="datetime1">
              <a:rPr lang="fr-FR" smtClean="0"/>
              <a:pPr/>
              <a:t>20/04/2017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52</a:t>
            </a:fld>
            <a:endParaRPr lang="fr-F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928670"/>
            <a:ext cx="8229600" cy="576064"/>
          </a:xfrm>
        </p:spPr>
        <p:txBody>
          <a:bodyPr>
            <a:normAutofit/>
          </a:bodyPr>
          <a:lstStyle/>
          <a:p>
            <a:pPr algn="ctr"/>
            <a:r>
              <a:rPr lang="fr-FR" sz="3200" b="1" dirty="0" smtClean="0"/>
              <a:t>Les passerelles</a:t>
            </a:r>
            <a:endParaRPr lang="fr-FR" sz="3200" b="1" dirty="0"/>
          </a:p>
        </p:txBody>
      </p:sp>
      <p:sp>
        <p:nvSpPr>
          <p:cNvPr id="3" name="Espace réservé du contenu 2"/>
          <p:cNvSpPr>
            <a:spLocks noGrp="1"/>
          </p:cNvSpPr>
          <p:nvPr>
            <p:ph idx="1"/>
          </p:nvPr>
        </p:nvSpPr>
        <p:spPr>
          <a:xfrm>
            <a:off x="323528" y="1714488"/>
            <a:ext cx="8454712" cy="4071966"/>
          </a:xfrm>
        </p:spPr>
        <p:txBody>
          <a:bodyPr>
            <a:normAutofit/>
          </a:bodyPr>
          <a:lstStyle/>
          <a:p>
            <a:r>
              <a:rPr lang="fr-FR" dirty="0" smtClean="0"/>
              <a:t>Les passerelles (</a:t>
            </a:r>
            <a:r>
              <a:rPr lang="fr-FR" dirty="0" err="1" smtClean="0"/>
              <a:t>gateways</a:t>
            </a:r>
            <a:r>
              <a:rPr lang="fr-FR" dirty="0" smtClean="0"/>
              <a:t> en anglais) sont des systèmes matériels et logiciels permettant de</a:t>
            </a:r>
            <a:r>
              <a:rPr lang="fr-FR" b="1" dirty="0" smtClean="0"/>
              <a:t> </a:t>
            </a:r>
            <a:r>
              <a:rPr lang="fr-FR" dirty="0" smtClean="0"/>
              <a:t>faire la liaison entre deux réseaux utilisant 2 protocoles différents.</a:t>
            </a:r>
          </a:p>
        </p:txBody>
      </p:sp>
      <p:sp>
        <p:nvSpPr>
          <p:cNvPr id="4" name="ZoneTexte 3"/>
          <p:cNvSpPr txBox="1"/>
          <p:nvPr/>
        </p:nvSpPr>
        <p:spPr>
          <a:xfrm>
            <a:off x="3857620"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4367641A-26D7-4EDF-A4FA-6111B6686FB3}"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53</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14356"/>
            <a:ext cx="8301608" cy="578328"/>
          </a:xfrm>
        </p:spPr>
        <p:txBody>
          <a:bodyPr>
            <a:normAutofit/>
          </a:bodyPr>
          <a:lstStyle/>
          <a:p>
            <a:pPr algn="ctr"/>
            <a:r>
              <a:rPr lang="fr-FR" sz="3200" b="1" dirty="0" smtClean="0"/>
              <a:t>Intérêts des réseaux informatiques</a:t>
            </a:r>
            <a:endParaRPr lang="fr-FR" sz="3200" b="1" dirty="0"/>
          </a:p>
        </p:txBody>
      </p:sp>
      <p:sp>
        <p:nvSpPr>
          <p:cNvPr id="3" name="Espace réservé du contenu 2"/>
          <p:cNvSpPr>
            <a:spLocks noGrp="1"/>
          </p:cNvSpPr>
          <p:nvPr>
            <p:ph idx="1"/>
          </p:nvPr>
        </p:nvSpPr>
        <p:spPr>
          <a:xfrm>
            <a:off x="323528" y="1428736"/>
            <a:ext cx="8496944" cy="4895864"/>
          </a:xfrm>
        </p:spPr>
        <p:txBody>
          <a:bodyPr>
            <a:normAutofit/>
          </a:bodyPr>
          <a:lstStyle/>
          <a:p>
            <a:r>
              <a:rPr lang="fr-FR" dirty="0" smtClean="0"/>
              <a:t>Partage des ressources physiques : imprimante,…</a:t>
            </a:r>
          </a:p>
          <a:p>
            <a:r>
              <a:rPr lang="fr-FR" dirty="0" smtClean="0"/>
              <a:t>Partage des ressources logicielles : accès de plusieurs utilisateurs à des applications sans avoir à les installer sur leur propre poste.</a:t>
            </a:r>
          </a:p>
          <a:p>
            <a:r>
              <a:rPr lang="fr-FR" dirty="0" smtClean="0"/>
              <a:t>Partage des données : plusieurs utilisateurs peuvent accéder aux mêmes données et peuvent faire des modifications en temps réel.</a:t>
            </a:r>
          </a:p>
          <a:p>
            <a:r>
              <a:rPr lang="fr-FR" dirty="0" smtClean="0"/>
              <a:t>Communication entre personnes distantes par le son, le texte et l’image : messagerie, conférence, chat…</a:t>
            </a:r>
          </a:p>
          <a:p>
            <a:r>
              <a:rPr lang="fr-FR" dirty="0" smtClean="0"/>
              <a:t>Recherche d’informations : Internet</a:t>
            </a:r>
          </a:p>
          <a:p>
            <a:r>
              <a:rPr lang="fr-FR" dirty="0" smtClean="0"/>
              <a:t>Etc.…</a:t>
            </a:r>
            <a:endParaRPr lang="fr-FR" dirty="0"/>
          </a:p>
        </p:txBody>
      </p:sp>
      <p:sp>
        <p:nvSpPr>
          <p:cNvPr id="4" name="ZoneTexte 3"/>
          <p:cNvSpPr txBox="1"/>
          <p:nvPr/>
        </p:nvSpPr>
        <p:spPr>
          <a:xfrm>
            <a:off x="4071934"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8416EF4-FB02-4A6A-B9B8-50CE201D9B21}"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578328"/>
          </a:xfrm>
        </p:spPr>
        <p:txBody>
          <a:bodyPr>
            <a:normAutofit/>
          </a:bodyPr>
          <a:lstStyle/>
          <a:p>
            <a:pPr algn="ctr"/>
            <a:r>
              <a:rPr lang="fr-FR" sz="3200" b="1" dirty="0" smtClean="0"/>
              <a:t>Types de réseaux</a:t>
            </a:r>
            <a:endParaRPr lang="fr-FR" sz="3200" b="1" dirty="0"/>
          </a:p>
        </p:txBody>
      </p:sp>
      <p:sp>
        <p:nvSpPr>
          <p:cNvPr id="3" name="Espace réservé du contenu 2"/>
          <p:cNvSpPr>
            <a:spLocks noGrp="1"/>
          </p:cNvSpPr>
          <p:nvPr>
            <p:ph idx="1"/>
          </p:nvPr>
        </p:nvSpPr>
        <p:spPr>
          <a:xfrm>
            <a:off x="457200" y="1571612"/>
            <a:ext cx="8229600" cy="4357718"/>
          </a:xfrm>
        </p:spPr>
        <p:txBody>
          <a:bodyPr/>
          <a:lstStyle/>
          <a:p>
            <a:r>
              <a:rPr lang="fr-FR" dirty="0" smtClean="0"/>
              <a:t>On classe les réseaux en différents types selon leurs :</a:t>
            </a:r>
          </a:p>
          <a:p>
            <a:pPr marL="514350" indent="-514350">
              <a:buFont typeface="+mj-lt"/>
              <a:buAutoNum type="arabicPeriod"/>
            </a:pPr>
            <a:r>
              <a:rPr lang="fr-FR" b="1" dirty="0" smtClean="0"/>
              <a:t>taille </a:t>
            </a:r>
            <a:r>
              <a:rPr lang="fr-FR" dirty="0" smtClean="0"/>
              <a:t>(en terme de nombre de machines);</a:t>
            </a:r>
          </a:p>
          <a:p>
            <a:pPr marL="514350" indent="-514350">
              <a:buFont typeface="+mj-lt"/>
              <a:buAutoNum type="arabicPeriod"/>
            </a:pPr>
            <a:r>
              <a:rPr lang="fr-FR" b="1" dirty="0" smtClean="0"/>
              <a:t>vitesse de transfert des données;</a:t>
            </a:r>
          </a:p>
          <a:p>
            <a:pPr marL="514350" indent="-514350">
              <a:buFont typeface="+mj-lt"/>
              <a:buAutoNum type="arabicPeriod"/>
            </a:pPr>
            <a:r>
              <a:rPr lang="fr-FR" b="1" dirty="0" smtClean="0"/>
              <a:t>étendue</a:t>
            </a:r>
            <a:r>
              <a:rPr lang="fr-FR" dirty="0" smtClean="0"/>
              <a:t>.</a:t>
            </a:r>
          </a:p>
          <a:p>
            <a:pPr>
              <a:buNone/>
            </a:pPr>
            <a:endParaRPr lang="fr-FR" dirty="0"/>
          </a:p>
        </p:txBody>
      </p:sp>
      <p:sp>
        <p:nvSpPr>
          <p:cNvPr id="4" name="ZoneTexte 3"/>
          <p:cNvSpPr txBox="1"/>
          <p:nvPr/>
        </p:nvSpPr>
        <p:spPr>
          <a:xfrm>
            <a:off x="400049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173DD65C-436D-4384-8874-107EB5E803AA}"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578328"/>
          </a:xfrm>
        </p:spPr>
        <p:txBody>
          <a:bodyPr>
            <a:normAutofit/>
          </a:bodyPr>
          <a:lstStyle/>
          <a:p>
            <a:pPr algn="ctr"/>
            <a:r>
              <a:rPr lang="fr-FR" sz="3200" b="1" dirty="0" smtClean="0"/>
              <a:t>LAN (Local Area Network)</a:t>
            </a:r>
            <a:endParaRPr lang="fr-FR" sz="3200" b="1" dirty="0"/>
          </a:p>
        </p:txBody>
      </p:sp>
      <p:sp>
        <p:nvSpPr>
          <p:cNvPr id="3" name="Espace réservé du contenu 2"/>
          <p:cNvSpPr>
            <a:spLocks noGrp="1"/>
          </p:cNvSpPr>
          <p:nvPr>
            <p:ph idx="1"/>
          </p:nvPr>
        </p:nvSpPr>
        <p:spPr>
          <a:xfrm>
            <a:off x="251520" y="1571612"/>
            <a:ext cx="8568952" cy="4377668"/>
          </a:xfrm>
        </p:spPr>
        <p:txBody>
          <a:bodyPr>
            <a:normAutofit/>
          </a:bodyPr>
          <a:lstStyle/>
          <a:p>
            <a:r>
              <a:rPr lang="fr-FR" dirty="0" smtClean="0"/>
              <a:t>Un LAN est un ensemble d’ordinateurs appartenant à une même organisation et relié entre eux par un réseau dans une petite étendue géographique telle qu’un bureau, un bâtiment, un campus, etc.</a:t>
            </a:r>
          </a:p>
          <a:p>
            <a:r>
              <a:rPr lang="fr-FR" dirty="0" smtClean="0"/>
              <a:t>C’est le type de réseau le plus souvent trouvé dans les entreprises. </a:t>
            </a:r>
          </a:p>
          <a:p>
            <a:r>
              <a:rPr lang="fr-FR" dirty="0" smtClean="0"/>
              <a:t>L’infrastructure d’un LAN est souvent privée.</a:t>
            </a:r>
          </a:p>
          <a:p>
            <a:r>
              <a:rPr lang="fr-FR" dirty="0" smtClean="0"/>
              <a:t>Les réseaux LAN peuvent fonctionner selon deux modes : égal à égal (</a:t>
            </a:r>
            <a:r>
              <a:rPr lang="fr-FR" dirty="0" err="1" smtClean="0"/>
              <a:t>peer</a:t>
            </a:r>
            <a:r>
              <a:rPr lang="fr-FR" dirty="0" smtClean="0"/>
              <a:t> to </a:t>
            </a:r>
            <a:r>
              <a:rPr lang="fr-FR" dirty="0" err="1" smtClean="0"/>
              <a:t>peer</a:t>
            </a:r>
            <a:r>
              <a:rPr lang="fr-FR" dirty="0" smtClean="0"/>
              <a:t>) et le mode client/serveur.</a:t>
            </a:r>
          </a:p>
          <a:p>
            <a:pPr>
              <a:buNone/>
            </a:pPr>
            <a:endParaRPr lang="fr-FR" dirty="0"/>
          </a:p>
        </p:txBody>
      </p:sp>
      <p:sp>
        <p:nvSpPr>
          <p:cNvPr id="4" name="ZoneTexte 3"/>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24D9C57E-6162-4B3C-A8FD-3DB4BFD87631}"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229600" cy="695360"/>
          </a:xfrm>
        </p:spPr>
        <p:txBody>
          <a:bodyPr>
            <a:noAutofit/>
          </a:bodyPr>
          <a:lstStyle/>
          <a:p>
            <a:pPr algn="ctr"/>
            <a:r>
              <a:rPr lang="fr-FR" sz="3200" b="1" dirty="0" smtClean="0"/>
              <a:t>Réseaux client/serveur</a:t>
            </a:r>
            <a:endParaRPr lang="fr-FR" sz="3200" b="1" dirty="0"/>
          </a:p>
        </p:txBody>
      </p:sp>
      <p:sp>
        <p:nvSpPr>
          <p:cNvPr id="3" name="Espace réservé du contenu 2"/>
          <p:cNvSpPr>
            <a:spLocks noGrp="1"/>
          </p:cNvSpPr>
          <p:nvPr>
            <p:ph idx="1"/>
          </p:nvPr>
        </p:nvSpPr>
        <p:spPr>
          <a:xfrm>
            <a:off x="357158" y="1857364"/>
            <a:ext cx="8421082" cy="4163924"/>
          </a:xfrm>
        </p:spPr>
        <p:txBody>
          <a:bodyPr/>
          <a:lstStyle/>
          <a:p>
            <a:r>
              <a:rPr lang="fr-FR" dirty="0" smtClean="0"/>
              <a:t>C’est un réseau où des machines clientes (des machines faisant partie du réseau) contactent un serveur, une machine généralement très puissante en terme de capacités d'entrée-sortie, qui leur fournit des services.</a:t>
            </a:r>
          </a:p>
          <a:p>
            <a:pPr>
              <a:buNone/>
            </a:pPr>
            <a:endParaRPr lang="fr-FR" dirty="0"/>
          </a:p>
        </p:txBody>
      </p:sp>
      <p:sp>
        <p:nvSpPr>
          <p:cNvPr id="4" name="ZoneTexte 3"/>
          <p:cNvSpPr txBox="1"/>
          <p:nvPr/>
        </p:nvSpPr>
        <p:spPr>
          <a:xfrm>
            <a:off x="392905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7A99C10-38E2-4C9C-926D-4053E420F796}" type="datetime1">
              <a:rPr lang="fr-FR" smtClean="0"/>
              <a:pPr/>
              <a:t>20/04/2017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TotalTime>
  <Words>2827</Words>
  <Application>Microsoft Office PowerPoint</Application>
  <PresentationFormat>Affichage à l'écran (4:3)</PresentationFormat>
  <Paragraphs>406</Paragraphs>
  <Slides>53</Slides>
  <Notes>1</Notes>
  <HiddenSlides>0</HiddenSlides>
  <MMClips>0</MMClips>
  <ScaleCrop>false</ScaleCrop>
  <HeadingPairs>
    <vt:vector size="4" baseType="variant">
      <vt:variant>
        <vt:lpstr>Thème</vt:lpstr>
      </vt:variant>
      <vt:variant>
        <vt:i4>1</vt:i4>
      </vt:variant>
      <vt:variant>
        <vt:lpstr>Titres des diapositives</vt:lpstr>
      </vt:variant>
      <vt:variant>
        <vt:i4>53</vt:i4>
      </vt:variant>
    </vt:vector>
  </HeadingPairs>
  <TitlesOfParts>
    <vt:vector size="54" baseType="lpstr">
      <vt:lpstr>Débit</vt:lpstr>
      <vt:lpstr>Cours d’introduction aux réseaux</vt:lpstr>
      <vt:lpstr>Chapitre 1 : Notions de base des réseaux</vt:lpstr>
      <vt:lpstr>Plan du cours</vt:lpstr>
      <vt:lpstr>Terminologies des réseaux</vt:lpstr>
      <vt:lpstr>Définitions</vt:lpstr>
      <vt:lpstr>Intérêts des réseaux informatiques</vt:lpstr>
      <vt:lpstr>Types de réseaux</vt:lpstr>
      <vt:lpstr>LAN (Local Area Network)</vt:lpstr>
      <vt:lpstr>Réseaux client/serveur</vt:lpstr>
      <vt:lpstr>Réseaux poste à poste (égal à égal)</vt:lpstr>
      <vt:lpstr>MAN (Metropolitan Area Network)</vt:lpstr>
      <vt:lpstr>WAN (Wide Area Network)</vt:lpstr>
      <vt:lpstr>La bande passante numérique</vt:lpstr>
      <vt:lpstr>Le débit </vt:lpstr>
      <vt:lpstr>Les topologies de réseaux</vt:lpstr>
      <vt:lpstr>Les topologie en bus</vt:lpstr>
      <vt:lpstr>La topologie en anneau</vt:lpstr>
      <vt:lpstr>La topologie en étoile</vt:lpstr>
      <vt:lpstr>Topologie en étoile étendue</vt:lpstr>
      <vt:lpstr>Topologie hiérarchique</vt:lpstr>
      <vt:lpstr>Topologie maillée</vt:lpstr>
      <vt:lpstr>Comparaison entre les topologies physiques de base</vt:lpstr>
      <vt:lpstr>Les topologies logiques</vt:lpstr>
      <vt:lpstr>CSMA/CD </vt:lpstr>
      <vt:lpstr>Le passage de jeton</vt:lpstr>
      <vt:lpstr>Les technologies de réseaux locaux</vt:lpstr>
      <vt:lpstr>Ethernet</vt:lpstr>
      <vt:lpstr>Token Ring</vt:lpstr>
      <vt:lpstr>Les supports de transmission</vt:lpstr>
      <vt:lpstr>Le câble à paires torsadées non blindées</vt:lpstr>
      <vt:lpstr>Caractéristiques techniques du câble UTP</vt:lpstr>
      <vt:lpstr>Câble à paires torsadées blindées</vt:lpstr>
      <vt:lpstr>Caractéristiques techniques du câble STP</vt:lpstr>
      <vt:lpstr>Le câble coaxial</vt:lpstr>
      <vt:lpstr>Caractéristiques techniques du câble coaxial</vt:lpstr>
      <vt:lpstr>Le fibre câble à optique</vt:lpstr>
      <vt:lpstr>Types de fibre optique</vt:lpstr>
      <vt:lpstr>Fibre monomode</vt:lpstr>
      <vt:lpstr>Fibre multimode</vt:lpstr>
      <vt:lpstr>Les liaisons hertzienne (supports sans fil)</vt:lpstr>
      <vt:lpstr>La normalisation</vt:lpstr>
      <vt:lpstr>Les principales normes TIA/EIA</vt:lpstr>
      <vt:lpstr>Les spécifications de câblage TIA/EIA-568-A</vt:lpstr>
      <vt:lpstr>Composants et équipements d’un réseau local</vt:lpstr>
      <vt:lpstr>Les cartes réseau  </vt:lpstr>
      <vt:lpstr>Les connecteurs RJ45</vt:lpstr>
      <vt:lpstr>Les émetteurs-récepteurs</vt:lpstr>
      <vt:lpstr>Les répéteurs</vt:lpstr>
      <vt:lpstr>Les concentrateurs</vt:lpstr>
      <vt:lpstr>Les ponts</vt:lpstr>
      <vt:lpstr>Les commutateurs</vt:lpstr>
      <vt:lpstr>Les routeurs</vt:lpstr>
      <vt:lpstr>Les passerelles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ollivetti pc</dc:creator>
  <cp:lastModifiedBy>ollivetti pc</cp:lastModifiedBy>
  <cp:revision>95</cp:revision>
  <dcterms:created xsi:type="dcterms:W3CDTF">2017-04-16T03:39:26Z</dcterms:created>
  <dcterms:modified xsi:type="dcterms:W3CDTF">2017-04-20T09:03:43Z</dcterms:modified>
</cp:coreProperties>
</file>