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5"/>
  </p:notesMasterIdLst>
  <p:sldIdLst>
    <p:sldId id="342" r:id="rId2"/>
    <p:sldId id="343" r:id="rId3"/>
    <p:sldId id="344"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1" r:id="rId23"/>
    <p:sldId id="282" r:id="rId24"/>
    <p:sldId id="283" r:id="rId25"/>
    <p:sldId id="284" r:id="rId26"/>
    <p:sldId id="285" r:id="rId27"/>
    <p:sldId id="286" r:id="rId28"/>
    <p:sldId id="287" r:id="rId29"/>
    <p:sldId id="288" r:id="rId30"/>
    <p:sldId id="289" r:id="rId31"/>
    <p:sldId id="290" r:id="rId32"/>
    <p:sldId id="345" r:id="rId33"/>
    <p:sldId id="291" r:id="rId34"/>
    <p:sldId id="292" r:id="rId35"/>
    <p:sldId id="293" r:id="rId36"/>
    <p:sldId id="294" r:id="rId37"/>
    <p:sldId id="295" r:id="rId38"/>
    <p:sldId id="296" r:id="rId39"/>
    <p:sldId id="297" r:id="rId40"/>
    <p:sldId id="301" r:id="rId41"/>
    <p:sldId id="302" r:id="rId42"/>
    <p:sldId id="303" r:id="rId43"/>
    <p:sldId id="304" r:id="rId44"/>
    <p:sldId id="305" r:id="rId45"/>
    <p:sldId id="306" r:id="rId46"/>
    <p:sldId id="307" r:id="rId47"/>
    <p:sldId id="308" r:id="rId48"/>
    <p:sldId id="309" r:id="rId49"/>
    <p:sldId id="310" r:id="rId50"/>
    <p:sldId id="314" r:id="rId51"/>
    <p:sldId id="315" r:id="rId52"/>
    <p:sldId id="316" r:id="rId53"/>
    <p:sldId id="317" r:id="rId54"/>
    <p:sldId id="318" r:id="rId55"/>
    <p:sldId id="319" r:id="rId56"/>
    <p:sldId id="320" r:id="rId57"/>
    <p:sldId id="321" r:id="rId58"/>
    <p:sldId id="322" r:id="rId59"/>
    <p:sldId id="323" r:id="rId60"/>
    <p:sldId id="324" r:id="rId61"/>
    <p:sldId id="325" r:id="rId62"/>
    <p:sldId id="329" r:id="rId63"/>
    <p:sldId id="330" r:id="rId64"/>
    <p:sldId id="331" r:id="rId65"/>
    <p:sldId id="332" r:id="rId66"/>
    <p:sldId id="333" r:id="rId67"/>
    <p:sldId id="334" r:id="rId68"/>
    <p:sldId id="335" r:id="rId69"/>
    <p:sldId id="336" r:id="rId70"/>
    <p:sldId id="337" r:id="rId71"/>
    <p:sldId id="338" r:id="rId72"/>
    <p:sldId id="339" r:id="rId73"/>
    <p:sldId id="340" r:id="rId7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B78AB9-882F-4386-AA36-671FC6A07630}" type="datetimeFigureOut">
              <a:rPr lang="fr-FR" smtClean="0"/>
              <a:t>09/07/2017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C9F6D5-E964-4DEC-81B3-9F9CB6A4607A}" type="slidenum">
              <a:rPr lang="fr-FR" smtClean="0"/>
              <a:t>‹N°›</a:t>
            </a:fld>
            <a:endParaRPr lang="fr-FR"/>
          </a:p>
        </p:txBody>
      </p:sp>
    </p:spTree>
    <p:extLst>
      <p:ext uri="{BB962C8B-B14F-4D97-AF65-F5344CB8AC3E}">
        <p14:creationId xmlns:p14="http://schemas.microsoft.com/office/powerpoint/2010/main" val="1055068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5650A9A1-2801-2F4A-B9D3-AA2C57757C53}" type="slidenum">
              <a:rPr lang="fr-FR" smtClean="0"/>
              <a:pPr>
                <a:defRPr/>
              </a:pPr>
              <a:t>8</a:t>
            </a:fld>
            <a:endParaRPr lang="fr-FR"/>
          </a:p>
        </p:txBody>
      </p:sp>
    </p:spTree>
    <p:extLst>
      <p:ext uri="{BB962C8B-B14F-4D97-AF65-F5344CB8AC3E}">
        <p14:creationId xmlns:p14="http://schemas.microsoft.com/office/powerpoint/2010/main" val="4240637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103FDDC8-3B74-4BF8-A3C3-E5788258A3E8}" type="datetime1">
              <a:rPr lang="fr-FR" smtClean="0"/>
              <a:t>09/07/2017</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EDFF2170-0D21-44FD-A51D-2A853B932FE9}"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9EDD11C8-0CCE-4033-B7F6-0491276653E2}" type="datetime1">
              <a:rPr lang="fr-FR" smtClean="0"/>
              <a:t>09/07/2017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DFF2170-0D21-44FD-A51D-2A853B932FE9}"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3A9E7A5-3ED1-4E14-9783-178556B2D067}" type="datetime1">
              <a:rPr lang="fr-FR" smtClean="0"/>
              <a:t>09/07/2017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DFF2170-0D21-44FD-A51D-2A853B932FE9}"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2CEEF9B-965D-4CF8-80F6-038A314A68A1}" type="datetime1">
              <a:rPr lang="fr-FR" smtClean="0"/>
              <a:t>09/07/2017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DFF2170-0D21-44FD-A51D-2A853B932FE9}"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6D4D1978-D708-4BAC-A671-8FE8D2BA0B9F}" type="datetime1">
              <a:rPr lang="fr-FR" smtClean="0"/>
              <a:t>09/07/2017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DFF2170-0D21-44FD-A51D-2A853B932FE9}"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B67522E9-1431-4766-A10A-44A518A8BB60}" type="datetime1">
              <a:rPr lang="fr-FR" smtClean="0"/>
              <a:t>09/07/2017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A07162C7-6CED-4B08-8823-5D5BBB7FA7C0}" type="datetime1">
              <a:rPr lang="fr-FR" smtClean="0"/>
              <a:t>09/07/2017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DFF2170-0D21-44FD-A51D-2A853B932FE9}"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84CD7733-8DBD-4E18-804D-FABD39246FD7}" type="datetime1">
              <a:rPr lang="fr-FR" smtClean="0"/>
              <a:t>09/07/2017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DFF2170-0D21-44FD-A51D-2A853B932FE9}"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D44F033-AFFC-4563-BAAA-E2F0A47E8061}" type="datetime1">
              <a:rPr lang="fr-FR" smtClean="0"/>
              <a:t>09/07/2017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DFF2170-0D21-44FD-A51D-2A853B932FE9}"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48668AB4-0C8E-40C0-9EDD-8ADACEE65E16}" type="datetime1">
              <a:rPr lang="fr-FR" smtClean="0"/>
              <a:t>09/07/2017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5084E36C-DA9D-481B-BC2B-B659CBBD0EB1}" type="datetime1">
              <a:rPr lang="fr-FR" smtClean="0"/>
              <a:t>09/07/2017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077200" y="6356350"/>
            <a:ext cx="609600" cy="365125"/>
          </a:xfrm>
        </p:spPr>
        <p:txBody>
          <a:bodyPr/>
          <a:lstStyle/>
          <a:p>
            <a:fld id="{EDFF2170-0D21-44FD-A51D-2A853B932FE9}" type="slidenum">
              <a:rPr lang="fr-FR" smtClean="0"/>
              <a:t>‹N°›</a:t>
            </a:fld>
            <a:endParaRPr lang="fr-F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2014FAF-DFA4-477D-A562-A3E9DF654054}" type="datetime1">
              <a:rPr lang="fr-FR" smtClean="0"/>
              <a:t>09/07/2017</a:t>
            </a:fld>
            <a:endParaRPr lang="fr-F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DFF2170-0D21-44FD-A51D-2A853B932FE9}" type="slidenum">
              <a:rPr lang="fr-FR" smtClean="0"/>
              <a:t>‹N°›</a:t>
            </a:fld>
            <a:endParaRPr lang="fr-F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0.wmf"/></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8.bin"/><Relationship Id="rId4" Type="http://schemas.openxmlformats.org/officeDocument/2006/relationships/image" Target="../media/image1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11.bin"/><Relationship Id="rId4" Type="http://schemas.openxmlformats.org/officeDocument/2006/relationships/image" Target="../media/image16.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15.bin"/><Relationship Id="rId4" Type="http://schemas.openxmlformats.org/officeDocument/2006/relationships/image" Target="../media/image20.wmf"/></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7.wmf"/><Relationship Id="rId5" Type="http://schemas.openxmlformats.org/officeDocument/2006/relationships/oleObject" Target="../embeddings/oleObject18.bin"/><Relationship Id="rId4" Type="http://schemas.openxmlformats.org/officeDocument/2006/relationships/image" Target="../media/image36.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0.wmf"/><Relationship Id="rId5" Type="http://schemas.openxmlformats.org/officeDocument/2006/relationships/oleObject" Target="../embeddings/oleObject20.bin"/><Relationship Id="rId4" Type="http://schemas.openxmlformats.org/officeDocument/2006/relationships/image" Target="../media/image39.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3.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85720" y="1857364"/>
            <a:ext cx="8501122" cy="2428892"/>
          </a:xfrm>
        </p:spPr>
        <p:txBody>
          <a:bodyPr>
            <a:normAutofit fontScale="90000"/>
          </a:bodyPr>
          <a:lstStyle/>
          <a:p>
            <a:pPr algn="ctr"/>
            <a:r>
              <a:rPr lang="fr-FR" sz="5100" dirty="0" smtClean="0">
                <a:solidFill>
                  <a:schemeClr val="bg1"/>
                </a:solidFill>
              </a:rPr>
              <a:t>Cours d’introduction aux réseaux</a:t>
            </a:r>
            <a:r>
              <a:rPr lang="fr-FR" dirty="0" smtClean="0">
                <a:solidFill>
                  <a:schemeClr val="bg1"/>
                </a:solidFill>
              </a:rPr>
              <a:t/>
            </a:r>
            <a:br>
              <a:rPr lang="fr-FR" dirty="0" smtClean="0">
                <a:solidFill>
                  <a:schemeClr val="bg1"/>
                </a:solidFill>
              </a:rPr>
            </a:br>
            <a:r>
              <a:rPr lang="fr-FR" sz="4000" dirty="0" smtClean="0">
                <a:solidFill>
                  <a:schemeClr val="bg1"/>
                </a:solidFill>
              </a:rPr>
              <a:t>L1 AMRT/D2AW</a:t>
            </a:r>
            <a:br>
              <a:rPr lang="fr-FR" sz="4000" dirty="0" smtClean="0">
                <a:solidFill>
                  <a:schemeClr val="bg1"/>
                </a:solidFill>
              </a:rPr>
            </a:br>
            <a:r>
              <a:rPr lang="fr-FR" sz="4000" dirty="0" smtClean="0">
                <a:solidFill>
                  <a:schemeClr val="bg1"/>
                </a:solidFill>
              </a:rPr>
              <a:t>Semestre S2-Année 201</a:t>
            </a:r>
            <a:r>
              <a:rPr lang="fr-FR" sz="3600" dirty="0" smtClean="0">
                <a:solidFill>
                  <a:schemeClr val="bg1"/>
                </a:solidFill>
              </a:rPr>
              <a:t>7</a:t>
            </a:r>
            <a:r>
              <a:rPr lang="fr-FR" sz="6000" dirty="0" smtClean="0"/>
              <a:t/>
            </a:r>
            <a:br>
              <a:rPr lang="fr-FR" sz="6000" dirty="0" smtClean="0"/>
            </a:br>
            <a:endParaRPr lang="fr-FR" dirty="0"/>
          </a:p>
        </p:txBody>
      </p:sp>
      <p:sp>
        <p:nvSpPr>
          <p:cNvPr id="3" name="Sous-titre 2"/>
          <p:cNvSpPr>
            <a:spLocks noGrp="1"/>
          </p:cNvSpPr>
          <p:nvPr>
            <p:ph type="subTitle" idx="1"/>
          </p:nvPr>
        </p:nvSpPr>
        <p:spPr>
          <a:xfrm>
            <a:off x="357158" y="3786190"/>
            <a:ext cx="8429684" cy="1785950"/>
          </a:xfrm>
        </p:spPr>
        <p:txBody>
          <a:bodyPr>
            <a:normAutofit lnSpcReduction="10000"/>
          </a:bodyPr>
          <a:lstStyle/>
          <a:p>
            <a:pPr algn="ctr"/>
            <a:r>
              <a:rPr lang="fr-FR" b="1" dirty="0" smtClean="0">
                <a:solidFill>
                  <a:schemeClr val="bg1"/>
                </a:solidFill>
              </a:rPr>
              <a:t>Dr. </a:t>
            </a:r>
            <a:r>
              <a:rPr lang="fr-FR" b="1" dirty="0" err="1" smtClean="0">
                <a:solidFill>
                  <a:schemeClr val="bg1"/>
                </a:solidFill>
              </a:rPr>
              <a:t>Diery</a:t>
            </a:r>
            <a:r>
              <a:rPr lang="fr-FR" b="1" dirty="0" smtClean="0">
                <a:solidFill>
                  <a:schemeClr val="bg1"/>
                </a:solidFill>
              </a:rPr>
              <a:t> NGOM</a:t>
            </a:r>
          </a:p>
          <a:p>
            <a:pPr algn="ctr"/>
            <a:r>
              <a:rPr lang="fr-FR" dirty="0" err="1" smtClean="0">
                <a:solidFill>
                  <a:schemeClr val="bg1"/>
                </a:solidFill>
              </a:rPr>
              <a:t>Enseignant–chercheur</a:t>
            </a:r>
            <a:r>
              <a:rPr lang="fr-FR" dirty="0" smtClean="0">
                <a:solidFill>
                  <a:schemeClr val="bg1"/>
                </a:solidFill>
              </a:rPr>
              <a:t> au département TIC de l’UFR SATIC, UADB</a:t>
            </a:r>
          </a:p>
          <a:p>
            <a:pPr algn="ctr"/>
            <a:r>
              <a:rPr lang="fr-FR" b="1" dirty="0" smtClean="0">
                <a:solidFill>
                  <a:schemeClr val="bg1"/>
                </a:solidFill>
              </a:rPr>
              <a:t>Contact :</a:t>
            </a:r>
            <a:r>
              <a:rPr lang="fr-FR" dirty="0" smtClean="0">
                <a:solidFill>
                  <a:schemeClr val="bg1"/>
                </a:solidFill>
              </a:rPr>
              <a:t> diery.ngom@uadb.edu.sn</a:t>
            </a:r>
            <a:endParaRPr lang="fr-FR"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85794"/>
            <a:ext cx="8229600" cy="650336"/>
          </a:xfrm>
        </p:spPr>
        <p:txBody>
          <a:bodyPr>
            <a:normAutofit/>
          </a:bodyPr>
          <a:lstStyle/>
          <a:p>
            <a:pPr algn="ctr"/>
            <a:r>
              <a:rPr lang="fr-FR" sz="3200" b="1" dirty="0" smtClean="0"/>
              <a:t>Exemple d’un signal numérique</a:t>
            </a:r>
            <a:endParaRPr lang="en-US" sz="3200" b="1" dirty="0"/>
          </a:p>
        </p:txBody>
      </p:sp>
      <p:pic>
        <p:nvPicPr>
          <p:cNvPr id="31745" name="Picture 1"/>
          <p:cNvPicPr>
            <a:picLocks noGrp="1" noChangeAspect="1" noChangeArrowheads="1"/>
          </p:cNvPicPr>
          <p:nvPr>
            <p:ph idx="1"/>
          </p:nvPr>
        </p:nvPicPr>
        <p:blipFill>
          <a:blip r:embed="rId2"/>
          <a:srcRect/>
          <a:stretch>
            <a:fillRect/>
          </a:stretch>
        </p:blipFill>
        <p:spPr bwMode="auto">
          <a:xfrm>
            <a:off x="1571604" y="1714488"/>
            <a:ext cx="5843980" cy="3308613"/>
          </a:xfrm>
          <a:prstGeom prst="rect">
            <a:avLst/>
          </a:prstGeom>
          <a:noFill/>
          <a:ln w="9525">
            <a:noFill/>
            <a:miter lim="800000"/>
            <a:headEnd/>
            <a:tailEnd/>
          </a:ln>
          <a:effectLst/>
        </p:spPr>
      </p:pic>
      <p:sp>
        <p:nvSpPr>
          <p:cNvPr id="6" name="ZoneTexte 5"/>
          <p:cNvSpPr txBox="1"/>
          <p:nvPr/>
        </p:nvSpPr>
        <p:spPr>
          <a:xfrm>
            <a:off x="3643306" y="5786454"/>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16DC0E5A-847F-4E66-A905-C97A0DC03153}"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10</a:t>
            </a:fld>
            <a:endParaRPr lang="fr-FR"/>
          </a:p>
        </p:txBody>
      </p:sp>
    </p:spTree>
    <p:extLst>
      <p:ext uri="{BB962C8B-B14F-4D97-AF65-F5344CB8AC3E}">
        <p14:creationId xmlns:p14="http://schemas.microsoft.com/office/powerpoint/2010/main" val="253451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857232"/>
            <a:ext cx="8229600" cy="654584"/>
          </a:xfrm>
        </p:spPr>
        <p:txBody>
          <a:bodyPr>
            <a:normAutofit/>
          </a:bodyPr>
          <a:lstStyle/>
          <a:p>
            <a:pPr algn="ctr"/>
            <a:r>
              <a:rPr lang="fr-FR" sz="3200" b="1" dirty="0" smtClean="0"/>
              <a:t>Représentation d’un signal numérique</a:t>
            </a:r>
            <a:endParaRPr lang="fr-FR" sz="3200" b="1"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857356" y="1857364"/>
            <a:ext cx="5357850" cy="3600048"/>
          </a:xfrm>
          <a:prstGeom prst="rect">
            <a:avLst/>
          </a:prstGeom>
          <a:noFill/>
          <a:ln w="9525">
            <a:noFill/>
            <a:miter lim="800000"/>
            <a:headEnd/>
            <a:tailEnd/>
          </a:ln>
        </p:spPr>
      </p:pic>
      <p:sp>
        <p:nvSpPr>
          <p:cNvPr id="6" name="ZoneTexte 5"/>
          <p:cNvSpPr txBox="1"/>
          <p:nvPr/>
        </p:nvSpPr>
        <p:spPr>
          <a:xfrm>
            <a:off x="3571868"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5C34F4EE-F368-42B9-AE35-DA795E7A6850}"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11</a:t>
            </a:fld>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571480"/>
            <a:ext cx="8606160" cy="914400"/>
          </a:xfrm>
        </p:spPr>
        <p:txBody>
          <a:bodyPr>
            <a:normAutofit/>
          </a:bodyPr>
          <a:lstStyle/>
          <a:p>
            <a:pPr algn="ctr"/>
            <a:r>
              <a:rPr lang="fr-FR" sz="3200" b="1" dirty="0" smtClean="0"/>
              <a:t>La représentation d’un bit dans un média physique</a:t>
            </a:r>
            <a:endParaRPr lang="fr-FR" sz="3200" b="1" dirty="0"/>
          </a:p>
        </p:txBody>
      </p:sp>
      <p:sp>
        <p:nvSpPr>
          <p:cNvPr id="3" name="Espace réservé du contenu 2"/>
          <p:cNvSpPr>
            <a:spLocks noGrp="1"/>
          </p:cNvSpPr>
          <p:nvPr>
            <p:ph idx="1"/>
          </p:nvPr>
        </p:nvSpPr>
        <p:spPr>
          <a:xfrm>
            <a:off x="323528" y="1785926"/>
            <a:ext cx="8463314" cy="4286280"/>
          </a:xfrm>
        </p:spPr>
        <p:txBody>
          <a:bodyPr>
            <a:normAutofit lnSpcReduction="10000"/>
          </a:bodyPr>
          <a:lstStyle/>
          <a:p>
            <a:r>
              <a:rPr lang="fr-FR" dirty="0" smtClean="0"/>
              <a:t>La composante de base de l’information dans les réseaux est le bit. </a:t>
            </a:r>
          </a:p>
          <a:p>
            <a:r>
              <a:rPr lang="fr-FR" dirty="0" smtClean="0"/>
              <a:t>Par exemples:</a:t>
            </a:r>
          </a:p>
          <a:p>
            <a:pPr>
              <a:buFont typeface="Wingdings" pitchFamily="2" charset="2"/>
              <a:buChar char="Ø"/>
            </a:pPr>
            <a:r>
              <a:rPr lang="fr-FR" dirty="0" smtClean="0"/>
              <a:t> Dans le cas d’un signal électrique, </a:t>
            </a:r>
            <a:r>
              <a:rPr lang="fr-FR" b="1" dirty="0" smtClean="0"/>
              <a:t>0</a:t>
            </a:r>
            <a:r>
              <a:rPr lang="fr-FR" dirty="0" smtClean="0"/>
              <a:t> correspond à </a:t>
            </a:r>
            <a:r>
              <a:rPr lang="fr-FR" b="1" dirty="0" smtClean="0"/>
              <a:t>0 volt </a:t>
            </a:r>
            <a:r>
              <a:rPr lang="fr-FR" dirty="0" smtClean="0"/>
              <a:t>et </a:t>
            </a:r>
            <a:r>
              <a:rPr lang="fr-FR" b="1" dirty="0" smtClean="0"/>
              <a:t>1</a:t>
            </a:r>
            <a:r>
              <a:rPr lang="fr-FR" dirty="0" smtClean="0"/>
              <a:t> correspond à </a:t>
            </a:r>
            <a:r>
              <a:rPr lang="fr-FR" b="1" dirty="0" smtClean="0"/>
              <a:t>+5 volts</a:t>
            </a:r>
            <a:r>
              <a:rPr lang="fr-FR" dirty="0" smtClean="0"/>
              <a:t>;</a:t>
            </a:r>
          </a:p>
          <a:p>
            <a:pPr>
              <a:buFont typeface="Wingdings" pitchFamily="2" charset="2"/>
              <a:buChar char="Ø"/>
            </a:pPr>
            <a:r>
              <a:rPr lang="fr-FR" dirty="0" smtClean="0"/>
              <a:t> Dans le cas d’un signal optique, </a:t>
            </a:r>
            <a:r>
              <a:rPr lang="fr-FR" b="1" dirty="0" smtClean="0"/>
              <a:t>0</a:t>
            </a:r>
            <a:r>
              <a:rPr lang="fr-FR" dirty="0" smtClean="0"/>
              <a:t> correspond à une faible intensité et </a:t>
            </a:r>
            <a:r>
              <a:rPr lang="fr-FR" b="1" dirty="0" smtClean="0"/>
              <a:t>1</a:t>
            </a:r>
            <a:r>
              <a:rPr lang="fr-FR" dirty="0" smtClean="0"/>
              <a:t> correspond à une forte intensité;</a:t>
            </a:r>
          </a:p>
          <a:p>
            <a:pPr>
              <a:buFont typeface="Wingdings" pitchFamily="2" charset="2"/>
              <a:buChar char="Ø"/>
            </a:pPr>
            <a:r>
              <a:rPr lang="fr-FR" dirty="0" smtClean="0"/>
              <a:t>Dans le cas d’une transmission sans fil, </a:t>
            </a:r>
            <a:r>
              <a:rPr lang="fr-FR" b="1" dirty="0" smtClean="0"/>
              <a:t>0</a:t>
            </a:r>
            <a:r>
              <a:rPr lang="fr-FR" dirty="0" smtClean="0"/>
              <a:t> correspond à une courte rafale d’onde et </a:t>
            </a:r>
            <a:r>
              <a:rPr lang="fr-FR" b="1" dirty="0" smtClean="0"/>
              <a:t>1</a:t>
            </a:r>
            <a:r>
              <a:rPr lang="fr-FR" dirty="0" smtClean="0"/>
              <a:t> correspond à une rafale d’onde plus longue.</a:t>
            </a:r>
          </a:p>
        </p:txBody>
      </p:sp>
      <p:sp>
        <p:nvSpPr>
          <p:cNvPr id="6" name="ZoneTexte 5"/>
          <p:cNvSpPr txBox="1"/>
          <p:nvPr/>
        </p:nvSpPr>
        <p:spPr>
          <a:xfrm>
            <a:off x="3571868" y="6143644"/>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A592E7EB-6596-4498-A741-FBA0DA2067B0}"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12</a:t>
            </a:fld>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571480"/>
            <a:ext cx="9144000" cy="929640"/>
          </a:xfrm>
        </p:spPr>
        <p:txBody>
          <a:bodyPr>
            <a:normAutofit/>
          </a:bodyPr>
          <a:lstStyle/>
          <a:p>
            <a:pPr algn="ctr"/>
            <a:r>
              <a:rPr lang="fr-FR" sz="3200" b="1" dirty="0" smtClean="0"/>
              <a:t>Facteurs pouvant influer sur la transmission d’un bit</a:t>
            </a:r>
            <a:endParaRPr lang="fr-FR" sz="3200" b="1" dirty="0"/>
          </a:p>
        </p:txBody>
      </p:sp>
      <p:sp>
        <p:nvSpPr>
          <p:cNvPr id="3" name="Espace réservé du contenu 2"/>
          <p:cNvSpPr>
            <a:spLocks noGrp="1"/>
          </p:cNvSpPr>
          <p:nvPr>
            <p:ph idx="1"/>
          </p:nvPr>
        </p:nvSpPr>
        <p:spPr>
          <a:xfrm>
            <a:off x="457200" y="1785926"/>
            <a:ext cx="8229600" cy="3857652"/>
          </a:xfrm>
        </p:spPr>
        <p:txBody>
          <a:bodyPr/>
          <a:lstStyle/>
          <a:p>
            <a:r>
              <a:rPr lang="fr-FR" dirty="0" smtClean="0"/>
              <a:t>Il existe différents facteurs pouvant affecter le signal et de ce fait les bits transportés sur le média.</a:t>
            </a:r>
          </a:p>
          <a:p>
            <a:r>
              <a:rPr lang="fr-FR" dirty="0" smtClean="0"/>
              <a:t>Nous allons présenter dans les parties suivantes ces différents facteurs qui affectent la transmission des bits.</a:t>
            </a:r>
            <a:endParaRPr lang="fr-FR" dirty="0"/>
          </a:p>
        </p:txBody>
      </p:sp>
      <p:sp>
        <p:nvSpPr>
          <p:cNvPr id="6" name="ZoneTexte 5"/>
          <p:cNvSpPr txBox="1"/>
          <p:nvPr/>
        </p:nvSpPr>
        <p:spPr>
          <a:xfrm>
            <a:off x="3857620" y="6143644"/>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CFD14715-1A3C-4892-A2DC-E969AF75F6B6}"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13</a:t>
            </a:fld>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857232"/>
            <a:ext cx="8372476" cy="1000132"/>
          </a:xfrm>
        </p:spPr>
        <p:txBody>
          <a:bodyPr>
            <a:normAutofit fontScale="90000"/>
          </a:bodyPr>
          <a:lstStyle/>
          <a:p>
            <a:pPr algn="ctr"/>
            <a:r>
              <a:rPr lang="fr-FR" sz="3600" b="1" dirty="0" smtClean="0"/>
              <a:t>La propagation de signaux  </a:t>
            </a:r>
            <a:r>
              <a:rPr lang="fr-FR" sz="3200" dirty="0" smtClean="0"/>
              <a:t/>
            </a:r>
            <a:br>
              <a:rPr lang="fr-FR" sz="3200" dirty="0" smtClean="0"/>
            </a:br>
            <a:endParaRPr lang="fr-FR" sz="3200" dirty="0"/>
          </a:p>
        </p:txBody>
      </p:sp>
      <p:sp>
        <p:nvSpPr>
          <p:cNvPr id="3" name="Espace réservé du contenu 2"/>
          <p:cNvSpPr>
            <a:spLocks noGrp="1"/>
          </p:cNvSpPr>
          <p:nvPr>
            <p:ph idx="1"/>
          </p:nvPr>
        </p:nvSpPr>
        <p:spPr>
          <a:xfrm>
            <a:off x="272132" y="1643050"/>
            <a:ext cx="8514710" cy="4035966"/>
          </a:xfrm>
        </p:spPr>
        <p:txBody>
          <a:bodyPr/>
          <a:lstStyle/>
          <a:p>
            <a:r>
              <a:rPr lang="fr-FR" dirty="0" smtClean="0"/>
              <a:t>Le terme de propagation fait référence au temps que met un bit, c’est-à-dire une impulsion à se déplacer dans le média. </a:t>
            </a:r>
          </a:p>
          <a:p>
            <a:r>
              <a:rPr lang="fr-FR" dirty="0" smtClean="0"/>
              <a:t>Il est impératif que la propagation soit homogène dans le réseau.</a:t>
            </a:r>
            <a:endParaRPr lang="fr-FR" dirty="0"/>
          </a:p>
        </p:txBody>
      </p:sp>
      <p:sp>
        <p:nvSpPr>
          <p:cNvPr id="6" name="ZoneTexte 5"/>
          <p:cNvSpPr txBox="1"/>
          <p:nvPr/>
        </p:nvSpPr>
        <p:spPr>
          <a:xfrm>
            <a:off x="4000496" y="5929330"/>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C420704F-B3F8-4CB9-9349-AE8D6206DAE5}"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14</a:t>
            </a:fld>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857232"/>
            <a:ext cx="8389620" cy="1143008"/>
          </a:xfrm>
        </p:spPr>
        <p:txBody>
          <a:bodyPr>
            <a:noAutofit/>
          </a:bodyPr>
          <a:lstStyle/>
          <a:p>
            <a:pPr algn="ctr"/>
            <a:r>
              <a:rPr lang="fr-FR" sz="3200" b="1" dirty="0" smtClean="0"/>
              <a:t>L’atténuation du signal </a:t>
            </a:r>
            <a:br>
              <a:rPr lang="fr-FR" sz="3200" b="1" dirty="0" smtClean="0"/>
            </a:br>
            <a:endParaRPr lang="fr-FR" sz="3200" b="1" dirty="0"/>
          </a:p>
        </p:txBody>
      </p:sp>
      <p:sp>
        <p:nvSpPr>
          <p:cNvPr id="3" name="Espace réservé du contenu 2"/>
          <p:cNvSpPr>
            <a:spLocks noGrp="1"/>
          </p:cNvSpPr>
          <p:nvPr>
            <p:ph idx="1"/>
          </p:nvPr>
        </p:nvSpPr>
        <p:spPr>
          <a:xfrm>
            <a:off x="457200" y="1643050"/>
            <a:ext cx="8229600" cy="4143404"/>
          </a:xfrm>
        </p:spPr>
        <p:txBody>
          <a:bodyPr/>
          <a:lstStyle/>
          <a:p>
            <a:r>
              <a:rPr lang="fr-FR" dirty="0" smtClean="0"/>
              <a:t>L’atténuation représente la perte de la force du signal lors de sa transmission sur  le  média. </a:t>
            </a:r>
          </a:p>
          <a:p>
            <a:r>
              <a:rPr lang="fr-FR" dirty="0" smtClean="0"/>
              <a:t>Ce problème est limitable par un bon choix des médias réseaux utilisés.</a:t>
            </a:r>
            <a:endParaRPr lang="fr-FR" dirty="0"/>
          </a:p>
        </p:txBody>
      </p:sp>
      <p:sp>
        <p:nvSpPr>
          <p:cNvPr id="6" name="ZoneTexte 5"/>
          <p:cNvSpPr txBox="1"/>
          <p:nvPr/>
        </p:nvSpPr>
        <p:spPr>
          <a:xfrm>
            <a:off x="3929058"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966DCEAB-3749-4E34-A2D7-25E5802D81B4}"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15</a:t>
            </a:fld>
            <a:endParaRPr lang="fr-F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928670"/>
            <a:ext cx="8229600" cy="1083018"/>
          </a:xfrm>
        </p:spPr>
        <p:txBody>
          <a:bodyPr>
            <a:normAutofit/>
          </a:bodyPr>
          <a:lstStyle/>
          <a:p>
            <a:pPr algn="ctr"/>
            <a:r>
              <a:rPr lang="fr-FR" sz="3200" b="1" dirty="0" smtClean="0"/>
              <a:t>La réflexion  </a:t>
            </a:r>
            <a:br>
              <a:rPr lang="fr-FR" sz="3200" b="1" dirty="0" smtClean="0"/>
            </a:br>
            <a:endParaRPr lang="fr-FR" sz="3200" b="1" dirty="0"/>
          </a:p>
        </p:txBody>
      </p:sp>
      <p:sp>
        <p:nvSpPr>
          <p:cNvPr id="3" name="Espace réservé du contenu 2"/>
          <p:cNvSpPr>
            <a:spLocks noGrp="1"/>
          </p:cNvSpPr>
          <p:nvPr>
            <p:ph idx="1"/>
          </p:nvPr>
        </p:nvSpPr>
        <p:spPr>
          <a:xfrm>
            <a:off x="272132" y="1785926"/>
            <a:ext cx="8443272" cy="3786214"/>
          </a:xfrm>
        </p:spPr>
        <p:txBody>
          <a:bodyPr/>
          <a:lstStyle/>
          <a:p>
            <a:r>
              <a:rPr lang="fr-FR" dirty="0" smtClean="0"/>
              <a:t>Elle représente le retour d’énergie causé par le passage des impulsions dans le média. </a:t>
            </a:r>
          </a:p>
          <a:p>
            <a:r>
              <a:rPr lang="fr-FR" dirty="0" smtClean="0"/>
              <a:t>Si ce retour est trop fort, il peut perturber le signal des impulsions suivantes. </a:t>
            </a:r>
          </a:p>
          <a:p>
            <a:r>
              <a:rPr lang="fr-FR" dirty="0" smtClean="0"/>
              <a:t>Le système binaires ; et donc à 2 états ; peut être perturbé par ces énergies supplémentaires se déplaçant dans le média.</a:t>
            </a:r>
            <a:endParaRPr lang="fr-FR" dirty="0"/>
          </a:p>
        </p:txBody>
      </p:sp>
      <p:sp>
        <p:nvSpPr>
          <p:cNvPr id="6" name="ZoneTexte 5"/>
          <p:cNvSpPr txBox="1"/>
          <p:nvPr/>
        </p:nvSpPr>
        <p:spPr>
          <a:xfrm>
            <a:off x="3714744"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92B6003A-4156-4C64-B0CD-48101EB79832}"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16</a:t>
            </a:fld>
            <a:endParaRPr lang="fr-F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785794"/>
            <a:ext cx="8372476" cy="655320"/>
          </a:xfrm>
        </p:spPr>
        <p:txBody>
          <a:bodyPr>
            <a:normAutofit/>
          </a:bodyPr>
          <a:lstStyle/>
          <a:p>
            <a:pPr algn="ctr"/>
            <a:r>
              <a:rPr lang="fr-FR" sz="3600" b="1" dirty="0" smtClean="0"/>
              <a:t>Le bruit</a:t>
            </a:r>
            <a:endParaRPr lang="fr-FR" sz="3600" b="1" dirty="0"/>
          </a:p>
        </p:txBody>
      </p:sp>
      <p:sp>
        <p:nvSpPr>
          <p:cNvPr id="3" name="Espace réservé du contenu 2"/>
          <p:cNvSpPr>
            <a:spLocks noGrp="1"/>
          </p:cNvSpPr>
          <p:nvPr>
            <p:ph idx="1"/>
          </p:nvPr>
        </p:nvSpPr>
        <p:spPr>
          <a:xfrm>
            <a:off x="323528" y="1643050"/>
            <a:ext cx="8496944" cy="4286280"/>
          </a:xfrm>
        </p:spPr>
        <p:txBody>
          <a:bodyPr>
            <a:normAutofit/>
          </a:bodyPr>
          <a:lstStyle/>
          <a:p>
            <a:r>
              <a:rPr lang="fr-FR" dirty="0" smtClean="0"/>
              <a:t>Le bruit représente l’ajout indésirable à un signal. </a:t>
            </a:r>
          </a:p>
          <a:p>
            <a:r>
              <a:rPr lang="fr-FR" dirty="0" smtClean="0"/>
              <a:t>Des sources d’énergie situées à proximité du média fournissent un supplément d’énergie venant perturber le signal.</a:t>
            </a:r>
          </a:p>
          <a:p>
            <a:pPr>
              <a:buFont typeface="Wingdings" pitchFamily="2" charset="2"/>
              <a:buChar char="Ø"/>
            </a:pPr>
            <a:r>
              <a:rPr lang="fr-FR" b="1" dirty="0" smtClean="0"/>
              <a:t>Diaphonie : </a:t>
            </a:r>
            <a:r>
              <a:rPr lang="fr-FR" dirty="0" smtClean="0"/>
              <a:t>bruit ajouté au signal d’origine d’un conducteur par l’action du champ magnétique provenant d’un autre conducteur</a:t>
            </a:r>
          </a:p>
          <a:p>
            <a:pPr>
              <a:buFont typeface="Wingdings" pitchFamily="2" charset="2"/>
              <a:buChar char="Ø"/>
            </a:pPr>
            <a:r>
              <a:rPr lang="fr-FR" b="1" dirty="0" smtClean="0"/>
              <a:t>Para-diaphonie : </a:t>
            </a:r>
            <a:r>
              <a:rPr lang="fr-FR" dirty="0" smtClean="0"/>
              <a:t>diaphonie causée par un conducteur interne au câble.</a:t>
            </a:r>
          </a:p>
          <a:p>
            <a:pPr>
              <a:buNone/>
            </a:pPr>
            <a:endParaRPr lang="fr-FR" dirty="0" smtClean="0"/>
          </a:p>
        </p:txBody>
      </p:sp>
      <p:sp>
        <p:nvSpPr>
          <p:cNvPr id="6" name="ZoneTexte 5"/>
          <p:cNvSpPr txBox="1"/>
          <p:nvPr/>
        </p:nvSpPr>
        <p:spPr>
          <a:xfrm>
            <a:off x="3571868" y="6143644"/>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822536C5-D7BF-4609-994D-D7699B909ADF}"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17</a:t>
            </a:fld>
            <a:endParaRPr lang="fr-F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857232"/>
            <a:ext cx="8229600" cy="670560"/>
          </a:xfrm>
        </p:spPr>
        <p:txBody>
          <a:bodyPr>
            <a:normAutofit/>
          </a:bodyPr>
          <a:lstStyle/>
          <a:p>
            <a:pPr algn="ctr"/>
            <a:r>
              <a:rPr lang="fr-FR" sz="3600" b="1" dirty="0" smtClean="0"/>
              <a:t>La dispersion</a:t>
            </a:r>
            <a:endParaRPr lang="fr-FR" sz="3600" b="1" dirty="0"/>
          </a:p>
        </p:txBody>
      </p:sp>
      <p:sp>
        <p:nvSpPr>
          <p:cNvPr id="3" name="Espace réservé du contenu 2"/>
          <p:cNvSpPr>
            <a:spLocks noGrp="1"/>
          </p:cNvSpPr>
          <p:nvPr>
            <p:ph idx="1"/>
          </p:nvPr>
        </p:nvSpPr>
        <p:spPr>
          <a:xfrm>
            <a:off x="457200" y="1714488"/>
            <a:ext cx="8229600" cy="4143404"/>
          </a:xfrm>
        </p:spPr>
        <p:txBody>
          <a:bodyPr/>
          <a:lstStyle/>
          <a:p>
            <a:r>
              <a:rPr lang="fr-FR" dirty="0" smtClean="0"/>
              <a:t>Elle représente l’étalement des impulsions dans le temps. </a:t>
            </a:r>
          </a:p>
          <a:p>
            <a:r>
              <a:rPr lang="fr-FR" dirty="0" smtClean="0"/>
              <a:t>Si la dispersion est trop forte, le signal d’un bit peut recouper le signal du bit précédent ou du suivant. </a:t>
            </a:r>
          </a:p>
        </p:txBody>
      </p:sp>
      <p:sp>
        <p:nvSpPr>
          <p:cNvPr id="6" name="ZoneTexte 5"/>
          <p:cNvSpPr txBox="1"/>
          <p:nvPr/>
        </p:nvSpPr>
        <p:spPr>
          <a:xfrm>
            <a:off x="3643306" y="6000768"/>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F91E58DD-9A65-4EBB-98F5-83EBD95BAEAF}"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18</a:t>
            </a:fld>
            <a:endParaRPr lang="fr-F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928670"/>
            <a:ext cx="8377104" cy="650336"/>
          </a:xfrm>
        </p:spPr>
        <p:txBody>
          <a:bodyPr>
            <a:normAutofit/>
          </a:bodyPr>
          <a:lstStyle/>
          <a:p>
            <a:pPr algn="ctr"/>
            <a:r>
              <a:rPr lang="fr-FR" sz="3200" b="1" dirty="0" smtClean="0"/>
              <a:t>La gigue</a:t>
            </a:r>
            <a:endParaRPr lang="fr-FR" sz="3200" b="1" dirty="0"/>
          </a:p>
        </p:txBody>
      </p:sp>
      <p:sp>
        <p:nvSpPr>
          <p:cNvPr id="3" name="Espace réservé du contenu 2"/>
          <p:cNvSpPr>
            <a:spLocks noGrp="1"/>
          </p:cNvSpPr>
          <p:nvPr>
            <p:ph idx="1"/>
          </p:nvPr>
        </p:nvSpPr>
        <p:spPr>
          <a:xfrm>
            <a:off x="457200" y="1785926"/>
            <a:ext cx="8229600" cy="4000528"/>
          </a:xfrm>
        </p:spPr>
        <p:txBody>
          <a:bodyPr/>
          <a:lstStyle/>
          <a:p>
            <a:r>
              <a:rPr lang="fr-FR" dirty="0" smtClean="0"/>
              <a:t>Les systèmes numériques sont synchronisés, tout est réglé par des impulsions d’horloge. </a:t>
            </a:r>
          </a:p>
          <a:p>
            <a:r>
              <a:rPr lang="fr-FR" dirty="0" smtClean="0"/>
              <a:t>Si les horloges de la source et du destinataire ne sont pas synchronisées, on obtient alors une gigue de synchronisation.</a:t>
            </a:r>
            <a:endParaRPr lang="fr-FR" dirty="0"/>
          </a:p>
        </p:txBody>
      </p:sp>
      <p:sp>
        <p:nvSpPr>
          <p:cNvPr id="6" name="ZoneTexte 5"/>
          <p:cNvSpPr txBox="1"/>
          <p:nvPr/>
        </p:nvSpPr>
        <p:spPr>
          <a:xfrm>
            <a:off x="3786182" y="6143644"/>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6E9D1906-AB62-4BD9-9140-C495891FC826}"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19</a:t>
            </a:fld>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214554"/>
            <a:ext cx="9144000" cy="1425898"/>
          </a:xfrm>
        </p:spPr>
        <p:txBody>
          <a:bodyPr>
            <a:noAutofit/>
          </a:bodyPr>
          <a:lstStyle/>
          <a:p>
            <a:pPr algn="ctr"/>
            <a:r>
              <a:rPr lang="fr-FR" sz="4400" b="1" dirty="0" smtClean="0">
                <a:solidFill>
                  <a:schemeClr val="tx1"/>
                </a:solidFill>
              </a:rPr>
              <a:t>Chapitre 2 : Notions de base de la transmission</a:t>
            </a:r>
            <a:endParaRPr lang="fr-FR" sz="4400" b="1" dirty="0">
              <a:solidFill>
                <a:schemeClr val="tx1"/>
              </a:solidFill>
            </a:endParaRPr>
          </a:p>
        </p:txBody>
      </p:sp>
      <p:sp>
        <p:nvSpPr>
          <p:cNvPr id="5" name="Espace réservé de la date 4"/>
          <p:cNvSpPr>
            <a:spLocks noGrp="1"/>
          </p:cNvSpPr>
          <p:nvPr>
            <p:ph type="dt" sz="half" idx="10"/>
          </p:nvPr>
        </p:nvSpPr>
        <p:spPr/>
        <p:txBody>
          <a:bodyPr/>
          <a:lstStyle/>
          <a:p>
            <a:fld id="{6A4276A8-A669-4C08-976A-93932835842E}" type="datetime1">
              <a:rPr lang="fr-FR" smtClean="0"/>
              <a:t>09/07/2017</a:t>
            </a:fld>
            <a:endParaRPr lang="fr-FR"/>
          </a:p>
        </p:txBody>
      </p:sp>
      <p:sp>
        <p:nvSpPr>
          <p:cNvPr id="6" name="Espace réservé du numéro de diapositive 5"/>
          <p:cNvSpPr>
            <a:spLocks noGrp="1"/>
          </p:cNvSpPr>
          <p:nvPr>
            <p:ph type="sldNum" sz="quarter" idx="12"/>
          </p:nvPr>
        </p:nvSpPr>
        <p:spPr/>
        <p:txBody>
          <a:bodyPr/>
          <a:lstStyle/>
          <a:p>
            <a:fld id="{220A7E15-65B2-43B1-96C5-2B5849C5EFAB}" type="slidenum">
              <a:rPr lang="fr-FR" smtClean="0"/>
              <a:pPr/>
              <a:t>2</a:t>
            </a:fld>
            <a:endParaRPr lang="fr-FR"/>
          </a:p>
        </p:txBody>
      </p:sp>
      <p:sp>
        <p:nvSpPr>
          <p:cNvPr id="7" name="ZoneTexte 6"/>
          <p:cNvSpPr txBox="1"/>
          <p:nvPr/>
        </p:nvSpPr>
        <p:spPr>
          <a:xfrm>
            <a:off x="3857620" y="6286520"/>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1000108"/>
            <a:ext cx="8229600" cy="579119"/>
          </a:xfrm>
        </p:spPr>
        <p:txBody>
          <a:bodyPr>
            <a:normAutofit/>
          </a:bodyPr>
          <a:lstStyle/>
          <a:p>
            <a:pPr algn="ctr"/>
            <a:r>
              <a:rPr lang="fr-FR" sz="3200" b="1" dirty="0" smtClean="0"/>
              <a:t>La latence</a:t>
            </a:r>
            <a:endParaRPr lang="fr-FR" sz="3200" b="1" dirty="0"/>
          </a:p>
        </p:txBody>
      </p:sp>
      <p:sp>
        <p:nvSpPr>
          <p:cNvPr id="3" name="Espace réservé du contenu 2"/>
          <p:cNvSpPr>
            <a:spLocks noGrp="1"/>
          </p:cNvSpPr>
          <p:nvPr>
            <p:ph idx="1"/>
          </p:nvPr>
        </p:nvSpPr>
        <p:spPr>
          <a:xfrm>
            <a:off x="457200" y="1785926"/>
            <a:ext cx="8229600" cy="3857652"/>
          </a:xfrm>
        </p:spPr>
        <p:txBody>
          <a:bodyPr/>
          <a:lstStyle/>
          <a:p>
            <a:r>
              <a:rPr lang="fr-FR" dirty="0" smtClean="0"/>
              <a:t>Elle représente le retard de transmission, c’est-à-dire l’émission d’un message de la réception par le destinataire.</a:t>
            </a:r>
          </a:p>
          <a:p>
            <a:r>
              <a:rPr lang="fr-FR" dirty="0" smtClean="0"/>
              <a:t>La latence est principalement due au déplacement du signal dans le média et à la présence de composants électroniques entre la source et la destination.</a:t>
            </a:r>
            <a:endParaRPr lang="fr-FR" dirty="0"/>
          </a:p>
        </p:txBody>
      </p:sp>
      <p:sp>
        <p:nvSpPr>
          <p:cNvPr id="6" name="ZoneTexte 5"/>
          <p:cNvSpPr txBox="1"/>
          <p:nvPr/>
        </p:nvSpPr>
        <p:spPr>
          <a:xfrm>
            <a:off x="3929058" y="6215082"/>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23E723BB-2C04-42AD-806C-6541343B20C9}"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20</a:t>
            </a:fld>
            <a:endParaRPr lang="fr-F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857232"/>
            <a:ext cx="8229600" cy="650336"/>
          </a:xfrm>
        </p:spPr>
        <p:txBody>
          <a:bodyPr>
            <a:normAutofit/>
          </a:bodyPr>
          <a:lstStyle/>
          <a:p>
            <a:pPr algn="ctr"/>
            <a:r>
              <a:rPr lang="fr-FR" sz="3200" b="1" dirty="0" smtClean="0"/>
              <a:t>Les collisions</a:t>
            </a:r>
            <a:endParaRPr lang="fr-FR" sz="3200" b="1" dirty="0"/>
          </a:p>
        </p:txBody>
      </p:sp>
      <p:sp>
        <p:nvSpPr>
          <p:cNvPr id="3" name="Espace réservé du contenu 2"/>
          <p:cNvSpPr>
            <a:spLocks noGrp="1"/>
          </p:cNvSpPr>
          <p:nvPr>
            <p:ph idx="1"/>
          </p:nvPr>
        </p:nvSpPr>
        <p:spPr>
          <a:xfrm>
            <a:off x="323528" y="1643050"/>
            <a:ext cx="8496944" cy="4000528"/>
          </a:xfrm>
        </p:spPr>
        <p:txBody>
          <a:bodyPr>
            <a:normAutofit/>
          </a:bodyPr>
          <a:lstStyle/>
          <a:p>
            <a:r>
              <a:rPr lang="fr-FR" dirty="0" smtClean="0"/>
              <a:t>Elles se produisent lorsque 2 ordinateurs utilisant le même segment de réseau émettent en même temps. </a:t>
            </a:r>
          </a:p>
          <a:p>
            <a:r>
              <a:rPr lang="fr-FR" dirty="0" smtClean="0"/>
              <a:t>Dès qu’un bit accède au média, il est sujet à tous ces paramètres pouvant perturber la transmission. </a:t>
            </a:r>
          </a:p>
          <a:p>
            <a:r>
              <a:rPr lang="fr-FR" dirty="0" smtClean="0"/>
              <a:t>Par conséquent, tous ces paramètres présentés ci-dessus doivent être pris en compte. </a:t>
            </a:r>
          </a:p>
        </p:txBody>
      </p:sp>
      <p:sp>
        <p:nvSpPr>
          <p:cNvPr id="4" name="ZoneTexte 3"/>
          <p:cNvSpPr txBox="1"/>
          <p:nvPr/>
        </p:nvSpPr>
        <p:spPr>
          <a:xfrm>
            <a:off x="3643306"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0C334D16-045A-4005-BD20-A0A573D876BB}" type="datetime1">
              <a:rPr lang="fr-FR" smtClean="0"/>
              <a:t>09/07/2017</a:t>
            </a:fld>
            <a:endParaRPr lang="fr-FR"/>
          </a:p>
        </p:txBody>
      </p:sp>
      <p:sp>
        <p:nvSpPr>
          <p:cNvPr id="6" name="Espace réservé du numéro de diapositive 5"/>
          <p:cNvSpPr>
            <a:spLocks noGrp="1"/>
          </p:cNvSpPr>
          <p:nvPr>
            <p:ph type="sldNum" sz="quarter" idx="12"/>
          </p:nvPr>
        </p:nvSpPr>
        <p:spPr/>
        <p:txBody>
          <a:bodyPr/>
          <a:lstStyle/>
          <a:p>
            <a:fld id="{EDFF2170-0D21-44FD-A51D-2A853B932FE9}" type="slidenum">
              <a:rPr lang="fr-FR" smtClean="0"/>
              <a:t>21</a:t>
            </a:fld>
            <a:endParaRPr lang="fr-F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85720" y="1857364"/>
            <a:ext cx="8572560" cy="4071966"/>
          </a:xfrm>
        </p:spPr>
        <p:txBody>
          <a:bodyPr/>
          <a:lstStyle/>
          <a:p>
            <a:r>
              <a:rPr lang="fr-FR" dirty="0" smtClean="0"/>
              <a:t>Nous allons présenter dans les parties qui suivent les caractéristiques fondamentales des voies de transmission, à savoir la </a:t>
            </a:r>
            <a:r>
              <a:rPr lang="fr-FR" b="1" dirty="0" smtClean="0"/>
              <a:t>bande passante </a:t>
            </a:r>
            <a:r>
              <a:rPr lang="fr-FR" dirty="0" smtClean="0"/>
              <a:t>et le </a:t>
            </a:r>
            <a:r>
              <a:rPr lang="fr-FR" b="1" dirty="0" smtClean="0"/>
              <a:t>rapport signal sur bruit de la voie</a:t>
            </a:r>
            <a:r>
              <a:rPr lang="fr-FR" dirty="0" smtClean="0"/>
              <a:t>.</a:t>
            </a:r>
            <a:endParaRPr lang="fr-FR" dirty="0"/>
          </a:p>
        </p:txBody>
      </p:sp>
      <p:sp>
        <p:nvSpPr>
          <p:cNvPr id="3" name="Titre 2"/>
          <p:cNvSpPr>
            <a:spLocks noGrp="1"/>
          </p:cNvSpPr>
          <p:nvPr>
            <p:ph type="title"/>
          </p:nvPr>
        </p:nvSpPr>
        <p:spPr>
          <a:xfrm>
            <a:off x="357158" y="785794"/>
            <a:ext cx="8357264" cy="831477"/>
          </a:xfrm>
        </p:spPr>
        <p:txBody>
          <a:bodyPr>
            <a:normAutofit/>
          </a:bodyPr>
          <a:lstStyle/>
          <a:p>
            <a:pPr algn="ctr"/>
            <a:r>
              <a:rPr lang="fr-FR" sz="3200" b="1" dirty="0" smtClean="0"/>
              <a:t>Caractéristiques d’une voie de transmission</a:t>
            </a:r>
            <a:endParaRPr lang="fr-FR" sz="3200" b="1" dirty="0"/>
          </a:p>
        </p:txBody>
      </p:sp>
      <p:sp>
        <p:nvSpPr>
          <p:cNvPr id="4" name="ZoneTexte 3"/>
          <p:cNvSpPr txBox="1"/>
          <p:nvPr/>
        </p:nvSpPr>
        <p:spPr>
          <a:xfrm>
            <a:off x="3714744"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4B9862C3-95A6-4B91-B7F0-7F4831B9D1CF}" type="datetime1">
              <a:rPr lang="fr-FR" smtClean="0"/>
              <a:t>09/07/2017</a:t>
            </a:fld>
            <a:endParaRPr lang="fr-FR"/>
          </a:p>
        </p:txBody>
      </p:sp>
      <p:sp>
        <p:nvSpPr>
          <p:cNvPr id="6" name="Espace réservé du numéro de diapositive 5"/>
          <p:cNvSpPr>
            <a:spLocks noGrp="1"/>
          </p:cNvSpPr>
          <p:nvPr>
            <p:ph type="sldNum" sz="quarter" idx="12"/>
          </p:nvPr>
        </p:nvSpPr>
        <p:spPr/>
        <p:txBody>
          <a:bodyPr/>
          <a:lstStyle/>
          <a:p>
            <a:fld id="{EDFF2170-0D21-44FD-A51D-2A853B932FE9}" type="slidenum">
              <a:rPr lang="fr-FR" smtClean="0"/>
              <a:t>22</a:t>
            </a:fld>
            <a:endParaRPr lang="fr-F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571480"/>
            <a:ext cx="8229600" cy="650336"/>
          </a:xfrm>
        </p:spPr>
        <p:txBody>
          <a:bodyPr>
            <a:normAutofit/>
          </a:bodyPr>
          <a:lstStyle/>
          <a:p>
            <a:pPr algn="ctr"/>
            <a:r>
              <a:rPr lang="fr-FR" sz="3200" b="1" dirty="0" smtClean="0"/>
              <a:t>La bande passante</a:t>
            </a:r>
            <a:endParaRPr lang="fr-FR" sz="3200" b="1" dirty="0"/>
          </a:p>
        </p:txBody>
      </p:sp>
      <p:sp>
        <p:nvSpPr>
          <p:cNvPr id="3" name="Espace réservé du contenu 2"/>
          <p:cNvSpPr>
            <a:spLocks noGrp="1"/>
          </p:cNvSpPr>
          <p:nvPr>
            <p:ph idx="1"/>
          </p:nvPr>
        </p:nvSpPr>
        <p:spPr>
          <a:xfrm>
            <a:off x="457200" y="1341120"/>
            <a:ext cx="8229600" cy="4731086"/>
          </a:xfrm>
        </p:spPr>
        <p:txBody>
          <a:bodyPr>
            <a:normAutofit/>
          </a:bodyPr>
          <a:lstStyle/>
          <a:p>
            <a:r>
              <a:rPr lang="fr-FR" dirty="0" smtClean="0"/>
              <a:t>Un circuit de données est assimilable à un filtre de type passe bande. Autrement dit, seule une certaine bande de fréquence est correctement transmise. </a:t>
            </a:r>
          </a:p>
          <a:p>
            <a:r>
              <a:rPr lang="fr-FR" dirty="0" smtClean="0"/>
              <a:t>La réponse spectrale d’un circuit parfait indique une atténuation totale de toutes les fréquences extérieures à la bande.</a:t>
            </a:r>
          </a:p>
          <a:p>
            <a:r>
              <a:rPr lang="fr-FR" dirty="0" smtClean="0"/>
              <a:t>Dans la pratique, la réponse n’est pas aussi franche, et on définit en général la bande passante encore appelée largeur de bande du circuit par :</a:t>
            </a:r>
          </a:p>
          <a:p>
            <a:pPr>
              <a:buNone/>
            </a:pPr>
            <a:r>
              <a:rPr lang="fr-FR" b="1" dirty="0" smtClean="0"/>
              <a:t>        </a:t>
            </a:r>
            <a:r>
              <a:rPr lang="fr-FR" dirty="0" smtClean="0"/>
              <a:t>est exprimé en Hertz (Hz).</a:t>
            </a:r>
            <a:endParaRPr lang="fr-FR" dirty="0"/>
          </a:p>
        </p:txBody>
      </p:sp>
      <p:sp>
        <p:nvSpPr>
          <p:cNvPr id="6" name="ZoneTexte 5"/>
          <p:cNvSpPr txBox="1"/>
          <p:nvPr/>
        </p:nvSpPr>
        <p:spPr>
          <a:xfrm>
            <a:off x="3500430" y="6215082"/>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7" name="Espace réservé de la date 6"/>
          <p:cNvSpPr>
            <a:spLocks noGrp="1"/>
          </p:cNvSpPr>
          <p:nvPr>
            <p:ph type="dt" sz="half" idx="10"/>
          </p:nvPr>
        </p:nvSpPr>
        <p:spPr/>
        <p:txBody>
          <a:bodyPr/>
          <a:lstStyle/>
          <a:p>
            <a:fld id="{CFD82A5F-C76A-497F-960F-B49AEDB11888}" type="datetime1">
              <a:rPr lang="fr-FR" smtClean="0"/>
              <a:t>09/07/2017</a:t>
            </a:fld>
            <a:endParaRPr lang="fr-FR"/>
          </a:p>
        </p:txBody>
      </p:sp>
      <p:sp>
        <p:nvSpPr>
          <p:cNvPr id="8" name="Espace réservé du numéro de diapositive 7"/>
          <p:cNvSpPr>
            <a:spLocks noGrp="1"/>
          </p:cNvSpPr>
          <p:nvPr>
            <p:ph type="sldNum" sz="quarter" idx="12"/>
          </p:nvPr>
        </p:nvSpPr>
        <p:spPr/>
        <p:txBody>
          <a:bodyPr/>
          <a:lstStyle/>
          <a:p>
            <a:fld id="{EDFF2170-0D21-44FD-A51D-2A853B932FE9}" type="slidenum">
              <a:rPr lang="fr-FR" smtClean="0"/>
              <a:t>23</a:t>
            </a:fld>
            <a:endParaRPr lang="fr-FR"/>
          </a:p>
        </p:txBody>
      </p:sp>
      <p:graphicFrame>
        <p:nvGraphicFramePr>
          <p:cNvPr id="2053" name="Object 5"/>
          <p:cNvGraphicFramePr>
            <a:graphicFrameLocks noChangeAspect="1"/>
          </p:cNvGraphicFramePr>
          <p:nvPr/>
        </p:nvGraphicFramePr>
        <p:xfrm>
          <a:off x="5429256" y="4786322"/>
          <a:ext cx="1295400" cy="342900"/>
        </p:xfrm>
        <a:graphic>
          <a:graphicData uri="http://schemas.openxmlformats.org/presentationml/2006/ole">
            <mc:AlternateContent xmlns:mc="http://schemas.openxmlformats.org/markup-compatibility/2006">
              <mc:Choice xmlns:v="urn:schemas-microsoft-com:vml" Requires="v">
                <p:oleObj spid="_x0000_s2055" name="Equation" r:id="rId3" imgW="1295280" imgH="342720" progId="Equation.DSMT4">
                  <p:embed/>
                </p:oleObj>
              </mc:Choice>
              <mc:Fallback>
                <p:oleObj name="Equation" r:id="rId3" imgW="1295280" imgH="34272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6" y="4786322"/>
                        <a:ext cx="1295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4" name="Object 6"/>
          <p:cNvGraphicFramePr>
            <a:graphicFrameLocks noChangeAspect="1"/>
          </p:cNvGraphicFramePr>
          <p:nvPr/>
        </p:nvGraphicFramePr>
        <p:xfrm>
          <a:off x="857224" y="5286388"/>
          <a:ext cx="292100" cy="254000"/>
        </p:xfrm>
        <a:graphic>
          <a:graphicData uri="http://schemas.openxmlformats.org/presentationml/2006/ole">
            <mc:AlternateContent xmlns:mc="http://schemas.openxmlformats.org/markup-compatibility/2006">
              <mc:Choice xmlns:v="urn:schemas-microsoft-com:vml" Requires="v">
                <p:oleObj spid="_x0000_s2056" name="Equation" r:id="rId5" imgW="291960" imgH="253800" progId="Equation.DSMT4">
                  <p:embed/>
                </p:oleObj>
              </mc:Choice>
              <mc:Fallback>
                <p:oleObj name="Equation" r:id="rId5" imgW="291960" imgH="253800"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224" y="5286388"/>
                        <a:ext cx="2921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571472" y="285728"/>
            <a:ext cx="8229600" cy="1214422"/>
          </a:xfrm>
        </p:spPr>
        <p:txBody>
          <a:bodyPr>
            <a:normAutofit/>
          </a:bodyPr>
          <a:lstStyle/>
          <a:p>
            <a:pPr algn="ctr"/>
            <a:r>
              <a:rPr lang="fr-FR" sz="3200" b="1" dirty="0" smtClean="0"/>
              <a:t>Bande passante et puissance</a:t>
            </a:r>
            <a:endParaRPr lang="fr-FR" sz="3200" b="1" dirty="0"/>
          </a:p>
        </p:txBody>
      </p:sp>
      <p:pic>
        <p:nvPicPr>
          <p:cNvPr id="36865" name="Picture 1"/>
          <p:cNvPicPr>
            <a:picLocks noGrp="1" noChangeAspect="1" noChangeArrowheads="1"/>
          </p:cNvPicPr>
          <p:nvPr>
            <p:ph idx="1"/>
          </p:nvPr>
        </p:nvPicPr>
        <p:blipFill>
          <a:blip r:embed="rId2"/>
          <a:srcRect/>
          <a:stretch>
            <a:fillRect/>
          </a:stretch>
        </p:blipFill>
        <p:spPr bwMode="auto">
          <a:xfrm>
            <a:off x="1428728" y="1785926"/>
            <a:ext cx="6292132" cy="3857652"/>
          </a:xfrm>
          <a:prstGeom prst="rect">
            <a:avLst/>
          </a:prstGeom>
          <a:noFill/>
          <a:ln w="9525">
            <a:noFill/>
            <a:miter lim="800000"/>
            <a:headEnd/>
            <a:tailEnd/>
          </a:ln>
          <a:effectLst/>
        </p:spPr>
      </p:pic>
      <p:sp>
        <p:nvSpPr>
          <p:cNvPr id="4" name="ZoneTexte 3"/>
          <p:cNvSpPr txBox="1"/>
          <p:nvPr/>
        </p:nvSpPr>
        <p:spPr>
          <a:xfrm>
            <a:off x="3500430" y="6143644"/>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33C1BDFC-0461-483C-B7C3-644145B685B6}" type="datetime1">
              <a:rPr lang="fr-FR" smtClean="0"/>
              <a:t>09/07/2017</a:t>
            </a:fld>
            <a:endParaRPr lang="fr-FR"/>
          </a:p>
        </p:txBody>
      </p:sp>
      <p:sp>
        <p:nvSpPr>
          <p:cNvPr id="6" name="Espace réservé du numéro de diapositive 5"/>
          <p:cNvSpPr>
            <a:spLocks noGrp="1"/>
          </p:cNvSpPr>
          <p:nvPr>
            <p:ph type="sldNum" sz="quarter" idx="12"/>
          </p:nvPr>
        </p:nvSpPr>
        <p:spPr/>
        <p:txBody>
          <a:bodyPr/>
          <a:lstStyle/>
          <a:p>
            <a:fld id="{EDFF2170-0D21-44FD-A51D-2A853B932FE9}" type="slidenum">
              <a:rPr lang="fr-FR" smtClean="0"/>
              <a:t>24</a:t>
            </a:fld>
            <a:endParaRPr lang="fr-F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72132" y="1357298"/>
            <a:ext cx="8551828" cy="4814903"/>
          </a:xfrm>
        </p:spPr>
        <p:txBody>
          <a:bodyPr>
            <a:noAutofit/>
          </a:bodyPr>
          <a:lstStyle/>
          <a:p>
            <a:r>
              <a:rPr lang="fr-FR" dirty="0" smtClean="0"/>
              <a:t>Les 2 fréquences F1 et F2 illustrées sur la figure ci-dessus limitant la bande passante; et elles correspondent à une puissance transmise              avec     représentant la puissance dans la bande. </a:t>
            </a:r>
          </a:p>
          <a:p>
            <a:r>
              <a:rPr lang="fr-FR" dirty="0" smtClean="0"/>
              <a:t>Cette largeur de bande est dite à 3 dB (décibel). Elle est calculée de la façon suivante: </a:t>
            </a:r>
          </a:p>
          <a:p>
            <a:pPr>
              <a:buNone/>
            </a:pPr>
            <a:r>
              <a:rPr lang="fr-FR" b="1" dirty="0" smtClean="0"/>
              <a:t>    </a:t>
            </a:r>
            <a:endParaRPr lang="da-DK" b="1" dirty="0" smtClean="0"/>
          </a:p>
          <a:p>
            <a:pPr>
              <a:buNone/>
            </a:pPr>
            <a:endParaRPr lang="fr-FR" b="1" dirty="0" smtClean="0"/>
          </a:p>
          <a:p>
            <a:r>
              <a:rPr lang="fr-FR" dirty="0" smtClean="0"/>
              <a:t>La bande passante est très importante pour un circuit de données puisqu’elle détermine directement sa capacité de transmission.</a:t>
            </a:r>
          </a:p>
        </p:txBody>
      </p:sp>
      <p:sp>
        <p:nvSpPr>
          <p:cNvPr id="3" name="Titre 2"/>
          <p:cNvSpPr>
            <a:spLocks noGrp="1"/>
          </p:cNvSpPr>
          <p:nvPr>
            <p:ph type="title"/>
          </p:nvPr>
        </p:nvSpPr>
        <p:spPr>
          <a:xfrm>
            <a:off x="285720" y="357166"/>
            <a:ext cx="8514710" cy="831477"/>
          </a:xfrm>
        </p:spPr>
        <p:txBody>
          <a:bodyPr>
            <a:normAutofit/>
          </a:bodyPr>
          <a:lstStyle/>
          <a:p>
            <a:pPr algn="ctr"/>
            <a:r>
              <a:rPr lang="fr-FR" sz="3200" b="1" dirty="0" smtClean="0"/>
              <a:t>Bande passante et puissance (suite)</a:t>
            </a:r>
            <a:endParaRPr lang="fr-FR" sz="3200" b="1" dirty="0"/>
          </a:p>
        </p:txBody>
      </p:sp>
      <p:sp>
        <p:nvSpPr>
          <p:cNvPr id="5" name="ZoneTexte 4"/>
          <p:cNvSpPr txBox="1"/>
          <p:nvPr/>
        </p:nvSpPr>
        <p:spPr>
          <a:xfrm>
            <a:off x="3571868" y="6286520"/>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6" name="Espace réservé de la date 5"/>
          <p:cNvSpPr>
            <a:spLocks noGrp="1"/>
          </p:cNvSpPr>
          <p:nvPr>
            <p:ph type="dt" sz="half" idx="10"/>
          </p:nvPr>
        </p:nvSpPr>
        <p:spPr/>
        <p:txBody>
          <a:bodyPr/>
          <a:lstStyle/>
          <a:p>
            <a:fld id="{2DEF66AF-2091-42D9-8FB8-4C2C85608C6B}"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25</a:t>
            </a:fld>
            <a:endParaRPr lang="fr-FR"/>
          </a:p>
        </p:txBody>
      </p:sp>
      <p:graphicFrame>
        <p:nvGraphicFramePr>
          <p:cNvPr id="3076" name="Object 4"/>
          <p:cNvGraphicFramePr>
            <a:graphicFrameLocks noChangeAspect="1"/>
          </p:cNvGraphicFramePr>
          <p:nvPr/>
        </p:nvGraphicFramePr>
        <p:xfrm>
          <a:off x="2928926" y="4000504"/>
          <a:ext cx="3314700" cy="825500"/>
        </p:xfrm>
        <a:graphic>
          <a:graphicData uri="http://schemas.openxmlformats.org/presentationml/2006/ole">
            <mc:AlternateContent xmlns:mc="http://schemas.openxmlformats.org/markup-compatibility/2006">
              <mc:Choice xmlns:v="urn:schemas-microsoft-com:vml" Requires="v">
                <p:oleObj spid="_x0000_s3079" name="Equation" r:id="rId3" imgW="3314520" imgH="825480" progId="Equation.DSMT4">
                  <p:embed/>
                </p:oleObj>
              </mc:Choice>
              <mc:Fallback>
                <p:oleObj name="Equation" r:id="rId3" imgW="3314520" imgH="82548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26" y="4000504"/>
                        <a:ext cx="33147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7" name="Object 5"/>
          <p:cNvGraphicFramePr>
            <a:graphicFrameLocks noChangeAspect="1"/>
          </p:cNvGraphicFramePr>
          <p:nvPr/>
        </p:nvGraphicFramePr>
        <p:xfrm>
          <a:off x="3500430" y="2214554"/>
          <a:ext cx="1092200" cy="342900"/>
        </p:xfrm>
        <a:graphic>
          <a:graphicData uri="http://schemas.openxmlformats.org/presentationml/2006/ole">
            <mc:AlternateContent xmlns:mc="http://schemas.openxmlformats.org/markup-compatibility/2006">
              <mc:Choice xmlns:v="urn:schemas-microsoft-com:vml" Requires="v">
                <p:oleObj spid="_x0000_s3080" name="Equation" r:id="rId5" imgW="1091880" imgH="342720" progId="Equation.DSMT4">
                  <p:embed/>
                </p:oleObj>
              </mc:Choice>
              <mc:Fallback>
                <p:oleObj name="Equation" r:id="rId5" imgW="1091880" imgH="34272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0430" y="2214554"/>
                        <a:ext cx="1092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8" name="Object 6"/>
          <p:cNvGraphicFramePr>
            <a:graphicFrameLocks noChangeAspect="1"/>
          </p:cNvGraphicFramePr>
          <p:nvPr/>
        </p:nvGraphicFramePr>
        <p:xfrm>
          <a:off x="5286380" y="2214554"/>
          <a:ext cx="254000" cy="342900"/>
        </p:xfrm>
        <a:graphic>
          <a:graphicData uri="http://schemas.openxmlformats.org/presentationml/2006/ole">
            <mc:AlternateContent xmlns:mc="http://schemas.openxmlformats.org/markup-compatibility/2006">
              <mc:Choice xmlns:v="urn:schemas-microsoft-com:vml" Requires="v">
                <p:oleObj spid="_x0000_s3081" name="Equation" r:id="rId7" imgW="253800" imgH="342720" progId="Equation.DSMT4">
                  <p:embed/>
                </p:oleObj>
              </mc:Choice>
              <mc:Fallback>
                <p:oleObj name="Equation" r:id="rId7" imgW="253800" imgH="34272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6380" y="2214554"/>
                        <a:ext cx="254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57158" y="2143116"/>
            <a:ext cx="8329642" cy="3786214"/>
          </a:xfrm>
        </p:spPr>
        <p:txBody>
          <a:bodyPr/>
          <a:lstStyle/>
          <a:p>
            <a:r>
              <a:rPr lang="fr-FR" dirty="0" smtClean="0"/>
              <a:t>La ligne téléphonique usuelle ne laisse passer que les signaux dont l’affaiblissement est inférieur à 6 dB, ce qui correspond à une plage de fréquences allant de 300 Hz à 3400 Hz. </a:t>
            </a:r>
          </a:p>
          <a:p>
            <a:r>
              <a:rPr lang="fr-FR" dirty="0" smtClean="0"/>
              <a:t>La bande passante (en Hz) est donc égale à 3400-300 = 3100 Hz.</a:t>
            </a:r>
            <a:endParaRPr lang="fr-FR" dirty="0"/>
          </a:p>
        </p:txBody>
      </p:sp>
      <p:sp>
        <p:nvSpPr>
          <p:cNvPr id="3" name="Titre 2"/>
          <p:cNvSpPr>
            <a:spLocks noGrp="1"/>
          </p:cNvSpPr>
          <p:nvPr>
            <p:ph type="title"/>
          </p:nvPr>
        </p:nvSpPr>
        <p:spPr>
          <a:xfrm>
            <a:off x="428596" y="857232"/>
            <a:ext cx="8229600" cy="1143000"/>
          </a:xfrm>
        </p:spPr>
        <p:txBody>
          <a:bodyPr>
            <a:normAutofit/>
          </a:bodyPr>
          <a:lstStyle/>
          <a:p>
            <a:pPr algn="ctr"/>
            <a:r>
              <a:rPr lang="fr-FR" sz="3200" b="1" dirty="0" smtClean="0"/>
              <a:t>Exemple : bande passante de la ligne téléphonique</a:t>
            </a:r>
            <a:endParaRPr lang="fr-FR" sz="3200" b="1" dirty="0"/>
          </a:p>
        </p:txBody>
      </p:sp>
      <p:sp>
        <p:nvSpPr>
          <p:cNvPr id="4" name="ZoneTexte 3"/>
          <p:cNvSpPr txBox="1"/>
          <p:nvPr/>
        </p:nvSpPr>
        <p:spPr>
          <a:xfrm>
            <a:off x="3643306"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9E7ABAA3-915B-458A-818A-0BD061E69DC3}" type="datetime1">
              <a:rPr lang="fr-FR" smtClean="0"/>
              <a:t>09/07/2017</a:t>
            </a:fld>
            <a:endParaRPr lang="fr-FR"/>
          </a:p>
        </p:txBody>
      </p:sp>
      <p:sp>
        <p:nvSpPr>
          <p:cNvPr id="6" name="Espace réservé du numéro de diapositive 5"/>
          <p:cNvSpPr>
            <a:spLocks noGrp="1"/>
          </p:cNvSpPr>
          <p:nvPr>
            <p:ph type="sldNum" sz="quarter" idx="12"/>
          </p:nvPr>
        </p:nvSpPr>
        <p:spPr/>
        <p:txBody>
          <a:bodyPr/>
          <a:lstStyle/>
          <a:p>
            <a:fld id="{EDFF2170-0D21-44FD-A51D-2A853B932FE9}" type="slidenum">
              <a:rPr lang="fr-FR" smtClean="0"/>
              <a:t>26</a:t>
            </a:fld>
            <a:endParaRPr lang="fr-F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785794"/>
            <a:ext cx="8378190" cy="593568"/>
          </a:xfrm>
        </p:spPr>
        <p:txBody>
          <a:bodyPr>
            <a:normAutofit/>
          </a:bodyPr>
          <a:lstStyle/>
          <a:p>
            <a:pPr algn="ctr"/>
            <a:r>
              <a:rPr lang="fr-FR" sz="3200" b="1" dirty="0" smtClean="0"/>
              <a:t>Capacité d’une voie de transmission</a:t>
            </a:r>
            <a:endParaRPr lang="fr-FR" sz="3200" b="1" dirty="0"/>
          </a:p>
        </p:txBody>
      </p:sp>
      <p:sp>
        <p:nvSpPr>
          <p:cNvPr id="3" name="Espace réservé du contenu 2"/>
          <p:cNvSpPr>
            <a:spLocks noGrp="1"/>
          </p:cNvSpPr>
          <p:nvPr>
            <p:ph idx="1"/>
          </p:nvPr>
        </p:nvSpPr>
        <p:spPr>
          <a:xfrm>
            <a:off x="171450" y="1428736"/>
            <a:ext cx="8675370" cy="4643470"/>
          </a:xfrm>
        </p:spPr>
        <p:txBody>
          <a:bodyPr>
            <a:noAutofit/>
          </a:bodyPr>
          <a:lstStyle/>
          <a:p>
            <a:r>
              <a:rPr lang="fr-FR" dirty="0" smtClean="0"/>
              <a:t>1924, H. </a:t>
            </a:r>
            <a:r>
              <a:rPr lang="fr-FR" dirty="0" err="1" smtClean="0"/>
              <a:t>Nyquist</a:t>
            </a:r>
            <a:r>
              <a:rPr lang="fr-FR" dirty="0" smtClean="0"/>
              <a:t> prouvait de façon empirique que  </a:t>
            </a:r>
          </a:p>
          <a:p>
            <a:r>
              <a:rPr lang="fr-FR" dirty="0" smtClean="0"/>
              <a:t>En 1949, C. Shannon a prouvé que la capacité d’un canal de transmission n’était pas seulement limitée par la bande passante mais aussi par le rapport Signal/Bruit (</a:t>
            </a:r>
            <a:r>
              <a:rPr lang="fr-FR" i="1" dirty="0" smtClean="0"/>
              <a:t>PS/PB</a:t>
            </a:r>
            <a:r>
              <a:rPr lang="fr-FR" dirty="0" smtClean="0"/>
              <a:t>) par la formule suivante :</a:t>
            </a:r>
          </a:p>
          <a:p>
            <a:endParaRPr lang="fr-FR" i="1" dirty="0" smtClean="0"/>
          </a:p>
          <a:p>
            <a:pPr>
              <a:buNone/>
            </a:pPr>
            <a:endParaRPr lang="fr-FR" i="1" dirty="0" smtClean="0"/>
          </a:p>
          <a:p>
            <a:endParaRPr lang="fr-FR" i="1" dirty="0" smtClean="0"/>
          </a:p>
          <a:p>
            <a:r>
              <a:rPr lang="fr-FR" i="1" dirty="0" smtClean="0"/>
              <a:t>C</a:t>
            </a:r>
            <a:r>
              <a:rPr lang="fr-FR" dirty="0" smtClean="0"/>
              <a:t> (bits/s), </a:t>
            </a:r>
            <a:r>
              <a:rPr lang="fr-FR" i="1" dirty="0" smtClean="0"/>
              <a:t>S/B (</a:t>
            </a:r>
            <a:r>
              <a:rPr lang="fr-FR" dirty="0" smtClean="0"/>
              <a:t>décibel) et </a:t>
            </a:r>
            <a:r>
              <a:rPr lang="fr-FR" i="1" dirty="0" smtClean="0"/>
              <a:t>PS/PB</a:t>
            </a:r>
            <a:r>
              <a:rPr lang="fr-FR" dirty="0" smtClean="0"/>
              <a:t> rapport des puissances du signal sur le bruit. </a:t>
            </a:r>
          </a:p>
          <a:p>
            <a:pPr>
              <a:buNone/>
            </a:pPr>
            <a:endParaRPr lang="fr-FR" dirty="0"/>
          </a:p>
        </p:txBody>
      </p:sp>
      <p:sp>
        <p:nvSpPr>
          <p:cNvPr id="7" name="ZoneTexte 6"/>
          <p:cNvSpPr txBox="1"/>
          <p:nvPr/>
        </p:nvSpPr>
        <p:spPr>
          <a:xfrm>
            <a:off x="3714744" y="6215082"/>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8" name="Espace réservé de la date 7"/>
          <p:cNvSpPr>
            <a:spLocks noGrp="1"/>
          </p:cNvSpPr>
          <p:nvPr>
            <p:ph type="dt" sz="half" idx="10"/>
          </p:nvPr>
        </p:nvSpPr>
        <p:spPr/>
        <p:txBody>
          <a:bodyPr/>
          <a:lstStyle/>
          <a:p>
            <a:fld id="{4848A179-10C2-430F-8BFF-BE8783892B37}" type="datetime1">
              <a:rPr lang="fr-FR" smtClean="0"/>
              <a:t>09/07/2017</a:t>
            </a:fld>
            <a:endParaRPr lang="fr-FR"/>
          </a:p>
        </p:txBody>
      </p:sp>
      <p:sp>
        <p:nvSpPr>
          <p:cNvPr id="9" name="Espace réservé du numéro de diapositive 8"/>
          <p:cNvSpPr>
            <a:spLocks noGrp="1"/>
          </p:cNvSpPr>
          <p:nvPr>
            <p:ph type="sldNum" sz="quarter" idx="12"/>
          </p:nvPr>
        </p:nvSpPr>
        <p:spPr/>
        <p:txBody>
          <a:bodyPr/>
          <a:lstStyle/>
          <a:p>
            <a:fld id="{EDFF2170-0D21-44FD-A51D-2A853B932FE9}" type="slidenum">
              <a:rPr lang="fr-FR" smtClean="0"/>
              <a:t>27</a:t>
            </a:fld>
            <a:endParaRPr lang="fr-FR"/>
          </a:p>
        </p:txBody>
      </p:sp>
      <p:graphicFrame>
        <p:nvGraphicFramePr>
          <p:cNvPr id="4102" name="Object 6"/>
          <p:cNvGraphicFramePr>
            <a:graphicFrameLocks noChangeAspect="1"/>
          </p:cNvGraphicFramePr>
          <p:nvPr/>
        </p:nvGraphicFramePr>
        <p:xfrm>
          <a:off x="2857488" y="3857628"/>
          <a:ext cx="3378200" cy="927100"/>
        </p:xfrm>
        <a:graphic>
          <a:graphicData uri="http://schemas.openxmlformats.org/presentationml/2006/ole">
            <mc:AlternateContent xmlns:mc="http://schemas.openxmlformats.org/markup-compatibility/2006">
              <mc:Choice xmlns:v="urn:schemas-microsoft-com:vml" Requires="v">
                <p:oleObj spid="_x0000_s4104" name="Equation" r:id="rId3" imgW="3377880" imgH="927000" progId="Equation.DSMT4">
                  <p:embed/>
                </p:oleObj>
              </mc:Choice>
              <mc:Fallback>
                <p:oleObj name="Equation" r:id="rId3" imgW="3377880" imgH="927000" progId="Equation.DSMT4">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488" y="3857628"/>
                        <a:ext cx="33782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3" name="Object 7"/>
          <p:cNvGraphicFramePr>
            <a:graphicFrameLocks noChangeAspect="1"/>
          </p:cNvGraphicFramePr>
          <p:nvPr/>
        </p:nvGraphicFramePr>
        <p:xfrm>
          <a:off x="7572396" y="1571612"/>
          <a:ext cx="901700" cy="266700"/>
        </p:xfrm>
        <a:graphic>
          <a:graphicData uri="http://schemas.openxmlformats.org/presentationml/2006/ole">
            <mc:AlternateContent xmlns:mc="http://schemas.openxmlformats.org/markup-compatibility/2006">
              <mc:Choice xmlns:v="urn:schemas-microsoft-com:vml" Requires="v">
                <p:oleObj spid="_x0000_s4105" name="Equation" r:id="rId5" imgW="901440" imgH="266400" progId="Equation.DSMT4">
                  <p:embed/>
                </p:oleObj>
              </mc:Choice>
              <mc:Fallback>
                <p:oleObj name="Equation" r:id="rId5" imgW="901440" imgH="266400" progId="Equation.DSMT4">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2396" y="1571612"/>
                        <a:ext cx="90170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1071546"/>
            <a:ext cx="8229600" cy="936088"/>
          </a:xfrm>
        </p:spPr>
        <p:txBody>
          <a:bodyPr>
            <a:noAutofit/>
          </a:bodyPr>
          <a:lstStyle/>
          <a:p>
            <a:pPr algn="ctr"/>
            <a:r>
              <a:rPr lang="fr-FR" sz="3200" b="1" dirty="0" smtClean="0"/>
              <a:t>Application : Calcul de la capacité de la voie téléphonique</a:t>
            </a:r>
            <a:endParaRPr lang="fr-FR" sz="3200" b="1" dirty="0"/>
          </a:p>
        </p:txBody>
      </p:sp>
      <p:sp>
        <p:nvSpPr>
          <p:cNvPr id="3" name="Espace réservé du contenu 2"/>
          <p:cNvSpPr>
            <a:spLocks noGrp="1"/>
          </p:cNvSpPr>
          <p:nvPr>
            <p:ph idx="1"/>
          </p:nvPr>
        </p:nvSpPr>
        <p:spPr>
          <a:xfrm>
            <a:off x="214282" y="2143116"/>
            <a:ext cx="8715436" cy="3878172"/>
          </a:xfrm>
        </p:spPr>
        <p:txBody>
          <a:bodyPr>
            <a:normAutofit/>
          </a:bodyPr>
          <a:lstStyle/>
          <a:p>
            <a:r>
              <a:rPr lang="fr-FR" dirty="0" smtClean="0"/>
              <a:t>Une ligne téléphonique usuelle a une largeur de bande W = 3100 Hz et un rapport </a:t>
            </a:r>
            <a:r>
              <a:rPr lang="fr-FR" i="1" dirty="0" smtClean="0"/>
              <a:t>S/B</a:t>
            </a:r>
            <a:r>
              <a:rPr lang="fr-FR" dirty="0" smtClean="0"/>
              <a:t> de 32 dB (valeur courante).</a:t>
            </a:r>
          </a:p>
          <a:p>
            <a:r>
              <a:rPr lang="fr-FR" dirty="0" smtClean="0"/>
              <a:t>D’après les formules précédentes, nous avons : </a:t>
            </a:r>
          </a:p>
          <a:p>
            <a:endParaRPr lang="fr-FR" dirty="0" smtClean="0"/>
          </a:p>
          <a:p>
            <a:pPr>
              <a:buNone/>
            </a:pPr>
            <a:endParaRPr lang="fr-FR" dirty="0" smtClean="0"/>
          </a:p>
          <a:p>
            <a:endParaRPr lang="fr-FR" dirty="0" smtClean="0"/>
          </a:p>
          <a:p>
            <a:endParaRPr lang="fr-FR" dirty="0" smtClean="0"/>
          </a:p>
          <a:p>
            <a:pPr>
              <a:buNone/>
            </a:pPr>
            <a:r>
              <a:rPr lang="fr-FR" dirty="0" smtClean="0"/>
              <a:t>   </a:t>
            </a:r>
          </a:p>
          <a:p>
            <a:pPr>
              <a:buNone/>
            </a:pPr>
            <a:endParaRPr lang="fr-FR" dirty="0" smtClean="0"/>
          </a:p>
          <a:p>
            <a:endParaRPr lang="fr-FR" dirty="0" smtClean="0"/>
          </a:p>
          <a:p>
            <a:pPr>
              <a:buNone/>
            </a:pPr>
            <a:endParaRPr lang="fr-FR" dirty="0"/>
          </a:p>
        </p:txBody>
      </p:sp>
      <p:sp>
        <p:nvSpPr>
          <p:cNvPr id="6" name="ZoneTexte 5"/>
          <p:cNvSpPr txBox="1"/>
          <p:nvPr/>
        </p:nvSpPr>
        <p:spPr>
          <a:xfrm>
            <a:off x="3643306" y="6143644"/>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7" name="Espace réservé de la date 6"/>
          <p:cNvSpPr>
            <a:spLocks noGrp="1"/>
          </p:cNvSpPr>
          <p:nvPr>
            <p:ph type="dt" sz="half" idx="10"/>
          </p:nvPr>
        </p:nvSpPr>
        <p:spPr/>
        <p:txBody>
          <a:bodyPr/>
          <a:lstStyle/>
          <a:p>
            <a:fld id="{9DB90CD5-593E-4B3F-B10C-1188F5CA96AE}" type="datetime1">
              <a:rPr lang="fr-FR" smtClean="0"/>
              <a:t>09/07/2017</a:t>
            </a:fld>
            <a:endParaRPr lang="fr-FR"/>
          </a:p>
        </p:txBody>
      </p:sp>
      <p:sp>
        <p:nvSpPr>
          <p:cNvPr id="8" name="Espace réservé du numéro de diapositive 7"/>
          <p:cNvSpPr>
            <a:spLocks noGrp="1"/>
          </p:cNvSpPr>
          <p:nvPr>
            <p:ph type="sldNum" sz="quarter" idx="12"/>
          </p:nvPr>
        </p:nvSpPr>
        <p:spPr/>
        <p:txBody>
          <a:bodyPr/>
          <a:lstStyle/>
          <a:p>
            <a:fld id="{EDFF2170-0D21-44FD-A51D-2A853B932FE9}" type="slidenum">
              <a:rPr lang="fr-FR" smtClean="0"/>
              <a:t>28</a:t>
            </a:fld>
            <a:endParaRPr lang="fr-FR"/>
          </a:p>
        </p:txBody>
      </p:sp>
      <p:graphicFrame>
        <p:nvGraphicFramePr>
          <p:cNvPr id="4" name="Object 3"/>
          <p:cNvGraphicFramePr>
            <a:graphicFrameLocks noChangeAspect="1"/>
          </p:cNvGraphicFramePr>
          <p:nvPr/>
        </p:nvGraphicFramePr>
        <p:xfrm>
          <a:off x="1928794" y="3786190"/>
          <a:ext cx="5689600" cy="1943100"/>
        </p:xfrm>
        <a:graphic>
          <a:graphicData uri="http://schemas.openxmlformats.org/presentationml/2006/ole">
            <mc:AlternateContent xmlns:mc="http://schemas.openxmlformats.org/markup-compatibility/2006">
              <mc:Choice xmlns:v="urn:schemas-microsoft-com:vml" Requires="v">
                <p:oleObj spid="_x0000_s5124" name="Equation" r:id="rId3" imgW="5689440" imgH="1942920" progId="Equation.DSMT4">
                  <p:embed/>
                </p:oleObj>
              </mc:Choice>
              <mc:Fallback>
                <p:oleObj name="Equation" r:id="rId3" imgW="5689440" imgH="194292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794" y="3786190"/>
                        <a:ext cx="56896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1000108"/>
            <a:ext cx="8366760" cy="566584"/>
          </a:xfrm>
        </p:spPr>
        <p:txBody>
          <a:bodyPr>
            <a:normAutofit/>
          </a:bodyPr>
          <a:lstStyle/>
          <a:p>
            <a:pPr algn="ctr"/>
            <a:r>
              <a:rPr lang="fr-FR" sz="3200" b="1" dirty="0" smtClean="0"/>
              <a:t>Rapidité de modulation et débit binaire</a:t>
            </a:r>
            <a:endParaRPr lang="fr-FR" sz="3200" b="1" dirty="0"/>
          </a:p>
        </p:txBody>
      </p:sp>
      <p:sp>
        <p:nvSpPr>
          <p:cNvPr id="3" name="Espace réservé du contenu 2"/>
          <p:cNvSpPr>
            <a:spLocks noGrp="1"/>
          </p:cNvSpPr>
          <p:nvPr>
            <p:ph idx="1"/>
          </p:nvPr>
        </p:nvSpPr>
        <p:spPr>
          <a:xfrm>
            <a:off x="285720" y="1857364"/>
            <a:ext cx="8572560" cy="4071966"/>
          </a:xfrm>
        </p:spPr>
        <p:txBody>
          <a:bodyPr>
            <a:normAutofit/>
          </a:bodyPr>
          <a:lstStyle/>
          <a:p>
            <a:r>
              <a:rPr lang="fr-FR" dirty="0" smtClean="0"/>
              <a:t>La rapidité de modulation </a:t>
            </a:r>
            <a:r>
              <a:rPr lang="fr-FR" i="1" dirty="0" smtClean="0"/>
              <a:t>R</a:t>
            </a:r>
            <a:r>
              <a:rPr lang="fr-FR" dirty="0" smtClean="0"/>
              <a:t> est la quantité d’informations transmises par moments élémentaires (∆). </a:t>
            </a:r>
          </a:p>
          <a:p>
            <a:pPr>
              <a:buNone/>
            </a:pPr>
            <a:endParaRPr lang="fr-FR" i="1" dirty="0" smtClean="0"/>
          </a:p>
          <a:p>
            <a:r>
              <a:rPr lang="fr-FR" i="1" dirty="0" smtClean="0"/>
              <a:t>R</a:t>
            </a:r>
            <a:r>
              <a:rPr lang="fr-FR" dirty="0" smtClean="0"/>
              <a:t> s’exprime</a:t>
            </a:r>
            <a:r>
              <a:rPr lang="fr-FR" b="1" dirty="0" smtClean="0"/>
              <a:t> </a:t>
            </a:r>
            <a:r>
              <a:rPr lang="fr-FR" dirty="0" smtClean="0"/>
              <a:t>en bauds et ∆ représente la durée de l’intervalle le plus court séparant deux instants significatifs successifs.</a:t>
            </a:r>
          </a:p>
          <a:p>
            <a:r>
              <a:rPr lang="fr-FR" dirty="0" smtClean="0"/>
              <a:t>Dans une transmission asynchrone, il est préférable de se référer à la notion de rapidité de modulation.</a:t>
            </a:r>
            <a:endParaRPr lang="fr-FR" dirty="0"/>
          </a:p>
        </p:txBody>
      </p:sp>
      <p:sp>
        <p:nvSpPr>
          <p:cNvPr id="6" name="ZoneTexte 5"/>
          <p:cNvSpPr txBox="1"/>
          <p:nvPr/>
        </p:nvSpPr>
        <p:spPr>
          <a:xfrm>
            <a:off x="3571868" y="6000768"/>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7" name="Espace réservé de la date 6"/>
          <p:cNvSpPr>
            <a:spLocks noGrp="1"/>
          </p:cNvSpPr>
          <p:nvPr>
            <p:ph type="dt" sz="half" idx="10"/>
          </p:nvPr>
        </p:nvSpPr>
        <p:spPr/>
        <p:txBody>
          <a:bodyPr/>
          <a:lstStyle/>
          <a:p>
            <a:fld id="{F6499FB7-9BC2-4094-BD16-738BA42D64D3}" type="datetime1">
              <a:rPr lang="fr-FR" smtClean="0"/>
              <a:t>09/07/2017</a:t>
            </a:fld>
            <a:endParaRPr lang="fr-FR"/>
          </a:p>
        </p:txBody>
      </p:sp>
      <p:sp>
        <p:nvSpPr>
          <p:cNvPr id="8" name="Espace réservé du numéro de diapositive 7"/>
          <p:cNvSpPr>
            <a:spLocks noGrp="1"/>
          </p:cNvSpPr>
          <p:nvPr>
            <p:ph type="sldNum" sz="quarter" idx="12"/>
          </p:nvPr>
        </p:nvSpPr>
        <p:spPr/>
        <p:txBody>
          <a:bodyPr/>
          <a:lstStyle/>
          <a:p>
            <a:fld id="{EDFF2170-0D21-44FD-A51D-2A853B932FE9}" type="slidenum">
              <a:rPr lang="fr-FR" smtClean="0"/>
              <a:t>29</a:t>
            </a:fld>
            <a:endParaRPr lang="fr-FR"/>
          </a:p>
        </p:txBody>
      </p:sp>
      <p:graphicFrame>
        <p:nvGraphicFramePr>
          <p:cNvPr id="6147" name="Object 3"/>
          <p:cNvGraphicFramePr>
            <a:graphicFrameLocks noChangeAspect="1"/>
          </p:cNvGraphicFramePr>
          <p:nvPr/>
        </p:nvGraphicFramePr>
        <p:xfrm>
          <a:off x="4071934" y="2857496"/>
          <a:ext cx="723900" cy="673100"/>
        </p:xfrm>
        <a:graphic>
          <a:graphicData uri="http://schemas.openxmlformats.org/presentationml/2006/ole">
            <mc:AlternateContent xmlns:mc="http://schemas.openxmlformats.org/markup-compatibility/2006">
              <mc:Choice xmlns:v="urn:schemas-microsoft-com:vml" Requires="v">
                <p:oleObj spid="_x0000_s6148" name="Equation" r:id="rId3" imgW="723600" imgH="672840" progId="Equation.DSMT4">
                  <p:embed/>
                </p:oleObj>
              </mc:Choice>
              <mc:Fallback>
                <p:oleObj name="Equation" r:id="rId3" imgW="723600" imgH="67284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1934" y="2857496"/>
                        <a:ext cx="723900"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571480"/>
            <a:ext cx="8229600" cy="578328"/>
          </a:xfrm>
        </p:spPr>
        <p:txBody>
          <a:bodyPr>
            <a:normAutofit/>
          </a:bodyPr>
          <a:lstStyle/>
          <a:p>
            <a:pPr algn="ctr"/>
            <a:r>
              <a:rPr lang="fr-FR" sz="3200" b="1" dirty="0" smtClean="0"/>
              <a:t>Plan du cours</a:t>
            </a:r>
            <a:endParaRPr lang="fr-FR" sz="3200" b="1" dirty="0"/>
          </a:p>
        </p:txBody>
      </p:sp>
      <p:sp>
        <p:nvSpPr>
          <p:cNvPr id="3" name="Espace réservé du contenu 2"/>
          <p:cNvSpPr>
            <a:spLocks noGrp="1"/>
          </p:cNvSpPr>
          <p:nvPr>
            <p:ph idx="1"/>
          </p:nvPr>
        </p:nvSpPr>
        <p:spPr>
          <a:xfrm>
            <a:off x="457200" y="1214423"/>
            <a:ext cx="8229600" cy="4950882"/>
          </a:xfrm>
        </p:spPr>
        <p:txBody>
          <a:bodyPr>
            <a:normAutofit lnSpcReduction="10000"/>
          </a:bodyPr>
          <a:lstStyle/>
          <a:p>
            <a:r>
              <a:rPr lang="fr-FR" dirty="0" smtClean="0"/>
              <a:t>Définitions et représentations des signaux</a:t>
            </a:r>
          </a:p>
          <a:p>
            <a:r>
              <a:rPr lang="fr-FR" dirty="0" smtClean="0"/>
              <a:t>Signaux analogique et numérique</a:t>
            </a:r>
          </a:p>
          <a:p>
            <a:r>
              <a:rPr lang="fr-FR" dirty="0" smtClean="0"/>
              <a:t>Représentation d’un bit dans un média physique</a:t>
            </a:r>
          </a:p>
          <a:p>
            <a:r>
              <a:rPr lang="fr-FR" dirty="0" smtClean="0"/>
              <a:t>Facteurs pouvant influer sur la transmission d’un bit</a:t>
            </a:r>
          </a:p>
          <a:p>
            <a:r>
              <a:rPr lang="fr-FR" dirty="0" smtClean="0"/>
              <a:t>Capacité d’une voie de transmission</a:t>
            </a:r>
          </a:p>
          <a:p>
            <a:r>
              <a:rPr lang="fr-FR" dirty="0" smtClean="0"/>
              <a:t>Rapidité de modulation et débit binaire</a:t>
            </a:r>
          </a:p>
          <a:p>
            <a:r>
              <a:rPr lang="fr-FR" dirty="0" smtClean="0"/>
              <a:t>Sens de transmission</a:t>
            </a:r>
          </a:p>
          <a:p>
            <a:r>
              <a:rPr lang="fr-FR" dirty="0" smtClean="0"/>
              <a:t>Transmissions synchrone/asynchrone</a:t>
            </a:r>
          </a:p>
          <a:p>
            <a:r>
              <a:rPr lang="fr-FR" dirty="0" smtClean="0"/>
              <a:t>Transmission en bande de base </a:t>
            </a:r>
          </a:p>
          <a:p>
            <a:r>
              <a:rPr lang="fr-FR" dirty="0" smtClean="0"/>
              <a:t>La modulation</a:t>
            </a:r>
          </a:p>
          <a:p>
            <a:r>
              <a:rPr lang="fr-FR" dirty="0" smtClean="0"/>
              <a:t>Le multiplexage</a:t>
            </a:r>
          </a:p>
          <a:p>
            <a:endParaRPr lang="fr-FR" dirty="0" smtClean="0"/>
          </a:p>
          <a:p>
            <a:endParaRPr lang="fr-FR" dirty="0" smtClean="0"/>
          </a:p>
          <a:p>
            <a:pPr>
              <a:buNone/>
            </a:pPr>
            <a:endParaRPr lang="fr-FR" dirty="0" smtClean="0"/>
          </a:p>
          <a:p>
            <a:pPr>
              <a:buFont typeface="Arial" pitchFamily="34" charset="0"/>
              <a:buChar char="•"/>
            </a:pPr>
            <a:endParaRPr lang="fr-FR" dirty="0" smtClean="0"/>
          </a:p>
        </p:txBody>
      </p:sp>
      <p:sp>
        <p:nvSpPr>
          <p:cNvPr id="5" name="ZoneTexte 4"/>
          <p:cNvSpPr txBox="1"/>
          <p:nvPr/>
        </p:nvSpPr>
        <p:spPr>
          <a:xfrm>
            <a:off x="3857620" y="6286520"/>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6" name="Espace réservé de la date 5"/>
          <p:cNvSpPr>
            <a:spLocks noGrp="1"/>
          </p:cNvSpPr>
          <p:nvPr>
            <p:ph type="dt" sz="half" idx="10"/>
          </p:nvPr>
        </p:nvSpPr>
        <p:spPr/>
        <p:txBody>
          <a:bodyPr/>
          <a:lstStyle/>
          <a:p>
            <a:fld id="{7C124769-1BAA-410F-A8A9-1B31E715C386}"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220A7E15-65B2-43B1-96C5-2B5849C5EFAB}" type="slidenum">
              <a:rPr lang="fr-FR" smtClean="0"/>
              <a:pPr/>
              <a:t>3</a:t>
            </a:fld>
            <a:endParaRPr lang="fr-F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857232"/>
            <a:ext cx="8435280" cy="578328"/>
          </a:xfrm>
        </p:spPr>
        <p:txBody>
          <a:bodyPr>
            <a:normAutofit/>
          </a:bodyPr>
          <a:lstStyle/>
          <a:p>
            <a:pPr algn="ctr"/>
            <a:r>
              <a:rPr lang="fr-FR" sz="3200" b="1" dirty="0" smtClean="0"/>
              <a:t>Rapidité de modulation et débit binaire (suite)</a:t>
            </a:r>
            <a:endParaRPr lang="fr-FR" sz="3200" b="1" dirty="0"/>
          </a:p>
        </p:txBody>
      </p:sp>
      <p:sp>
        <p:nvSpPr>
          <p:cNvPr id="3" name="Espace réservé du contenu 2"/>
          <p:cNvSpPr>
            <a:spLocks noGrp="1"/>
          </p:cNvSpPr>
          <p:nvPr>
            <p:ph idx="1"/>
          </p:nvPr>
        </p:nvSpPr>
        <p:spPr>
          <a:xfrm>
            <a:off x="251520" y="1643050"/>
            <a:ext cx="8568952" cy="4286280"/>
          </a:xfrm>
        </p:spPr>
        <p:txBody>
          <a:bodyPr>
            <a:normAutofit fontScale="70000" lnSpcReduction="20000"/>
          </a:bodyPr>
          <a:lstStyle/>
          <a:p>
            <a:r>
              <a:rPr lang="fr-FR" sz="3400" dirty="0" smtClean="0"/>
              <a:t>Le débit binaire </a:t>
            </a:r>
            <a:r>
              <a:rPr lang="fr-FR" sz="3400" i="1" dirty="0" smtClean="0"/>
              <a:t>D</a:t>
            </a:r>
            <a:r>
              <a:rPr lang="fr-FR" sz="3400" b="1" dirty="0" smtClean="0"/>
              <a:t> </a:t>
            </a:r>
            <a:r>
              <a:rPr lang="fr-FR" sz="3400" dirty="0" smtClean="0"/>
              <a:t>d’une voie de transmission est le nombre maximum de symbole binaire     transmis par seconde sur cette voie.</a:t>
            </a:r>
          </a:p>
          <a:p>
            <a:r>
              <a:rPr lang="fr-FR" sz="3400" dirty="0" smtClean="0"/>
              <a:t>Pour ce faire, il suffit de regarder dans chaque moment élémentaire le nombre de bits qui sont transmis, ou de déterminer sur la ligne le nombre de valeurs ou d’états différents qui existent et d’appliquer la formule suivante : </a:t>
            </a:r>
          </a:p>
          <a:p>
            <a:endParaRPr lang="fr-FR" sz="3400" dirty="0" smtClean="0"/>
          </a:p>
          <a:p>
            <a:pPr>
              <a:buNone/>
            </a:pPr>
            <a:endParaRPr lang="fr-FR" sz="3400" dirty="0" smtClean="0"/>
          </a:p>
          <a:p>
            <a:pPr>
              <a:buFont typeface="Wingdings" pitchFamily="2" charset="2"/>
              <a:buChar char="Ø"/>
            </a:pPr>
            <a:r>
              <a:rPr lang="fr-FR" sz="3400" i="1" dirty="0" smtClean="0"/>
              <a:t>I</a:t>
            </a:r>
            <a:r>
              <a:rPr lang="fr-FR" sz="3400" dirty="0" smtClean="0"/>
              <a:t> : la </a:t>
            </a:r>
            <a:r>
              <a:rPr lang="fr-FR" sz="3400" b="1" dirty="0" smtClean="0"/>
              <a:t>quantité d’information </a:t>
            </a:r>
            <a:r>
              <a:rPr lang="fr-FR" sz="3400" dirty="0" smtClean="0"/>
              <a:t>par</a:t>
            </a:r>
            <a:r>
              <a:rPr lang="fr-FR" sz="3400" b="1" dirty="0" smtClean="0"/>
              <a:t> </a:t>
            </a:r>
            <a:r>
              <a:rPr lang="fr-FR" sz="3400" dirty="0" smtClean="0"/>
              <a:t>moment élémentaire;</a:t>
            </a:r>
          </a:p>
          <a:p>
            <a:pPr>
              <a:buFont typeface="Wingdings" pitchFamily="2" charset="2"/>
              <a:buChar char="Ø"/>
            </a:pPr>
            <a:r>
              <a:rPr lang="fr-FR" sz="3400" i="1" dirty="0" smtClean="0"/>
              <a:t>n : </a:t>
            </a:r>
            <a:r>
              <a:rPr lang="fr-FR" sz="3400" dirty="0" smtClean="0"/>
              <a:t>la </a:t>
            </a:r>
            <a:r>
              <a:rPr lang="fr-FR" sz="3400" b="1" dirty="0" smtClean="0"/>
              <a:t>valence </a:t>
            </a:r>
            <a:r>
              <a:rPr lang="fr-FR" sz="3400" dirty="0" smtClean="0"/>
              <a:t>est</a:t>
            </a:r>
            <a:r>
              <a:rPr lang="fr-FR" sz="3400" b="1" dirty="0" smtClean="0"/>
              <a:t> </a:t>
            </a:r>
            <a:r>
              <a:rPr lang="fr-FR" sz="3400" dirty="0" smtClean="0"/>
              <a:t>le nombre de valeurs différentes sur la ligne. </a:t>
            </a:r>
          </a:p>
          <a:p>
            <a:r>
              <a:rPr lang="fr-FR" sz="3400" dirty="0" smtClean="0"/>
              <a:t>D s’exprime en fonction de R et n par : </a:t>
            </a:r>
          </a:p>
          <a:p>
            <a:pPr>
              <a:buNone/>
            </a:pPr>
            <a:endParaRPr lang="fr-FR" i="1" dirty="0" smtClean="0"/>
          </a:p>
          <a:p>
            <a:pPr>
              <a:buNone/>
            </a:pPr>
            <a:endParaRPr lang="fr-FR" i="1" dirty="0" smtClean="0"/>
          </a:p>
          <a:p>
            <a:pPr>
              <a:buNone/>
            </a:pPr>
            <a:endParaRPr lang="fr-FR" dirty="0" smtClean="0"/>
          </a:p>
          <a:p>
            <a:pPr>
              <a:buNone/>
            </a:pPr>
            <a:endParaRPr lang="fr-FR" dirty="0" smtClean="0"/>
          </a:p>
        </p:txBody>
      </p:sp>
      <p:sp>
        <p:nvSpPr>
          <p:cNvPr id="7" name="ZoneTexte 6"/>
          <p:cNvSpPr txBox="1"/>
          <p:nvPr/>
        </p:nvSpPr>
        <p:spPr>
          <a:xfrm>
            <a:off x="3571868" y="6143644"/>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8" name="Espace réservé de la date 7"/>
          <p:cNvSpPr>
            <a:spLocks noGrp="1"/>
          </p:cNvSpPr>
          <p:nvPr>
            <p:ph type="dt" sz="half" idx="10"/>
          </p:nvPr>
        </p:nvSpPr>
        <p:spPr/>
        <p:txBody>
          <a:bodyPr/>
          <a:lstStyle/>
          <a:p>
            <a:fld id="{0B671AC0-6D77-4900-9942-171F1169BB68}" type="datetime1">
              <a:rPr lang="fr-FR" smtClean="0"/>
              <a:t>09/07/2017</a:t>
            </a:fld>
            <a:endParaRPr lang="fr-FR"/>
          </a:p>
        </p:txBody>
      </p:sp>
      <p:sp>
        <p:nvSpPr>
          <p:cNvPr id="9" name="Espace réservé du numéro de diapositive 8"/>
          <p:cNvSpPr>
            <a:spLocks noGrp="1"/>
          </p:cNvSpPr>
          <p:nvPr>
            <p:ph type="sldNum" sz="quarter" idx="12"/>
          </p:nvPr>
        </p:nvSpPr>
        <p:spPr/>
        <p:txBody>
          <a:bodyPr/>
          <a:lstStyle/>
          <a:p>
            <a:fld id="{EDFF2170-0D21-44FD-A51D-2A853B932FE9}" type="slidenum">
              <a:rPr lang="fr-FR" smtClean="0"/>
              <a:t>30</a:t>
            </a:fld>
            <a:endParaRPr lang="fr-FR"/>
          </a:p>
        </p:txBody>
      </p:sp>
      <p:graphicFrame>
        <p:nvGraphicFramePr>
          <p:cNvPr id="4" name="Object 4"/>
          <p:cNvGraphicFramePr>
            <a:graphicFrameLocks noChangeAspect="1"/>
          </p:cNvGraphicFramePr>
          <p:nvPr/>
        </p:nvGraphicFramePr>
        <p:xfrm>
          <a:off x="3857620" y="4071942"/>
          <a:ext cx="1270000" cy="342900"/>
        </p:xfrm>
        <a:graphic>
          <a:graphicData uri="http://schemas.openxmlformats.org/presentationml/2006/ole">
            <mc:AlternateContent xmlns:mc="http://schemas.openxmlformats.org/markup-compatibility/2006">
              <mc:Choice xmlns:v="urn:schemas-microsoft-com:vml" Requires="v">
                <p:oleObj spid="_x0000_s7175" name="Equation" r:id="rId3" imgW="1269720" imgH="342720" progId="Equation.DSMT4">
                  <p:embed/>
                </p:oleObj>
              </mc:Choice>
              <mc:Fallback>
                <p:oleObj name="Equation" r:id="rId3" imgW="1269720" imgH="34272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20" y="4071942"/>
                        <a:ext cx="1270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3" name="Object 5"/>
          <p:cNvGraphicFramePr>
            <a:graphicFrameLocks noChangeAspect="1"/>
          </p:cNvGraphicFramePr>
          <p:nvPr/>
        </p:nvGraphicFramePr>
        <p:xfrm>
          <a:off x="5643570" y="5357826"/>
          <a:ext cx="1562100" cy="342900"/>
        </p:xfrm>
        <a:graphic>
          <a:graphicData uri="http://schemas.openxmlformats.org/presentationml/2006/ole">
            <mc:AlternateContent xmlns:mc="http://schemas.openxmlformats.org/markup-compatibility/2006">
              <mc:Choice xmlns:v="urn:schemas-microsoft-com:vml" Requires="v">
                <p:oleObj spid="_x0000_s7176" name="Equation" r:id="rId5" imgW="1562040" imgH="342720" progId="Equation.DSMT4">
                  <p:embed/>
                </p:oleObj>
              </mc:Choice>
              <mc:Fallback>
                <p:oleObj name="Equation" r:id="rId5" imgW="1562040" imgH="34272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43570" y="5357826"/>
                        <a:ext cx="15621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4" name="Object 6"/>
          <p:cNvGraphicFramePr>
            <a:graphicFrameLocks noChangeAspect="1"/>
          </p:cNvGraphicFramePr>
          <p:nvPr/>
        </p:nvGraphicFramePr>
        <p:xfrm>
          <a:off x="4572000" y="1928802"/>
          <a:ext cx="241300" cy="342900"/>
        </p:xfrm>
        <a:graphic>
          <a:graphicData uri="http://schemas.openxmlformats.org/presentationml/2006/ole">
            <mc:AlternateContent xmlns:mc="http://schemas.openxmlformats.org/markup-compatibility/2006">
              <mc:Choice xmlns:v="urn:schemas-microsoft-com:vml" Requires="v">
                <p:oleObj spid="_x0000_s7177" name="Equation" r:id="rId7" imgW="241200" imgH="342720" progId="Equation.DSMT4">
                  <p:embed/>
                </p:oleObj>
              </mc:Choice>
              <mc:Fallback>
                <p:oleObj name="Equation" r:id="rId7" imgW="241200" imgH="34272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1928802"/>
                        <a:ext cx="2413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928670"/>
            <a:ext cx="8229600" cy="578328"/>
          </a:xfrm>
        </p:spPr>
        <p:txBody>
          <a:bodyPr>
            <a:normAutofit/>
          </a:bodyPr>
          <a:lstStyle/>
          <a:p>
            <a:pPr algn="ctr"/>
            <a:r>
              <a:rPr lang="fr-FR" sz="3200" b="1" dirty="0" smtClean="0"/>
              <a:t>Exercice d’application </a:t>
            </a:r>
            <a:endParaRPr lang="fr-FR" sz="3200" b="1" dirty="0"/>
          </a:p>
        </p:txBody>
      </p:sp>
      <p:sp>
        <p:nvSpPr>
          <p:cNvPr id="3" name="Espace réservé du contenu 2"/>
          <p:cNvSpPr>
            <a:spLocks noGrp="1"/>
          </p:cNvSpPr>
          <p:nvPr>
            <p:ph idx="1"/>
          </p:nvPr>
        </p:nvSpPr>
        <p:spPr>
          <a:xfrm>
            <a:off x="272132" y="1643050"/>
            <a:ext cx="8229600" cy="4035966"/>
          </a:xfrm>
        </p:spPr>
        <p:txBody>
          <a:bodyPr/>
          <a:lstStyle/>
          <a:p>
            <a:r>
              <a:rPr lang="fr-FR" dirty="0" smtClean="0"/>
              <a:t>On considère le signal numérique dont on relève un échantillon représentatif illustré sur la figure ci-dessous, avec </a:t>
            </a:r>
            <a:r>
              <a:rPr lang="fr-FR" b="1" dirty="0" smtClean="0"/>
              <a:t>∆</a:t>
            </a:r>
            <a:r>
              <a:rPr lang="fr-FR" dirty="0" smtClean="0"/>
              <a:t> =1 ms. Calculer le débit binaire </a:t>
            </a:r>
            <a:r>
              <a:rPr lang="fr-FR" i="1" dirty="0" smtClean="0"/>
              <a:t>D</a:t>
            </a:r>
            <a:r>
              <a:rPr lang="fr-FR" dirty="0" smtClean="0"/>
              <a:t>.</a:t>
            </a:r>
          </a:p>
          <a:p>
            <a:pPr>
              <a:buNone/>
            </a:pPr>
            <a:endParaRPr lang="fr-FR" dirty="0"/>
          </a:p>
        </p:txBody>
      </p:sp>
      <p:pic>
        <p:nvPicPr>
          <p:cNvPr id="6" name="Picture 2"/>
          <p:cNvPicPr>
            <a:picLocks noChangeAspect="1" noChangeArrowheads="1"/>
          </p:cNvPicPr>
          <p:nvPr/>
        </p:nvPicPr>
        <p:blipFill>
          <a:blip r:embed="rId2" cstate="print"/>
          <a:srcRect/>
          <a:stretch>
            <a:fillRect/>
          </a:stretch>
        </p:blipFill>
        <p:spPr bwMode="auto">
          <a:xfrm>
            <a:off x="1071538" y="3214686"/>
            <a:ext cx="6929486" cy="2714644"/>
          </a:xfrm>
          <a:prstGeom prst="rect">
            <a:avLst/>
          </a:prstGeom>
          <a:noFill/>
          <a:ln w="9525">
            <a:noFill/>
            <a:miter lim="800000"/>
            <a:headEnd/>
            <a:tailEnd/>
          </a:ln>
        </p:spPr>
      </p:pic>
      <p:sp>
        <p:nvSpPr>
          <p:cNvPr id="7" name="ZoneTexte 6"/>
          <p:cNvSpPr txBox="1"/>
          <p:nvPr/>
        </p:nvSpPr>
        <p:spPr>
          <a:xfrm>
            <a:off x="3786182"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8" name="Espace réservé de la date 7"/>
          <p:cNvSpPr>
            <a:spLocks noGrp="1"/>
          </p:cNvSpPr>
          <p:nvPr>
            <p:ph type="dt" sz="half" idx="10"/>
          </p:nvPr>
        </p:nvSpPr>
        <p:spPr/>
        <p:txBody>
          <a:bodyPr/>
          <a:lstStyle/>
          <a:p>
            <a:fld id="{9BB37A29-C05C-4147-BBE7-887AF8242EC8}" type="datetime1">
              <a:rPr lang="fr-FR" smtClean="0"/>
              <a:t>09/07/2017</a:t>
            </a:fld>
            <a:endParaRPr lang="fr-FR"/>
          </a:p>
        </p:txBody>
      </p:sp>
      <p:sp>
        <p:nvSpPr>
          <p:cNvPr id="9" name="Espace réservé du numéro de diapositive 8"/>
          <p:cNvSpPr>
            <a:spLocks noGrp="1"/>
          </p:cNvSpPr>
          <p:nvPr>
            <p:ph type="sldNum" sz="quarter" idx="12"/>
          </p:nvPr>
        </p:nvSpPr>
        <p:spPr/>
        <p:txBody>
          <a:bodyPr/>
          <a:lstStyle/>
          <a:p>
            <a:fld id="{EDFF2170-0D21-44FD-A51D-2A853B932FE9}" type="slidenum">
              <a:rPr lang="fr-FR" smtClean="0"/>
              <a:t>31</a:t>
            </a:fld>
            <a:endParaRPr lang="fr-F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785794"/>
            <a:ext cx="8229600" cy="775542"/>
          </a:xfrm>
        </p:spPr>
        <p:txBody>
          <a:bodyPr>
            <a:normAutofit/>
          </a:bodyPr>
          <a:lstStyle/>
          <a:p>
            <a:pPr algn="ctr"/>
            <a:r>
              <a:rPr lang="fr-FR" sz="3200" b="1" dirty="0" smtClean="0"/>
              <a:t>Sens de transmission</a:t>
            </a:r>
            <a:endParaRPr lang="fr-FR" sz="3200" b="1" dirty="0"/>
          </a:p>
        </p:txBody>
      </p:sp>
      <p:sp>
        <p:nvSpPr>
          <p:cNvPr id="3" name="Espace réservé du contenu 2"/>
          <p:cNvSpPr>
            <a:spLocks noGrp="1"/>
          </p:cNvSpPr>
          <p:nvPr>
            <p:ph idx="1"/>
          </p:nvPr>
        </p:nvSpPr>
        <p:spPr>
          <a:xfrm>
            <a:off x="357158" y="1785926"/>
            <a:ext cx="8429684" cy="4538674"/>
          </a:xfrm>
        </p:spPr>
        <p:txBody>
          <a:bodyPr/>
          <a:lstStyle/>
          <a:p>
            <a:r>
              <a:rPr lang="fr-FR" dirty="0" smtClean="0"/>
              <a:t>Il existe 2 types de liaisons qui sont : unidirectionnelle et bidirectionnelle.</a:t>
            </a:r>
          </a:p>
          <a:p>
            <a:r>
              <a:rPr lang="fr-FR" dirty="0" smtClean="0"/>
              <a:t>Ainsi, une transmission peut être soit unidirectionnelle (simplex), bidirectionnelle à l’alternat (</a:t>
            </a:r>
            <a:r>
              <a:rPr lang="fr-FR" dirty="0" err="1" smtClean="0"/>
              <a:t>half</a:t>
            </a:r>
            <a:r>
              <a:rPr lang="fr-FR" dirty="0" smtClean="0"/>
              <a:t>-duplex) ou bidirectionnelle simultanée (full-duplex). </a:t>
            </a:r>
            <a:endParaRPr lang="fr-FR" dirty="0"/>
          </a:p>
        </p:txBody>
      </p:sp>
      <p:sp>
        <p:nvSpPr>
          <p:cNvPr id="4" name="Espace réservé de la date 3"/>
          <p:cNvSpPr>
            <a:spLocks noGrp="1"/>
          </p:cNvSpPr>
          <p:nvPr>
            <p:ph type="dt" sz="half" idx="10"/>
          </p:nvPr>
        </p:nvSpPr>
        <p:spPr/>
        <p:txBody>
          <a:bodyPr/>
          <a:lstStyle/>
          <a:p>
            <a:fld id="{E2CEEF9B-965D-4CF8-80F6-038A314A68A1}" type="datetime1">
              <a:rPr lang="fr-FR" smtClean="0"/>
              <a:t>09/07/2017</a:t>
            </a:fld>
            <a:endParaRPr lang="fr-FR"/>
          </a:p>
        </p:txBody>
      </p:sp>
      <p:sp>
        <p:nvSpPr>
          <p:cNvPr id="5" name="Espace réservé du numéro de diapositive 4"/>
          <p:cNvSpPr>
            <a:spLocks noGrp="1"/>
          </p:cNvSpPr>
          <p:nvPr>
            <p:ph type="sldNum" sz="quarter" idx="12"/>
          </p:nvPr>
        </p:nvSpPr>
        <p:spPr/>
        <p:txBody>
          <a:bodyPr/>
          <a:lstStyle/>
          <a:p>
            <a:fld id="{EDFF2170-0D21-44FD-A51D-2A853B932FE9}" type="slidenum">
              <a:rPr lang="fr-FR" smtClean="0"/>
              <a:t>32</a:t>
            </a:fld>
            <a:endParaRPr lang="fr-FR"/>
          </a:p>
        </p:txBody>
      </p:sp>
      <p:sp>
        <p:nvSpPr>
          <p:cNvPr id="6" name="ZoneTexte 5"/>
          <p:cNvSpPr txBox="1"/>
          <p:nvPr/>
        </p:nvSpPr>
        <p:spPr>
          <a:xfrm>
            <a:off x="3643306" y="6143644"/>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1000108"/>
            <a:ext cx="8229600" cy="578328"/>
          </a:xfrm>
        </p:spPr>
        <p:txBody>
          <a:bodyPr>
            <a:normAutofit/>
          </a:bodyPr>
          <a:lstStyle/>
          <a:p>
            <a:pPr algn="ctr"/>
            <a:r>
              <a:rPr lang="fr-FR" sz="3200" b="1" dirty="0" smtClean="0"/>
              <a:t>Liaison unidirectionnelle</a:t>
            </a:r>
            <a:endParaRPr lang="fr-FR" sz="3200" b="1" dirty="0"/>
          </a:p>
        </p:txBody>
      </p:sp>
      <p:sp>
        <p:nvSpPr>
          <p:cNvPr id="3" name="Espace réservé du contenu 2"/>
          <p:cNvSpPr>
            <a:spLocks noGrp="1"/>
          </p:cNvSpPr>
          <p:nvPr>
            <p:ph idx="1"/>
          </p:nvPr>
        </p:nvSpPr>
        <p:spPr>
          <a:xfrm>
            <a:off x="428596" y="1785926"/>
            <a:ext cx="8358246" cy="4214842"/>
          </a:xfrm>
        </p:spPr>
        <p:txBody>
          <a:bodyPr/>
          <a:lstStyle/>
          <a:p>
            <a:r>
              <a:rPr lang="fr-FR" dirty="0" smtClean="0"/>
              <a:t>La liaison unidirectionnelle ou simplex a toujours lieu dans le même sens Emetteur/Récepteur.</a:t>
            </a:r>
          </a:p>
          <a:p>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a:p>
        </p:txBody>
      </p:sp>
      <p:pic>
        <p:nvPicPr>
          <p:cNvPr id="63490" name="Picture 2"/>
          <p:cNvPicPr>
            <a:picLocks noChangeAspect="1" noChangeArrowheads="1"/>
          </p:cNvPicPr>
          <p:nvPr/>
        </p:nvPicPr>
        <p:blipFill>
          <a:blip r:embed="rId2"/>
          <a:srcRect/>
          <a:stretch>
            <a:fillRect/>
          </a:stretch>
        </p:blipFill>
        <p:spPr bwMode="auto">
          <a:xfrm>
            <a:off x="1714480" y="3000372"/>
            <a:ext cx="5745163" cy="2184400"/>
          </a:xfrm>
          <a:prstGeom prst="rect">
            <a:avLst/>
          </a:prstGeom>
          <a:noFill/>
          <a:ln w="9525">
            <a:noFill/>
            <a:miter lim="800000"/>
            <a:headEnd/>
            <a:tailEnd/>
          </a:ln>
          <a:effectLst/>
        </p:spPr>
      </p:pic>
      <p:sp>
        <p:nvSpPr>
          <p:cNvPr id="6" name="ZoneTexte 5"/>
          <p:cNvSpPr txBox="1"/>
          <p:nvPr/>
        </p:nvSpPr>
        <p:spPr>
          <a:xfrm>
            <a:off x="3857620" y="5929330"/>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7" name="Espace réservé de la date 6"/>
          <p:cNvSpPr>
            <a:spLocks noGrp="1"/>
          </p:cNvSpPr>
          <p:nvPr>
            <p:ph type="dt" sz="half" idx="10"/>
          </p:nvPr>
        </p:nvSpPr>
        <p:spPr/>
        <p:txBody>
          <a:bodyPr/>
          <a:lstStyle/>
          <a:p>
            <a:fld id="{4860147A-12CA-4B52-90E4-5CA941127D07}" type="datetime1">
              <a:rPr lang="fr-FR" smtClean="0"/>
              <a:t>09/07/2017</a:t>
            </a:fld>
            <a:endParaRPr lang="fr-FR"/>
          </a:p>
        </p:txBody>
      </p:sp>
      <p:sp>
        <p:nvSpPr>
          <p:cNvPr id="8" name="Espace réservé du numéro de diapositive 7"/>
          <p:cNvSpPr>
            <a:spLocks noGrp="1"/>
          </p:cNvSpPr>
          <p:nvPr>
            <p:ph type="sldNum" sz="quarter" idx="12"/>
          </p:nvPr>
        </p:nvSpPr>
        <p:spPr/>
        <p:txBody>
          <a:bodyPr/>
          <a:lstStyle/>
          <a:p>
            <a:fld id="{EDFF2170-0D21-44FD-A51D-2A853B932FE9}" type="slidenum">
              <a:rPr lang="fr-FR" smtClean="0"/>
              <a:t>33</a:t>
            </a:fld>
            <a:endParaRPr lang="fr-F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857232"/>
            <a:ext cx="8229600" cy="594361"/>
          </a:xfrm>
        </p:spPr>
        <p:txBody>
          <a:bodyPr>
            <a:normAutofit/>
          </a:bodyPr>
          <a:lstStyle/>
          <a:p>
            <a:pPr algn="ctr"/>
            <a:r>
              <a:rPr lang="fr-FR" sz="3200" b="1" dirty="0" smtClean="0"/>
              <a:t>Liaison bidirectionnelle</a:t>
            </a:r>
            <a:endParaRPr lang="fr-FR" sz="3200" b="1" dirty="0"/>
          </a:p>
        </p:txBody>
      </p:sp>
      <p:sp>
        <p:nvSpPr>
          <p:cNvPr id="3" name="Espace réservé du contenu 2"/>
          <p:cNvSpPr>
            <a:spLocks noGrp="1"/>
          </p:cNvSpPr>
          <p:nvPr>
            <p:ph idx="1"/>
          </p:nvPr>
        </p:nvSpPr>
        <p:spPr>
          <a:xfrm>
            <a:off x="457200" y="1571612"/>
            <a:ext cx="8229600" cy="4752988"/>
          </a:xfrm>
        </p:spPr>
        <p:txBody>
          <a:bodyPr/>
          <a:lstStyle/>
          <a:p>
            <a:r>
              <a:rPr lang="fr-FR" dirty="0" smtClean="0"/>
              <a:t>La liaison bidirectionnelles ou à l’alternat ou semi-duplex ou </a:t>
            </a:r>
            <a:r>
              <a:rPr lang="fr-FR" dirty="0" err="1" smtClean="0"/>
              <a:t>half</a:t>
            </a:r>
            <a:r>
              <a:rPr lang="fr-FR" dirty="0" smtClean="0"/>
              <a:t>-duplex permet de faire dialoguer l’émetteur et le récepteur à tour de rôle.</a:t>
            </a:r>
          </a:p>
          <a:p>
            <a:pPr>
              <a:buNone/>
            </a:pPr>
            <a:endParaRPr lang="fr-FR" dirty="0" smtClean="0"/>
          </a:p>
          <a:p>
            <a:pPr>
              <a:buNone/>
            </a:pPr>
            <a:endParaRPr lang="fr-FR" dirty="0" smtClean="0"/>
          </a:p>
          <a:p>
            <a:endParaRPr lang="fr-FR" dirty="0" smtClean="0"/>
          </a:p>
          <a:p>
            <a:pPr>
              <a:buNone/>
            </a:pPr>
            <a:endParaRPr lang="fr-FR" dirty="0"/>
          </a:p>
        </p:txBody>
      </p:sp>
      <p:pic>
        <p:nvPicPr>
          <p:cNvPr id="62466" name="Picture 2"/>
          <p:cNvPicPr>
            <a:picLocks noChangeAspect="1" noChangeArrowheads="1"/>
          </p:cNvPicPr>
          <p:nvPr/>
        </p:nvPicPr>
        <p:blipFill>
          <a:blip r:embed="rId2"/>
          <a:srcRect/>
          <a:stretch>
            <a:fillRect/>
          </a:stretch>
        </p:blipFill>
        <p:spPr bwMode="auto">
          <a:xfrm>
            <a:off x="1071538" y="3071810"/>
            <a:ext cx="6811963" cy="2679700"/>
          </a:xfrm>
          <a:prstGeom prst="rect">
            <a:avLst/>
          </a:prstGeom>
          <a:noFill/>
          <a:ln w="9525">
            <a:noFill/>
            <a:miter lim="800000"/>
            <a:headEnd/>
            <a:tailEnd/>
          </a:ln>
          <a:effectLst/>
        </p:spPr>
      </p:pic>
      <p:sp>
        <p:nvSpPr>
          <p:cNvPr id="6" name="ZoneTexte 5"/>
          <p:cNvSpPr txBox="1"/>
          <p:nvPr/>
        </p:nvSpPr>
        <p:spPr>
          <a:xfrm>
            <a:off x="3714744" y="6000768"/>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7" name="Espace réservé de la date 6"/>
          <p:cNvSpPr>
            <a:spLocks noGrp="1"/>
          </p:cNvSpPr>
          <p:nvPr>
            <p:ph type="dt" sz="half" idx="10"/>
          </p:nvPr>
        </p:nvSpPr>
        <p:spPr/>
        <p:txBody>
          <a:bodyPr/>
          <a:lstStyle/>
          <a:p>
            <a:fld id="{3231C30F-B384-4843-9E24-E11307A83285}" type="datetime1">
              <a:rPr lang="fr-FR" smtClean="0"/>
              <a:t>09/07/2017</a:t>
            </a:fld>
            <a:endParaRPr lang="fr-FR"/>
          </a:p>
        </p:txBody>
      </p:sp>
      <p:sp>
        <p:nvSpPr>
          <p:cNvPr id="8" name="Espace réservé du numéro de diapositive 7"/>
          <p:cNvSpPr>
            <a:spLocks noGrp="1"/>
          </p:cNvSpPr>
          <p:nvPr>
            <p:ph type="sldNum" sz="quarter" idx="12"/>
          </p:nvPr>
        </p:nvSpPr>
        <p:spPr/>
        <p:txBody>
          <a:bodyPr/>
          <a:lstStyle/>
          <a:p>
            <a:fld id="{EDFF2170-0D21-44FD-A51D-2A853B932FE9}" type="slidenum">
              <a:rPr lang="fr-FR" smtClean="0"/>
              <a:t>34</a:t>
            </a:fld>
            <a:endParaRPr lang="fr-F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857232"/>
            <a:ext cx="8366760" cy="640080"/>
          </a:xfrm>
        </p:spPr>
        <p:txBody>
          <a:bodyPr>
            <a:normAutofit/>
          </a:bodyPr>
          <a:lstStyle/>
          <a:p>
            <a:pPr algn="ctr"/>
            <a:r>
              <a:rPr lang="fr-FR" sz="3200" b="1" dirty="0" smtClean="0"/>
              <a:t>Liaison bidirectionnelle simultanée</a:t>
            </a:r>
            <a:endParaRPr lang="fr-FR" sz="3200" b="1" dirty="0"/>
          </a:p>
        </p:txBody>
      </p:sp>
      <p:sp>
        <p:nvSpPr>
          <p:cNvPr id="3" name="Espace réservé du contenu 2"/>
          <p:cNvSpPr>
            <a:spLocks noGrp="1"/>
          </p:cNvSpPr>
          <p:nvPr>
            <p:ph idx="1"/>
          </p:nvPr>
        </p:nvSpPr>
        <p:spPr>
          <a:xfrm>
            <a:off x="457200" y="1643050"/>
            <a:ext cx="8229600" cy="4681550"/>
          </a:xfrm>
        </p:spPr>
        <p:txBody>
          <a:bodyPr/>
          <a:lstStyle/>
          <a:p>
            <a:r>
              <a:rPr lang="fr-FR" dirty="0" smtClean="0"/>
              <a:t>La liaison bidirectionnelle simultanée ou duplex ou full-duplex permet une transmission simultanée dans les deux sens.</a:t>
            </a:r>
          </a:p>
          <a:p>
            <a:pPr>
              <a:buNone/>
            </a:pPr>
            <a:endParaRPr lang="fr-FR" dirty="0"/>
          </a:p>
        </p:txBody>
      </p:sp>
      <p:pic>
        <p:nvPicPr>
          <p:cNvPr id="61441" name="Picture 1"/>
          <p:cNvPicPr>
            <a:picLocks noChangeAspect="1" noChangeArrowheads="1"/>
          </p:cNvPicPr>
          <p:nvPr/>
        </p:nvPicPr>
        <p:blipFill>
          <a:blip r:embed="rId2"/>
          <a:srcRect/>
          <a:stretch>
            <a:fillRect/>
          </a:stretch>
        </p:blipFill>
        <p:spPr bwMode="auto">
          <a:xfrm>
            <a:off x="1285852" y="3071810"/>
            <a:ext cx="6545263" cy="2628900"/>
          </a:xfrm>
          <a:prstGeom prst="rect">
            <a:avLst/>
          </a:prstGeom>
          <a:noFill/>
          <a:ln w="9525">
            <a:noFill/>
            <a:miter lim="800000"/>
            <a:headEnd/>
            <a:tailEnd/>
          </a:ln>
          <a:effectLst/>
        </p:spPr>
      </p:pic>
      <p:sp>
        <p:nvSpPr>
          <p:cNvPr id="6" name="ZoneTexte 5"/>
          <p:cNvSpPr txBox="1"/>
          <p:nvPr/>
        </p:nvSpPr>
        <p:spPr>
          <a:xfrm>
            <a:off x="3714744"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7" name="Espace réservé de la date 6"/>
          <p:cNvSpPr>
            <a:spLocks noGrp="1"/>
          </p:cNvSpPr>
          <p:nvPr>
            <p:ph type="dt" sz="half" idx="10"/>
          </p:nvPr>
        </p:nvSpPr>
        <p:spPr/>
        <p:txBody>
          <a:bodyPr/>
          <a:lstStyle/>
          <a:p>
            <a:fld id="{416F2C9B-FA74-4676-A76F-B5DC67FACE2E}" type="datetime1">
              <a:rPr lang="fr-FR" smtClean="0"/>
              <a:t>09/07/2017</a:t>
            </a:fld>
            <a:endParaRPr lang="fr-FR"/>
          </a:p>
        </p:txBody>
      </p:sp>
      <p:sp>
        <p:nvSpPr>
          <p:cNvPr id="8" name="Espace réservé du numéro de diapositive 7"/>
          <p:cNvSpPr>
            <a:spLocks noGrp="1"/>
          </p:cNvSpPr>
          <p:nvPr>
            <p:ph type="sldNum" sz="quarter" idx="12"/>
          </p:nvPr>
        </p:nvSpPr>
        <p:spPr/>
        <p:txBody>
          <a:bodyPr/>
          <a:lstStyle/>
          <a:p>
            <a:fld id="{EDFF2170-0D21-44FD-A51D-2A853B932FE9}" type="slidenum">
              <a:rPr lang="fr-FR" smtClean="0"/>
              <a:t>35</a:t>
            </a:fld>
            <a:endParaRPr lang="fr-F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1000108"/>
            <a:ext cx="8366760" cy="578328"/>
          </a:xfrm>
        </p:spPr>
        <p:txBody>
          <a:bodyPr>
            <a:normAutofit/>
          </a:bodyPr>
          <a:lstStyle/>
          <a:p>
            <a:pPr algn="ctr"/>
            <a:r>
              <a:rPr lang="fr-FR" sz="3200" b="1" dirty="0" smtClean="0"/>
              <a:t>Transmission synchrone</a:t>
            </a:r>
            <a:endParaRPr lang="fr-FR" sz="3200" b="1" dirty="0"/>
          </a:p>
        </p:txBody>
      </p:sp>
      <p:sp>
        <p:nvSpPr>
          <p:cNvPr id="3" name="Espace réservé du contenu 2"/>
          <p:cNvSpPr>
            <a:spLocks noGrp="1"/>
          </p:cNvSpPr>
          <p:nvPr>
            <p:ph idx="1"/>
          </p:nvPr>
        </p:nvSpPr>
        <p:spPr>
          <a:xfrm>
            <a:off x="320040" y="1785926"/>
            <a:ext cx="8466802" cy="4071966"/>
          </a:xfrm>
        </p:spPr>
        <p:txBody>
          <a:bodyPr/>
          <a:lstStyle/>
          <a:p>
            <a:r>
              <a:rPr lang="fr-FR" dirty="0" smtClean="0"/>
              <a:t>Un signal numérique est synchrone si les intervalles de temps alloués à chaque symbole son égaux et coïncident avec les périodes successives d’un signal appelé base de temps ou horloge.</a:t>
            </a:r>
          </a:p>
          <a:p>
            <a:r>
              <a:rPr lang="fr-FR" dirty="0" smtClean="0"/>
              <a:t>Le signal d’horloge associé est indispensable à l’interprétation du signal de données.</a:t>
            </a:r>
          </a:p>
          <a:p>
            <a:r>
              <a:rPr lang="fr-FR" dirty="0" smtClean="0"/>
              <a:t>Les transmissions synchrones sont utilisées pour acheminer des volumes importantes d’information (transfert de fichier par exemple).</a:t>
            </a:r>
            <a:endParaRPr lang="fr-FR" dirty="0"/>
          </a:p>
        </p:txBody>
      </p:sp>
      <p:sp>
        <p:nvSpPr>
          <p:cNvPr id="6" name="ZoneTexte 5"/>
          <p:cNvSpPr txBox="1"/>
          <p:nvPr/>
        </p:nvSpPr>
        <p:spPr>
          <a:xfrm>
            <a:off x="3643306"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17D8D342-0321-41F2-A617-20F153E29E5A}"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36</a:t>
            </a:fld>
            <a:endParaRPr lang="fr-F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1472" y="1000108"/>
            <a:ext cx="8229600" cy="524224"/>
          </a:xfrm>
        </p:spPr>
        <p:txBody>
          <a:bodyPr>
            <a:noAutofit/>
          </a:bodyPr>
          <a:lstStyle/>
          <a:p>
            <a:pPr algn="ctr"/>
            <a:r>
              <a:rPr lang="fr-FR" sz="3200" b="1" dirty="0" smtClean="0"/>
              <a:t>Illustration d’une transmission synchrone</a:t>
            </a:r>
            <a:endParaRPr lang="fr-FR" sz="3200" b="1" dirty="0"/>
          </a:p>
        </p:txBody>
      </p:sp>
      <p:pic>
        <p:nvPicPr>
          <p:cNvPr id="59393" name="Picture 1"/>
          <p:cNvPicPr>
            <a:picLocks noGrp="1" noChangeAspect="1" noChangeArrowheads="1"/>
          </p:cNvPicPr>
          <p:nvPr>
            <p:ph idx="1"/>
          </p:nvPr>
        </p:nvPicPr>
        <p:blipFill>
          <a:blip r:embed="rId2"/>
          <a:srcRect/>
          <a:stretch>
            <a:fillRect/>
          </a:stretch>
        </p:blipFill>
        <p:spPr bwMode="auto">
          <a:xfrm>
            <a:off x="1357290" y="1643050"/>
            <a:ext cx="6068272" cy="3867453"/>
          </a:xfrm>
          <a:prstGeom prst="rect">
            <a:avLst/>
          </a:prstGeom>
          <a:noFill/>
          <a:ln w="9525">
            <a:noFill/>
            <a:miter lim="800000"/>
            <a:headEnd/>
            <a:tailEnd/>
          </a:ln>
          <a:effectLst/>
        </p:spPr>
      </p:pic>
      <p:sp>
        <p:nvSpPr>
          <p:cNvPr id="6" name="ZoneTexte 5"/>
          <p:cNvSpPr txBox="1"/>
          <p:nvPr/>
        </p:nvSpPr>
        <p:spPr>
          <a:xfrm>
            <a:off x="3428992" y="6000768"/>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1271C163-3EF5-470E-976B-7E00182D7BD3}"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37</a:t>
            </a:fld>
            <a:endParaRPr lang="fr-F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785794"/>
            <a:ext cx="8377104" cy="578328"/>
          </a:xfrm>
        </p:spPr>
        <p:txBody>
          <a:bodyPr>
            <a:normAutofit/>
          </a:bodyPr>
          <a:lstStyle/>
          <a:p>
            <a:pPr algn="ctr"/>
            <a:r>
              <a:rPr lang="fr-FR" sz="3200" b="1" dirty="0" smtClean="0"/>
              <a:t>Transmission asynchrone</a:t>
            </a:r>
            <a:endParaRPr lang="fr-FR" sz="3200" b="1" dirty="0"/>
          </a:p>
        </p:txBody>
      </p:sp>
      <p:sp>
        <p:nvSpPr>
          <p:cNvPr id="3" name="Espace réservé du contenu 2"/>
          <p:cNvSpPr>
            <a:spLocks noGrp="1"/>
          </p:cNvSpPr>
          <p:nvPr>
            <p:ph idx="1"/>
          </p:nvPr>
        </p:nvSpPr>
        <p:spPr>
          <a:xfrm>
            <a:off x="320040" y="1500174"/>
            <a:ext cx="8466802" cy="4593122"/>
          </a:xfrm>
        </p:spPr>
        <p:txBody>
          <a:bodyPr>
            <a:normAutofit lnSpcReduction="10000"/>
          </a:bodyPr>
          <a:lstStyle/>
          <a:p>
            <a:r>
              <a:rPr lang="fr-FR" dirty="0" smtClean="0"/>
              <a:t>Lorsque la source produit des caractères à faibles débits et à des instants aléatoires, il est parfois plus simple de transmettre ces caractères au moment où cette source les délivre, sans tenir compte des caractères précédents ou suivants. </a:t>
            </a:r>
          </a:p>
          <a:p>
            <a:r>
              <a:rPr lang="fr-FR" dirty="0" smtClean="0"/>
              <a:t>On a alors des successions de trains binaires synchrones pour la durée de transmission d’un caractère, qui se succèdent à des instants aléatoires. </a:t>
            </a:r>
          </a:p>
          <a:p>
            <a:r>
              <a:rPr lang="fr-FR" dirty="0" smtClean="0"/>
              <a:t>Il est nécessaire d’adjoindre aux caractères des délimiteurs de début (START) et de fin (STOP) permettant une reconnaissance du caractère.</a:t>
            </a:r>
            <a:endParaRPr lang="fr-FR" dirty="0"/>
          </a:p>
        </p:txBody>
      </p:sp>
      <p:sp>
        <p:nvSpPr>
          <p:cNvPr id="6" name="ZoneTexte 5"/>
          <p:cNvSpPr txBox="1"/>
          <p:nvPr/>
        </p:nvSpPr>
        <p:spPr>
          <a:xfrm>
            <a:off x="3500430"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35942EB3-2D7A-4457-BFF5-0DB727822B03}"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38</a:t>
            </a:fld>
            <a:endParaRPr lang="fr-F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1071546"/>
            <a:ext cx="8229600" cy="578328"/>
          </a:xfrm>
        </p:spPr>
        <p:txBody>
          <a:bodyPr>
            <a:normAutofit/>
          </a:bodyPr>
          <a:lstStyle/>
          <a:p>
            <a:pPr algn="ctr"/>
            <a:r>
              <a:rPr lang="fr-FR" sz="3200" b="1" dirty="0" smtClean="0"/>
              <a:t>Illustration d’une transmission asynchrone</a:t>
            </a:r>
            <a:endParaRPr lang="fr-FR" sz="3200" b="1" dirty="0"/>
          </a:p>
        </p:txBody>
      </p:sp>
      <p:pic>
        <p:nvPicPr>
          <p:cNvPr id="3075" name="Picture 3"/>
          <p:cNvPicPr>
            <a:picLocks noGrp="1" noChangeAspect="1" noChangeArrowheads="1"/>
          </p:cNvPicPr>
          <p:nvPr>
            <p:ph idx="1"/>
          </p:nvPr>
        </p:nvPicPr>
        <p:blipFill>
          <a:blip r:embed="rId2" cstate="print"/>
          <a:srcRect/>
          <a:stretch>
            <a:fillRect/>
          </a:stretch>
        </p:blipFill>
        <p:spPr bwMode="auto">
          <a:xfrm>
            <a:off x="1071538" y="2000240"/>
            <a:ext cx="7063740" cy="3096344"/>
          </a:xfrm>
          <a:prstGeom prst="rect">
            <a:avLst/>
          </a:prstGeom>
          <a:noFill/>
          <a:ln w="9525">
            <a:noFill/>
            <a:miter lim="800000"/>
            <a:headEnd/>
            <a:tailEnd/>
          </a:ln>
        </p:spPr>
      </p:pic>
      <p:sp>
        <p:nvSpPr>
          <p:cNvPr id="6" name="ZoneTexte 5"/>
          <p:cNvSpPr txBox="1"/>
          <p:nvPr/>
        </p:nvSpPr>
        <p:spPr>
          <a:xfrm>
            <a:off x="3643306" y="6000768"/>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D6A90127-5D1C-455B-A718-46E1715EFE4F}"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39</a:t>
            </a:fld>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785794"/>
            <a:ext cx="8229600" cy="668240"/>
          </a:xfrm>
        </p:spPr>
        <p:txBody>
          <a:bodyPr>
            <a:normAutofit/>
          </a:bodyPr>
          <a:lstStyle/>
          <a:p>
            <a:pPr algn="ctr"/>
            <a:r>
              <a:rPr lang="fr-FR" sz="3200" b="1" dirty="0" smtClean="0"/>
              <a:t>Définition d’un signal</a:t>
            </a:r>
            <a:endParaRPr lang="fr-FR" sz="3200" b="1" dirty="0"/>
          </a:p>
        </p:txBody>
      </p:sp>
      <p:sp>
        <p:nvSpPr>
          <p:cNvPr id="3" name="Espace réservé du contenu 2"/>
          <p:cNvSpPr>
            <a:spLocks noGrp="1"/>
          </p:cNvSpPr>
          <p:nvPr>
            <p:ph idx="1"/>
          </p:nvPr>
        </p:nvSpPr>
        <p:spPr>
          <a:xfrm>
            <a:off x="214282" y="1785926"/>
            <a:ext cx="8715436" cy="4163354"/>
          </a:xfrm>
        </p:spPr>
        <p:txBody>
          <a:bodyPr/>
          <a:lstStyle/>
          <a:p>
            <a:r>
              <a:rPr lang="fr-FR" dirty="0" smtClean="0"/>
              <a:t>Un signal est la représentation physique d’une information. </a:t>
            </a:r>
          </a:p>
          <a:p>
            <a:r>
              <a:rPr lang="fr-FR" dirty="0" smtClean="0"/>
              <a:t>Il dépend de la nature du support de transmission. </a:t>
            </a:r>
          </a:p>
          <a:p>
            <a:r>
              <a:rPr lang="fr-FR" dirty="0" smtClean="0"/>
              <a:t>Il représente une </a:t>
            </a:r>
            <a:r>
              <a:rPr lang="fr-FR" b="1" dirty="0" smtClean="0"/>
              <a:t>tension électrique souhaitée  </a:t>
            </a:r>
            <a:r>
              <a:rPr lang="fr-FR" dirty="0" smtClean="0"/>
              <a:t>(support électrique), </a:t>
            </a:r>
            <a:r>
              <a:rPr lang="fr-FR" b="1" dirty="0" smtClean="0"/>
              <a:t>un modèle d’impulsions lumineuses </a:t>
            </a:r>
            <a:r>
              <a:rPr lang="fr-FR" dirty="0" smtClean="0"/>
              <a:t>(fibre optique) ou encore une </a:t>
            </a:r>
            <a:r>
              <a:rPr lang="fr-FR" b="1" dirty="0" smtClean="0"/>
              <a:t>onde électromagnétique modulée </a:t>
            </a:r>
            <a:r>
              <a:rPr lang="fr-FR" dirty="0" smtClean="0"/>
              <a:t>(support sans fil). </a:t>
            </a:r>
          </a:p>
          <a:p>
            <a:r>
              <a:rPr lang="fr-FR" dirty="0" smtClean="0"/>
              <a:t>Un signal permet ainsi d’acheminer les données dans le média de transmission.</a:t>
            </a:r>
          </a:p>
          <a:p>
            <a:pPr>
              <a:buNone/>
            </a:pPr>
            <a:endParaRPr lang="fr-FR" dirty="0" smtClean="0"/>
          </a:p>
          <a:p>
            <a:pPr>
              <a:buNone/>
            </a:pPr>
            <a:endParaRPr lang="fr-FR" dirty="0" smtClean="0"/>
          </a:p>
        </p:txBody>
      </p:sp>
      <p:sp>
        <p:nvSpPr>
          <p:cNvPr id="6" name="ZoneTexte 5"/>
          <p:cNvSpPr txBox="1"/>
          <p:nvPr/>
        </p:nvSpPr>
        <p:spPr>
          <a:xfrm>
            <a:off x="3714744"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CF736301-6BEB-4D6C-8917-F4FD2D7364A1}"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4</a:t>
            </a:fld>
            <a:endParaRPr lang="fr-F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928670"/>
            <a:ext cx="8229600" cy="655320"/>
          </a:xfrm>
        </p:spPr>
        <p:txBody>
          <a:bodyPr>
            <a:normAutofit/>
          </a:bodyPr>
          <a:lstStyle/>
          <a:p>
            <a:pPr algn="ctr"/>
            <a:r>
              <a:rPr lang="fr-FR" sz="3200" b="1" dirty="0" smtClean="0"/>
              <a:t>Transmission en bande de base</a:t>
            </a:r>
            <a:endParaRPr lang="fr-FR" sz="3200" b="1" dirty="0"/>
          </a:p>
        </p:txBody>
      </p:sp>
      <p:sp>
        <p:nvSpPr>
          <p:cNvPr id="3" name="Espace réservé du contenu 2"/>
          <p:cNvSpPr>
            <a:spLocks noGrp="1"/>
          </p:cNvSpPr>
          <p:nvPr>
            <p:ph idx="1"/>
          </p:nvPr>
        </p:nvSpPr>
        <p:spPr>
          <a:xfrm>
            <a:off x="323528" y="1785926"/>
            <a:ext cx="8496944" cy="3929090"/>
          </a:xfrm>
        </p:spPr>
        <p:txBody>
          <a:bodyPr>
            <a:normAutofit/>
          </a:bodyPr>
          <a:lstStyle/>
          <a:p>
            <a:r>
              <a:rPr lang="fr-FR" dirty="0" smtClean="0"/>
              <a:t>Elle consiste à émettre sur la ligne des courants qui reflètent les bits à transmettre. </a:t>
            </a:r>
          </a:p>
          <a:p>
            <a:r>
              <a:rPr lang="fr-FR" dirty="0" smtClean="0"/>
              <a:t>Pour cela, on utilise les MODEM dont leurs rôles est de substituer au signal initial un autre signal similaire dont le spectre est mieux adapté à la ligne.</a:t>
            </a:r>
          </a:p>
          <a:p>
            <a:r>
              <a:rPr lang="fr-FR" dirty="0" smtClean="0"/>
              <a:t>Pour illustrer ce propos, étudions la transformation du signal binaire : </a:t>
            </a:r>
            <a:r>
              <a:rPr lang="fr-FR" b="1" dirty="0" smtClean="0"/>
              <a:t>1001011101</a:t>
            </a:r>
            <a:endParaRPr lang="fr-FR" dirty="0"/>
          </a:p>
        </p:txBody>
      </p:sp>
      <p:sp>
        <p:nvSpPr>
          <p:cNvPr id="6" name="ZoneTexte 5"/>
          <p:cNvSpPr txBox="1"/>
          <p:nvPr/>
        </p:nvSpPr>
        <p:spPr>
          <a:xfrm>
            <a:off x="3571868" y="6143644"/>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74BE32C0-6D0D-49C7-8C4D-4577F4BC6673}"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40</a:t>
            </a:fld>
            <a:endParaRPr lang="fr-F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714356"/>
            <a:ext cx="8414668" cy="650336"/>
          </a:xfrm>
        </p:spPr>
        <p:txBody>
          <a:bodyPr>
            <a:normAutofit/>
          </a:bodyPr>
          <a:lstStyle/>
          <a:p>
            <a:pPr algn="ctr"/>
            <a:r>
              <a:rPr lang="fr-FR" sz="3200" b="1" dirty="0" smtClean="0"/>
              <a:t>Transmission en bande de base (suite)</a:t>
            </a:r>
            <a:endParaRPr lang="fr-FR" sz="3200" b="1" dirty="0"/>
          </a:p>
        </p:txBody>
      </p:sp>
      <p:sp>
        <p:nvSpPr>
          <p:cNvPr id="3" name="Espace réservé du contenu 2"/>
          <p:cNvSpPr>
            <a:spLocks noGrp="1"/>
          </p:cNvSpPr>
          <p:nvPr>
            <p:ph idx="1"/>
          </p:nvPr>
        </p:nvSpPr>
        <p:spPr>
          <a:xfrm>
            <a:off x="272132" y="1571612"/>
            <a:ext cx="8586148" cy="4570108"/>
          </a:xfrm>
        </p:spPr>
        <p:txBody>
          <a:bodyPr/>
          <a:lstStyle/>
          <a:p>
            <a:r>
              <a:rPr lang="fr-FR" dirty="0" smtClean="0"/>
              <a:t>Cette représentation est faite sous la forme de créneaux unipolaires avec une tension positive </a:t>
            </a:r>
            <a:r>
              <a:rPr lang="fr-FR" b="1" dirty="0" smtClean="0"/>
              <a:t>+V </a:t>
            </a:r>
            <a:r>
              <a:rPr lang="fr-FR" dirty="0" smtClean="0"/>
              <a:t>pour les niveaux logique </a:t>
            </a:r>
            <a:r>
              <a:rPr lang="fr-FR" b="1" dirty="0" smtClean="0"/>
              <a:t>'1'</a:t>
            </a:r>
            <a:r>
              <a:rPr lang="fr-FR" dirty="0" smtClean="0"/>
              <a:t>, et une tension nulle </a:t>
            </a:r>
            <a:r>
              <a:rPr lang="fr-FR" b="1" dirty="0" smtClean="0"/>
              <a:t>0 V</a:t>
            </a:r>
            <a:r>
              <a:rPr lang="fr-FR" dirty="0" smtClean="0"/>
              <a:t> pour les niveaux logique </a:t>
            </a:r>
            <a:r>
              <a:rPr lang="fr-FR" b="1" dirty="0" smtClean="0"/>
              <a:t>'0'</a:t>
            </a:r>
            <a:r>
              <a:rPr lang="fr-FR" dirty="0" smtClean="0"/>
              <a:t>.</a:t>
            </a:r>
          </a:p>
          <a:p>
            <a:endParaRPr lang="fr-FR" dirty="0"/>
          </a:p>
        </p:txBody>
      </p:sp>
      <p:pic>
        <p:nvPicPr>
          <p:cNvPr id="6" name="Picture 2"/>
          <p:cNvPicPr>
            <a:picLocks noChangeAspect="1" noChangeArrowheads="1"/>
          </p:cNvPicPr>
          <p:nvPr/>
        </p:nvPicPr>
        <p:blipFill>
          <a:blip r:embed="rId2" cstate="print"/>
          <a:srcRect/>
          <a:stretch>
            <a:fillRect/>
          </a:stretch>
        </p:blipFill>
        <p:spPr bwMode="auto">
          <a:xfrm>
            <a:off x="1357290" y="3429000"/>
            <a:ext cx="6374130" cy="2643206"/>
          </a:xfrm>
          <a:prstGeom prst="rect">
            <a:avLst/>
          </a:prstGeom>
          <a:noFill/>
          <a:ln w="9525">
            <a:noFill/>
            <a:miter lim="800000"/>
            <a:headEnd/>
            <a:tailEnd/>
          </a:ln>
        </p:spPr>
      </p:pic>
      <p:sp>
        <p:nvSpPr>
          <p:cNvPr id="7" name="ZoneTexte 6"/>
          <p:cNvSpPr txBox="1"/>
          <p:nvPr/>
        </p:nvSpPr>
        <p:spPr>
          <a:xfrm>
            <a:off x="3786182" y="6215082"/>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8" name="Espace réservé de la date 7"/>
          <p:cNvSpPr>
            <a:spLocks noGrp="1"/>
          </p:cNvSpPr>
          <p:nvPr>
            <p:ph type="dt" sz="half" idx="10"/>
          </p:nvPr>
        </p:nvSpPr>
        <p:spPr/>
        <p:txBody>
          <a:bodyPr/>
          <a:lstStyle/>
          <a:p>
            <a:fld id="{991853C3-38CB-45CD-BB21-C3B45935C3C6}" type="datetime1">
              <a:rPr lang="fr-FR" smtClean="0"/>
              <a:t>09/07/2017</a:t>
            </a:fld>
            <a:endParaRPr lang="fr-FR"/>
          </a:p>
        </p:txBody>
      </p:sp>
      <p:sp>
        <p:nvSpPr>
          <p:cNvPr id="9" name="Espace réservé du numéro de diapositive 8"/>
          <p:cNvSpPr>
            <a:spLocks noGrp="1"/>
          </p:cNvSpPr>
          <p:nvPr>
            <p:ph type="sldNum" sz="quarter" idx="12"/>
          </p:nvPr>
        </p:nvSpPr>
        <p:spPr/>
        <p:txBody>
          <a:bodyPr/>
          <a:lstStyle/>
          <a:p>
            <a:fld id="{EDFF2170-0D21-44FD-A51D-2A853B932FE9}" type="slidenum">
              <a:rPr lang="fr-FR" smtClean="0"/>
              <a:t>41</a:t>
            </a:fld>
            <a:endParaRPr lang="fr-F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928670"/>
            <a:ext cx="8366760" cy="578328"/>
          </a:xfrm>
        </p:spPr>
        <p:txBody>
          <a:bodyPr>
            <a:normAutofit/>
          </a:bodyPr>
          <a:lstStyle/>
          <a:p>
            <a:pPr algn="ctr"/>
            <a:r>
              <a:rPr lang="fr-FR" sz="3200" b="1" dirty="0" smtClean="0"/>
              <a:t>Les différents types de codage</a:t>
            </a:r>
            <a:endParaRPr lang="fr-FR" sz="3200" b="1" dirty="0"/>
          </a:p>
        </p:txBody>
      </p:sp>
      <p:sp>
        <p:nvSpPr>
          <p:cNvPr id="3" name="Espace réservé du contenu 2"/>
          <p:cNvSpPr>
            <a:spLocks noGrp="1"/>
          </p:cNvSpPr>
          <p:nvPr>
            <p:ph idx="1"/>
          </p:nvPr>
        </p:nvSpPr>
        <p:spPr>
          <a:xfrm>
            <a:off x="357158" y="1785926"/>
            <a:ext cx="8429684" cy="4071966"/>
          </a:xfrm>
        </p:spPr>
        <p:txBody>
          <a:bodyPr/>
          <a:lstStyle/>
          <a:p>
            <a:r>
              <a:rPr lang="fr-FR" dirty="0" smtClean="0"/>
              <a:t>Il existe de nombreuses techniques de codages permettant de transformer un signal numérique en signal analogique.</a:t>
            </a:r>
          </a:p>
          <a:p>
            <a:r>
              <a:rPr lang="fr-FR" dirty="0" smtClean="0"/>
              <a:t>Nous présentons ci-dessous certaines de ces techniques de codage qui sont les plus utilisées dans les réseaux informatiques. </a:t>
            </a:r>
            <a:endParaRPr lang="fr-FR" dirty="0"/>
          </a:p>
        </p:txBody>
      </p:sp>
      <p:sp>
        <p:nvSpPr>
          <p:cNvPr id="6" name="ZoneTexte 5"/>
          <p:cNvSpPr txBox="1"/>
          <p:nvPr/>
        </p:nvSpPr>
        <p:spPr>
          <a:xfrm>
            <a:off x="3500430" y="6143644"/>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33C923BF-C478-489D-9D25-02D2EF747EF1}"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42</a:t>
            </a:fld>
            <a:endParaRPr lang="fr-F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928670"/>
            <a:ext cx="8414668" cy="578328"/>
          </a:xfrm>
        </p:spPr>
        <p:txBody>
          <a:bodyPr>
            <a:normAutofit/>
          </a:bodyPr>
          <a:lstStyle/>
          <a:p>
            <a:pPr algn="ctr"/>
            <a:r>
              <a:rPr lang="fr-FR" sz="3200" b="1" dirty="0" smtClean="0"/>
              <a:t>Le code du tout ou rien</a:t>
            </a:r>
            <a:endParaRPr lang="fr-FR" sz="3200" b="1" dirty="0"/>
          </a:p>
        </p:txBody>
      </p:sp>
      <p:sp>
        <p:nvSpPr>
          <p:cNvPr id="3" name="Espace réservé du contenu 2"/>
          <p:cNvSpPr>
            <a:spLocks noGrp="1"/>
          </p:cNvSpPr>
          <p:nvPr>
            <p:ph idx="1"/>
          </p:nvPr>
        </p:nvSpPr>
        <p:spPr>
          <a:xfrm>
            <a:off x="428596" y="1785926"/>
            <a:ext cx="8286808" cy="3893090"/>
          </a:xfrm>
        </p:spPr>
        <p:txBody>
          <a:bodyPr/>
          <a:lstStyle/>
          <a:p>
            <a:r>
              <a:rPr lang="fr-FR" dirty="0" smtClean="0"/>
              <a:t>C’est le plus simple des techniques de codage. </a:t>
            </a:r>
          </a:p>
          <a:p>
            <a:r>
              <a:rPr lang="fr-FR" dirty="0" smtClean="0"/>
              <a:t>Dans ce code, un courant nul code le </a:t>
            </a:r>
            <a:r>
              <a:rPr lang="fr-FR" b="1" dirty="0" smtClean="0"/>
              <a:t>0 </a:t>
            </a:r>
            <a:r>
              <a:rPr lang="fr-FR" dirty="0" smtClean="0"/>
              <a:t>et un courant positif code le 1.</a:t>
            </a:r>
            <a:endParaRPr lang="fr-FR" dirty="0"/>
          </a:p>
        </p:txBody>
      </p:sp>
      <p:sp>
        <p:nvSpPr>
          <p:cNvPr id="6" name="ZoneTexte 5"/>
          <p:cNvSpPr txBox="1"/>
          <p:nvPr/>
        </p:nvSpPr>
        <p:spPr>
          <a:xfrm>
            <a:off x="3714744"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26FCEC7C-F575-4D18-A7FA-FB65D692FCEC}"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43</a:t>
            </a:fld>
            <a:endParaRPr lang="fr-F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714356"/>
            <a:ext cx="8229600" cy="640080"/>
          </a:xfrm>
        </p:spPr>
        <p:txBody>
          <a:bodyPr>
            <a:normAutofit/>
          </a:bodyPr>
          <a:lstStyle/>
          <a:p>
            <a:pPr algn="ctr"/>
            <a:r>
              <a:rPr lang="fr-FR" sz="3200" b="1" dirty="0" smtClean="0"/>
              <a:t>Le code NRZ (Non Retour à Zéro)</a:t>
            </a:r>
            <a:endParaRPr lang="fr-FR" sz="3200" b="1" dirty="0"/>
          </a:p>
        </p:txBody>
      </p:sp>
      <p:sp>
        <p:nvSpPr>
          <p:cNvPr id="3" name="Espace réservé du contenu 2"/>
          <p:cNvSpPr>
            <a:spLocks noGrp="1"/>
          </p:cNvSpPr>
          <p:nvPr>
            <p:ph idx="1"/>
          </p:nvPr>
        </p:nvSpPr>
        <p:spPr>
          <a:xfrm>
            <a:off x="272132" y="1500174"/>
            <a:ext cx="8514710" cy="4534866"/>
          </a:xfrm>
        </p:spPr>
        <p:txBody>
          <a:bodyPr/>
          <a:lstStyle/>
          <a:p>
            <a:r>
              <a:rPr lang="fr-FR" dirty="0" smtClean="0"/>
              <a:t>Pour éviter la difficulté à obtenir un courant nul, on code le 1 par un courant positif et le 0 par un courant négatif.</a:t>
            </a:r>
          </a:p>
          <a:p>
            <a:r>
              <a:rPr lang="fr-FR" dirty="0" smtClean="0"/>
              <a:t>Les niveaux </a:t>
            </a:r>
            <a:r>
              <a:rPr lang="fr-FR" b="1" dirty="0" smtClean="0"/>
              <a:t>'0' </a:t>
            </a:r>
            <a:r>
              <a:rPr lang="fr-FR" dirty="0" smtClean="0"/>
              <a:t>sont codés par une tension </a:t>
            </a:r>
            <a:r>
              <a:rPr lang="fr-FR" b="1" dirty="0" smtClean="0"/>
              <a:t> –V</a:t>
            </a:r>
            <a:r>
              <a:rPr lang="fr-FR" dirty="0" smtClean="0"/>
              <a:t>.</a:t>
            </a:r>
          </a:p>
          <a:p>
            <a:r>
              <a:rPr lang="fr-FR" dirty="0" smtClean="0"/>
              <a:t>Les niveaux </a:t>
            </a:r>
            <a:r>
              <a:rPr lang="fr-FR" b="1" dirty="0" smtClean="0"/>
              <a:t>'1' </a:t>
            </a:r>
            <a:r>
              <a:rPr lang="fr-FR" dirty="0" smtClean="0"/>
              <a:t>sont codés par une tension  </a:t>
            </a:r>
            <a:r>
              <a:rPr lang="fr-FR" b="1" dirty="0" smtClean="0"/>
              <a:t>+V</a:t>
            </a:r>
            <a:r>
              <a:rPr lang="fr-FR" dirty="0" smtClean="0"/>
              <a:t>.</a:t>
            </a:r>
          </a:p>
          <a:p>
            <a:pPr>
              <a:buNone/>
            </a:pPr>
            <a:endParaRPr lang="fr-FR" dirty="0"/>
          </a:p>
        </p:txBody>
      </p:sp>
      <p:pic>
        <p:nvPicPr>
          <p:cNvPr id="6" name="Picture 2"/>
          <p:cNvPicPr>
            <a:picLocks noChangeAspect="1" noChangeArrowheads="1"/>
          </p:cNvPicPr>
          <p:nvPr/>
        </p:nvPicPr>
        <p:blipFill>
          <a:blip r:embed="rId2" cstate="print"/>
          <a:srcRect/>
          <a:stretch>
            <a:fillRect/>
          </a:stretch>
        </p:blipFill>
        <p:spPr bwMode="auto">
          <a:xfrm>
            <a:off x="1571604" y="3500438"/>
            <a:ext cx="5857916" cy="2500330"/>
          </a:xfrm>
          <a:prstGeom prst="rect">
            <a:avLst/>
          </a:prstGeom>
          <a:noFill/>
          <a:ln w="9525">
            <a:noFill/>
            <a:miter lim="800000"/>
            <a:headEnd/>
            <a:tailEnd/>
          </a:ln>
        </p:spPr>
      </p:pic>
      <p:sp>
        <p:nvSpPr>
          <p:cNvPr id="7" name="ZoneTexte 6"/>
          <p:cNvSpPr txBox="1"/>
          <p:nvPr/>
        </p:nvSpPr>
        <p:spPr>
          <a:xfrm>
            <a:off x="3643306" y="6143644"/>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8" name="Espace réservé de la date 7"/>
          <p:cNvSpPr>
            <a:spLocks noGrp="1"/>
          </p:cNvSpPr>
          <p:nvPr>
            <p:ph type="dt" sz="half" idx="10"/>
          </p:nvPr>
        </p:nvSpPr>
        <p:spPr/>
        <p:txBody>
          <a:bodyPr/>
          <a:lstStyle/>
          <a:p>
            <a:fld id="{324A6447-1964-488F-A7DC-A4C6EC7823E9}" type="datetime1">
              <a:rPr lang="fr-FR" smtClean="0"/>
              <a:t>09/07/2017</a:t>
            </a:fld>
            <a:endParaRPr lang="fr-FR"/>
          </a:p>
        </p:txBody>
      </p:sp>
      <p:sp>
        <p:nvSpPr>
          <p:cNvPr id="9" name="Espace réservé du numéro de diapositive 8"/>
          <p:cNvSpPr>
            <a:spLocks noGrp="1"/>
          </p:cNvSpPr>
          <p:nvPr>
            <p:ph type="sldNum" sz="quarter" idx="12"/>
          </p:nvPr>
        </p:nvSpPr>
        <p:spPr/>
        <p:txBody>
          <a:bodyPr/>
          <a:lstStyle/>
          <a:p>
            <a:fld id="{EDFF2170-0D21-44FD-A51D-2A853B932FE9}" type="slidenum">
              <a:rPr lang="fr-FR" smtClean="0"/>
              <a:t>44</a:t>
            </a:fld>
            <a:endParaRPr lang="fr-F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571480"/>
            <a:ext cx="8229600" cy="650336"/>
          </a:xfrm>
        </p:spPr>
        <p:txBody>
          <a:bodyPr>
            <a:normAutofit/>
          </a:bodyPr>
          <a:lstStyle/>
          <a:p>
            <a:pPr algn="ctr"/>
            <a:r>
              <a:rPr lang="fr-FR" sz="3200" b="1" dirty="0" smtClean="0"/>
              <a:t>Le code bipolaire</a:t>
            </a:r>
            <a:endParaRPr lang="fr-FR" sz="3200" b="1" dirty="0"/>
          </a:p>
        </p:txBody>
      </p:sp>
      <p:sp>
        <p:nvSpPr>
          <p:cNvPr id="3" name="Espace réservé du contenu 2"/>
          <p:cNvSpPr>
            <a:spLocks noGrp="1"/>
          </p:cNvSpPr>
          <p:nvPr>
            <p:ph idx="1"/>
          </p:nvPr>
        </p:nvSpPr>
        <p:spPr>
          <a:xfrm>
            <a:off x="285720" y="1264920"/>
            <a:ext cx="8572560" cy="5059680"/>
          </a:xfrm>
        </p:spPr>
        <p:txBody>
          <a:bodyPr/>
          <a:lstStyle/>
          <a:p>
            <a:r>
              <a:rPr lang="fr-FR" dirty="0" smtClean="0"/>
              <a:t>Il s’agit aussi un code tout ou rien dans lequel le 0 est représenté par un courant nul, mais ici le 1 est représenté par un courant alternativement positif ou négatif pour éviter de maintenir des courants continus.</a:t>
            </a:r>
          </a:p>
          <a:p>
            <a:r>
              <a:rPr lang="fr-FR" dirty="0" smtClean="0"/>
              <a:t>Les niveaux '0' sont codés par une tension Nulle (0 V),</a:t>
            </a:r>
          </a:p>
          <a:p>
            <a:r>
              <a:rPr lang="fr-FR" dirty="0" smtClean="0"/>
              <a:t>Les niveaux '1' sont codés alternativement par un niveau +V et –V.</a:t>
            </a:r>
          </a:p>
          <a:p>
            <a:pPr>
              <a:buNone/>
            </a:pPr>
            <a:endParaRPr lang="fr-FR" dirty="0"/>
          </a:p>
        </p:txBody>
      </p:sp>
      <p:pic>
        <p:nvPicPr>
          <p:cNvPr id="6" name="Picture 2"/>
          <p:cNvPicPr>
            <a:picLocks noChangeAspect="1" noChangeArrowheads="1"/>
          </p:cNvPicPr>
          <p:nvPr/>
        </p:nvPicPr>
        <p:blipFill>
          <a:blip r:embed="rId2" cstate="print"/>
          <a:srcRect/>
          <a:stretch>
            <a:fillRect/>
          </a:stretch>
        </p:blipFill>
        <p:spPr bwMode="auto">
          <a:xfrm>
            <a:off x="2000233" y="4071942"/>
            <a:ext cx="5214974" cy="2187494"/>
          </a:xfrm>
          <a:prstGeom prst="rect">
            <a:avLst/>
          </a:prstGeom>
          <a:noFill/>
          <a:ln w="9525">
            <a:noFill/>
            <a:miter lim="800000"/>
            <a:headEnd/>
            <a:tailEnd/>
          </a:ln>
        </p:spPr>
      </p:pic>
      <p:sp>
        <p:nvSpPr>
          <p:cNvPr id="7" name="ZoneTexte 6"/>
          <p:cNvSpPr txBox="1"/>
          <p:nvPr/>
        </p:nvSpPr>
        <p:spPr>
          <a:xfrm>
            <a:off x="3786182" y="6286520"/>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8" name="Espace réservé de la date 7"/>
          <p:cNvSpPr>
            <a:spLocks noGrp="1"/>
          </p:cNvSpPr>
          <p:nvPr>
            <p:ph type="dt" sz="half" idx="10"/>
          </p:nvPr>
        </p:nvSpPr>
        <p:spPr/>
        <p:txBody>
          <a:bodyPr/>
          <a:lstStyle/>
          <a:p>
            <a:fld id="{D1062A6D-A535-4810-99EA-60C3DEEB0F2F}" type="datetime1">
              <a:rPr lang="fr-FR" smtClean="0"/>
              <a:t>09/07/2017</a:t>
            </a:fld>
            <a:endParaRPr lang="fr-FR"/>
          </a:p>
        </p:txBody>
      </p:sp>
      <p:sp>
        <p:nvSpPr>
          <p:cNvPr id="9" name="Espace réservé du numéro de diapositive 8"/>
          <p:cNvSpPr>
            <a:spLocks noGrp="1"/>
          </p:cNvSpPr>
          <p:nvPr>
            <p:ph type="sldNum" sz="quarter" idx="12"/>
          </p:nvPr>
        </p:nvSpPr>
        <p:spPr/>
        <p:txBody>
          <a:bodyPr/>
          <a:lstStyle/>
          <a:p>
            <a:fld id="{EDFF2170-0D21-44FD-A51D-2A853B932FE9}" type="slidenum">
              <a:rPr lang="fr-FR" smtClean="0"/>
              <a:t>45</a:t>
            </a:fld>
            <a:endParaRPr lang="fr-F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714356"/>
            <a:ext cx="8366760" cy="563879"/>
          </a:xfrm>
        </p:spPr>
        <p:txBody>
          <a:bodyPr>
            <a:normAutofit/>
          </a:bodyPr>
          <a:lstStyle/>
          <a:p>
            <a:pPr algn="ctr"/>
            <a:r>
              <a:rPr lang="fr-FR" sz="3200" b="1" dirty="0" smtClean="0"/>
              <a:t>Le code bipolaire RZ (Retour à Zéro)</a:t>
            </a:r>
            <a:endParaRPr lang="fr-FR" sz="3200" b="1" dirty="0"/>
          </a:p>
        </p:txBody>
      </p:sp>
      <p:sp>
        <p:nvSpPr>
          <p:cNvPr id="3" name="Espace réservé du contenu 2"/>
          <p:cNvSpPr>
            <a:spLocks noGrp="1"/>
          </p:cNvSpPr>
          <p:nvPr>
            <p:ph idx="1"/>
          </p:nvPr>
        </p:nvSpPr>
        <p:spPr>
          <a:xfrm>
            <a:off x="285720" y="1357298"/>
            <a:ext cx="8501122" cy="4967302"/>
          </a:xfrm>
        </p:spPr>
        <p:txBody>
          <a:bodyPr/>
          <a:lstStyle/>
          <a:p>
            <a:r>
              <a:rPr lang="fr-FR" dirty="0" smtClean="0"/>
              <a:t>Le niveau logique '0' laisse le signal électrique constant à 0 V pendant le moment élémentaire.</a:t>
            </a:r>
          </a:p>
          <a:p>
            <a:r>
              <a:rPr lang="fr-FR" dirty="0" smtClean="0"/>
              <a:t>Le niveau logique '1' fait passer la tension de 0 vers un pôle positif ou négatif pendant un court instant dans le moment élémentaire et ceci de manière alternative.</a:t>
            </a:r>
          </a:p>
          <a:p>
            <a:pPr>
              <a:buNone/>
            </a:pPr>
            <a:endParaRPr lang="fr-FR" dirty="0"/>
          </a:p>
        </p:txBody>
      </p:sp>
      <p:pic>
        <p:nvPicPr>
          <p:cNvPr id="6" name="Picture 2"/>
          <p:cNvPicPr>
            <a:picLocks noChangeAspect="1" noChangeArrowheads="1"/>
          </p:cNvPicPr>
          <p:nvPr/>
        </p:nvPicPr>
        <p:blipFill>
          <a:blip r:embed="rId2" cstate="print"/>
          <a:srcRect/>
          <a:stretch>
            <a:fillRect/>
          </a:stretch>
        </p:blipFill>
        <p:spPr bwMode="auto">
          <a:xfrm>
            <a:off x="1714480" y="3571876"/>
            <a:ext cx="5637222" cy="2491720"/>
          </a:xfrm>
          <a:prstGeom prst="rect">
            <a:avLst/>
          </a:prstGeom>
          <a:noFill/>
          <a:ln w="9525">
            <a:noFill/>
            <a:miter lim="800000"/>
            <a:headEnd/>
            <a:tailEnd/>
          </a:ln>
        </p:spPr>
      </p:pic>
      <p:sp>
        <p:nvSpPr>
          <p:cNvPr id="7" name="ZoneTexte 6"/>
          <p:cNvSpPr txBox="1"/>
          <p:nvPr/>
        </p:nvSpPr>
        <p:spPr>
          <a:xfrm>
            <a:off x="3643306" y="6215082"/>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8" name="Espace réservé de la date 7"/>
          <p:cNvSpPr>
            <a:spLocks noGrp="1"/>
          </p:cNvSpPr>
          <p:nvPr>
            <p:ph type="dt" sz="half" idx="10"/>
          </p:nvPr>
        </p:nvSpPr>
        <p:spPr/>
        <p:txBody>
          <a:bodyPr/>
          <a:lstStyle/>
          <a:p>
            <a:fld id="{BC1F0D95-C03C-464F-AC7A-3490AF26CA5E}" type="datetime1">
              <a:rPr lang="fr-FR" smtClean="0"/>
              <a:t>09/07/2017</a:t>
            </a:fld>
            <a:endParaRPr lang="fr-FR"/>
          </a:p>
        </p:txBody>
      </p:sp>
      <p:sp>
        <p:nvSpPr>
          <p:cNvPr id="9" name="Espace réservé du numéro de diapositive 8"/>
          <p:cNvSpPr>
            <a:spLocks noGrp="1"/>
          </p:cNvSpPr>
          <p:nvPr>
            <p:ph type="sldNum" sz="quarter" idx="12"/>
          </p:nvPr>
        </p:nvSpPr>
        <p:spPr/>
        <p:txBody>
          <a:bodyPr/>
          <a:lstStyle/>
          <a:p>
            <a:fld id="{EDFF2170-0D21-44FD-A51D-2A853B932FE9}" type="slidenum">
              <a:rPr lang="fr-FR" smtClean="0"/>
              <a:t>46</a:t>
            </a:fld>
            <a:endParaRPr lang="fr-F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500042"/>
            <a:ext cx="8229600" cy="722344"/>
          </a:xfrm>
        </p:spPr>
        <p:txBody>
          <a:bodyPr>
            <a:normAutofit/>
          </a:bodyPr>
          <a:lstStyle/>
          <a:p>
            <a:pPr algn="ctr"/>
            <a:r>
              <a:rPr lang="fr-FR" sz="3200" b="1" dirty="0" smtClean="0"/>
              <a:t>Le code Delay Mode</a:t>
            </a:r>
            <a:endParaRPr lang="fr-FR" sz="3200" b="1" dirty="0"/>
          </a:p>
        </p:txBody>
      </p:sp>
      <p:sp>
        <p:nvSpPr>
          <p:cNvPr id="3" name="Espace réservé du contenu 2"/>
          <p:cNvSpPr>
            <a:spLocks noGrp="1"/>
          </p:cNvSpPr>
          <p:nvPr>
            <p:ph idx="1"/>
          </p:nvPr>
        </p:nvSpPr>
        <p:spPr>
          <a:xfrm>
            <a:off x="251520" y="1249680"/>
            <a:ext cx="8568952" cy="5074920"/>
          </a:xfrm>
        </p:spPr>
        <p:txBody>
          <a:bodyPr>
            <a:normAutofit/>
          </a:bodyPr>
          <a:lstStyle/>
          <a:p>
            <a:r>
              <a:rPr lang="fr-FR" dirty="0" smtClean="0"/>
              <a:t>Le niveau logique '1' provoque un changement de polarité sur le signal au milieu du moment élémentaire.</a:t>
            </a:r>
          </a:p>
          <a:p>
            <a:r>
              <a:rPr lang="fr-FR" dirty="0" smtClean="0"/>
              <a:t>Le niveau logique '0' provoque un changement de polarité sur le signal au début du moment élémentaire si le niveau logique précédent était un '0' ou laisse le signal constant si le niveau logique précédent était un '1'.</a:t>
            </a:r>
          </a:p>
          <a:p>
            <a:pPr>
              <a:buNone/>
            </a:pPr>
            <a:endParaRPr lang="fr-FR" dirty="0"/>
          </a:p>
        </p:txBody>
      </p:sp>
      <p:pic>
        <p:nvPicPr>
          <p:cNvPr id="6" name="Picture 2"/>
          <p:cNvPicPr>
            <a:picLocks noChangeAspect="1" noChangeArrowheads="1"/>
          </p:cNvPicPr>
          <p:nvPr/>
        </p:nvPicPr>
        <p:blipFill>
          <a:blip r:embed="rId2" cstate="print"/>
          <a:srcRect/>
          <a:stretch>
            <a:fillRect/>
          </a:stretch>
        </p:blipFill>
        <p:spPr bwMode="auto">
          <a:xfrm>
            <a:off x="2071670" y="3786190"/>
            <a:ext cx="4857784" cy="2214578"/>
          </a:xfrm>
          <a:prstGeom prst="rect">
            <a:avLst/>
          </a:prstGeom>
          <a:noFill/>
          <a:ln w="9525">
            <a:noFill/>
            <a:miter lim="800000"/>
            <a:headEnd/>
            <a:tailEnd/>
          </a:ln>
        </p:spPr>
      </p:pic>
      <p:sp>
        <p:nvSpPr>
          <p:cNvPr id="7" name="ZoneTexte 6"/>
          <p:cNvSpPr txBox="1"/>
          <p:nvPr/>
        </p:nvSpPr>
        <p:spPr>
          <a:xfrm>
            <a:off x="3500430" y="6215082"/>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8" name="Espace réservé de la date 7"/>
          <p:cNvSpPr>
            <a:spLocks noGrp="1"/>
          </p:cNvSpPr>
          <p:nvPr>
            <p:ph type="dt" sz="half" idx="10"/>
          </p:nvPr>
        </p:nvSpPr>
        <p:spPr/>
        <p:txBody>
          <a:bodyPr/>
          <a:lstStyle/>
          <a:p>
            <a:fld id="{44855C48-8BBC-43A6-9F47-9AE990BB2F33}" type="datetime1">
              <a:rPr lang="fr-FR" smtClean="0"/>
              <a:t>09/07/2017</a:t>
            </a:fld>
            <a:endParaRPr lang="fr-FR"/>
          </a:p>
        </p:txBody>
      </p:sp>
      <p:sp>
        <p:nvSpPr>
          <p:cNvPr id="9" name="Espace réservé du numéro de diapositive 8"/>
          <p:cNvSpPr>
            <a:spLocks noGrp="1"/>
          </p:cNvSpPr>
          <p:nvPr>
            <p:ph type="sldNum" sz="quarter" idx="12"/>
          </p:nvPr>
        </p:nvSpPr>
        <p:spPr/>
        <p:txBody>
          <a:bodyPr/>
          <a:lstStyle/>
          <a:p>
            <a:fld id="{EDFF2170-0D21-44FD-A51D-2A853B932FE9}" type="slidenum">
              <a:rPr lang="fr-FR" smtClean="0"/>
              <a:t>47</a:t>
            </a:fld>
            <a:endParaRPr lang="fr-F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928670"/>
            <a:ext cx="8301038" cy="536104"/>
          </a:xfrm>
        </p:spPr>
        <p:txBody>
          <a:bodyPr>
            <a:normAutofit/>
          </a:bodyPr>
          <a:lstStyle/>
          <a:p>
            <a:pPr algn="ctr"/>
            <a:r>
              <a:rPr lang="fr-FR" sz="3200" b="1" dirty="0" smtClean="0"/>
              <a:t>Le code Manchester ou </a:t>
            </a:r>
            <a:r>
              <a:rPr lang="fr-FR" sz="3200" b="1" dirty="0" err="1" smtClean="0"/>
              <a:t>Biphase</a:t>
            </a:r>
            <a:r>
              <a:rPr lang="fr-FR" sz="3200" b="1" dirty="0" smtClean="0"/>
              <a:t>-L</a:t>
            </a:r>
            <a:endParaRPr lang="fr-FR" sz="3200" b="1" dirty="0"/>
          </a:p>
        </p:txBody>
      </p:sp>
      <p:sp>
        <p:nvSpPr>
          <p:cNvPr id="3" name="Espace réservé du contenu 2"/>
          <p:cNvSpPr>
            <a:spLocks noGrp="1"/>
          </p:cNvSpPr>
          <p:nvPr>
            <p:ph idx="1"/>
          </p:nvPr>
        </p:nvSpPr>
        <p:spPr>
          <a:xfrm>
            <a:off x="457200" y="1571612"/>
            <a:ext cx="8229600" cy="4752988"/>
          </a:xfrm>
        </p:spPr>
        <p:txBody>
          <a:bodyPr/>
          <a:lstStyle/>
          <a:p>
            <a:r>
              <a:rPr lang="fr-FR" dirty="0" smtClean="0"/>
              <a:t>Le niveau logique '0' provoque le passage de +V à -V au milieu du moment élémentaire.</a:t>
            </a:r>
          </a:p>
          <a:p>
            <a:r>
              <a:rPr lang="fr-FR" dirty="0" smtClean="0"/>
              <a:t>Le niveau logique '1' provoque le passage de -V à +V au milieu du moment élémentaire.</a:t>
            </a:r>
          </a:p>
          <a:p>
            <a:pPr>
              <a:buNone/>
            </a:pPr>
            <a:endParaRPr lang="fr-FR" dirty="0"/>
          </a:p>
        </p:txBody>
      </p:sp>
      <p:pic>
        <p:nvPicPr>
          <p:cNvPr id="6" name="Picture 2"/>
          <p:cNvPicPr>
            <a:picLocks noChangeAspect="1" noChangeArrowheads="1"/>
          </p:cNvPicPr>
          <p:nvPr/>
        </p:nvPicPr>
        <p:blipFill>
          <a:blip r:embed="rId2" cstate="print"/>
          <a:srcRect/>
          <a:stretch>
            <a:fillRect/>
          </a:stretch>
        </p:blipFill>
        <p:spPr bwMode="auto">
          <a:xfrm>
            <a:off x="1428728" y="3429000"/>
            <a:ext cx="6143668" cy="2428892"/>
          </a:xfrm>
          <a:prstGeom prst="rect">
            <a:avLst/>
          </a:prstGeom>
          <a:noFill/>
          <a:ln w="9525">
            <a:noFill/>
            <a:miter lim="800000"/>
            <a:headEnd/>
            <a:tailEnd/>
          </a:ln>
        </p:spPr>
      </p:pic>
      <p:sp>
        <p:nvSpPr>
          <p:cNvPr id="7" name="ZoneTexte 6"/>
          <p:cNvSpPr txBox="1"/>
          <p:nvPr/>
        </p:nvSpPr>
        <p:spPr>
          <a:xfrm>
            <a:off x="3571868" y="6143644"/>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8" name="Espace réservé de la date 7"/>
          <p:cNvSpPr>
            <a:spLocks noGrp="1"/>
          </p:cNvSpPr>
          <p:nvPr>
            <p:ph type="dt" sz="half" idx="10"/>
          </p:nvPr>
        </p:nvSpPr>
        <p:spPr/>
        <p:txBody>
          <a:bodyPr/>
          <a:lstStyle/>
          <a:p>
            <a:fld id="{F5BE6305-7269-41B4-8690-0976842A798F}" type="datetime1">
              <a:rPr lang="fr-FR" smtClean="0"/>
              <a:t>09/07/2017</a:t>
            </a:fld>
            <a:endParaRPr lang="fr-FR"/>
          </a:p>
        </p:txBody>
      </p:sp>
      <p:sp>
        <p:nvSpPr>
          <p:cNvPr id="9" name="Espace réservé du numéro de diapositive 8"/>
          <p:cNvSpPr>
            <a:spLocks noGrp="1"/>
          </p:cNvSpPr>
          <p:nvPr>
            <p:ph type="sldNum" sz="quarter" idx="12"/>
          </p:nvPr>
        </p:nvSpPr>
        <p:spPr/>
        <p:txBody>
          <a:bodyPr/>
          <a:lstStyle/>
          <a:p>
            <a:fld id="{EDFF2170-0D21-44FD-A51D-2A853B932FE9}" type="slidenum">
              <a:rPr lang="fr-FR" smtClean="0"/>
              <a:t>48</a:t>
            </a:fld>
            <a:endParaRPr lang="fr-F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785794"/>
            <a:ext cx="8414668" cy="650336"/>
          </a:xfrm>
        </p:spPr>
        <p:txBody>
          <a:bodyPr>
            <a:normAutofit/>
          </a:bodyPr>
          <a:lstStyle/>
          <a:p>
            <a:pPr algn="ctr"/>
            <a:r>
              <a:rPr lang="fr-FR" sz="3200" b="1" dirty="0" smtClean="0"/>
              <a:t>Le code de Manchester différentiel</a:t>
            </a:r>
            <a:endParaRPr lang="fr-FR" sz="3200" b="1" dirty="0"/>
          </a:p>
        </p:txBody>
      </p:sp>
      <p:sp>
        <p:nvSpPr>
          <p:cNvPr id="3" name="Espace réservé du contenu 2"/>
          <p:cNvSpPr>
            <a:spLocks noGrp="1"/>
          </p:cNvSpPr>
          <p:nvPr>
            <p:ph idx="1"/>
          </p:nvPr>
        </p:nvSpPr>
        <p:spPr>
          <a:xfrm>
            <a:off x="272132" y="1571612"/>
            <a:ext cx="8229600" cy="4107404"/>
          </a:xfrm>
        </p:spPr>
        <p:txBody>
          <a:bodyPr/>
          <a:lstStyle/>
          <a:p>
            <a:r>
              <a:rPr lang="fr-FR" dirty="0" smtClean="0"/>
              <a:t>Le niveau logique '0' du moment élémentaire t recopie le signal du moment élémentaire t-1.</a:t>
            </a:r>
          </a:p>
          <a:p>
            <a:r>
              <a:rPr lang="fr-FR" dirty="0" smtClean="0"/>
              <a:t>Le niveau logique '1' du moment élémentaire t inverse le signal du moment élémentaire t-1.</a:t>
            </a:r>
          </a:p>
          <a:p>
            <a:pPr>
              <a:buNone/>
            </a:pPr>
            <a:endParaRPr lang="fr-FR" dirty="0" smtClean="0"/>
          </a:p>
        </p:txBody>
      </p:sp>
      <p:pic>
        <p:nvPicPr>
          <p:cNvPr id="6" name="Picture 2"/>
          <p:cNvPicPr>
            <a:picLocks noChangeAspect="1" noChangeArrowheads="1"/>
          </p:cNvPicPr>
          <p:nvPr/>
        </p:nvPicPr>
        <p:blipFill>
          <a:blip r:embed="rId2" cstate="print"/>
          <a:srcRect/>
          <a:stretch>
            <a:fillRect/>
          </a:stretch>
        </p:blipFill>
        <p:spPr bwMode="auto">
          <a:xfrm>
            <a:off x="1643042" y="3571876"/>
            <a:ext cx="5680674" cy="2382392"/>
          </a:xfrm>
          <a:prstGeom prst="rect">
            <a:avLst/>
          </a:prstGeom>
          <a:noFill/>
          <a:ln w="9525">
            <a:noFill/>
            <a:miter lim="800000"/>
            <a:headEnd/>
            <a:tailEnd/>
          </a:ln>
        </p:spPr>
      </p:pic>
      <p:sp>
        <p:nvSpPr>
          <p:cNvPr id="7" name="ZoneTexte 6"/>
          <p:cNvSpPr txBox="1"/>
          <p:nvPr/>
        </p:nvSpPr>
        <p:spPr>
          <a:xfrm>
            <a:off x="3714744" y="6143644"/>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8" name="Espace réservé de la date 7"/>
          <p:cNvSpPr>
            <a:spLocks noGrp="1"/>
          </p:cNvSpPr>
          <p:nvPr>
            <p:ph type="dt" sz="half" idx="10"/>
          </p:nvPr>
        </p:nvSpPr>
        <p:spPr/>
        <p:txBody>
          <a:bodyPr/>
          <a:lstStyle/>
          <a:p>
            <a:fld id="{4BD5324A-0A1F-495F-BDFF-CB7E1FD846DB}" type="datetime1">
              <a:rPr lang="fr-FR" smtClean="0"/>
              <a:t>09/07/2017</a:t>
            </a:fld>
            <a:endParaRPr lang="fr-FR"/>
          </a:p>
        </p:txBody>
      </p:sp>
      <p:sp>
        <p:nvSpPr>
          <p:cNvPr id="9" name="Espace réservé du numéro de diapositive 8"/>
          <p:cNvSpPr>
            <a:spLocks noGrp="1"/>
          </p:cNvSpPr>
          <p:nvPr>
            <p:ph type="sldNum" sz="quarter" idx="12"/>
          </p:nvPr>
        </p:nvSpPr>
        <p:spPr/>
        <p:txBody>
          <a:bodyPr/>
          <a:lstStyle/>
          <a:p>
            <a:fld id="{EDFF2170-0D21-44FD-A51D-2A853B932FE9}" type="slidenum">
              <a:rPr lang="fr-FR" smtClean="0"/>
              <a:t>49</a:t>
            </a:fld>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857232"/>
            <a:ext cx="8229600" cy="685800"/>
          </a:xfrm>
        </p:spPr>
        <p:txBody>
          <a:bodyPr>
            <a:normAutofit/>
          </a:bodyPr>
          <a:lstStyle/>
          <a:p>
            <a:pPr algn="ctr"/>
            <a:r>
              <a:rPr lang="fr-FR" sz="3200" b="1" dirty="0" smtClean="0"/>
              <a:t>Nature des signaux</a:t>
            </a:r>
            <a:endParaRPr lang="fr-FR" sz="3200" b="1" dirty="0"/>
          </a:p>
        </p:txBody>
      </p:sp>
      <p:sp>
        <p:nvSpPr>
          <p:cNvPr id="3" name="Espace réservé du contenu 2"/>
          <p:cNvSpPr>
            <a:spLocks noGrp="1"/>
          </p:cNvSpPr>
          <p:nvPr>
            <p:ph idx="1"/>
          </p:nvPr>
        </p:nvSpPr>
        <p:spPr>
          <a:xfrm>
            <a:off x="238944" y="1785926"/>
            <a:ext cx="8607876" cy="4286280"/>
          </a:xfrm>
        </p:spPr>
        <p:txBody>
          <a:bodyPr/>
          <a:lstStyle/>
          <a:p>
            <a:r>
              <a:rPr lang="fr-FR" dirty="0" smtClean="0"/>
              <a:t>La transmission des informations sur un support peut être analogique ou numérique selon que le signal transporté varie de manière continue ou discrète dans le temps, et que son espace de valeurs est infini ou non.</a:t>
            </a:r>
          </a:p>
          <a:p>
            <a:r>
              <a:rPr lang="fr-FR" dirty="0" smtClean="0"/>
              <a:t>Un signal peut ainsi être soit :</a:t>
            </a:r>
          </a:p>
          <a:p>
            <a:pPr>
              <a:buFont typeface="Wingdings" pitchFamily="2" charset="2"/>
              <a:buChar char="Ø"/>
            </a:pPr>
            <a:r>
              <a:rPr lang="fr-FR" b="1" dirty="0" smtClean="0"/>
              <a:t>Analogique</a:t>
            </a:r>
            <a:r>
              <a:rPr lang="fr-FR" dirty="0" smtClean="0"/>
              <a:t>. Par exemple : la parole, le son, l’image, la vidéo ;</a:t>
            </a:r>
          </a:p>
          <a:p>
            <a:pPr>
              <a:buFont typeface="Wingdings" pitchFamily="2" charset="2"/>
              <a:buChar char="Ø"/>
            </a:pPr>
            <a:r>
              <a:rPr lang="fr-FR" b="1" dirty="0" smtClean="0"/>
              <a:t>Numérique</a:t>
            </a:r>
            <a:r>
              <a:rPr lang="fr-FR" dirty="0" smtClean="0"/>
              <a:t>. Par exemple : le texte.</a:t>
            </a:r>
            <a:endParaRPr lang="fr-FR" dirty="0"/>
          </a:p>
        </p:txBody>
      </p:sp>
      <p:sp>
        <p:nvSpPr>
          <p:cNvPr id="6" name="ZoneTexte 5"/>
          <p:cNvSpPr txBox="1"/>
          <p:nvPr/>
        </p:nvSpPr>
        <p:spPr>
          <a:xfrm>
            <a:off x="3786182"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02C724B1-E3DA-414B-BB32-F9F7C6E7C3F0}"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5</a:t>
            </a:fld>
            <a:endParaRPr lang="fr-F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785794"/>
            <a:ext cx="8229600" cy="640080"/>
          </a:xfrm>
        </p:spPr>
        <p:txBody>
          <a:bodyPr>
            <a:normAutofit/>
          </a:bodyPr>
          <a:lstStyle/>
          <a:p>
            <a:pPr algn="ctr"/>
            <a:r>
              <a:rPr lang="fr-FR" sz="3200" b="1" dirty="0" smtClean="0"/>
              <a:t>La modulation</a:t>
            </a:r>
            <a:endParaRPr lang="fr-FR" sz="3200" b="1" dirty="0"/>
          </a:p>
        </p:txBody>
      </p:sp>
      <p:sp>
        <p:nvSpPr>
          <p:cNvPr id="3" name="Espace réservé du contenu 2"/>
          <p:cNvSpPr>
            <a:spLocks noGrp="1"/>
          </p:cNvSpPr>
          <p:nvPr>
            <p:ph idx="1"/>
          </p:nvPr>
        </p:nvSpPr>
        <p:spPr>
          <a:xfrm>
            <a:off x="323528" y="1571612"/>
            <a:ext cx="8496944" cy="4572032"/>
          </a:xfrm>
        </p:spPr>
        <p:txBody>
          <a:bodyPr>
            <a:normAutofit lnSpcReduction="10000"/>
          </a:bodyPr>
          <a:lstStyle/>
          <a:p>
            <a:r>
              <a:rPr lang="fr-FR" dirty="0" smtClean="0"/>
              <a:t>Le principal problème de la transmission en bande de base est la dégradation très rapide des signaux avec la distance.</a:t>
            </a:r>
          </a:p>
          <a:p>
            <a:r>
              <a:rPr lang="fr-FR" dirty="0" smtClean="0"/>
              <a:t>Si le signal n’est pas régénéré très souvent, il prend une forme quelconque, et le récepteur sera incapable de comprendre. Cette méthode de transmission ne peut-être utilisée que sur de très courte distance (moins de 5 Km). </a:t>
            </a:r>
          </a:p>
          <a:p>
            <a:r>
              <a:rPr lang="fr-FR" dirty="0" smtClean="0"/>
              <a:t>Au delà, on utilise un signal de type sinusoïdal. </a:t>
            </a:r>
          </a:p>
          <a:p>
            <a:r>
              <a:rPr lang="fr-FR" dirty="0" smtClean="0"/>
              <a:t>Ce type de signal, même affaibli, pourra être décodé par le récepteur. </a:t>
            </a:r>
            <a:endParaRPr lang="fr-FR" dirty="0"/>
          </a:p>
        </p:txBody>
      </p:sp>
      <p:sp>
        <p:nvSpPr>
          <p:cNvPr id="6" name="ZoneTexte 5"/>
          <p:cNvSpPr txBox="1"/>
          <p:nvPr/>
        </p:nvSpPr>
        <p:spPr>
          <a:xfrm>
            <a:off x="3571868" y="6215082"/>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B698E106-5795-4DFC-ACBF-4EBC9658D2F6}"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50</a:t>
            </a:fld>
            <a:endParaRPr lang="fr-F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857232"/>
            <a:ext cx="8229600" cy="576064"/>
          </a:xfrm>
        </p:spPr>
        <p:txBody>
          <a:bodyPr>
            <a:normAutofit/>
          </a:bodyPr>
          <a:lstStyle/>
          <a:p>
            <a:pPr algn="ctr"/>
            <a:r>
              <a:rPr lang="fr-FR" sz="3200" b="1" dirty="0" smtClean="0"/>
              <a:t>La modulation (suite)</a:t>
            </a:r>
            <a:endParaRPr lang="fr-FR" sz="3200" b="1" dirty="0"/>
          </a:p>
        </p:txBody>
      </p:sp>
      <p:sp>
        <p:nvSpPr>
          <p:cNvPr id="3" name="Espace réservé du contenu 2"/>
          <p:cNvSpPr>
            <a:spLocks noGrp="1"/>
          </p:cNvSpPr>
          <p:nvPr>
            <p:ph idx="1"/>
          </p:nvPr>
        </p:nvSpPr>
        <p:spPr>
          <a:xfrm>
            <a:off x="285720" y="1643050"/>
            <a:ext cx="8501122" cy="4357718"/>
          </a:xfrm>
        </p:spPr>
        <p:txBody>
          <a:bodyPr/>
          <a:lstStyle/>
          <a:p>
            <a:r>
              <a:rPr lang="fr-FR" dirty="0" smtClean="0"/>
              <a:t>Ce signal sinusoïdal est obtenu grâce à un modem qui est un équipement électronique capable de prendre en entrée un signal en bande de base pour en faire un signal sinusoïdal (modulation) et l'inverse à savoir restituer un signal carré à partir d'un signal sinusoïdal (démodulation).</a:t>
            </a:r>
          </a:p>
          <a:p>
            <a:r>
              <a:rPr lang="fr-FR" dirty="0" smtClean="0"/>
              <a:t>Cette transformation est du type Numérique/Analogique et permet d’éliminer</a:t>
            </a:r>
            <a:r>
              <a:rPr lang="fr-FR" b="1" dirty="0" smtClean="0"/>
              <a:t> </a:t>
            </a:r>
            <a:r>
              <a:rPr lang="fr-FR" dirty="0" smtClean="0"/>
              <a:t>un certain nombre de dégradations qui sont occasionnées par la distance parcourue par le signal dans le câble.</a:t>
            </a:r>
          </a:p>
        </p:txBody>
      </p:sp>
      <p:sp>
        <p:nvSpPr>
          <p:cNvPr id="6" name="ZoneTexte 5"/>
          <p:cNvSpPr txBox="1"/>
          <p:nvPr/>
        </p:nvSpPr>
        <p:spPr>
          <a:xfrm>
            <a:off x="3714744" y="6000768"/>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34DFD7F6-295B-4F60-81F7-F4980C59E264}"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51</a:t>
            </a:fld>
            <a:endParaRPr lang="fr-F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72132" y="1643050"/>
            <a:ext cx="8514710" cy="4468191"/>
          </a:xfrm>
        </p:spPr>
        <p:txBody>
          <a:bodyPr>
            <a:normAutofit fontScale="92500" lnSpcReduction="10000"/>
          </a:bodyPr>
          <a:lstStyle/>
          <a:p>
            <a:r>
              <a:rPr lang="fr-FR" dirty="0" smtClean="0"/>
              <a:t>Il existe trois grands types de modulation :</a:t>
            </a:r>
          </a:p>
          <a:p>
            <a:pPr>
              <a:buFont typeface="Wingdings" pitchFamily="2" charset="2"/>
              <a:buChar char="Ø"/>
            </a:pPr>
            <a:r>
              <a:rPr lang="fr-FR" b="1" dirty="0" smtClean="0"/>
              <a:t>La modulation d'amplitude</a:t>
            </a:r>
            <a:r>
              <a:rPr lang="fr-FR" dirty="0" smtClean="0"/>
              <a:t>;</a:t>
            </a:r>
          </a:p>
          <a:p>
            <a:pPr>
              <a:buFont typeface="Wingdings" pitchFamily="2" charset="2"/>
              <a:buChar char="Ø"/>
            </a:pPr>
            <a:r>
              <a:rPr lang="fr-FR" b="1" dirty="0" smtClean="0"/>
              <a:t>La modulation de phase</a:t>
            </a:r>
            <a:r>
              <a:rPr lang="fr-FR" dirty="0" smtClean="0"/>
              <a:t>;</a:t>
            </a:r>
          </a:p>
          <a:p>
            <a:pPr>
              <a:buFont typeface="Wingdings" pitchFamily="2" charset="2"/>
              <a:buChar char="Ø"/>
            </a:pPr>
            <a:r>
              <a:rPr lang="fr-FR" b="1" dirty="0" smtClean="0"/>
              <a:t>La modulation de fréquence</a:t>
            </a:r>
            <a:r>
              <a:rPr lang="fr-FR" dirty="0" smtClean="0"/>
              <a:t>.</a:t>
            </a:r>
          </a:p>
          <a:p>
            <a:r>
              <a:rPr lang="fr-FR" dirty="0" smtClean="0"/>
              <a:t>Le signal de modulation est de forme sinusoïdale et les différents types de modulation sont obtenues en agissant sur les différents paramètres de l’équation suivante :</a:t>
            </a:r>
          </a:p>
          <a:p>
            <a:pPr>
              <a:buNone/>
            </a:pPr>
            <a:r>
              <a:rPr lang="fr-FR" sz="3200" b="1" dirty="0" smtClean="0"/>
              <a:t>    </a:t>
            </a:r>
            <a:endParaRPr lang="de-DE" sz="3200" b="1" dirty="0" smtClean="0"/>
          </a:p>
          <a:p>
            <a:pPr>
              <a:buNone/>
            </a:pPr>
            <a:r>
              <a:rPr lang="de-DE" dirty="0" smtClean="0"/>
              <a:t>    </a:t>
            </a:r>
          </a:p>
          <a:p>
            <a:pPr>
              <a:buNone/>
            </a:pPr>
            <a:r>
              <a:rPr lang="de-DE" dirty="0" smtClean="0"/>
              <a:t>                </a:t>
            </a:r>
            <a:r>
              <a:rPr lang="de-DE" dirty="0" err="1" smtClean="0"/>
              <a:t>représentant</a:t>
            </a:r>
            <a:r>
              <a:rPr lang="de-DE" dirty="0" smtClean="0"/>
              <a:t> </a:t>
            </a:r>
            <a:r>
              <a:rPr lang="de-DE" dirty="0" err="1" smtClean="0"/>
              <a:t>respectivement</a:t>
            </a:r>
            <a:r>
              <a:rPr lang="de-DE" dirty="0" smtClean="0"/>
              <a:t> </a:t>
            </a:r>
            <a:r>
              <a:rPr lang="de-DE" dirty="0" err="1" smtClean="0"/>
              <a:t>l‘amplitude</a:t>
            </a:r>
            <a:r>
              <a:rPr lang="de-DE" dirty="0" smtClean="0"/>
              <a:t> du </a:t>
            </a:r>
            <a:r>
              <a:rPr lang="de-DE" dirty="0" err="1" smtClean="0"/>
              <a:t>signal</a:t>
            </a:r>
            <a:r>
              <a:rPr lang="de-DE" dirty="0" smtClean="0"/>
              <a:t>, la </a:t>
            </a:r>
            <a:r>
              <a:rPr lang="de-DE" dirty="0" err="1" smtClean="0"/>
              <a:t>pulsation</a:t>
            </a:r>
            <a:r>
              <a:rPr lang="de-DE" dirty="0" smtClean="0"/>
              <a:t> et le </a:t>
            </a:r>
            <a:r>
              <a:rPr lang="de-DE" dirty="0" err="1" smtClean="0"/>
              <a:t>déphasage</a:t>
            </a:r>
            <a:r>
              <a:rPr lang="de-DE" dirty="0" smtClean="0"/>
              <a:t>.</a:t>
            </a:r>
            <a:endParaRPr lang="fr-FR" dirty="0" smtClean="0"/>
          </a:p>
          <a:p>
            <a:endParaRPr lang="fr-FR" dirty="0"/>
          </a:p>
        </p:txBody>
      </p:sp>
      <p:sp>
        <p:nvSpPr>
          <p:cNvPr id="3" name="Titre 2"/>
          <p:cNvSpPr>
            <a:spLocks noGrp="1"/>
          </p:cNvSpPr>
          <p:nvPr>
            <p:ph type="title"/>
          </p:nvPr>
        </p:nvSpPr>
        <p:spPr>
          <a:xfrm>
            <a:off x="285720" y="642918"/>
            <a:ext cx="8357264" cy="831477"/>
          </a:xfrm>
        </p:spPr>
        <p:txBody>
          <a:bodyPr>
            <a:normAutofit/>
          </a:bodyPr>
          <a:lstStyle/>
          <a:p>
            <a:pPr algn="ctr"/>
            <a:r>
              <a:rPr lang="fr-FR" sz="3200" b="1" dirty="0" smtClean="0"/>
              <a:t>Les techniques de modulation</a:t>
            </a:r>
            <a:endParaRPr lang="fr-FR" sz="3200" b="1" dirty="0"/>
          </a:p>
        </p:txBody>
      </p:sp>
      <p:sp>
        <p:nvSpPr>
          <p:cNvPr id="6" name="ZoneTexte 5"/>
          <p:cNvSpPr txBox="1"/>
          <p:nvPr/>
        </p:nvSpPr>
        <p:spPr>
          <a:xfrm>
            <a:off x="3500430" y="6286520"/>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7" name="Espace réservé de la date 6"/>
          <p:cNvSpPr>
            <a:spLocks noGrp="1"/>
          </p:cNvSpPr>
          <p:nvPr>
            <p:ph type="dt" sz="half" idx="10"/>
          </p:nvPr>
        </p:nvSpPr>
        <p:spPr/>
        <p:txBody>
          <a:bodyPr/>
          <a:lstStyle/>
          <a:p>
            <a:fld id="{2AA9E9C5-94C0-4FA6-BC48-FABF3D09E860}" type="datetime1">
              <a:rPr lang="fr-FR" smtClean="0"/>
              <a:t>09/07/2017</a:t>
            </a:fld>
            <a:endParaRPr lang="fr-FR"/>
          </a:p>
        </p:txBody>
      </p:sp>
      <p:sp>
        <p:nvSpPr>
          <p:cNvPr id="8" name="Espace réservé du numéro de diapositive 7"/>
          <p:cNvSpPr>
            <a:spLocks noGrp="1"/>
          </p:cNvSpPr>
          <p:nvPr>
            <p:ph type="sldNum" sz="quarter" idx="12"/>
          </p:nvPr>
        </p:nvSpPr>
        <p:spPr/>
        <p:txBody>
          <a:bodyPr/>
          <a:lstStyle/>
          <a:p>
            <a:fld id="{EDFF2170-0D21-44FD-A51D-2A853B932FE9}" type="slidenum">
              <a:rPr lang="fr-FR" smtClean="0"/>
              <a:t>52</a:t>
            </a:fld>
            <a:endParaRPr lang="fr-FR"/>
          </a:p>
        </p:txBody>
      </p:sp>
      <p:graphicFrame>
        <p:nvGraphicFramePr>
          <p:cNvPr id="4" name="Object 4"/>
          <p:cNvGraphicFramePr>
            <a:graphicFrameLocks noChangeAspect="1"/>
          </p:cNvGraphicFramePr>
          <p:nvPr/>
        </p:nvGraphicFramePr>
        <p:xfrm>
          <a:off x="3286116" y="4643446"/>
          <a:ext cx="2349500" cy="393700"/>
        </p:xfrm>
        <a:graphic>
          <a:graphicData uri="http://schemas.openxmlformats.org/presentationml/2006/ole">
            <mc:AlternateContent xmlns:mc="http://schemas.openxmlformats.org/markup-compatibility/2006">
              <mc:Choice xmlns:v="urn:schemas-microsoft-com:vml" Requires="v">
                <p:oleObj spid="_x0000_s8198" name="Equation" r:id="rId3" imgW="2349360" imgH="393480" progId="Equation.DSMT4">
                  <p:embed/>
                </p:oleObj>
              </mc:Choice>
              <mc:Fallback>
                <p:oleObj name="Equation" r:id="rId3" imgW="2349360" imgH="39348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16" y="4643446"/>
                        <a:ext cx="23495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 name="Object 5"/>
          <p:cNvGraphicFramePr>
            <a:graphicFrameLocks noChangeAspect="1"/>
          </p:cNvGraphicFramePr>
          <p:nvPr/>
        </p:nvGraphicFramePr>
        <p:xfrm>
          <a:off x="714348" y="5286388"/>
          <a:ext cx="825500" cy="292100"/>
        </p:xfrm>
        <a:graphic>
          <a:graphicData uri="http://schemas.openxmlformats.org/presentationml/2006/ole">
            <mc:AlternateContent xmlns:mc="http://schemas.openxmlformats.org/markup-compatibility/2006">
              <mc:Choice xmlns:v="urn:schemas-microsoft-com:vml" Requires="v">
                <p:oleObj spid="_x0000_s8199" name="Equation" r:id="rId5" imgW="825480" imgH="291960" progId="Equation.DSMT4">
                  <p:embed/>
                </p:oleObj>
              </mc:Choice>
              <mc:Fallback>
                <p:oleObj name="Equation" r:id="rId5" imgW="825480" imgH="29196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48" y="5286388"/>
                        <a:ext cx="8255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857232"/>
            <a:ext cx="8363272" cy="594360"/>
          </a:xfrm>
        </p:spPr>
        <p:txBody>
          <a:bodyPr>
            <a:normAutofit/>
          </a:bodyPr>
          <a:lstStyle/>
          <a:p>
            <a:pPr algn="ctr"/>
            <a:r>
              <a:rPr lang="fr-FR" sz="3200" b="1" dirty="0" smtClean="0"/>
              <a:t>La modulation d’amplitude</a:t>
            </a:r>
            <a:endParaRPr lang="fr-FR" sz="3200" b="1" dirty="0"/>
          </a:p>
        </p:txBody>
      </p:sp>
      <p:sp>
        <p:nvSpPr>
          <p:cNvPr id="3" name="Espace réservé du contenu 2"/>
          <p:cNvSpPr>
            <a:spLocks noGrp="1"/>
          </p:cNvSpPr>
          <p:nvPr>
            <p:ph idx="1"/>
          </p:nvPr>
        </p:nvSpPr>
        <p:spPr>
          <a:xfrm>
            <a:off x="323528" y="1643050"/>
            <a:ext cx="8496944" cy="4429156"/>
          </a:xfrm>
        </p:spPr>
        <p:txBody>
          <a:bodyPr/>
          <a:lstStyle/>
          <a:p>
            <a:r>
              <a:rPr lang="fr-FR" dirty="0" smtClean="0"/>
              <a:t>La modulation d’amplitude (AM : Amplitude Modulation) est obtenue en jouant sur la valeur de V, en donnant une valeur </a:t>
            </a:r>
            <a:r>
              <a:rPr lang="fr-FR" i="1" dirty="0" err="1" smtClean="0"/>
              <a:t>V</a:t>
            </a:r>
            <a:r>
              <a:rPr lang="fr-FR" sz="1600" i="1" dirty="0" err="1" smtClean="0"/>
              <a:t>l</a:t>
            </a:r>
            <a:r>
              <a:rPr lang="fr-FR" sz="1600" b="1" dirty="0" smtClean="0"/>
              <a:t> </a:t>
            </a:r>
            <a:r>
              <a:rPr lang="fr-FR" dirty="0" smtClean="0"/>
              <a:t>pour un niveau logique '0' et en donnant une valeur</a:t>
            </a:r>
            <a:r>
              <a:rPr lang="fr-FR" b="1" i="1" dirty="0" smtClean="0"/>
              <a:t> </a:t>
            </a:r>
            <a:r>
              <a:rPr lang="fr-FR" i="1" dirty="0" err="1" smtClean="0"/>
              <a:t>V</a:t>
            </a:r>
            <a:r>
              <a:rPr lang="fr-FR" sz="1600" i="1" dirty="0" err="1" smtClean="0"/>
              <a:t>h</a:t>
            </a:r>
            <a:r>
              <a:rPr lang="fr-FR" b="1" i="1" dirty="0" smtClean="0"/>
              <a:t> </a:t>
            </a:r>
            <a:r>
              <a:rPr lang="fr-FR" dirty="0" smtClean="0"/>
              <a:t>pour un niveau logique '1'.</a:t>
            </a:r>
          </a:p>
          <a:p>
            <a:r>
              <a:rPr lang="fr-FR" dirty="0" smtClean="0"/>
              <a:t>Cette technique est efficace si la bande passante et la fréquence sont bien ajustées. </a:t>
            </a:r>
          </a:p>
          <a:p>
            <a:r>
              <a:rPr lang="fr-FR" dirty="0" smtClean="0"/>
              <a:t>Par contre, il existe des possibilités de perturbation (orage, lignes électriques...), car si un signal de grande amplitude (représentant un 1) est momentanément affaibli le récepteur l'interprétera à tort en un 0.</a:t>
            </a:r>
            <a:endParaRPr lang="fr-FR" dirty="0"/>
          </a:p>
        </p:txBody>
      </p:sp>
      <p:sp>
        <p:nvSpPr>
          <p:cNvPr id="6" name="ZoneTexte 5"/>
          <p:cNvSpPr txBox="1"/>
          <p:nvPr/>
        </p:nvSpPr>
        <p:spPr>
          <a:xfrm>
            <a:off x="3643306"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C3B06654-7896-46BF-93FB-3A2EB65AAB21}"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53</a:t>
            </a:fld>
            <a:endParaRPr lang="fr-F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785926"/>
            <a:ext cx="8229600" cy="4538674"/>
          </a:xfrm>
        </p:spPr>
        <p:txBody>
          <a:bodyPr/>
          <a:lstStyle/>
          <a:p>
            <a:r>
              <a:rPr lang="fr-FR" dirty="0" smtClean="0"/>
              <a:t>La modulation AM est illustrée sur la figure suivante.</a:t>
            </a:r>
          </a:p>
          <a:p>
            <a:pPr>
              <a:buNone/>
            </a:pPr>
            <a:endParaRPr lang="fr-FR" dirty="0"/>
          </a:p>
        </p:txBody>
      </p:sp>
      <p:sp>
        <p:nvSpPr>
          <p:cNvPr id="3" name="Titre 2"/>
          <p:cNvSpPr>
            <a:spLocks noGrp="1"/>
          </p:cNvSpPr>
          <p:nvPr>
            <p:ph type="title"/>
          </p:nvPr>
        </p:nvSpPr>
        <p:spPr>
          <a:xfrm>
            <a:off x="357158" y="1000108"/>
            <a:ext cx="8357264" cy="563881"/>
          </a:xfrm>
        </p:spPr>
        <p:txBody>
          <a:bodyPr>
            <a:normAutofit/>
          </a:bodyPr>
          <a:lstStyle/>
          <a:p>
            <a:pPr algn="ctr"/>
            <a:r>
              <a:rPr lang="fr-FR" sz="3200" b="1" dirty="0" smtClean="0"/>
              <a:t>Illustration de la modulation AM</a:t>
            </a:r>
            <a:endParaRPr lang="fr-FR" sz="3200" b="1" dirty="0"/>
          </a:p>
        </p:txBody>
      </p:sp>
      <p:pic>
        <p:nvPicPr>
          <p:cNvPr id="4" name="Picture 2"/>
          <p:cNvPicPr>
            <a:picLocks noChangeAspect="1" noChangeArrowheads="1"/>
          </p:cNvPicPr>
          <p:nvPr/>
        </p:nvPicPr>
        <p:blipFill>
          <a:blip r:embed="rId2" cstate="print"/>
          <a:srcRect/>
          <a:stretch>
            <a:fillRect/>
          </a:stretch>
        </p:blipFill>
        <p:spPr bwMode="auto">
          <a:xfrm>
            <a:off x="1214414" y="2500306"/>
            <a:ext cx="6666132" cy="3141903"/>
          </a:xfrm>
          <a:prstGeom prst="rect">
            <a:avLst/>
          </a:prstGeom>
          <a:noFill/>
          <a:ln w="9525">
            <a:noFill/>
            <a:miter lim="800000"/>
            <a:headEnd/>
            <a:tailEnd/>
          </a:ln>
        </p:spPr>
      </p:pic>
      <p:sp>
        <p:nvSpPr>
          <p:cNvPr id="5" name="ZoneTexte 4"/>
          <p:cNvSpPr txBox="1"/>
          <p:nvPr/>
        </p:nvSpPr>
        <p:spPr>
          <a:xfrm>
            <a:off x="3714744" y="6000768"/>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6" name="Espace réservé de la date 5"/>
          <p:cNvSpPr>
            <a:spLocks noGrp="1"/>
          </p:cNvSpPr>
          <p:nvPr>
            <p:ph type="dt" sz="half" idx="10"/>
          </p:nvPr>
        </p:nvSpPr>
        <p:spPr/>
        <p:txBody>
          <a:bodyPr/>
          <a:lstStyle/>
          <a:p>
            <a:fld id="{6687DD2E-9579-4CCD-A2AE-298B1BBD7EFB}"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54</a:t>
            </a:fld>
            <a:endParaRPr lang="fr-F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714356"/>
            <a:ext cx="8503920" cy="670560"/>
          </a:xfrm>
        </p:spPr>
        <p:txBody>
          <a:bodyPr>
            <a:normAutofit/>
          </a:bodyPr>
          <a:lstStyle/>
          <a:p>
            <a:pPr algn="ctr"/>
            <a:r>
              <a:rPr lang="fr-FR" sz="3200" b="1" dirty="0" smtClean="0"/>
              <a:t>Transmission en modulation d’amplitude</a:t>
            </a:r>
            <a:endParaRPr lang="fr-FR" sz="3200" b="1" dirty="0"/>
          </a:p>
        </p:txBody>
      </p:sp>
      <p:sp>
        <p:nvSpPr>
          <p:cNvPr id="3" name="Espace réservé du contenu 2"/>
          <p:cNvSpPr>
            <a:spLocks noGrp="1"/>
          </p:cNvSpPr>
          <p:nvPr>
            <p:ph idx="1"/>
          </p:nvPr>
        </p:nvSpPr>
        <p:spPr>
          <a:xfrm>
            <a:off x="323528" y="1571612"/>
            <a:ext cx="8568952" cy="4752988"/>
          </a:xfrm>
        </p:spPr>
        <p:txBody>
          <a:bodyPr>
            <a:normAutofit fontScale="92500" lnSpcReduction="20000"/>
          </a:bodyPr>
          <a:lstStyle/>
          <a:p>
            <a:r>
              <a:rPr lang="fr-FR" dirty="0" smtClean="0"/>
              <a:t>Soit une porteuse </a:t>
            </a:r>
            <a:r>
              <a:rPr lang="fr-FR" i="1" dirty="0" smtClean="0"/>
              <a:t>V(t) </a:t>
            </a:r>
            <a:r>
              <a:rPr lang="fr-FR" dirty="0" smtClean="0"/>
              <a:t>de fréquence F</a:t>
            </a:r>
            <a:r>
              <a:rPr lang="fr-FR" sz="1600" dirty="0" smtClean="0"/>
              <a:t>0</a:t>
            </a:r>
            <a:r>
              <a:rPr lang="fr-FR" dirty="0" smtClean="0"/>
              <a:t>. Sans limiter la généralité de la présentation, on peut considérer une phase nulle et une amplitude égale à 1 :</a:t>
            </a:r>
          </a:p>
          <a:p>
            <a:pPr>
              <a:buNone/>
            </a:pPr>
            <a:r>
              <a:rPr lang="fr-FR" dirty="0" smtClean="0"/>
              <a:t>                                 </a:t>
            </a:r>
            <a:endParaRPr lang="fr-FR" b="1" dirty="0" smtClean="0"/>
          </a:p>
          <a:p>
            <a:pPr>
              <a:buNone/>
            </a:pPr>
            <a:endParaRPr lang="fr-FR" b="1" dirty="0" smtClean="0"/>
          </a:p>
          <a:p>
            <a:r>
              <a:rPr lang="fr-FR" dirty="0" smtClean="0"/>
              <a:t>En modulation d’amplitude, l’amplitude du signal modulé varie linéairement en fonction du signal d’entrée </a:t>
            </a:r>
            <a:r>
              <a:rPr lang="fr-FR" i="1" dirty="0" smtClean="0"/>
              <a:t>x(t)</a:t>
            </a:r>
            <a:r>
              <a:rPr lang="fr-FR" dirty="0" smtClean="0"/>
              <a:t> :</a:t>
            </a:r>
          </a:p>
          <a:p>
            <a:pPr>
              <a:buNone/>
            </a:pPr>
            <a:endParaRPr lang="fr-FR" b="1" dirty="0" smtClean="0"/>
          </a:p>
          <a:p>
            <a:pPr>
              <a:buNone/>
            </a:pPr>
            <a:r>
              <a:rPr lang="fr-FR" b="1" dirty="0" smtClean="0"/>
              <a:t>                           </a:t>
            </a:r>
          </a:p>
          <a:p>
            <a:pPr>
              <a:buNone/>
            </a:pPr>
            <a:r>
              <a:rPr lang="fr-FR" b="1" dirty="0" smtClean="0"/>
              <a:t>    </a:t>
            </a:r>
            <a:r>
              <a:rPr lang="fr-FR" dirty="0" smtClean="0"/>
              <a:t>Avec</a:t>
            </a:r>
            <a:r>
              <a:rPr lang="fr-FR" b="1" dirty="0" smtClean="0"/>
              <a:t> </a:t>
            </a:r>
            <a:r>
              <a:rPr lang="fr-FR" dirty="0" smtClean="0"/>
              <a:t>K&lt;1 est appelé indice de modulation.</a:t>
            </a:r>
          </a:p>
          <a:p>
            <a:r>
              <a:rPr lang="fr-FR" dirty="0" smtClean="0"/>
              <a:t>La modulation d’amplitude présente l’inconvénient d’être sensible au bruit car la puissance du signal modulé est fonction du signal d’entrée.</a:t>
            </a:r>
            <a:endParaRPr lang="fr-FR" dirty="0"/>
          </a:p>
        </p:txBody>
      </p:sp>
      <p:sp>
        <p:nvSpPr>
          <p:cNvPr id="7" name="ZoneTexte 6"/>
          <p:cNvSpPr txBox="1"/>
          <p:nvPr/>
        </p:nvSpPr>
        <p:spPr>
          <a:xfrm>
            <a:off x="3571868" y="6286520"/>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8" name="Espace réservé de la date 7"/>
          <p:cNvSpPr>
            <a:spLocks noGrp="1"/>
          </p:cNvSpPr>
          <p:nvPr>
            <p:ph type="dt" sz="half" idx="10"/>
          </p:nvPr>
        </p:nvSpPr>
        <p:spPr/>
        <p:txBody>
          <a:bodyPr/>
          <a:lstStyle/>
          <a:p>
            <a:fld id="{2A7B306D-1058-47E7-BDBF-88D37044C79E}" type="datetime1">
              <a:rPr lang="fr-FR" smtClean="0"/>
              <a:t>09/07/2017</a:t>
            </a:fld>
            <a:endParaRPr lang="fr-FR"/>
          </a:p>
        </p:txBody>
      </p:sp>
      <p:sp>
        <p:nvSpPr>
          <p:cNvPr id="9" name="Espace réservé du numéro de diapositive 8"/>
          <p:cNvSpPr>
            <a:spLocks noGrp="1"/>
          </p:cNvSpPr>
          <p:nvPr>
            <p:ph type="sldNum" sz="quarter" idx="12"/>
          </p:nvPr>
        </p:nvSpPr>
        <p:spPr/>
        <p:txBody>
          <a:bodyPr/>
          <a:lstStyle/>
          <a:p>
            <a:fld id="{EDFF2170-0D21-44FD-A51D-2A853B932FE9}" type="slidenum">
              <a:rPr lang="fr-FR" smtClean="0"/>
              <a:t>55</a:t>
            </a:fld>
            <a:endParaRPr lang="fr-FR"/>
          </a:p>
        </p:txBody>
      </p:sp>
      <p:graphicFrame>
        <p:nvGraphicFramePr>
          <p:cNvPr id="9220" name="Object 4"/>
          <p:cNvGraphicFramePr>
            <a:graphicFrameLocks noChangeAspect="1"/>
          </p:cNvGraphicFramePr>
          <p:nvPr/>
        </p:nvGraphicFramePr>
        <p:xfrm>
          <a:off x="3357554" y="2714620"/>
          <a:ext cx="2095500" cy="393700"/>
        </p:xfrm>
        <a:graphic>
          <a:graphicData uri="http://schemas.openxmlformats.org/presentationml/2006/ole">
            <mc:AlternateContent xmlns:mc="http://schemas.openxmlformats.org/markup-compatibility/2006">
              <mc:Choice xmlns:v="urn:schemas-microsoft-com:vml" Requires="v">
                <p:oleObj spid="_x0000_s9222" name="Equation" r:id="rId3" imgW="2095200" imgH="393480" progId="Equation.DSMT4">
                  <p:embed/>
                </p:oleObj>
              </mc:Choice>
              <mc:Fallback>
                <p:oleObj name="Equation" r:id="rId3" imgW="2095200" imgH="39348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554" y="2714620"/>
                        <a:ext cx="20955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1" name="Object 5"/>
          <p:cNvGraphicFramePr>
            <a:graphicFrameLocks noChangeAspect="1"/>
          </p:cNvGraphicFramePr>
          <p:nvPr/>
        </p:nvGraphicFramePr>
        <p:xfrm>
          <a:off x="2928926" y="4071942"/>
          <a:ext cx="3340100" cy="393700"/>
        </p:xfrm>
        <a:graphic>
          <a:graphicData uri="http://schemas.openxmlformats.org/presentationml/2006/ole">
            <mc:AlternateContent xmlns:mc="http://schemas.openxmlformats.org/markup-compatibility/2006">
              <mc:Choice xmlns:v="urn:schemas-microsoft-com:vml" Requires="v">
                <p:oleObj spid="_x0000_s9223" name="Equation" r:id="rId5" imgW="3340080" imgH="393480" progId="Equation.DSMT4">
                  <p:embed/>
                </p:oleObj>
              </mc:Choice>
              <mc:Fallback>
                <p:oleObj name="Equation" r:id="rId5" imgW="3340080" imgH="39348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8926" y="4071942"/>
                        <a:ext cx="33401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928670"/>
            <a:ext cx="8229600" cy="573752"/>
          </a:xfrm>
        </p:spPr>
        <p:txBody>
          <a:bodyPr>
            <a:normAutofit/>
          </a:bodyPr>
          <a:lstStyle/>
          <a:p>
            <a:pPr algn="ctr"/>
            <a:r>
              <a:rPr lang="fr-FR" sz="3200" b="1" dirty="0" smtClean="0"/>
              <a:t>La modulation en fréquence </a:t>
            </a:r>
            <a:endParaRPr lang="fr-FR" sz="3200" b="1" dirty="0"/>
          </a:p>
        </p:txBody>
      </p:sp>
      <p:sp>
        <p:nvSpPr>
          <p:cNvPr id="3" name="Espace réservé du contenu 2"/>
          <p:cNvSpPr>
            <a:spLocks noGrp="1"/>
          </p:cNvSpPr>
          <p:nvPr>
            <p:ph idx="1"/>
          </p:nvPr>
        </p:nvSpPr>
        <p:spPr>
          <a:xfrm>
            <a:off x="357158" y="1714488"/>
            <a:ext cx="8429684" cy="4071966"/>
          </a:xfrm>
        </p:spPr>
        <p:txBody>
          <a:bodyPr/>
          <a:lstStyle/>
          <a:p>
            <a:r>
              <a:rPr lang="fr-FR" dirty="0" smtClean="0"/>
              <a:t>La modulation en fréquence (FM: </a:t>
            </a:r>
            <a:r>
              <a:rPr lang="fr-FR" dirty="0" err="1" smtClean="0"/>
              <a:t>Frequency</a:t>
            </a:r>
            <a:r>
              <a:rPr lang="fr-FR" dirty="0" smtClean="0"/>
              <a:t> Modulation) est obtenue en jouant sur la valeur de w , en donnant une valeur w0 pour un niveau logique '0' et en donnant une valeur w1 pour un niveau logique '1'.</a:t>
            </a:r>
          </a:p>
          <a:p>
            <a:r>
              <a:rPr lang="fr-FR" dirty="0" smtClean="0"/>
              <a:t>Comme l'amplitude importe peu, c'est un signal très résistant aux perturbations (la radio FM est de meilleure qualité que la radio AM) et c'est assez facile à détecter.</a:t>
            </a:r>
            <a:endParaRPr lang="fr-FR" dirty="0"/>
          </a:p>
        </p:txBody>
      </p:sp>
      <p:sp>
        <p:nvSpPr>
          <p:cNvPr id="6" name="ZoneTexte 5"/>
          <p:cNvSpPr txBox="1"/>
          <p:nvPr/>
        </p:nvSpPr>
        <p:spPr>
          <a:xfrm>
            <a:off x="3571868" y="6000768"/>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3B631A21-5332-494C-BF0F-AE34652A0C40}"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56</a:t>
            </a:fld>
            <a:endParaRPr lang="fr-F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643050"/>
            <a:ext cx="8229600" cy="4681550"/>
          </a:xfrm>
        </p:spPr>
        <p:txBody>
          <a:bodyPr/>
          <a:lstStyle/>
          <a:p>
            <a:r>
              <a:rPr lang="fr-FR" dirty="0" smtClean="0"/>
              <a:t>La figure ci-dessous illustre la modulation FM.</a:t>
            </a:r>
          </a:p>
          <a:p>
            <a:pPr>
              <a:buNone/>
            </a:pPr>
            <a:endParaRPr lang="fr-FR" dirty="0"/>
          </a:p>
        </p:txBody>
      </p:sp>
      <p:sp>
        <p:nvSpPr>
          <p:cNvPr id="3" name="Titre 2"/>
          <p:cNvSpPr>
            <a:spLocks noGrp="1"/>
          </p:cNvSpPr>
          <p:nvPr>
            <p:ph type="title"/>
          </p:nvPr>
        </p:nvSpPr>
        <p:spPr>
          <a:xfrm>
            <a:off x="357158" y="642918"/>
            <a:ext cx="8357264" cy="831477"/>
          </a:xfrm>
        </p:spPr>
        <p:txBody>
          <a:bodyPr>
            <a:normAutofit/>
          </a:bodyPr>
          <a:lstStyle/>
          <a:p>
            <a:pPr algn="ctr"/>
            <a:r>
              <a:rPr lang="fr-FR" sz="3200" b="1" dirty="0" smtClean="0"/>
              <a:t>Illustration de la modulation FM</a:t>
            </a:r>
            <a:endParaRPr lang="fr-FR" sz="3200" b="1" dirty="0"/>
          </a:p>
        </p:txBody>
      </p:sp>
      <p:pic>
        <p:nvPicPr>
          <p:cNvPr id="4" name="Picture 2"/>
          <p:cNvPicPr>
            <a:picLocks noChangeAspect="1" noChangeArrowheads="1"/>
          </p:cNvPicPr>
          <p:nvPr/>
        </p:nvPicPr>
        <p:blipFill>
          <a:blip r:embed="rId2" cstate="print"/>
          <a:srcRect/>
          <a:stretch>
            <a:fillRect/>
          </a:stretch>
        </p:blipFill>
        <p:spPr bwMode="auto">
          <a:xfrm>
            <a:off x="1071538" y="2571744"/>
            <a:ext cx="7012349" cy="2928958"/>
          </a:xfrm>
          <a:prstGeom prst="rect">
            <a:avLst/>
          </a:prstGeom>
          <a:noFill/>
          <a:ln w="9525">
            <a:noFill/>
            <a:miter lim="800000"/>
            <a:headEnd/>
            <a:tailEnd/>
          </a:ln>
        </p:spPr>
      </p:pic>
      <p:sp>
        <p:nvSpPr>
          <p:cNvPr id="5" name="ZoneTexte 4"/>
          <p:cNvSpPr txBox="1"/>
          <p:nvPr/>
        </p:nvSpPr>
        <p:spPr>
          <a:xfrm>
            <a:off x="3714744"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6" name="Espace réservé de la date 5"/>
          <p:cNvSpPr>
            <a:spLocks noGrp="1"/>
          </p:cNvSpPr>
          <p:nvPr>
            <p:ph type="dt" sz="half" idx="10"/>
          </p:nvPr>
        </p:nvSpPr>
        <p:spPr/>
        <p:txBody>
          <a:bodyPr/>
          <a:lstStyle/>
          <a:p>
            <a:fld id="{4F029FF9-8968-4B5C-A373-DA8529EC75D5}"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57</a:t>
            </a:fld>
            <a:endParaRPr lang="fr-F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1000108"/>
            <a:ext cx="8229600" cy="578328"/>
          </a:xfrm>
        </p:spPr>
        <p:txBody>
          <a:bodyPr>
            <a:normAutofit/>
          </a:bodyPr>
          <a:lstStyle/>
          <a:p>
            <a:pPr algn="ctr"/>
            <a:r>
              <a:rPr lang="fr-FR" sz="3200" b="1" dirty="0" smtClean="0"/>
              <a:t>Transmission en modulation de fréquence</a:t>
            </a:r>
            <a:endParaRPr lang="fr-FR" sz="3200" b="1" dirty="0"/>
          </a:p>
        </p:txBody>
      </p:sp>
      <p:sp>
        <p:nvSpPr>
          <p:cNvPr id="3" name="Espace réservé du contenu 2"/>
          <p:cNvSpPr>
            <a:spLocks noGrp="1"/>
          </p:cNvSpPr>
          <p:nvPr>
            <p:ph idx="1"/>
          </p:nvPr>
        </p:nvSpPr>
        <p:spPr>
          <a:xfrm>
            <a:off x="323528" y="1785926"/>
            <a:ext cx="8496944" cy="3929090"/>
          </a:xfrm>
        </p:spPr>
        <p:txBody>
          <a:bodyPr>
            <a:normAutofit/>
          </a:bodyPr>
          <a:lstStyle/>
          <a:p>
            <a:r>
              <a:rPr lang="fr-FR" dirty="0" smtClean="0"/>
              <a:t>En modulation de fréquence, le signal est obtenu en utilisant le signal à transmettre pour faire varier la fréquence de l’onde porteuse utilisée.</a:t>
            </a:r>
          </a:p>
          <a:p>
            <a:r>
              <a:rPr lang="fr-FR" dirty="0" smtClean="0"/>
              <a:t>Le spectre du signal modulé en fréquence ne s’exprime pas facilement en fonction du spectre du signal à transmettre. </a:t>
            </a:r>
          </a:p>
          <a:p>
            <a:r>
              <a:rPr lang="fr-FR" dirty="0" smtClean="0"/>
              <a:t>La modulation FM est fréquemment utilisée dans la radiodiffusion et dans les systèmes radio-mobiles (téléphonie mobiles par exemple).</a:t>
            </a:r>
            <a:endParaRPr lang="fr-FR" dirty="0"/>
          </a:p>
        </p:txBody>
      </p:sp>
      <p:sp>
        <p:nvSpPr>
          <p:cNvPr id="6" name="ZoneTexte 5"/>
          <p:cNvSpPr txBox="1"/>
          <p:nvPr/>
        </p:nvSpPr>
        <p:spPr>
          <a:xfrm>
            <a:off x="3786182"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A0E17F20-C087-448D-84C3-81A87A5FF9DC}"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58</a:t>
            </a:fld>
            <a:endParaRPr lang="fr-F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857232"/>
            <a:ext cx="8229600" cy="576064"/>
          </a:xfrm>
        </p:spPr>
        <p:txBody>
          <a:bodyPr>
            <a:normAutofit/>
          </a:bodyPr>
          <a:lstStyle/>
          <a:p>
            <a:pPr algn="ctr"/>
            <a:r>
              <a:rPr lang="fr-FR" sz="3200" b="1" dirty="0" smtClean="0"/>
              <a:t>La modulation en phase</a:t>
            </a:r>
            <a:endParaRPr lang="fr-FR" sz="3200" b="1" dirty="0"/>
          </a:p>
        </p:txBody>
      </p:sp>
      <p:sp>
        <p:nvSpPr>
          <p:cNvPr id="3" name="Espace réservé du contenu 2"/>
          <p:cNvSpPr>
            <a:spLocks noGrp="1"/>
          </p:cNvSpPr>
          <p:nvPr>
            <p:ph idx="1"/>
          </p:nvPr>
        </p:nvSpPr>
        <p:spPr>
          <a:xfrm>
            <a:off x="457200" y="1643050"/>
            <a:ext cx="8363272" cy="4681550"/>
          </a:xfrm>
        </p:spPr>
        <p:txBody>
          <a:bodyPr/>
          <a:lstStyle/>
          <a:p>
            <a:r>
              <a:rPr lang="fr-FR" dirty="0" smtClean="0"/>
              <a:t>Cette modulation est obtenue en jouant sur la valeur de F, en donnant une valeur F</a:t>
            </a:r>
            <a:r>
              <a:rPr lang="fr-FR" sz="1600" dirty="0" smtClean="0"/>
              <a:t>0</a:t>
            </a:r>
            <a:r>
              <a:rPr lang="fr-FR" dirty="0" smtClean="0"/>
              <a:t> pour un niveau logique '0' et en donnant une valeur F</a:t>
            </a:r>
            <a:r>
              <a:rPr lang="fr-FR" sz="1600" dirty="0" smtClean="0"/>
              <a:t>1</a:t>
            </a:r>
            <a:r>
              <a:rPr lang="fr-FR" dirty="0" smtClean="0"/>
              <a:t> pour un niveau logique '1'.</a:t>
            </a:r>
          </a:p>
          <a:p>
            <a:pPr>
              <a:buNone/>
            </a:pPr>
            <a:endParaRPr lang="fr-FR" dirty="0"/>
          </a:p>
        </p:txBody>
      </p:sp>
      <p:pic>
        <p:nvPicPr>
          <p:cNvPr id="6" name="Picture 2"/>
          <p:cNvPicPr>
            <a:picLocks noChangeAspect="1" noChangeArrowheads="1"/>
          </p:cNvPicPr>
          <p:nvPr/>
        </p:nvPicPr>
        <p:blipFill>
          <a:blip r:embed="rId2" cstate="print"/>
          <a:srcRect/>
          <a:stretch>
            <a:fillRect/>
          </a:stretch>
        </p:blipFill>
        <p:spPr bwMode="auto">
          <a:xfrm>
            <a:off x="1285852" y="3143248"/>
            <a:ext cx="6653617" cy="2838837"/>
          </a:xfrm>
          <a:prstGeom prst="rect">
            <a:avLst/>
          </a:prstGeom>
          <a:noFill/>
          <a:ln w="9525">
            <a:noFill/>
            <a:miter lim="800000"/>
            <a:headEnd/>
            <a:tailEnd/>
          </a:ln>
        </p:spPr>
      </p:pic>
      <p:sp>
        <p:nvSpPr>
          <p:cNvPr id="7" name="ZoneTexte 6"/>
          <p:cNvSpPr txBox="1"/>
          <p:nvPr/>
        </p:nvSpPr>
        <p:spPr>
          <a:xfrm>
            <a:off x="3714744" y="6143644"/>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8" name="Espace réservé de la date 7"/>
          <p:cNvSpPr>
            <a:spLocks noGrp="1"/>
          </p:cNvSpPr>
          <p:nvPr>
            <p:ph type="dt" sz="half" idx="10"/>
          </p:nvPr>
        </p:nvSpPr>
        <p:spPr/>
        <p:txBody>
          <a:bodyPr/>
          <a:lstStyle/>
          <a:p>
            <a:fld id="{17862589-D70C-4B8D-AE20-B4E10662615A}" type="datetime1">
              <a:rPr lang="fr-FR" smtClean="0"/>
              <a:t>09/07/2017</a:t>
            </a:fld>
            <a:endParaRPr lang="fr-FR"/>
          </a:p>
        </p:txBody>
      </p:sp>
      <p:sp>
        <p:nvSpPr>
          <p:cNvPr id="9" name="Espace réservé du numéro de diapositive 8"/>
          <p:cNvSpPr>
            <a:spLocks noGrp="1"/>
          </p:cNvSpPr>
          <p:nvPr>
            <p:ph type="sldNum" sz="quarter" idx="12"/>
          </p:nvPr>
        </p:nvSpPr>
        <p:spPr/>
        <p:txBody>
          <a:bodyPr/>
          <a:lstStyle/>
          <a:p>
            <a:fld id="{EDFF2170-0D21-44FD-A51D-2A853B932FE9}" type="slidenum">
              <a:rPr lang="fr-FR" smtClean="0"/>
              <a:t>59</a:t>
            </a:fld>
            <a:endParaRPr 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642918"/>
            <a:ext cx="8229600" cy="655320"/>
          </a:xfrm>
        </p:spPr>
        <p:txBody>
          <a:bodyPr>
            <a:normAutofit/>
          </a:bodyPr>
          <a:lstStyle/>
          <a:p>
            <a:pPr algn="ctr"/>
            <a:r>
              <a:rPr lang="fr-FR" sz="3200" b="1" dirty="0" smtClean="0"/>
              <a:t>Signal analogique</a:t>
            </a:r>
            <a:endParaRPr lang="fr-FR" sz="3200" b="1" dirty="0"/>
          </a:p>
        </p:txBody>
      </p:sp>
      <p:sp>
        <p:nvSpPr>
          <p:cNvPr id="3" name="Espace réservé du contenu 2"/>
          <p:cNvSpPr>
            <a:spLocks noGrp="1"/>
          </p:cNvSpPr>
          <p:nvPr>
            <p:ph idx="1"/>
          </p:nvPr>
        </p:nvSpPr>
        <p:spPr>
          <a:xfrm>
            <a:off x="357158" y="1500174"/>
            <a:ext cx="8358246" cy="4572032"/>
          </a:xfrm>
        </p:spPr>
        <p:txBody>
          <a:bodyPr>
            <a:normAutofit fontScale="55000" lnSpcReduction="20000"/>
          </a:bodyPr>
          <a:lstStyle/>
          <a:p>
            <a:r>
              <a:rPr lang="fr-FR" sz="4200" dirty="0" smtClean="0"/>
              <a:t>Un signal analogique est un signal qui varie de façon continue dans le temps, et qui peut prendre une infinité de valeurs distinctes. </a:t>
            </a:r>
          </a:p>
          <a:p>
            <a:r>
              <a:rPr lang="fr-FR" sz="4200" dirty="0" smtClean="0"/>
              <a:t>Son graphique de tension varie constamment en fonction du temps et peut être représenté par une fonction sinusoïdale qui est de la forme </a:t>
            </a:r>
            <a:r>
              <a:rPr lang="fr-FR" sz="4200" b="1" dirty="0" smtClean="0"/>
              <a:t>: </a:t>
            </a:r>
          </a:p>
          <a:p>
            <a:pPr>
              <a:buNone/>
            </a:pPr>
            <a:endParaRPr lang="fr-FR" sz="3500" b="1" dirty="0" smtClean="0"/>
          </a:p>
          <a:p>
            <a:pPr>
              <a:buNone/>
            </a:pPr>
            <a:endParaRPr lang="fr-FR" sz="3500" dirty="0" smtClean="0"/>
          </a:p>
          <a:p>
            <a:pPr>
              <a:buNone/>
            </a:pPr>
            <a:r>
              <a:rPr lang="fr-FR" sz="3500" dirty="0" smtClean="0"/>
              <a:t>    </a:t>
            </a:r>
          </a:p>
          <a:p>
            <a:pPr>
              <a:buNone/>
            </a:pPr>
            <a:endParaRPr lang="fr-FR" sz="3500" dirty="0" smtClean="0"/>
          </a:p>
          <a:p>
            <a:pPr>
              <a:buNone/>
            </a:pPr>
            <a:r>
              <a:rPr lang="fr-FR" sz="3500" dirty="0" smtClean="0"/>
              <a:t>                  </a:t>
            </a:r>
          </a:p>
          <a:p>
            <a:pPr>
              <a:buNone/>
            </a:pPr>
            <a:r>
              <a:rPr lang="fr-FR" sz="3500" dirty="0" smtClean="0"/>
              <a:t>                     </a:t>
            </a:r>
            <a:r>
              <a:rPr lang="fr-FR" sz="4200" dirty="0" smtClean="0"/>
              <a:t>sont respectivement appelés l’amplitude du signal, la pulsation et le déphasage, avec                  où      est la fréquence.</a:t>
            </a:r>
          </a:p>
          <a:p>
            <a:pPr>
              <a:buNone/>
            </a:pPr>
            <a:r>
              <a:rPr lang="fr-FR" sz="4200" dirty="0" smtClean="0"/>
              <a:t>    </a:t>
            </a:r>
          </a:p>
          <a:p>
            <a:pPr>
              <a:buFont typeface="Wingdings" pitchFamily="2" charset="2"/>
              <a:buChar char="Ø"/>
            </a:pPr>
            <a:endParaRPr lang="fr-FR" dirty="0"/>
          </a:p>
        </p:txBody>
      </p:sp>
      <p:sp>
        <p:nvSpPr>
          <p:cNvPr id="9" name="ZoneTexte 8"/>
          <p:cNvSpPr txBox="1"/>
          <p:nvPr/>
        </p:nvSpPr>
        <p:spPr>
          <a:xfrm>
            <a:off x="3786182" y="6000768"/>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13" name="Espace réservé de la date 12"/>
          <p:cNvSpPr>
            <a:spLocks noGrp="1"/>
          </p:cNvSpPr>
          <p:nvPr>
            <p:ph type="dt" sz="half" idx="10"/>
          </p:nvPr>
        </p:nvSpPr>
        <p:spPr/>
        <p:txBody>
          <a:bodyPr/>
          <a:lstStyle/>
          <a:p>
            <a:fld id="{7998AC18-C942-4469-9284-2D905AEAC0EB}" type="datetime1">
              <a:rPr lang="fr-FR" smtClean="0"/>
              <a:t>09/07/2017</a:t>
            </a:fld>
            <a:endParaRPr lang="fr-FR"/>
          </a:p>
        </p:txBody>
      </p:sp>
      <p:sp>
        <p:nvSpPr>
          <p:cNvPr id="14" name="Espace réservé du numéro de diapositive 13"/>
          <p:cNvSpPr>
            <a:spLocks noGrp="1"/>
          </p:cNvSpPr>
          <p:nvPr>
            <p:ph type="sldNum" sz="quarter" idx="12"/>
          </p:nvPr>
        </p:nvSpPr>
        <p:spPr/>
        <p:txBody>
          <a:bodyPr/>
          <a:lstStyle/>
          <a:p>
            <a:fld id="{EDFF2170-0D21-44FD-A51D-2A853B932FE9}" type="slidenum">
              <a:rPr lang="fr-FR" smtClean="0"/>
              <a:t>6</a:t>
            </a:fld>
            <a:endParaRPr lang="fr-FR"/>
          </a:p>
        </p:txBody>
      </p:sp>
      <p:graphicFrame>
        <p:nvGraphicFramePr>
          <p:cNvPr id="6" name="Object 10"/>
          <p:cNvGraphicFramePr>
            <a:graphicFrameLocks noChangeAspect="1"/>
          </p:cNvGraphicFramePr>
          <p:nvPr/>
        </p:nvGraphicFramePr>
        <p:xfrm>
          <a:off x="1571604" y="3643314"/>
          <a:ext cx="5727700" cy="749300"/>
        </p:xfrm>
        <a:graphic>
          <a:graphicData uri="http://schemas.openxmlformats.org/presentationml/2006/ole">
            <mc:AlternateContent xmlns:mc="http://schemas.openxmlformats.org/markup-compatibility/2006">
              <mc:Choice xmlns:v="urn:schemas-microsoft-com:vml" Requires="v">
                <p:oleObj spid="_x0000_s1038" name="Equation" r:id="rId3" imgW="5727600" imgH="749160" progId="Equation.DSMT4">
                  <p:embed/>
                </p:oleObj>
              </mc:Choice>
              <mc:Fallback>
                <p:oleObj name="Equation" r:id="rId3" imgW="5727600" imgH="749160" progId="Equation.DSMT4">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04" y="3643314"/>
                        <a:ext cx="57277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5" name="Object 11"/>
          <p:cNvGraphicFramePr>
            <a:graphicFrameLocks noChangeAspect="1"/>
          </p:cNvGraphicFramePr>
          <p:nvPr/>
        </p:nvGraphicFramePr>
        <p:xfrm>
          <a:off x="500034" y="4714884"/>
          <a:ext cx="1130300" cy="342900"/>
        </p:xfrm>
        <a:graphic>
          <a:graphicData uri="http://schemas.openxmlformats.org/presentationml/2006/ole">
            <mc:AlternateContent xmlns:mc="http://schemas.openxmlformats.org/markup-compatibility/2006">
              <mc:Choice xmlns:v="urn:schemas-microsoft-com:vml" Requires="v">
                <p:oleObj spid="_x0000_s1039" name="Equation" r:id="rId5" imgW="1130040" imgH="342720" progId="Equation.DSMT4">
                  <p:embed/>
                </p:oleObj>
              </mc:Choice>
              <mc:Fallback>
                <p:oleObj name="Equation" r:id="rId5" imgW="1130040" imgH="342720" progId="Equation.DSMT4">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034" y="4714884"/>
                        <a:ext cx="11303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6" name="Object 12"/>
          <p:cNvGraphicFramePr>
            <a:graphicFrameLocks noChangeAspect="1"/>
          </p:cNvGraphicFramePr>
          <p:nvPr/>
        </p:nvGraphicFramePr>
        <p:xfrm>
          <a:off x="4572000" y="5072074"/>
          <a:ext cx="1257300" cy="342900"/>
        </p:xfrm>
        <a:graphic>
          <a:graphicData uri="http://schemas.openxmlformats.org/presentationml/2006/ole">
            <mc:AlternateContent xmlns:mc="http://schemas.openxmlformats.org/markup-compatibility/2006">
              <mc:Choice xmlns:v="urn:schemas-microsoft-com:vml" Requires="v">
                <p:oleObj spid="_x0000_s1040" name="Equation" r:id="rId7" imgW="1257120" imgH="342720" progId="Equation.DSMT4">
                  <p:embed/>
                </p:oleObj>
              </mc:Choice>
              <mc:Fallback>
                <p:oleObj name="Equation" r:id="rId7" imgW="1257120" imgH="342720" progId="Equation.DSMT4">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5072074"/>
                        <a:ext cx="12573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7" name="Object 13"/>
          <p:cNvGraphicFramePr>
            <a:graphicFrameLocks noChangeAspect="1"/>
          </p:cNvGraphicFramePr>
          <p:nvPr/>
        </p:nvGraphicFramePr>
        <p:xfrm>
          <a:off x="6286512" y="5072074"/>
          <a:ext cx="292100" cy="342900"/>
        </p:xfrm>
        <a:graphic>
          <a:graphicData uri="http://schemas.openxmlformats.org/presentationml/2006/ole">
            <mc:AlternateContent xmlns:mc="http://schemas.openxmlformats.org/markup-compatibility/2006">
              <mc:Choice xmlns:v="urn:schemas-microsoft-com:vml" Requires="v">
                <p:oleObj spid="_x0000_s1041" name="Equation" r:id="rId9" imgW="291960" imgH="342720" progId="Equation.DSMT4">
                  <p:embed/>
                </p:oleObj>
              </mc:Choice>
              <mc:Fallback>
                <p:oleObj name="Equation" r:id="rId9" imgW="291960" imgH="342720" progId="Equation.DSMT4">
                  <p:embed/>
                  <p:pic>
                    <p:nvPicPr>
                      <p:cNvPr id="0"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86512" y="5072074"/>
                        <a:ext cx="2921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714356"/>
            <a:ext cx="8363272" cy="578328"/>
          </a:xfrm>
        </p:spPr>
        <p:txBody>
          <a:bodyPr>
            <a:normAutofit/>
          </a:bodyPr>
          <a:lstStyle/>
          <a:p>
            <a:pPr algn="ctr"/>
            <a:r>
              <a:rPr lang="fr-FR" sz="3200" b="1" dirty="0" smtClean="0"/>
              <a:t>Transmission en modulation de phase</a:t>
            </a:r>
            <a:endParaRPr lang="fr-FR" sz="3200" b="1" dirty="0"/>
          </a:p>
        </p:txBody>
      </p:sp>
      <p:sp>
        <p:nvSpPr>
          <p:cNvPr id="3" name="Espace réservé du contenu 2"/>
          <p:cNvSpPr>
            <a:spLocks noGrp="1"/>
          </p:cNvSpPr>
          <p:nvPr>
            <p:ph idx="1"/>
          </p:nvPr>
        </p:nvSpPr>
        <p:spPr>
          <a:xfrm>
            <a:off x="323528" y="1428736"/>
            <a:ext cx="8496944" cy="4786346"/>
          </a:xfrm>
        </p:spPr>
        <p:txBody>
          <a:bodyPr>
            <a:normAutofit lnSpcReduction="10000"/>
          </a:bodyPr>
          <a:lstStyle/>
          <a:p>
            <a:r>
              <a:rPr lang="fr-FR" dirty="0" smtClean="0"/>
              <a:t>Le signal à transmettre est utilisé pour faire varier la phase de l’onde porteuse. </a:t>
            </a:r>
          </a:p>
          <a:p>
            <a:r>
              <a:rPr lang="fr-FR" dirty="0" smtClean="0"/>
              <a:t>Elle peut s’écrire sous la forme : </a:t>
            </a:r>
            <a:endParaRPr lang="fr-FR" b="1" dirty="0" smtClean="0"/>
          </a:p>
          <a:p>
            <a:r>
              <a:rPr lang="fr-FR" dirty="0" smtClean="0"/>
              <a:t>Il existe deux types de codage utilisés dans cette modulation .</a:t>
            </a:r>
          </a:p>
          <a:p>
            <a:pPr marL="514350" indent="-514350">
              <a:buFont typeface="Wingdings" pitchFamily="2" charset="2"/>
              <a:buChar char="Ø"/>
            </a:pPr>
            <a:r>
              <a:rPr lang="fr-FR" dirty="0" smtClean="0"/>
              <a:t>Dans le premier type, la valeur du symbole transmis suffit pour déterminer la valeur des données transmises ; la démodulation doit alors être cohérente.</a:t>
            </a:r>
          </a:p>
          <a:p>
            <a:pPr marL="514350" indent="-514350">
              <a:buFont typeface="Wingdings" pitchFamily="2" charset="2"/>
              <a:buChar char="Ø"/>
            </a:pPr>
            <a:r>
              <a:rPr lang="fr-FR" dirty="0" smtClean="0"/>
              <a:t>Dans le second, c’est la différence entre les deux symboles consécutifs qui porte l’information; on parle alors de modulation de phase différentielle; la démodulation peut être cohérente ou non cohérente.</a:t>
            </a:r>
          </a:p>
        </p:txBody>
      </p:sp>
      <p:sp>
        <p:nvSpPr>
          <p:cNvPr id="6" name="ZoneTexte 5"/>
          <p:cNvSpPr txBox="1"/>
          <p:nvPr/>
        </p:nvSpPr>
        <p:spPr>
          <a:xfrm>
            <a:off x="3643306" y="6143644"/>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7" name="Espace réservé de la date 6"/>
          <p:cNvSpPr>
            <a:spLocks noGrp="1"/>
          </p:cNvSpPr>
          <p:nvPr>
            <p:ph type="dt" sz="half" idx="10"/>
          </p:nvPr>
        </p:nvSpPr>
        <p:spPr/>
        <p:txBody>
          <a:bodyPr/>
          <a:lstStyle/>
          <a:p>
            <a:fld id="{F599CF05-D8D0-4CA0-95B0-604E71FCFB65}" type="datetime1">
              <a:rPr lang="fr-FR" smtClean="0"/>
              <a:t>09/07/2017</a:t>
            </a:fld>
            <a:endParaRPr lang="fr-FR"/>
          </a:p>
        </p:txBody>
      </p:sp>
      <p:sp>
        <p:nvSpPr>
          <p:cNvPr id="8" name="Espace réservé du numéro de diapositive 7"/>
          <p:cNvSpPr>
            <a:spLocks noGrp="1"/>
          </p:cNvSpPr>
          <p:nvPr>
            <p:ph type="sldNum" sz="quarter" idx="12"/>
          </p:nvPr>
        </p:nvSpPr>
        <p:spPr/>
        <p:txBody>
          <a:bodyPr/>
          <a:lstStyle/>
          <a:p>
            <a:fld id="{EDFF2170-0D21-44FD-A51D-2A853B932FE9}" type="slidenum">
              <a:rPr lang="fr-FR" smtClean="0"/>
              <a:t>60</a:t>
            </a:fld>
            <a:endParaRPr lang="fr-FR"/>
          </a:p>
        </p:txBody>
      </p:sp>
      <p:graphicFrame>
        <p:nvGraphicFramePr>
          <p:cNvPr id="10243" name="Object 3"/>
          <p:cNvGraphicFramePr>
            <a:graphicFrameLocks noChangeAspect="1"/>
          </p:cNvGraphicFramePr>
          <p:nvPr/>
        </p:nvGraphicFramePr>
        <p:xfrm>
          <a:off x="5143504" y="2285992"/>
          <a:ext cx="2971800" cy="393700"/>
        </p:xfrm>
        <a:graphic>
          <a:graphicData uri="http://schemas.openxmlformats.org/presentationml/2006/ole">
            <mc:AlternateContent xmlns:mc="http://schemas.openxmlformats.org/markup-compatibility/2006">
              <mc:Choice xmlns:v="urn:schemas-microsoft-com:vml" Requires="v">
                <p:oleObj spid="_x0000_s10244" name="Equation" r:id="rId3" imgW="2971800" imgH="393480" progId="Equation.DSMT4">
                  <p:embed/>
                </p:oleObj>
              </mc:Choice>
              <mc:Fallback>
                <p:oleObj name="Equation" r:id="rId3" imgW="2971800" imgH="39348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4" y="2285992"/>
                        <a:ext cx="2971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642918"/>
            <a:ext cx="8229600" cy="594360"/>
          </a:xfrm>
        </p:spPr>
        <p:txBody>
          <a:bodyPr>
            <a:normAutofit/>
          </a:bodyPr>
          <a:lstStyle/>
          <a:p>
            <a:pPr algn="ctr"/>
            <a:r>
              <a:rPr lang="fr-FR" sz="3200" b="1" dirty="0" smtClean="0"/>
              <a:t>Remarque</a:t>
            </a:r>
            <a:r>
              <a:rPr lang="fr-FR" sz="3200" dirty="0" smtClean="0"/>
              <a:t> </a:t>
            </a:r>
            <a:endParaRPr lang="fr-FR" sz="3200" dirty="0"/>
          </a:p>
        </p:txBody>
      </p:sp>
      <p:sp>
        <p:nvSpPr>
          <p:cNvPr id="3" name="Espace réservé du contenu 2"/>
          <p:cNvSpPr>
            <a:spLocks noGrp="1"/>
          </p:cNvSpPr>
          <p:nvPr>
            <p:ph idx="1"/>
          </p:nvPr>
        </p:nvSpPr>
        <p:spPr>
          <a:xfrm>
            <a:off x="178366" y="1234440"/>
            <a:ext cx="8679914" cy="5090160"/>
          </a:xfrm>
        </p:spPr>
        <p:txBody>
          <a:bodyPr/>
          <a:lstStyle/>
          <a:p>
            <a:r>
              <a:rPr lang="fr-FR" dirty="0" smtClean="0"/>
              <a:t>Dans les 3 modulations précédentes, on code 1 bit donc, on cherche deux signaux différents pour coder les 2 possibilités (0 ou 1). </a:t>
            </a:r>
          </a:p>
          <a:p>
            <a:r>
              <a:rPr lang="fr-FR" dirty="0" smtClean="0"/>
              <a:t>Si on arrive au départ et à l'arrivée à coder et à décoder plus d'un bit à la fois on peut envisager de coder plusieurs bits par moment élémentaire en trouvant </a:t>
            </a:r>
            <a:r>
              <a:rPr lang="fr-FR" i="1" dirty="0" smtClean="0"/>
              <a:t>2ⁿ</a:t>
            </a:r>
            <a:r>
              <a:rPr lang="fr-FR" b="1" dirty="0" smtClean="0"/>
              <a:t> </a:t>
            </a:r>
            <a:r>
              <a:rPr lang="fr-FR" dirty="0" smtClean="0"/>
              <a:t>signaux différents.</a:t>
            </a:r>
          </a:p>
          <a:p>
            <a:r>
              <a:rPr lang="fr-FR" dirty="0" smtClean="0"/>
              <a:t>De manière plus sophistiquée il existe des modems capables de moduler un signal suivant plusieurs niveaux, par exemple 4 fréquences différentes que le modem récepteur saura lui aussi distinguer. </a:t>
            </a:r>
          </a:p>
          <a:p>
            <a:pPr>
              <a:buNone/>
            </a:pPr>
            <a:endParaRPr lang="fr-FR" dirty="0"/>
          </a:p>
        </p:txBody>
      </p:sp>
      <p:sp>
        <p:nvSpPr>
          <p:cNvPr id="6" name="ZoneTexte 5"/>
          <p:cNvSpPr txBox="1"/>
          <p:nvPr/>
        </p:nvSpPr>
        <p:spPr>
          <a:xfrm>
            <a:off x="3714744" y="6143644"/>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0C67E620-0541-48E5-9011-137B148F3B86}"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61</a:t>
            </a:fld>
            <a:endParaRPr lang="fr-F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857232"/>
            <a:ext cx="8229600" cy="578328"/>
          </a:xfrm>
        </p:spPr>
        <p:txBody>
          <a:bodyPr>
            <a:normAutofit/>
          </a:bodyPr>
          <a:lstStyle/>
          <a:p>
            <a:pPr algn="ctr"/>
            <a:r>
              <a:rPr lang="fr-FR" sz="3200" b="1" dirty="0" smtClean="0"/>
              <a:t>Le multiplexage</a:t>
            </a:r>
            <a:endParaRPr lang="fr-FR" sz="3200" b="1" dirty="0"/>
          </a:p>
        </p:txBody>
      </p:sp>
      <p:sp>
        <p:nvSpPr>
          <p:cNvPr id="3" name="Espace réservé du contenu 2"/>
          <p:cNvSpPr>
            <a:spLocks noGrp="1"/>
          </p:cNvSpPr>
          <p:nvPr>
            <p:ph idx="1"/>
          </p:nvPr>
        </p:nvSpPr>
        <p:spPr>
          <a:xfrm>
            <a:off x="323528" y="1643050"/>
            <a:ext cx="8496944" cy="4286280"/>
          </a:xfrm>
        </p:spPr>
        <p:txBody>
          <a:bodyPr>
            <a:normAutofit/>
          </a:bodyPr>
          <a:lstStyle/>
          <a:p>
            <a:r>
              <a:rPr lang="fr-FR" dirty="0" smtClean="0"/>
              <a:t>Il consiste alors à faire transiter sur une même ligne de transmission (appelée voie haute vitesse), des communications appartenant à plusieurs paires d'équipements (émetteurs et récepteurs). </a:t>
            </a:r>
          </a:p>
          <a:p>
            <a:r>
              <a:rPr lang="fr-FR" dirty="0" smtClean="0"/>
              <a:t>Chaque équipement émetteur est raccordé à un multiplexeur; et chaque équipement récepteur à un démultiplexeur. </a:t>
            </a:r>
            <a:endParaRPr lang="fr-FR" dirty="0"/>
          </a:p>
        </p:txBody>
      </p:sp>
      <p:sp>
        <p:nvSpPr>
          <p:cNvPr id="7" name="ZoneTexte 6"/>
          <p:cNvSpPr txBox="1"/>
          <p:nvPr/>
        </p:nvSpPr>
        <p:spPr>
          <a:xfrm>
            <a:off x="3714744" y="6000768"/>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0466B006-4FA8-4E44-9355-6BC857764F9C}" type="datetime1">
              <a:rPr lang="fr-FR" smtClean="0"/>
              <a:t>09/07/2017</a:t>
            </a:fld>
            <a:endParaRPr lang="fr-FR"/>
          </a:p>
        </p:txBody>
      </p:sp>
      <p:sp>
        <p:nvSpPr>
          <p:cNvPr id="6" name="Espace réservé du numéro de diapositive 5"/>
          <p:cNvSpPr>
            <a:spLocks noGrp="1"/>
          </p:cNvSpPr>
          <p:nvPr>
            <p:ph type="sldNum" sz="quarter" idx="12"/>
          </p:nvPr>
        </p:nvSpPr>
        <p:spPr/>
        <p:txBody>
          <a:bodyPr/>
          <a:lstStyle/>
          <a:p>
            <a:fld id="{EDFF2170-0D21-44FD-A51D-2A853B932FE9}" type="slidenum">
              <a:rPr lang="fr-FR" smtClean="0"/>
              <a:t>62</a:t>
            </a:fld>
            <a:endParaRPr lang="fr-F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1000108"/>
            <a:ext cx="8358246" cy="578328"/>
          </a:xfrm>
        </p:spPr>
        <p:txBody>
          <a:bodyPr>
            <a:normAutofit/>
          </a:bodyPr>
          <a:lstStyle/>
          <a:p>
            <a:pPr algn="ctr"/>
            <a:r>
              <a:rPr lang="fr-FR" sz="3200" b="1" dirty="0" smtClean="0"/>
              <a:t>Illustration du multiplexage </a:t>
            </a:r>
            <a:endParaRPr lang="fr-FR" sz="3200" b="1"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428728" y="2071678"/>
            <a:ext cx="6527616" cy="2870056"/>
          </a:xfrm>
          <a:prstGeom prst="rect">
            <a:avLst/>
          </a:prstGeom>
          <a:noFill/>
          <a:ln w="9525">
            <a:noFill/>
            <a:miter lim="800000"/>
            <a:headEnd/>
            <a:tailEnd/>
          </a:ln>
        </p:spPr>
      </p:pic>
      <p:sp>
        <p:nvSpPr>
          <p:cNvPr id="6" name="ZoneTexte 5"/>
          <p:cNvSpPr txBox="1"/>
          <p:nvPr/>
        </p:nvSpPr>
        <p:spPr>
          <a:xfrm>
            <a:off x="3714744" y="5929330"/>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A4CC71C8-DDF5-473D-832F-63ACE1D541D8}"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63</a:t>
            </a:fld>
            <a:endParaRPr lang="fr-F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928670"/>
            <a:ext cx="8366760" cy="578328"/>
          </a:xfrm>
        </p:spPr>
        <p:txBody>
          <a:bodyPr>
            <a:normAutofit/>
          </a:bodyPr>
          <a:lstStyle/>
          <a:p>
            <a:pPr algn="ctr"/>
            <a:r>
              <a:rPr lang="fr-FR" sz="3200" b="1" dirty="0" smtClean="0"/>
              <a:t>Les techniques de multiplexage</a:t>
            </a:r>
            <a:endParaRPr lang="fr-FR" sz="3200" b="1" dirty="0"/>
          </a:p>
        </p:txBody>
      </p:sp>
      <p:sp>
        <p:nvSpPr>
          <p:cNvPr id="3" name="Espace réservé du contenu 2"/>
          <p:cNvSpPr>
            <a:spLocks noGrp="1"/>
          </p:cNvSpPr>
          <p:nvPr>
            <p:ph idx="1"/>
          </p:nvPr>
        </p:nvSpPr>
        <p:spPr>
          <a:xfrm>
            <a:off x="457200" y="1714488"/>
            <a:ext cx="8229600" cy="4000528"/>
          </a:xfrm>
        </p:spPr>
        <p:txBody>
          <a:bodyPr/>
          <a:lstStyle/>
          <a:p>
            <a:r>
              <a:rPr lang="fr-FR" dirty="0" smtClean="0"/>
              <a:t>Il existe principalement trois techniques de multiplexage qui sont :</a:t>
            </a:r>
          </a:p>
          <a:p>
            <a:pPr>
              <a:buFont typeface="Wingdings" pitchFamily="2" charset="2"/>
              <a:buChar char="Ø"/>
            </a:pPr>
            <a:r>
              <a:rPr lang="fr-FR" b="1" dirty="0" smtClean="0"/>
              <a:t>le multiplexage fréquenti</a:t>
            </a:r>
            <a:r>
              <a:rPr lang="fr-FR" dirty="0" smtClean="0"/>
              <a:t>el ;</a:t>
            </a:r>
          </a:p>
          <a:p>
            <a:pPr>
              <a:buFont typeface="Wingdings" pitchFamily="2" charset="2"/>
              <a:buChar char="Ø"/>
            </a:pPr>
            <a:r>
              <a:rPr lang="fr-FR" b="1" dirty="0" smtClean="0"/>
              <a:t>le multiplexage temporel </a:t>
            </a:r>
            <a:r>
              <a:rPr lang="fr-FR" dirty="0" smtClean="0"/>
              <a:t>;</a:t>
            </a:r>
          </a:p>
          <a:p>
            <a:pPr>
              <a:buFont typeface="Wingdings" pitchFamily="2" charset="2"/>
              <a:buChar char="Ø"/>
            </a:pPr>
            <a:r>
              <a:rPr lang="fr-FR" b="1" dirty="0" smtClean="0"/>
              <a:t>le multiplexage statistique</a:t>
            </a:r>
            <a:r>
              <a:rPr lang="fr-FR" dirty="0" smtClean="0"/>
              <a:t>.</a:t>
            </a:r>
            <a:endParaRPr lang="fr-FR" dirty="0"/>
          </a:p>
        </p:txBody>
      </p:sp>
      <p:sp>
        <p:nvSpPr>
          <p:cNvPr id="6" name="ZoneTexte 5"/>
          <p:cNvSpPr txBox="1"/>
          <p:nvPr/>
        </p:nvSpPr>
        <p:spPr>
          <a:xfrm>
            <a:off x="3786182"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2515517B-6089-4189-B844-7E60A28BCB02}"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64</a:t>
            </a:fld>
            <a:endParaRPr lang="fr-F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857232"/>
            <a:ext cx="8301608" cy="650336"/>
          </a:xfrm>
        </p:spPr>
        <p:txBody>
          <a:bodyPr>
            <a:normAutofit/>
          </a:bodyPr>
          <a:lstStyle/>
          <a:p>
            <a:pPr algn="ctr"/>
            <a:r>
              <a:rPr lang="fr-FR" sz="3200" b="1" dirty="0" smtClean="0"/>
              <a:t>Le multiplexage fréquentiel (ou spatial)</a:t>
            </a:r>
            <a:endParaRPr lang="fr-FR" sz="3200" b="1" dirty="0"/>
          </a:p>
        </p:txBody>
      </p:sp>
      <p:sp>
        <p:nvSpPr>
          <p:cNvPr id="3" name="Espace réservé du contenu 2"/>
          <p:cNvSpPr>
            <a:spLocks noGrp="1"/>
          </p:cNvSpPr>
          <p:nvPr>
            <p:ph idx="1"/>
          </p:nvPr>
        </p:nvSpPr>
        <p:spPr>
          <a:xfrm>
            <a:off x="323528" y="1714488"/>
            <a:ext cx="8363272" cy="4357718"/>
          </a:xfrm>
        </p:spPr>
        <p:txBody>
          <a:bodyPr>
            <a:normAutofit/>
          </a:bodyPr>
          <a:lstStyle/>
          <a:p>
            <a:r>
              <a:rPr lang="fr-FR" dirty="0" smtClean="0"/>
              <a:t>Dans ce type de multiplexage, on affecte à chaque voie basse vitesse une sous bande passante particulière sur la voie haute vitesse tout en évitant les chevauchements de sous bande. </a:t>
            </a:r>
          </a:p>
          <a:p>
            <a:r>
              <a:rPr lang="fr-FR" dirty="0" smtClean="0"/>
              <a:t>Ainsi plusieurs transmissions peuvent être faites simultanément, chacune sur utilisant une sous bande particulières.</a:t>
            </a:r>
          </a:p>
          <a:p>
            <a:r>
              <a:rPr lang="fr-FR" dirty="0" smtClean="0"/>
              <a:t>A l'arrivée le démultiplexeur est capable de discriminer chaque signal de la voie haute vitesse afin de l'aiguiller sur la bonne voie basse vitesse.</a:t>
            </a:r>
            <a:endParaRPr lang="fr-FR" dirty="0"/>
          </a:p>
        </p:txBody>
      </p:sp>
      <p:sp>
        <p:nvSpPr>
          <p:cNvPr id="6" name="ZoneTexte 5"/>
          <p:cNvSpPr txBox="1"/>
          <p:nvPr/>
        </p:nvSpPr>
        <p:spPr>
          <a:xfrm>
            <a:off x="3571868" y="6215082"/>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59A50336-C186-4D87-A84B-5A4A9B7C7A08}"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65</a:t>
            </a:fld>
            <a:endParaRPr lang="fr-F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928670"/>
            <a:ext cx="8229600" cy="578328"/>
          </a:xfrm>
        </p:spPr>
        <p:txBody>
          <a:bodyPr>
            <a:normAutofit/>
          </a:bodyPr>
          <a:lstStyle/>
          <a:p>
            <a:pPr algn="ctr"/>
            <a:r>
              <a:rPr lang="fr-FR" sz="3200" b="1" dirty="0" smtClean="0"/>
              <a:t>Multiplexage fréquentiel (suite)</a:t>
            </a:r>
            <a:endParaRPr lang="fr-FR" sz="3200" b="1" dirty="0"/>
          </a:p>
        </p:txBody>
      </p:sp>
      <p:sp>
        <p:nvSpPr>
          <p:cNvPr id="3" name="Espace réservé du contenu 2"/>
          <p:cNvSpPr>
            <a:spLocks noGrp="1"/>
          </p:cNvSpPr>
          <p:nvPr>
            <p:ph idx="1"/>
          </p:nvPr>
        </p:nvSpPr>
        <p:spPr>
          <a:xfrm>
            <a:off x="323528" y="1714488"/>
            <a:ext cx="8496944" cy="4143404"/>
          </a:xfrm>
        </p:spPr>
        <p:txBody>
          <a:bodyPr/>
          <a:lstStyle/>
          <a:p>
            <a:r>
              <a:rPr lang="fr-FR" dirty="0" smtClean="0"/>
              <a:t>Le multiplexage fréquentiel est utilisable dans les transmissions analogiques et numériques. </a:t>
            </a:r>
          </a:p>
          <a:p>
            <a:r>
              <a:rPr lang="fr-FR" dirty="0" smtClean="0"/>
              <a:t>Il consiste à transposer les n signaux d’entrée en fréquence, ce qui revient à une modulation , chacun ayant une fréquence porteuse différentes. </a:t>
            </a:r>
          </a:p>
          <a:p>
            <a:r>
              <a:rPr lang="fr-FR" dirty="0" smtClean="0"/>
              <a:t>On parle alors d’Accès Multiple à Répartition en Fréquence (AMRF) ou </a:t>
            </a:r>
            <a:r>
              <a:rPr lang="en-US" dirty="0" smtClean="0"/>
              <a:t>Frequency Division Multiple Access (FDMA).</a:t>
            </a:r>
            <a:endParaRPr lang="fr-FR" dirty="0"/>
          </a:p>
        </p:txBody>
      </p:sp>
      <p:sp>
        <p:nvSpPr>
          <p:cNvPr id="6" name="ZoneTexte 5"/>
          <p:cNvSpPr txBox="1"/>
          <p:nvPr/>
        </p:nvSpPr>
        <p:spPr>
          <a:xfrm>
            <a:off x="3571868"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92AEAD11-CCAC-4E55-8498-10134F7F3E2C}"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66</a:t>
            </a:fld>
            <a:endParaRPr lang="fr-F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857232"/>
            <a:ext cx="8358246" cy="578328"/>
          </a:xfrm>
        </p:spPr>
        <p:txBody>
          <a:bodyPr>
            <a:normAutofit/>
          </a:bodyPr>
          <a:lstStyle/>
          <a:p>
            <a:pPr algn="ctr"/>
            <a:r>
              <a:rPr lang="fr-FR" sz="3200" b="1" dirty="0" smtClean="0"/>
              <a:t>Illustration du multiplexage fréquentiel</a:t>
            </a:r>
            <a:endParaRPr lang="fr-FR" sz="3200" b="1" dirty="0"/>
          </a:p>
        </p:txBody>
      </p:sp>
      <p:pic>
        <p:nvPicPr>
          <p:cNvPr id="74754" name="Picture 2"/>
          <p:cNvPicPr>
            <a:picLocks noGrp="1" noChangeAspect="1" noChangeArrowheads="1"/>
          </p:cNvPicPr>
          <p:nvPr>
            <p:ph idx="1"/>
          </p:nvPr>
        </p:nvPicPr>
        <p:blipFill>
          <a:blip r:embed="rId2"/>
          <a:srcRect/>
          <a:stretch>
            <a:fillRect/>
          </a:stretch>
        </p:blipFill>
        <p:spPr bwMode="auto">
          <a:xfrm>
            <a:off x="1428728" y="1643050"/>
            <a:ext cx="5896020" cy="4353984"/>
          </a:xfrm>
          <a:prstGeom prst="rect">
            <a:avLst/>
          </a:prstGeom>
          <a:noFill/>
          <a:ln w="9525">
            <a:noFill/>
            <a:miter lim="800000"/>
            <a:headEnd/>
            <a:tailEnd/>
          </a:ln>
          <a:effectLst/>
        </p:spPr>
      </p:pic>
      <p:sp>
        <p:nvSpPr>
          <p:cNvPr id="6" name="ZoneTexte 5"/>
          <p:cNvSpPr txBox="1"/>
          <p:nvPr/>
        </p:nvSpPr>
        <p:spPr>
          <a:xfrm>
            <a:off x="3643306" y="6143644"/>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CC6DB9F8-33BF-412A-8DA7-4BF5573A2F32}"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67</a:t>
            </a:fld>
            <a:endParaRPr lang="fr-F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1000108"/>
            <a:ext cx="8229600" cy="578328"/>
          </a:xfrm>
        </p:spPr>
        <p:txBody>
          <a:bodyPr>
            <a:normAutofit/>
          </a:bodyPr>
          <a:lstStyle/>
          <a:p>
            <a:pPr algn="ctr"/>
            <a:r>
              <a:rPr lang="fr-FR" sz="3200" b="1" dirty="0" smtClean="0"/>
              <a:t>Remarque</a:t>
            </a:r>
            <a:endParaRPr lang="fr-FR" sz="3200" b="1" dirty="0"/>
          </a:p>
        </p:txBody>
      </p:sp>
      <p:sp>
        <p:nvSpPr>
          <p:cNvPr id="3" name="Espace réservé du contenu 2"/>
          <p:cNvSpPr>
            <a:spLocks noGrp="1"/>
          </p:cNvSpPr>
          <p:nvPr>
            <p:ph idx="1"/>
          </p:nvPr>
        </p:nvSpPr>
        <p:spPr>
          <a:xfrm>
            <a:off x="323528" y="1785926"/>
            <a:ext cx="8496944" cy="4000528"/>
          </a:xfrm>
        </p:spPr>
        <p:txBody>
          <a:bodyPr/>
          <a:lstStyle/>
          <a:p>
            <a:r>
              <a:rPr lang="fr-FR" dirty="0" smtClean="0"/>
              <a:t>Le multiplexage fréquentiel est utilisé pour les transmissions sur fibre optique. </a:t>
            </a:r>
          </a:p>
          <a:p>
            <a:r>
              <a:rPr lang="fr-FR" dirty="0" smtClean="0"/>
              <a:t>Les opérations de multiplexage/démultiplexage peuvent se faire de manière complètement optique en jouant sur les phénomènes de réfraction qui sont fonctions des longueurs d’onde.</a:t>
            </a:r>
          </a:p>
          <a:p>
            <a:r>
              <a:rPr lang="fr-FR" dirty="0" smtClean="0"/>
              <a:t>Dans ce cas, le démultiplexeur est similaire à un prisme. On parle alors de multiplexage en longueur d’onde.</a:t>
            </a:r>
            <a:endParaRPr lang="fr-FR" dirty="0"/>
          </a:p>
        </p:txBody>
      </p:sp>
      <p:sp>
        <p:nvSpPr>
          <p:cNvPr id="6" name="ZoneTexte 5"/>
          <p:cNvSpPr txBox="1"/>
          <p:nvPr/>
        </p:nvSpPr>
        <p:spPr>
          <a:xfrm>
            <a:off x="3714744"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FC8097E3-7CBC-42AF-B260-99050549AA04}"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68</a:t>
            </a:fld>
            <a:endParaRPr lang="fr-F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857232"/>
            <a:ext cx="8229600" cy="648072"/>
          </a:xfrm>
        </p:spPr>
        <p:txBody>
          <a:bodyPr>
            <a:normAutofit/>
          </a:bodyPr>
          <a:lstStyle/>
          <a:p>
            <a:pPr algn="ctr"/>
            <a:r>
              <a:rPr lang="fr-FR" sz="3200" b="1" dirty="0" smtClean="0"/>
              <a:t>Le multiplexage temporel</a:t>
            </a:r>
            <a:endParaRPr lang="fr-FR" sz="3200" b="1" dirty="0"/>
          </a:p>
        </p:txBody>
      </p:sp>
      <p:sp>
        <p:nvSpPr>
          <p:cNvPr id="3" name="Espace réservé du contenu 2"/>
          <p:cNvSpPr>
            <a:spLocks noGrp="1"/>
          </p:cNvSpPr>
          <p:nvPr>
            <p:ph idx="1"/>
          </p:nvPr>
        </p:nvSpPr>
        <p:spPr>
          <a:xfrm>
            <a:off x="284664" y="1714488"/>
            <a:ext cx="8630736" cy="4143404"/>
          </a:xfrm>
        </p:spPr>
        <p:txBody>
          <a:bodyPr>
            <a:normAutofit lnSpcReduction="10000"/>
          </a:bodyPr>
          <a:lstStyle/>
          <a:p>
            <a:r>
              <a:rPr lang="fr-FR" dirty="0" smtClean="0"/>
              <a:t>Dans le multiplexage temporel, la totalité de la voie haute est allouée aux différentes communications des voies basse vitesses dans le temps.</a:t>
            </a:r>
          </a:p>
          <a:p>
            <a:r>
              <a:rPr lang="fr-FR" dirty="0" smtClean="0"/>
              <a:t>Selon les techniques utilisées, chaque intervalle de temps attribué à une communication d’une voie basse vitesse lui permettra de transmettre ses données.</a:t>
            </a:r>
          </a:p>
          <a:p>
            <a:r>
              <a:rPr lang="fr-FR" dirty="0" smtClean="0"/>
              <a:t>Ce multiplexage encore appelé Accès Multiple à Répartition dans le Temps (AMRT) ou Time Division Multiple Access (TDMA) est généralement utilisé dans les transmissions numériques. </a:t>
            </a:r>
          </a:p>
          <a:p>
            <a:endParaRPr lang="fr-FR" dirty="0"/>
          </a:p>
        </p:txBody>
      </p:sp>
      <p:sp>
        <p:nvSpPr>
          <p:cNvPr id="6" name="ZoneTexte 5"/>
          <p:cNvSpPr txBox="1"/>
          <p:nvPr/>
        </p:nvSpPr>
        <p:spPr>
          <a:xfrm>
            <a:off x="3643306"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C6A6199B-6741-40EF-872D-6C23932402C4}"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69</a:t>
            </a:fld>
            <a:endParaRPr 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72132" y="1325034"/>
            <a:ext cx="8517538" cy="4847167"/>
          </a:xfrm>
        </p:spPr>
        <p:txBody>
          <a:bodyPr/>
          <a:lstStyle/>
          <a:p>
            <a:endParaRPr lang="fr-FR" dirty="0" smtClean="0"/>
          </a:p>
          <a:p>
            <a:pPr>
              <a:buNone/>
            </a:pPr>
            <a:endParaRPr lang="fr-FR" dirty="0" smtClean="0"/>
          </a:p>
          <a:p>
            <a:endParaRPr lang="fr-FR" dirty="0" smtClean="0"/>
          </a:p>
          <a:p>
            <a:endParaRPr lang="fr-FR" dirty="0" smtClean="0"/>
          </a:p>
          <a:p>
            <a:endParaRPr lang="fr-FR" dirty="0" smtClean="0"/>
          </a:p>
          <a:p>
            <a:endParaRPr lang="fr-FR" dirty="0" smtClean="0"/>
          </a:p>
          <a:p>
            <a:pPr>
              <a:buNone/>
            </a:pPr>
            <a:endParaRPr lang="fr-FR" dirty="0" smtClean="0"/>
          </a:p>
          <a:p>
            <a:pPr>
              <a:buNone/>
            </a:pPr>
            <a:endParaRPr lang="fr-FR" dirty="0" smtClean="0"/>
          </a:p>
          <a:p>
            <a:r>
              <a:rPr lang="fr-FR" dirty="0" smtClean="0"/>
              <a:t>Le signal analogique ci-dessus est un signal représentant 4 syllabes de parole.</a:t>
            </a:r>
          </a:p>
          <a:p>
            <a:pPr>
              <a:buNone/>
            </a:pPr>
            <a:endParaRPr lang="fr-FR" dirty="0"/>
          </a:p>
        </p:txBody>
      </p:sp>
      <p:sp>
        <p:nvSpPr>
          <p:cNvPr id="3" name="Titre 2"/>
          <p:cNvSpPr>
            <a:spLocks noGrp="1"/>
          </p:cNvSpPr>
          <p:nvPr>
            <p:ph type="title"/>
          </p:nvPr>
        </p:nvSpPr>
        <p:spPr>
          <a:xfrm>
            <a:off x="428596" y="714356"/>
            <a:ext cx="8229600" cy="714380"/>
          </a:xfrm>
        </p:spPr>
        <p:txBody>
          <a:bodyPr>
            <a:normAutofit/>
          </a:bodyPr>
          <a:lstStyle/>
          <a:p>
            <a:pPr algn="ctr"/>
            <a:r>
              <a:rPr lang="fr-FR" sz="3200" b="1" dirty="0" smtClean="0"/>
              <a:t>Exemple d’un signal analogique</a:t>
            </a:r>
            <a:endParaRPr lang="fr-FR" sz="3200" b="1"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7356" y="1643050"/>
            <a:ext cx="5286412" cy="3262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ZoneTexte 4"/>
          <p:cNvSpPr txBox="1"/>
          <p:nvPr/>
        </p:nvSpPr>
        <p:spPr>
          <a:xfrm>
            <a:off x="3571868" y="6215082"/>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6" name="Espace réservé de la date 5"/>
          <p:cNvSpPr>
            <a:spLocks noGrp="1"/>
          </p:cNvSpPr>
          <p:nvPr>
            <p:ph type="dt" sz="half" idx="10"/>
          </p:nvPr>
        </p:nvSpPr>
        <p:spPr/>
        <p:txBody>
          <a:bodyPr/>
          <a:lstStyle/>
          <a:p>
            <a:fld id="{ADE7DE25-E1E0-41A7-B5D8-09EE6EF7678B}"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7</a:t>
            </a:fld>
            <a:endParaRPr lang="fr-F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928670"/>
            <a:ext cx="8286808" cy="578328"/>
          </a:xfrm>
        </p:spPr>
        <p:txBody>
          <a:bodyPr>
            <a:normAutofit/>
          </a:bodyPr>
          <a:lstStyle/>
          <a:p>
            <a:pPr algn="ctr"/>
            <a:r>
              <a:rPr lang="fr-FR" sz="3200" b="1" dirty="0" smtClean="0"/>
              <a:t>Le MIC  (Modulation par Impulsions et Codage)</a:t>
            </a:r>
            <a:endParaRPr lang="fr-FR" sz="3200" b="1" dirty="0"/>
          </a:p>
        </p:txBody>
      </p:sp>
      <p:sp>
        <p:nvSpPr>
          <p:cNvPr id="3" name="Espace réservé du contenu 2"/>
          <p:cNvSpPr>
            <a:spLocks noGrp="1"/>
          </p:cNvSpPr>
          <p:nvPr>
            <p:ph idx="1"/>
          </p:nvPr>
        </p:nvSpPr>
        <p:spPr>
          <a:xfrm>
            <a:off x="251520" y="1714488"/>
            <a:ext cx="8640960" cy="4000528"/>
          </a:xfrm>
        </p:spPr>
        <p:txBody>
          <a:bodyPr>
            <a:normAutofit/>
          </a:bodyPr>
          <a:lstStyle/>
          <a:p>
            <a:r>
              <a:rPr lang="fr-FR" dirty="0" smtClean="0"/>
              <a:t>Le TDMA est utilisé dans le réseau téléphonique pour les transmissions des communications. On parle alors de voie MIC. </a:t>
            </a:r>
          </a:p>
          <a:p>
            <a:r>
              <a:rPr lang="fr-FR" dirty="0" smtClean="0"/>
              <a:t>Le schéma suivant illustre cette technique MIC.</a:t>
            </a:r>
          </a:p>
        </p:txBody>
      </p:sp>
      <p:sp>
        <p:nvSpPr>
          <p:cNvPr id="6" name="ZoneTexte 5"/>
          <p:cNvSpPr txBox="1"/>
          <p:nvPr/>
        </p:nvSpPr>
        <p:spPr>
          <a:xfrm>
            <a:off x="3714744"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DA464BCC-E643-42E1-9DF8-111FC81E3C38}"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70</a:t>
            </a:fld>
            <a:endParaRPr lang="fr-F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785794"/>
            <a:ext cx="8229600" cy="716280"/>
          </a:xfrm>
        </p:spPr>
        <p:txBody>
          <a:bodyPr>
            <a:normAutofit/>
          </a:bodyPr>
          <a:lstStyle/>
          <a:p>
            <a:pPr algn="ctr"/>
            <a:r>
              <a:rPr lang="fr-FR" sz="3200" b="1" dirty="0" smtClean="0"/>
              <a:t>Illustration de la technique MIC</a:t>
            </a:r>
            <a:endParaRPr lang="fr-FR" sz="3200" b="1" dirty="0"/>
          </a:p>
        </p:txBody>
      </p:sp>
      <p:pic>
        <p:nvPicPr>
          <p:cNvPr id="75778" name="Picture 2"/>
          <p:cNvPicPr>
            <a:picLocks noGrp="1" noChangeAspect="1" noChangeArrowheads="1"/>
          </p:cNvPicPr>
          <p:nvPr>
            <p:ph idx="1"/>
          </p:nvPr>
        </p:nvPicPr>
        <p:blipFill>
          <a:blip r:embed="rId2"/>
          <a:srcRect/>
          <a:stretch>
            <a:fillRect/>
          </a:stretch>
        </p:blipFill>
        <p:spPr bwMode="auto">
          <a:xfrm>
            <a:off x="785786" y="1928802"/>
            <a:ext cx="7647382" cy="4071966"/>
          </a:xfrm>
          <a:prstGeom prst="rect">
            <a:avLst/>
          </a:prstGeom>
          <a:noFill/>
          <a:ln w="9525">
            <a:noFill/>
            <a:miter lim="800000"/>
            <a:headEnd/>
            <a:tailEnd/>
          </a:ln>
          <a:effectLst/>
        </p:spPr>
      </p:pic>
      <p:sp>
        <p:nvSpPr>
          <p:cNvPr id="6" name="ZoneTexte 5"/>
          <p:cNvSpPr txBox="1"/>
          <p:nvPr/>
        </p:nvSpPr>
        <p:spPr>
          <a:xfrm>
            <a:off x="3786182" y="6215082"/>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BCFFB32B-54D3-4147-8F81-DA317D5989AF}"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71</a:t>
            </a:fld>
            <a:endParaRPr lang="fr-F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85720" y="1785926"/>
            <a:ext cx="8586148" cy="4214842"/>
          </a:xfrm>
        </p:spPr>
        <p:txBody>
          <a:bodyPr>
            <a:normAutofit/>
          </a:bodyPr>
          <a:lstStyle/>
          <a:p>
            <a:r>
              <a:rPr lang="fr-FR" dirty="0" smtClean="0"/>
              <a:t>La voix humaine est numérisée sous la forme d’un signal à 64 kbit/s, 1 octet transmis toutes les 125 </a:t>
            </a:r>
            <a:r>
              <a:rPr lang="el-GR" dirty="0" smtClean="0"/>
              <a:t>μ</a:t>
            </a:r>
            <a:r>
              <a:rPr lang="fr-FR" dirty="0" smtClean="0"/>
              <a:t>s, puis codé en bande de base. </a:t>
            </a:r>
          </a:p>
          <a:p>
            <a:r>
              <a:rPr lang="fr-FR" dirty="0" smtClean="0"/>
              <a:t>En Europe, on multiplexe temporellement 30 voies. Le signal multiplexé contient 30 intervalles de temps ou IT contenant chacun une voie auxquels on rajoute un élément de synchronisation (dans l’IT0) et un élément de signalisation (en général dans l’IT16). On obtient donc un total de 32 IT et un débit brut de 32x64=2048 kbit/s capable de transporter 30 communications. </a:t>
            </a:r>
          </a:p>
          <a:p>
            <a:endParaRPr lang="fr-FR" dirty="0"/>
          </a:p>
        </p:txBody>
      </p:sp>
      <p:sp>
        <p:nvSpPr>
          <p:cNvPr id="3" name="Titre 2"/>
          <p:cNvSpPr>
            <a:spLocks noGrp="1"/>
          </p:cNvSpPr>
          <p:nvPr>
            <p:ph type="title"/>
          </p:nvPr>
        </p:nvSpPr>
        <p:spPr>
          <a:xfrm>
            <a:off x="500034" y="500042"/>
            <a:ext cx="8229600" cy="1143000"/>
          </a:xfrm>
        </p:spPr>
        <p:txBody>
          <a:bodyPr>
            <a:normAutofit/>
          </a:bodyPr>
          <a:lstStyle/>
          <a:p>
            <a:pPr algn="ctr"/>
            <a:r>
              <a:rPr lang="fr-FR" sz="3200" b="1" dirty="0" smtClean="0"/>
              <a:t>La technique MIC (suite)</a:t>
            </a:r>
            <a:endParaRPr lang="fr-FR" sz="3200" b="1" dirty="0"/>
          </a:p>
        </p:txBody>
      </p:sp>
      <p:sp>
        <p:nvSpPr>
          <p:cNvPr id="4" name="Espace réservé de la date 3"/>
          <p:cNvSpPr>
            <a:spLocks noGrp="1"/>
          </p:cNvSpPr>
          <p:nvPr>
            <p:ph type="dt" sz="half" idx="10"/>
          </p:nvPr>
        </p:nvSpPr>
        <p:spPr/>
        <p:txBody>
          <a:bodyPr/>
          <a:lstStyle/>
          <a:p>
            <a:fld id="{08BACEF7-FB70-485C-BF46-8CDFFAA26A2E}" type="datetime1">
              <a:rPr lang="fr-FR" smtClean="0"/>
              <a:t>09/07/2017</a:t>
            </a:fld>
            <a:endParaRPr lang="fr-FR"/>
          </a:p>
        </p:txBody>
      </p:sp>
      <p:sp>
        <p:nvSpPr>
          <p:cNvPr id="5" name="Espace réservé du numéro de diapositive 4"/>
          <p:cNvSpPr>
            <a:spLocks noGrp="1"/>
          </p:cNvSpPr>
          <p:nvPr>
            <p:ph type="sldNum" sz="quarter" idx="12"/>
          </p:nvPr>
        </p:nvSpPr>
        <p:spPr/>
        <p:txBody>
          <a:bodyPr/>
          <a:lstStyle/>
          <a:p>
            <a:fld id="{EDFF2170-0D21-44FD-A51D-2A853B932FE9}" type="slidenum">
              <a:rPr lang="fr-FR" smtClean="0"/>
              <a:t>72</a:t>
            </a:fld>
            <a:endParaRPr lang="fr-FR"/>
          </a:p>
        </p:txBody>
      </p:sp>
      <p:sp>
        <p:nvSpPr>
          <p:cNvPr id="6" name="ZoneTexte 5"/>
          <p:cNvSpPr txBox="1"/>
          <p:nvPr/>
        </p:nvSpPr>
        <p:spPr>
          <a:xfrm>
            <a:off x="3786182" y="6215082"/>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857232"/>
            <a:ext cx="8229600" cy="648072"/>
          </a:xfrm>
        </p:spPr>
        <p:txBody>
          <a:bodyPr>
            <a:normAutofit/>
          </a:bodyPr>
          <a:lstStyle/>
          <a:p>
            <a:pPr algn="ctr"/>
            <a:r>
              <a:rPr lang="fr-FR" sz="3200" b="1" dirty="0" smtClean="0"/>
              <a:t>Le multiplexage statistique</a:t>
            </a:r>
            <a:endParaRPr lang="fr-FR" sz="3200" b="1" dirty="0"/>
          </a:p>
        </p:txBody>
      </p:sp>
      <p:sp>
        <p:nvSpPr>
          <p:cNvPr id="3" name="Espace réservé du contenu 2"/>
          <p:cNvSpPr>
            <a:spLocks noGrp="1"/>
          </p:cNvSpPr>
          <p:nvPr>
            <p:ph idx="1"/>
          </p:nvPr>
        </p:nvSpPr>
        <p:spPr>
          <a:xfrm>
            <a:off x="323528" y="1714488"/>
            <a:ext cx="8496944" cy="4286280"/>
          </a:xfrm>
        </p:spPr>
        <p:txBody>
          <a:bodyPr>
            <a:normAutofit/>
          </a:bodyPr>
          <a:lstStyle/>
          <a:p>
            <a:r>
              <a:rPr lang="fr-FR" dirty="0" smtClean="0"/>
              <a:t>Le multiplexage statistique améliore le multiplexage temporel en n'attribuant la voie haute vitesse qu'aux voies basse vitesse qui ont effectivement quelque chose à transmettre. </a:t>
            </a:r>
          </a:p>
          <a:p>
            <a:r>
              <a:rPr lang="fr-FR" dirty="0" smtClean="0"/>
              <a:t>En ne transmettant pas les silences des voies basses cette technique implantée dans des concentrateurs améliore grandement le débit global des transmissions mais elle fait appel à des protocoles de plus haut niveau et est basée sur des moyennes statistiques des débits de chaque ligne basse vitesse.</a:t>
            </a:r>
            <a:endParaRPr lang="fr-FR" dirty="0"/>
          </a:p>
        </p:txBody>
      </p:sp>
      <p:sp>
        <p:nvSpPr>
          <p:cNvPr id="6" name="ZoneTexte 5"/>
          <p:cNvSpPr txBox="1"/>
          <p:nvPr/>
        </p:nvSpPr>
        <p:spPr>
          <a:xfrm>
            <a:off x="3643306" y="6143644"/>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EB532831-23ED-4DDA-AE47-FE0524F70051}"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73</a:t>
            </a:fld>
            <a:endParaRPr lang="fr-F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857232"/>
            <a:ext cx="8229600" cy="639344"/>
          </a:xfrm>
        </p:spPr>
        <p:txBody>
          <a:bodyPr>
            <a:normAutofit/>
          </a:bodyPr>
          <a:lstStyle/>
          <a:p>
            <a:pPr algn="ctr"/>
            <a:r>
              <a:rPr lang="fr-FR" sz="3200" b="1" dirty="0" smtClean="0"/>
              <a:t>Représentation d’un signal analogique</a:t>
            </a:r>
            <a:endParaRPr lang="fr-FR" sz="3200" b="1"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2000232" y="1857364"/>
            <a:ext cx="4743450" cy="3340968"/>
          </a:xfrm>
          <a:prstGeom prst="rect">
            <a:avLst/>
          </a:prstGeom>
          <a:noFill/>
          <a:ln w="9525">
            <a:noFill/>
            <a:miter lim="800000"/>
            <a:headEnd/>
            <a:tailEnd/>
          </a:ln>
        </p:spPr>
      </p:pic>
      <p:sp>
        <p:nvSpPr>
          <p:cNvPr id="6" name="ZoneTexte 5"/>
          <p:cNvSpPr txBox="1"/>
          <p:nvPr/>
        </p:nvSpPr>
        <p:spPr>
          <a:xfrm>
            <a:off x="3714744"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C2A91C4A-5D8A-48BB-A9B8-8247CE173F36}"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8</a:t>
            </a:fld>
            <a:endParaRPr lang="fr-F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857232"/>
            <a:ext cx="8414668" cy="624104"/>
          </a:xfrm>
        </p:spPr>
        <p:txBody>
          <a:bodyPr>
            <a:normAutofit/>
          </a:bodyPr>
          <a:lstStyle/>
          <a:p>
            <a:pPr algn="ctr"/>
            <a:r>
              <a:rPr lang="fr-FR" sz="3200" b="1" dirty="0" smtClean="0"/>
              <a:t>Signal numérique</a:t>
            </a:r>
            <a:endParaRPr lang="fr-FR" sz="3200" b="1" dirty="0"/>
          </a:p>
        </p:txBody>
      </p:sp>
      <p:sp>
        <p:nvSpPr>
          <p:cNvPr id="3" name="Espace réservé du contenu 2"/>
          <p:cNvSpPr>
            <a:spLocks noGrp="1"/>
          </p:cNvSpPr>
          <p:nvPr>
            <p:ph idx="1"/>
          </p:nvPr>
        </p:nvSpPr>
        <p:spPr>
          <a:xfrm>
            <a:off x="457200" y="1714488"/>
            <a:ext cx="8229600" cy="4286280"/>
          </a:xfrm>
        </p:spPr>
        <p:txBody>
          <a:bodyPr>
            <a:noAutofit/>
          </a:bodyPr>
          <a:lstStyle/>
          <a:p>
            <a:r>
              <a:rPr lang="fr-FR" dirty="0" smtClean="0"/>
              <a:t>Signal au moyen duquel </a:t>
            </a:r>
            <a:r>
              <a:rPr lang="fr-FR" dirty="0"/>
              <a:t> les </a:t>
            </a:r>
            <a:r>
              <a:rPr lang="fr-FR" dirty="0" smtClean="0"/>
              <a:t>informations</a:t>
            </a:r>
            <a:r>
              <a:rPr lang="fr-FR" dirty="0"/>
              <a:t> sont représentées par un nombre fini de valeurs discrètes bien </a:t>
            </a:r>
            <a:r>
              <a:rPr lang="fr-FR" dirty="0"/>
              <a:t>déterminées</a:t>
            </a:r>
            <a:endParaRPr lang="fr-FR" dirty="0"/>
          </a:p>
          <a:p>
            <a:r>
              <a:rPr lang="fr-FR" dirty="0" smtClean="0"/>
              <a:t>Le </a:t>
            </a:r>
            <a:r>
              <a:rPr lang="fr-FR" dirty="0" smtClean="0"/>
              <a:t>signal numérique dispose d’un graphique de tension que l’on va définir comme « sautillant », il se rapproche d’une onde carrée ou la tension passe quasi-instantanément d’un état de basse tension à un état de haute tension.</a:t>
            </a:r>
          </a:p>
          <a:p>
            <a:r>
              <a:rPr lang="fr-FR" dirty="0" smtClean="0"/>
              <a:t>Pour créer des signaux numériques, il est possible de combiner des ondes sinusoïdales (Synthèse de Fourrier).</a:t>
            </a:r>
            <a:endParaRPr lang="fr-FR" dirty="0"/>
          </a:p>
        </p:txBody>
      </p:sp>
      <p:sp>
        <p:nvSpPr>
          <p:cNvPr id="6" name="ZoneTexte 5"/>
          <p:cNvSpPr txBox="1"/>
          <p:nvPr/>
        </p:nvSpPr>
        <p:spPr>
          <a:xfrm>
            <a:off x="3643306" y="6072206"/>
            <a:ext cx="1943100" cy="369332"/>
          </a:xfrm>
          <a:prstGeom prst="rect">
            <a:avLst/>
          </a:prstGeom>
          <a:solidFill>
            <a:schemeClr val="bg1"/>
          </a:solidFill>
        </p:spPr>
        <p:txBody>
          <a:bodyPr wrap="square" rtlCol="0">
            <a:spAutoFit/>
          </a:bodyPr>
          <a:lstStyle/>
          <a:p>
            <a:r>
              <a:rPr lang="fr-FR" sz="1800" dirty="0" smtClean="0"/>
              <a:t>Dr. </a:t>
            </a:r>
            <a:r>
              <a:rPr lang="fr-FR" sz="1800" dirty="0" err="1" smtClean="0"/>
              <a:t>Diery</a:t>
            </a:r>
            <a:r>
              <a:rPr lang="fr-FR" sz="1800" dirty="0" smtClean="0"/>
              <a:t> </a:t>
            </a:r>
            <a:r>
              <a:rPr lang="fr-FR" sz="1800" dirty="0" err="1" smtClean="0"/>
              <a:t>Ngom</a:t>
            </a:r>
            <a:endParaRPr lang="fr-FR" sz="1800" dirty="0"/>
          </a:p>
        </p:txBody>
      </p:sp>
      <p:sp>
        <p:nvSpPr>
          <p:cNvPr id="5" name="Espace réservé de la date 4"/>
          <p:cNvSpPr>
            <a:spLocks noGrp="1"/>
          </p:cNvSpPr>
          <p:nvPr>
            <p:ph type="dt" sz="half" idx="10"/>
          </p:nvPr>
        </p:nvSpPr>
        <p:spPr/>
        <p:txBody>
          <a:bodyPr/>
          <a:lstStyle/>
          <a:p>
            <a:fld id="{74AED86B-9017-41D5-9C10-F3F70052AB64}" type="datetime1">
              <a:rPr lang="fr-FR" smtClean="0"/>
              <a:t>09/07/2017</a:t>
            </a:fld>
            <a:endParaRPr lang="fr-FR"/>
          </a:p>
        </p:txBody>
      </p:sp>
      <p:sp>
        <p:nvSpPr>
          <p:cNvPr id="7" name="Espace réservé du numéro de diapositive 6"/>
          <p:cNvSpPr>
            <a:spLocks noGrp="1"/>
          </p:cNvSpPr>
          <p:nvPr>
            <p:ph type="sldNum" sz="quarter" idx="12"/>
          </p:nvPr>
        </p:nvSpPr>
        <p:spPr/>
        <p:txBody>
          <a:bodyPr/>
          <a:lstStyle/>
          <a:p>
            <a:fld id="{EDFF2170-0D21-44FD-A51D-2A853B932FE9}" type="slidenum">
              <a:rPr lang="fr-FR" smtClean="0"/>
              <a:t>9</a:t>
            </a:fld>
            <a:endParaRPr lang="fr-F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191</TotalTime>
  <Words>3964</Words>
  <Application>Microsoft Office PowerPoint</Application>
  <PresentationFormat>Affichage à l'écran (4:3)</PresentationFormat>
  <Paragraphs>506</Paragraphs>
  <Slides>73</Slides>
  <Notes>1</Notes>
  <HiddenSlides>0</HiddenSlides>
  <MMClips>0</MMClips>
  <ScaleCrop>false</ScaleCrop>
  <HeadingPairs>
    <vt:vector size="8" baseType="variant">
      <vt:variant>
        <vt:lpstr>Polices utilisées</vt:lpstr>
      </vt:variant>
      <vt:variant>
        <vt:i4>5</vt:i4>
      </vt:variant>
      <vt:variant>
        <vt:lpstr>Thème</vt:lpstr>
      </vt:variant>
      <vt:variant>
        <vt:i4>1</vt:i4>
      </vt:variant>
      <vt:variant>
        <vt:lpstr>Serveurs OLE incorporés</vt:lpstr>
      </vt:variant>
      <vt:variant>
        <vt:i4>1</vt:i4>
      </vt:variant>
      <vt:variant>
        <vt:lpstr>Titres des diapositives</vt:lpstr>
      </vt:variant>
      <vt:variant>
        <vt:i4>73</vt:i4>
      </vt:variant>
    </vt:vector>
  </HeadingPairs>
  <TitlesOfParts>
    <vt:vector size="80" baseType="lpstr">
      <vt:lpstr>Arial</vt:lpstr>
      <vt:lpstr>Calibri</vt:lpstr>
      <vt:lpstr>Constantia</vt:lpstr>
      <vt:lpstr>Wingdings</vt:lpstr>
      <vt:lpstr>Wingdings 2</vt:lpstr>
      <vt:lpstr>Débit</vt:lpstr>
      <vt:lpstr>Equation</vt:lpstr>
      <vt:lpstr>Cours d’introduction aux réseaux L1 AMRT/D2AW Semestre S2-Année 2017 </vt:lpstr>
      <vt:lpstr>Chapitre 2 : Notions de base de la transmission</vt:lpstr>
      <vt:lpstr>Plan du cours</vt:lpstr>
      <vt:lpstr>Définition d’un signal</vt:lpstr>
      <vt:lpstr>Nature des signaux</vt:lpstr>
      <vt:lpstr>Signal analogique</vt:lpstr>
      <vt:lpstr>Exemple d’un signal analogique</vt:lpstr>
      <vt:lpstr>Représentation d’un signal analogique</vt:lpstr>
      <vt:lpstr>Signal numérique</vt:lpstr>
      <vt:lpstr>Exemple d’un signal numérique</vt:lpstr>
      <vt:lpstr>Représentation d’un signal numérique</vt:lpstr>
      <vt:lpstr>La représentation d’un bit dans un média physique</vt:lpstr>
      <vt:lpstr>Facteurs pouvant influer sur la transmission d’un bit</vt:lpstr>
      <vt:lpstr>La propagation de signaux   </vt:lpstr>
      <vt:lpstr>L’atténuation du signal  </vt:lpstr>
      <vt:lpstr>La réflexion   </vt:lpstr>
      <vt:lpstr>Le bruit</vt:lpstr>
      <vt:lpstr>La dispersion</vt:lpstr>
      <vt:lpstr>La gigue</vt:lpstr>
      <vt:lpstr>La latence</vt:lpstr>
      <vt:lpstr>Les collisions</vt:lpstr>
      <vt:lpstr>Caractéristiques d’une voie de transmission</vt:lpstr>
      <vt:lpstr>La bande passante</vt:lpstr>
      <vt:lpstr>Bande passante et puissance</vt:lpstr>
      <vt:lpstr>Bande passante et puissance (suite)</vt:lpstr>
      <vt:lpstr>Exemple : bande passante de la ligne téléphonique</vt:lpstr>
      <vt:lpstr>Capacité d’une voie de transmission</vt:lpstr>
      <vt:lpstr>Application : Calcul de la capacité de la voie téléphonique</vt:lpstr>
      <vt:lpstr>Rapidité de modulation et débit binaire</vt:lpstr>
      <vt:lpstr>Rapidité de modulation et débit binaire (suite)</vt:lpstr>
      <vt:lpstr>Exercice d’application </vt:lpstr>
      <vt:lpstr>Sens de transmission</vt:lpstr>
      <vt:lpstr>Liaison unidirectionnelle</vt:lpstr>
      <vt:lpstr>Liaison bidirectionnelle</vt:lpstr>
      <vt:lpstr>Liaison bidirectionnelle simultanée</vt:lpstr>
      <vt:lpstr>Transmission synchrone</vt:lpstr>
      <vt:lpstr>Illustration d’une transmission synchrone</vt:lpstr>
      <vt:lpstr>Transmission asynchrone</vt:lpstr>
      <vt:lpstr>Illustration d’une transmission asynchrone</vt:lpstr>
      <vt:lpstr>Transmission en bande de base</vt:lpstr>
      <vt:lpstr>Transmission en bande de base (suite)</vt:lpstr>
      <vt:lpstr>Les différents types de codage</vt:lpstr>
      <vt:lpstr>Le code du tout ou rien</vt:lpstr>
      <vt:lpstr>Le code NRZ (Non Retour à Zéro)</vt:lpstr>
      <vt:lpstr>Le code bipolaire</vt:lpstr>
      <vt:lpstr>Le code bipolaire RZ (Retour à Zéro)</vt:lpstr>
      <vt:lpstr>Le code Delay Mode</vt:lpstr>
      <vt:lpstr>Le code Manchester ou Biphase-L</vt:lpstr>
      <vt:lpstr>Le code de Manchester différentiel</vt:lpstr>
      <vt:lpstr>La modulation</vt:lpstr>
      <vt:lpstr>La modulation (suite)</vt:lpstr>
      <vt:lpstr>Les techniques de modulation</vt:lpstr>
      <vt:lpstr>La modulation d’amplitude</vt:lpstr>
      <vt:lpstr>Illustration de la modulation AM</vt:lpstr>
      <vt:lpstr>Transmission en modulation d’amplitude</vt:lpstr>
      <vt:lpstr>La modulation en fréquence </vt:lpstr>
      <vt:lpstr>Illustration de la modulation FM</vt:lpstr>
      <vt:lpstr>Transmission en modulation de fréquence</vt:lpstr>
      <vt:lpstr>La modulation en phase</vt:lpstr>
      <vt:lpstr>Transmission en modulation de phase</vt:lpstr>
      <vt:lpstr>Remarque </vt:lpstr>
      <vt:lpstr>Le multiplexage</vt:lpstr>
      <vt:lpstr>Illustration du multiplexage </vt:lpstr>
      <vt:lpstr>Les techniques de multiplexage</vt:lpstr>
      <vt:lpstr>Le multiplexage fréquentiel (ou spatial)</vt:lpstr>
      <vt:lpstr>Multiplexage fréquentiel (suite)</vt:lpstr>
      <vt:lpstr>Illustration du multiplexage fréquentiel</vt:lpstr>
      <vt:lpstr>Remarque</vt:lpstr>
      <vt:lpstr>Le multiplexage temporel</vt:lpstr>
      <vt:lpstr>Le MIC  (Modulation par Impulsions et Codage)</vt:lpstr>
      <vt:lpstr>Illustration de la technique MIC</vt:lpstr>
      <vt:lpstr>La technique MIC (suite)</vt:lpstr>
      <vt:lpstr>Le multiplexage statistique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Partie II : Notions de base en transmission</dc:title>
  <dc:creator>ollivetti pc</dc:creator>
  <cp:lastModifiedBy>Utilisateur Windows</cp:lastModifiedBy>
  <cp:revision>106</cp:revision>
  <dcterms:created xsi:type="dcterms:W3CDTF">2017-04-23T15:02:07Z</dcterms:created>
  <dcterms:modified xsi:type="dcterms:W3CDTF">2017-07-09T12:54:01Z</dcterms:modified>
</cp:coreProperties>
</file>