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8" r:id="rId2"/>
    <p:sldId id="28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0" r:id="rId30"/>
    <p:sldId id="291" r:id="rId31"/>
    <p:sldId id="286" r:id="rId32"/>
    <p:sldId id="287" r:id="rId33"/>
    <p:sldId id="288"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78AB9-882F-4386-AA36-671FC6A07630}" type="datetimeFigureOut">
              <a:rPr lang="fr-FR" smtClean="0"/>
              <a:pPr/>
              <a:t>29/05/2017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9F6D5-E964-4DEC-81B3-9F9CB6A4607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103FDDC8-3B74-4BF8-A3C3-E5788258A3E8}" type="datetime1">
              <a:rPr lang="fr-FR" smtClean="0"/>
              <a:pPr/>
              <a:t>29/05/2017</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EDFF2170-0D21-44FD-A51D-2A853B932FE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EDD11C8-0CCE-4033-B7F6-0491276653E2}" type="datetime1">
              <a:rPr lang="fr-FR" smtClean="0"/>
              <a:pPr/>
              <a:t>29/05/2017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A9E7A5-3ED1-4E14-9783-178556B2D067}" type="datetime1">
              <a:rPr lang="fr-FR" smtClean="0"/>
              <a:pPr/>
              <a:t>29/05/2017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2CEEF9B-965D-4CF8-80F6-038A314A68A1}" type="datetime1">
              <a:rPr lang="fr-FR" smtClean="0"/>
              <a:pPr/>
              <a:t>29/05/2017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6D4D1978-D708-4BAC-A671-8FE8D2BA0B9F}" type="datetime1">
              <a:rPr lang="fr-FR" smtClean="0"/>
              <a:pPr/>
              <a:t>29/05/2017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67522E9-1431-4766-A10A-44A518A8BB60}" type="datetime1">
              <a:rPr lang="fr-FR" smtClean="0"/>
              <a:pPr/>
              <a:t>29/05/2017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07162C7-6CED-4B08-8823-5D5BBB7FA7C0}" type="datetime1">
              <a:rPr lang="fr-FR" smtClean="0"/>
              <a:pPr/>
              <a:t>29/05/2017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4CD7733-8DBD-4E18-804D-FABD39246FD7}" type="datetime1">
              <a:rPr lang="fr-FR" smtClean="0"/>
              <a:pPr/>
              <a:t>29/05/2017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44F033-AFFC-4563-BAAA-E2F0A47E8061}" type="datetime1">
              <a:rPr lang="fr-FR" smtClean="0"/>
              <a:pPr/>
              <a:t>29/05/2017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8668AB4-0C8E-40C0-9EDD-8ADACEE65E16}" type="datetime1">
              <a:rPr lang="fr-FR" smtClean="0"/>
              <a:pPr/>
              <a:t>29/05/2017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084E36C-DA9D-481B-BC2B-B659CBBD0EB1}" type="datetime1">
              <a:rPr lang="fr-FR" smtClean="0"/>
              <a:pPr/>
              <a:t>29/05/2017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EDFF2170-0D21-44FD-A51D-2A853B932FE9}"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014FAF-DFA4-477D-A562-A3E9DF654054}" type="datetime1">
              <a:rPr lang="fr-FR" smtClean="0"/>
              <a:pPr/>
              <a:t>29/05/2017</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DFF2170-0D21-44FD-A51D-2A853B932FE9}"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5720" y="1857364"/>
            <a:ext cx="8501122" cy="2428892"/>
          </a:xfrm>
        </p:spPr>
        <p:txBody>
          <a:bodyPr>
            <a:normAutofit fontScale="90000"/>
          </a:bodyPr>
          <a:lstStyle/>
          <a:p>
            <a:pPr algn="ctr"/>
            <a:r>
              <a:rPr lang="fr-FR" sz="5100" dirty="0" smtClean="0">
                <a:solidFill>
                  <a:schemeClr val="bg1"/>
                </a:solidFill>
              </a:rPr>
              <a:t>Cours d’introduction aux réseaux</a:t>
            </a:r>
            <a:r>
              <a:rPr lang="fr-FR" dirty="0" smtClean="0">
                <a:solidFill>
                  <a:schemeClr val="bg1"/>
                </a:solidFill>
              </a:rPr>
              <a:t/>
            </a:r>
            <a:br>
              <a:rPr lang="fr-FR" dirty="0" smtClean="0">
                <a:solidFill>
                  <a:schemeClr val="bg1"/>
                </a:solidFill>
              </a:rPr>
            </a:br>
            <a:r>
              <a:rPr lang="fr-FR" sz="4000" dirty="0" smtClean="0">
                <a:solidFill>
                  <a:schemeClr val="bg1"/>
                </a:solidFill>
              </a:rPr>
              <a:t>L1 AMRT/D2AW</a:t>
            </a:r>
            <a:br>
              <a:rPr lang="fr-FR" sz="4000" dirty="0" smtClean="0">
                <a:solidFill>
                  <a:schemeClr val="bg1"/>
                </a:solidFill>
              </a:rPr>
            </a:br>
            <a:r>
              <a:rPr lang="fr-FR" sz="4000" dirty="0" smtClean="0">
                <a:solidFill>
                  <a:schemeClr val="bg1"/>
                </a:solidFill>
              </a:rPr>
              <a:t>Semestre S2-Année 201</a:t>
            </a:r>
            <a:r>
              <a:rPr lang="fr-FR" sz="3600" dirty="0" smtClean="0">
                <a:solidFill>
                  <a:schemeClr val="bg1"/>
                </a:solidFill>
              </a:rPr>
              <a:t>7</a:t>
            </a:r>
            <a:r>
              <a:rPr lang="fr-FR" sz="6000" dirty="0" smtClean="0"/>
              <a:t/>
            </a:r>
            <a:br>
              <a:rPr lang="fr-FR" sz="6000" dirty="0" smtClean="0"/>
            </a:br>
            <a:endParaRPr lang="fr-FR" dirty="0"/>
          </a:p>
        </p:txBody>
      </p:sp>
      <p:sp>
        <p:nvSpPr>
          <p:cNvPr id="3" name="Sous-titre 2"/>
          <p:cNvSpPr>
            <a:spLocks noGrp="1"/>
          </p:cNvSpPr>
          <p:nvPr>
            <p:ph type="subTitle" idx="1"/>
          </p:nvPr>
        </p:nvSpPr>
        <p:spPr>
          <a:xfrm>
            <a:off x="357158" y="3786190"/>
            <a:ext cx="8429684" cy="1785950"/>
          </a:xfrm>
        </p:spPr>
        <p:txBody>
          <a:bodyPr>
            <a:normAutofit lnSpcReduction="10000"/>
          </a:bodyPr>
          <a:lstStyle/>
          <a:p>
            <a:pPr algn="ctr"/>
            <a:r>
              <a:rPr lang="fr-FR" b="1" dirty="0" smtClean="0">
                <a:solidFill>
                  <a:schemeClr val="bg1"/>
                </a:solidFill>
              </a:rPr>
              <a:t>Dr. </a:t>
            </a:r>
            <a:r>
              <a:rPr lang="fr-FR" b="1" dirty="0" err="1" smtClean="0">
                <a:solidFill>
                  <a:schemeClr val="bg1"/>
                </a:solidFill>
              </a:rPr>
              <a:t>Diery</a:t>
            </a:r>
            <a:r>
              <a:rPr lang="fr-FR" b="1" dirty="0" smtClean="0">
                <a:solidFill>
                  <a:schemeClr val="bg1"/>
                </a:solidFill>
              </a:rPr>
              <a:t> NGOM</a:t>
            </a:r>
          </a:p>
          <a:p>
            <a:pPr algn="ctr"/>
            <a:r>
              <a:rPr lang="fr-FR" dirty="0" err="1" smtClean="0">
                <a:solidFill>
                  <a:schemeClr val="bg1"/>
                </a:solidFill>
              </a:rPr>
              <a:t>Enseignant–chercheur</a:t>
            </a:r>
            <a:r>
              <a:rPr lang="fr-FR" dirty="0" smtClean="0">
                <a:solidFill>
                  <a:schemeClr val="bg1"/>
                </a:solidFill>
              </a:rPr>
              <a:t> au département TIC de l’UFR SATIC, UADB</a:t>
            </a:r>
          </a:p>
          <a:p>
            <a:pPr algn="ctr"/>
            <a:r>
              <a:rPr lang="fr-FR" b="1" dirty="0" smtClean="0">
                <a:solidFill>
                  <a:schemeClr val="bg1"/>
                </a:solidFill>
              </a:rPr>
              <a:t>Contact :</a:t>
            </a:r>
            <a:r>
              <a:rPr lang="fr-FR" dirty="0" smtClean="0">
                <a:solidFill>
                  <a:schemeClr val="bg1"/>
                </a:solidFill>
              </a:rPr>
              <a:t> diery.ngom@uadb.edu.sn</a:t>
            </a:r>
            <a:endParaRPr lang="fr-FR"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576064"/>
          </a:xfrm>
        </p:spPr>
        <p:txBody>
          <a:bodyPr>
            <a:normAutofit/>
          </a:bodyPr>
          <a:lstStyle/>
          <a:p>
            <a:pPr algn="ctr"/>
            <a:r>
              <a:rPr lang="fr-FR" sz="3200" b="1" dirty="0" smtClean="0"/>
              <a:t>Couche liaison de donnée ou niveau 2</a:t>
            </a:r>
            <a:endParaRPr lang="fr-FR" sz="3200" b="1" dirty="0"/>
          </a:p>
        </p:txBody>
      </p:sp>
      <p:sp>
        <p:nvSpPr>
          <p:cNvPr id="3" name="Espace réservé du contenu 2"/>
          <p:cNvSpPr>
            <a:spLocks noGrp="1"/>
          </p:cNvSpPr>
          <p:nvPr>
            <p:ph idx="1"/>
          </p:nvPr>
        </p:nvSpPr>
        <p:spPr>
          <a:xfrm>
            <a:off x="323528" y="1643050"/>
            <a:ext cx="8568952" cy="4681550"/>
          </a:xfrm>
        </p:spPr>
        <p:txBody>
          <a:bodyPr>
            <a:normAutofit fontScale="92500" lnSpcReduction="10000"/>
          </a:bodyPr>
          <a:lstStyle/>
          <a:p>
            <a:r>
              <a:rPr lang="fr-FR" dirty="0" smtClean="0"/>
              <a:t>Elle permet le transfert fiable d'informations entre des systèmes directement connectés. </a:t>
            </a:r>
          </a:p>
          <a:p>
            <a:r>
              <a:rPr lang="fr-FR" dirty="0" smtClean="0"/>
              <a:t>Elle doit donc fournir les moyens fonctionnels et procéduraux nécessaires à l’établissement, au maintien et à la libération des connections de liaison de données point à point entre 2 entités du réseau.</a:t>
            </a:r>
          </a:p>
          <a:p>
            <a:r>
              <a:rPr lang="fr-FR" dirty="0" smtClean="0"/>
              <a:t>Pour les réseaux locaux, cette couche est un peu particulière et on la décompose souvent en deux sous-couches :</a:t>
            </a:r>
          </a:p>
          <a:p>
            <a:pPr>
              <a:buFont typeface="Wingdings" pitchFamily="2" charset="2"/>
              <a:buChar char="Ø"/>
            </a:pPr>
            <a:r>
              <a:rPr lang="fr-FR" dirty="0" smtClean="0"/>
              <a:t>Sous-couche MAC (Medium Access Control) qui gère l'accès média; </a:t>
            </a:r>
          </a:p>
          <a:p>
            <a:pPr>
              <a:buFont typeface="Wingdings" pitchFamily="2" charset="2"/>
              <a:buChar char="Ø"/>
            </a:pPr>
            <a:r>
              <a:rPr lang="fr-FR" dirty="0" smtClean="0"/>
              <a:t>Sous-couche LLC (</a:t>
            </a:r>
            <a:r>
              <a:rPr lang="fr-FR" dirty="0" err="1" smtClean="0"/>
              <a:t>Logical</a:t>
            </a:r>
            <a:r>
              <a:rPr lang="fr-FR" dirty="0" smtClean="0"/>
              <a:t> Link Control) qui regroupe l’aspect logique de la transmission entre systèmes physiquement connectés. </a:t>
            </a:r>
          </a:p>
          <a:p>
            <a:endParaRPr lang="fr-FR" dirty="0" smtClean="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10</a:t>
            </a:fld>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85794"/>
            <a:ext cx="8229600" cy="578328"/>
          </a:xfrm>
        </p:spPr>
        <p:txBody>
          <a:bodyPr>
            <a:normAutofit/>
          </a:bodyPr>
          <a:lstStyle/>
          <a:p>
            <a:pPr algn="ctr"/>
            <a:r>
              <a:rPr lang="fr-FR" sz="3200" b="1" dirty="0" smtClean="0"/>
              <a:t>Couche réseau ou niveau 3</a:t>
            </a:r>
            <a:endParaRPr lang="fr-FR" sz="3200" b="1" dirty="0"/>
          </a:p>
        </p:txBody>
      </p:sp>
      <p:sp>
        <p:nvSpPr>
          <p:cNvPr id="3" name="Espace réservé du contenu 2"/>
          <p:cNvSpPr>
            <a:spLocks noGrp="1"/>
          </p:cNvSpPr>
          <p:nvPr>
            <p:ph idx="1"/>
          </p:nvPr>
        </p:nvSpPr>
        <p:spPr>
          <a:xfrm>
            <a:off x="272132" y="1643050"/>
            <a:ext cx="8443272" cy="4429156"/>
          </a:xfrm>
        </p:spPr>
        <p:txBody>
          <a:bodyPr/>
          <a:lstStyle/>
          <a:p>
            <a:r>
              <a:rPr lang="fr-FR" dirty="0" smtClean="0"/>
              <a:t>Ce niveau est chargé de l'acheminement et de la communication en paquets d’information ainsi que de la gestion des connexions réseaux.</a:t>
            </a:r>
          </a:p>
          <a:p>
            <a:r>
              <a:rPr lang="fr-FR" dirty="0" smtClean="0"/>
              <a:t>Ces principales fonctionnalités sont donc : l’adressage, le routage et la fragmentation.</a:t>
            </a: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11</a:t>
            </a:fld>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571480"/>
            <a:ext cx="8373616" cy="685800"/>
          </a:xfrm>
        </p:spPr>
        <p:txBody>
          <a:bodyPr>
            <a:normAutofit/>
          </a:bodyPr>
          <a:lstStyle/>
          <a:p>
            <a:pPr algn="ctr"/>
            <a:r>
              <a:rPr lang="fr-FR" sz="3200" b="1" dirty="0" smtClean="0"/>
              <a:t>Couche transport ou niveau 4</a:t>
            </a:r>
            <a:endParaRPr lang="fr-FR" sz="3200" b="1" dirty="0"/>
          </a:p>
        </p:txBody>
      </p:sp>
      <p:sp>
        <p:nvSpPr>
          <p:cNvPr id="3" name="Espace réservé du contenu 2"/>
          <p:cNvSpPr>
            <a:spLocks noGrp="1"/>
          </p:cNvSpPr>
          <p:nvPr>
            <p:ph idx="1"/>
          </p:nvPr>
        </p:nvSpPr>
        <p:spPr>
          <a:xfrm>
            <a:off x="251520" y="1340768"/>
            <a:ext cx="8568952" cy="4983832"/>
          </a:xfrm>
        </p:spPr>
        <p:txBody>
          <a:bodyPr>
            <a:normAutofit lnSpcReduction="10000"/>
          </a:bodyPr>
          <a:lstStyle/>
          <a:p>
            <a:r>
              <a:rPr lang="fr-FR" dirty="0" smtClean="0"/>
              <a:t>Le service de couche transport assure un transfert de données transparent entre entités de session. </a:t>
            </a:r>
          </a:p>
          <a:p>
            <a:r>
              <a:rPr lang="fr-FR" dirty="0" smtClean="0"/>
              <a:t>La couche transport optimise l’utilisation des services réseaux disponibles afin d'assurer au moindre coût les performances requises par chacune des entités de session.</a:t>
            </a:r>
          </a:p>
          <a:p>
            <a:r>
              <a:rPr lang="fr-FR" dirty="0" smtClean="0"/>
              <a:t>Les principales fonctions de cette couche sont :</a:t>
            </a:r>
          </a:p>
          <a:p>
            <a:pPr>
              <a:buFont typeface="Wingdings" pitchFamily="2" charset="2"/>
              <a:buChar char="Ø"/>
            </a:pPr>
            <a:r>
              <a:rPr lang="fr-FR" dirty="0" smtClean="0"/>
              <a:t> Le contrôle de flux ;</a:t>
            </a:r>
          </a:p>
          <a:p>
            <a:pPr>
              <a:buFont typeface="Wingdings" pitchFamily="2" charset="2"/>
              <a:buChar char="Ø"/>
            </a:pPr>
            <a:r>
              <a:rPr lang="fr-FR" dirty="0" smtClean="0"/>
              <a:t> Le contrôle d’erreur (perte, duplicata de paquets, modifications, altérations) ;</a:t>
            </a:r>
          </a:p>
          <a:p>
            <a:pPr>
              <a:buFont typeface="Wingdings" pitchFamily="2" charset="2"/>
              <a:buChar char="Ø"/>
            </a:pPr>
            <a:r>
              <a:rPr lang="fr-FR" dirty="0" smtClean="0"/>
              <a:t> Le </a:t>
            </a:r>
            <a:r>
              <a:rPr lang="fr-FR" dirty="0" err="1" smtClean="0"/>
              <a:t>séquencement</a:t>
            </a:r>
            <a:r>
              <a:rPr lang="fr-FR" dirty="0" smtClean="0"/>
              <a:t> des messages (livraison dans le même ordre que la soumission).</a:t>
            </a:r>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12</a:t>
            </a:fld>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85794"/>
            <a:ext cx="8229600" cy="594360"/>
          </a:xfrm>
        </p:spPr>
        <p:txBody>
          <a:bodyPr>
            <a:normAutofit/>
          </a:bodyPr>
          <a:lstStyle/>
          <a:p>
            <a:pPr algn="ctr"/>
            <a:r>
              <a:rPr lang="fr-FR" sz="3200" b="1" dirty="0" smtClean="0"/>
              <a:t>Couche session ou niveau 5</a:t>
            </a:r>
            <a:endParaRPr lang="fr-FR" sz="3200" b="1" dirty="0"/>
          </a:p>
        </p:txBody>
      </p:sp>
      <p:sp>
        <p:nvSpPr>
          <p:cNvPr id="3" name="Espace réservé du contenu 2"/>
          <p:cNvSpPr>
            <a:spLocks noGrp="1"/>
          </p:cNvSpPr>
          <p:nvPr>
            <p:ph idx="1"/>
          </p:nvPr>
        </p:nvSpPr>
        <p:spPr>
          <a:xfrm>
            <a:off x="323528" y="1714488"/>
            <a:ext cx="8496944" cy="4450816"/>
          </a:xfrm>
        </p:spPr>
        <p:txBody>
          <a:bodyPr>
            <a:normAutofit/>
          </a:bodyPr>
          <a:lstStyle/>
          <a:p>
            <a:r>
              <a:rPr lang="fr-FR" dirty="0" smtClean="0"/>
              <a:t>Elle fournit des outils de synchronisation et de gestion du dialogue entre entités communicantes.</a:t>
            </a:r>
          </a:p>
          <a:p>
            <a:r>
              <a:rPr lang="fr-FR" dirty="0" smtClean="0"/>
              <a:t>Ces fonctionnalités sont principalement des services nécessaires à l'établissement d'une connexion de session entre deux entités de présentation (niveau 6), ce qui induit entre autres, la gestion des interruptions, des reprises, etc.</a:t>
            </a: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13</a:t>
            </a:fld>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642918"/>
            <a:ext cx="8229600" cy="578328"/>
          </a:xfrm>
        </p:spPr>
        <p:txBody>
          <a:bodyPr>
            <a:normAutofit/>
          </a:bodyPr>
          <a:lstStyle/>
          <a:p>
            <a:pPr algn="ctr"/>
            <a:r>
              <a:rPr lang="fr-FR" sz="3200" b="1" dirty="0" smtClean="0"/>
              <a:t>Couche présentation ou niveau 6</a:t>
            </a:r>
            <a:endParaRPr lang="fr-FR" sz="3200" b="1" dirty="0"/>
          </a:p>
        </p:txBody>
      </p:sp>
      <p:sp>
        <p:nvSpPr>
          <p:cNvPr id="3" name="Espace réservé du contenu 2"/>
          <p:cNvSpPr>
            <a:spLocks noGrp="1"/>
          </p:cNvSpPr>
          <p:nvPr>
            <p:ph idx="1"/>
          </p:nvPr>
        </p:nvSpPr>
        <p:spPr>
          <a:xfrm>
            <a:off x="251520" y="1428736"/>
            <a:ext cx="8640960" cy="5143536"/>
          </a:xfrm>
        </p:spPr>
        <p:txBody>
          <a:bodyPr>
            <a:normAutofit lnSpcReduction="10000"/>
          </a:bodyPr>
          <a:lstStyle/>
          <a:p>
            <a:r>
              <a:rPr lang="fr-FR" dirty="0" smtClean="0"/>
              <a:t>La couche présentation se charge de la représentation des informations échangées entre les entités applications. </a:t>
            </a:r>
          </a:p>
          <a:p>
            <a:r>
              <a:rPr lang="fr-FR" dirty="0" smtClean="0"/>
              <a:t>Cette couche est surtout utile en environnement hétérogène car c'est elle qui est chargée de décrire de manière cohérente les données et de les coder sous une forme universelle dans le réseau.</a:t>
            </a:r>
          </a:p>
          <a:p>
            <a:r>
              <a:rPr lang="fr-FR" dirty="0" smtClean="0"/>
              <a:t>C'est aussi cette couche qui gère une partie des problèmes de sécurité, en particulier ceux relatifs à la sûreté du contenu des messages. </a:t>
            </a:r>
          </a:p>
          <a:p>
            <a:r>
              <a:rPr lang="fr-FR" dirty="0" smtClean="0"/>
              <a:t>Le cryptage/décryptage est donc un des services présents dans cette couche.</a:t>
            </a:r>
          </a:p>
          <a:p>
            <a:r>
              <a:rPr lang="fr-FR" dirty="0" smtClean="0"/>
              <a:t>Elle gère également la compression et le typage des données.</a:t>
            </a: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14</a:t>
            </a:fld>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928670"/>
            <a:ext cx="8229600" cy="563879"/>
          </a:xfrm>
        </p:spPr>
        <p:txBody>
          <a:bodyPr>
            <a:normAutofit/>
          </a:bodyPr>
          <a:lstStyle/>
          <a:p>
            <a:pPr algn="ctr"/>
            <a:r>
              <a:rPr lang="fr-FR" sz="3200" b="1" dirty="0" smtClean="0"/>
              <a:t>Couche application ou niveau 7</a:t>
            </a:r>
            <a:endParaRPr lang="fr-FR" sz="3200" b="1" dirty="0"/>
          </a:p>
        </p:txBody>
      </p:sp>
      <p:sp>
        <p:nvSpPr>
          <p:cNvPr id="3" name="Espace réservé du contenu 2"/>
          <p:cNvSpPr>
            <a:spLocks noGrp="1"/>
          </p:cNvSpPr>
          <p:nvPr>
            <p:ph idx="1"/>
          </p:nvPr>
        </p:nvSpPr>
        <p:spPr>
          <a:xfrm>
            <a:off x="323528" y="1643050"/>
            <a:ext cx="8496944" cy="4681550"/>
          </a:xfrm>
        </p:spPr>
        <p:txBody>
          <a:bodyPr/>
          <a:lstStyle/>
          <a:p>
            <a:r>
              <a:rPr lang="fr-FR" dirty="0" smtClean="0"/>
              <a:t>C’est la couche chargée de la communication entre les processus application et le modèle OSI.</a:t>
            </a:r>
          </a:p>
          <a:p>
            <a:r>
              <a:rPr lang="fr-FR" dirty="0" smtClean="0"/>
              <a:t>Elle définit les formats de données spécifiques à une application telle que le mail, transfert de fichier, la navigation web, etc.</a:t>
            </a:r>
          </a:p>
          <a:p>
            <a:r>
              <a:rPr lang="fr-FR" dirty="0" smtClean="0"/>
              <a:t>C’est la seule couche ouverte vers l’extérieur. </a:t>
            </a:r>
          </a:p>
          <a:p>
            <a:r>
              <a:rPr lang="fr-FR" dirty="0" smtClean="0"/>
              <a:t>Toute normalisation est donc très difficile.</a:t>
            </a: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15</a:t>
            </a:fld>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363272" cy="648072"/>
          </a:xfrm>
        </p:spPr>
        <p:txBody>
          <a:bodyPr>
            <a:normAutofit/>
          </a:bodyPr>
          <a:lstStyle/>
          <a:p>
            <a:pPr algn="ctr"/>
            <a:r>
              <a:rPr lang="fr-FR" sz="3200" b="1" dirty="0" smtClean="0"/>
              <a:t>L’encapsulation des données</a:t>
            </a:r>
            <a:endParaRPr lang="fr-FR" sz="3200" b="1" dirty="0"/>
          </a:p>
        </p:txBody>
      </p:sp>
      <p:sp>
        <p:nvSpPr>
          <p:cNvPr id="3" name="Espace réservé du contenu 2"/>
          <p:cNvSpPr>
            <a:spLocks noGrp="1"/>
          </p:cNvSpPr>
          <p:nvPr>
            <p:ph idx="1"/>
          </p:nvPr>
        </p:nvSpPr>
        <p:spPr>
          <a:xfrm>
            <a:off x="323528" y="1571612"/>
            <a:ext cx="8496944" cy="4752988"/>
          </a:xfrm>
        </p:spPr>
        <p:txBody>
          <a:bodyPr>
            <a:normAutofit/>
          </a:bodyPr>
          <a:lstStyle/>
          <a:p>
            <a:r>
              <a:rPr lang="fr-FR" dirty="0" smtClean="0"/>
              <a:t>Pour communiquer entre les couches et entre les hôtes d’un réseau, OSI a recourt au principe d’encapsulation.</a:t>
            </a:r>
          </a:p>
          <a:p>
            <a:r>
              <a:rPr lang="fr-FR" dirty="0" smtClean="0"/>
              <a:t>L’encapsulation est un processus de conditionnement des données consistant à ajouter un en tête de protocole déterminé avant que les données ne soient transmises à la couche inférieure.</a:t>
            </a:r>
          </a:p>
          <a:p>
            <a:r>
              <a:rPr lang="fr-FR" dirty="0" smtClean="0"/>
              <a:t>Voici le schéma illustrant le principe d’encapsulation des données :</a:t>
            </a:r>
          </a:p>
          <a:p>
            <a:endParaRPr lang="fr-FR" dirty="0" smtClean="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16</a:t>
            </a:fld>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85720" y="857232"/>
            <a:ext cx="8229600" cy="642934"/>
          </a:xfrm>
        </p:spPr>
        <p:txBody>
          <a:bodyPr>
            <a:normAutofit/>
          </a:bodyPr>
          <a:lstStyle/>
          <a:p>
            <a:pPr algn="ctr"/>
            <a:r>
              <a:rPr lang="fr-FR" sz="3200" b="1" dirty="0" smtClean="0"/>
              <a:t>Illustration de l’encapsulation</a:t>
            </a:r>
            <a:endParaRPr lang="fr-FR" sz="3200" b="1" dirty="0"/>
          </a:p>
        </p:txBody>
      </p:sp>
      <p:pic>
        <p:nvPicPr>
          <p:cNvPr id="74755" name="Picture 3"/>
          <p:cNvPicPr>
            <a:picLocks noGrp="1" noChangeAspect="1" noChangeArrowheads="1"/>
          </p:cNvPicPr>
          <p:nvPr>
            <p:ph idx="1"/>
          </p:nvPr>
        </p:nvPicPr>
        <p:blipFill>
          <a:blip r:embed="rId2"/>
          <a:srcRect/>
          <a:stretch>
            <a:fillRect/>
          </a:stretch>
        </p:blipFill>
        <p:spPr bwMode="auto">
          <a:xfrm>
            <a:off x="1857356" y="1785926"/>
            <a:ext cx="5000660"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71480"/>
            <a:ext cx="8229600" cy="578328"/>
          </a:xfrm>
        </p:spPr>
        <p:txBody>
          <a:bodyPr>
            <a:normAutofit/>
          </a:bodyPr>
          <a:lstStyle/>
          <a:p>
            <a:pPr algn="ctr"/>
            <a:r>
              <a:rPr lang="fr-FR" sz="3200" b="1" dirty="0" smtClean="0"/>
              <a:t>L’encapsulation des données (suite)</a:t>
            </a:r>
            <a:endParaRPr lang="fr-FR" sz="3200" b="1" dirty="0"/>
          </a:p>
        </p:txBody>
      </p:sp>
      <p:sp>
        <p:nvSpPr>
          <p:cNvPr id="3" name="Espace réservé du contenu 2"/>
          <p:cNvSpPr>
            <a:spLocks noGrp="1"/>
          </p:cNvSpPr>
          <p:nvPr>
            <p:ph idx="1"/>
          </p:nvPr>
        </p:nvSpPr>
        <p:spPr>
          <a:xfrm>
            <a:off x="323528" y="1268760"/>
            <a:ext cx="8496944" cy="5055840"/>
          </a:xfrm>
        </p:spPr>
        <p:txBody>
          <a:bodyPr>
            <a:normAutofit lnSpcReduction="10000"/>
          </a:bodyPr>
          <a:lstStyle/>
          <a:p>
            <a:r>
              <a:rPr lang="fr-FR" dirty="0" smtClean="0"/>
              <a:t>Lorsque 2 hôtes communiquent, on parle de communication d’égal à égal; c'est-à-dire que la couche de niveau N de la source communique avec son de niveau N du destinataire.</a:t>
            </a:r>
          </a:p>
          <a:p>
            <a:r>
              <a:rPr lang="fr-FR" dirty="0" smtClean="0"/>
              <a:t>Lorsqu’une couche de la source reçoit des données, elle encapsule ces dernières avec ses informations puis les passe à la couche inférieure.</a:t>
            </a:r>
          </a:p>
          <a:p>
            <a:r>
              <a:rPr lang="fr-FR" dirty="0" smtClean="0"/>
              <a:t>Le mécanisme inverse a lieu au niveau du destinataire où une couche réceptionne les données de la couche inférieur e; enlève les informations la concernant puis transmet les informations restantes à la couche supérieure; et ainsi de suite jusqu’à la couche haute du destinataire qui transmet le message à l’utilisateur final.</a:t>
            </a:r>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18</a:t>
            </a:fld>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229600" cy="578328"/>
          </a:xfrm>
        </p:spPr>
        <p:txBody>
          <a:bodyPr>
            <a:normAutofit/>
          </a:bodyPr>
          <a:lstStyle/>
          <a:p>
            <a:pPr algn="ctr"/>
            <a:r>
              <a:rPr lang="fr-FR" sz="3200" b="1" dirty="0" smtClean="0"/>
              <a:t>Notions de PDU et de SDU</a:t>
            </a:r>
            <a:endParaRPr lang="fr-FR" sz="3200" b="1" dirty="0"/>
          </a:p>
        </p:txBody>
      </p:sp>
      <p:sp>
        <p:nvSpPr>
          <p:cNvPr id="3" name="Espace réservé du contenu 2"/>
          <p:cNvSpPr>
            <a:spLocks noGrp="1"/>
          </p:cNvSpPr>
          <p:nvPr>
            <p:ph idx="1"/>
          </p:nvPr>
        </p:nvSpPr>
        <p:spPr>
          <a:xfrm>
            <a:off x="251520" y="1714488"/>
            <a:ext cx="8568952" cy="4378808"/>
          </a:xfrm>
        </p:spPr>
        <p:txBody>
          <a:bodyPr>
            <a:normAutofit/>
          </a:bodyPr>
          <a:lstStyle/>
          <a:p>
            <a:r>
              <a:rPr lang="fr-FR" dirty="0" smtClean="0"/>
              <a:t>Pour identifier les données lors de leurs passages à travers une couche, l’appellation PDU (Protocol Data Unit) est utilisée.</a:t>
            </a:r>
          </a:p>
          <a:p>
            <a:r>
              <a:rPr lang="fr-FR" dirty="0" smtClean="0"/>
              <a:t>Chaque échange est réalisé grâce aux services fournis par la couche N.</a:t>
            </a:r>
          </a:p>
          <a:p>
            <a:r>
              <a:rPr lang="fr-FR" dirty="0" smtClean="0"/>
              <a:t> Les procédures de niveaux N et N+1 d'une même entité échangent des SDU (Service Data Unit).</a:t>
            </a:r>
          </a:p>
          <a:p>
            <a:pPr>
              <a:buNone/>
            </a:pP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19</a:t>
            </a:fld>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1857364"/>
            <a:ext cx="7572428" cy="1425898"/>
          </a:xfrm>
        </p:spPr>
        <p:txBody>
          <a:bodyPr>
            <a:noAutofit/>
          </a:bodyPr>
          <a:lstStyle/>
          <a:p>
            <a:pPr algn="ctr"/>
            <a:r>
              <a:rPr lang="fr-FR" sz="4400" b="1" dirty="0" smtClean="0">
                <a:solidFill>
                  <a:schemeClr val="tx1"/>
                </a:solidFill>
              </a:rPr>
              <a:t>Chapitre 3 : Modèles OSI et TCP/IP</a:t>
            </a:r>
            <a:endParaRPr lang="fr-FR" sz="4400" b="1" dirty="0">
              <a:solidFill>
                <a:schemeClr val="tx1"/>
              </a:solidFill>
            </a:endParaRPr>
          </a:p>
        </p:txBody>
      </p:sp>
      <p:sp>
        <p:nvSpPr>
          <p:cNvPr id="5" name="Espace réservé de la date 4"/>
          <p:cNvSpPr>
            <a:spLocks noGrp="1"/>
          </p:cNvSpPr>
          <p:nvPr>
            <p:ph type="dt" sz="half" idx="10"/>
          </p:nvPr>
        </p:nvSpPr>
        <p:spPr/>
        <p:txBody>
          <a:bodyPr/>
          <a:lstStyle/>
          <a:p>
            <a:fld id="{6A4276A8-A669-4C08-976A-93932835842E}" type="datetime1">
              <a:rPr lang="fr-FR" smtClean="0"/>
              <a:pPr/>
              <a:t>29/05/2017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a:t>
            </a:fld>
            <a:endParaRPr lang="fr-FR"/>
          </a:p>
        </p:txBody>
      </p:sp>
      <p:sp>
        <p:nvSpPr>
          <p:cNvPr id="7" name="ZoneTexte 6"/>
          <p:cNvSpPr txBox="1"/>
          <p:nvPr/>
        </p:nvSpPr>
        <p:spPr>
          <a:xfrm>
            <a:off x="3857620"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714356"/>
            <a:ext cx="8429684" cy="578328"/>
          </a:xfrm>
        </p:spPr>
        <p:txBody>
          <a:bodyPr>
            <a:normAutofit/>
          </a:bodyPr>
          <a:lstStyle/>
          <a:p>
            <a:pPr algn="ctr"/>
            <a:r>
              <a:rPr lang="fr-FR" sz="3200" b="1" dirty="0" smtClean="0"/>
              <a:t>Notions de PDU et de SDU (suite)</a:t>
            </a:r>
            <a:endParaRPr lang="fr-FR" sz="3200" b="1" dirty="0"/>
          </a:p>
        </p:txBody>
      </p:sp>
      <p:sp>
        <p:nvSpPr>
          <p:cNvPr id="3" name="Espace réservé du contenu 2"/>
          <p:cNvSpPr>
            <a:spLocks noGrp="1"/>
          </p:cNvSpPr>
          <p:nvPr>
            <p:ph idx="1"/>
          </p:nvPr>
        </p:nvSpPr>
        <p:spPr>
          <a:xfrm>
            <a:off x="251520" y="1412776"/>
            <a:ext cx="8568952" cy="5159496"/>
          </a:xfrm>
        </p:spPr>
        <p:txBody>
          <a:bodyPr>
            <a:normAutofit/>
          </a:bodyPr>
          <a:lstStyle/>
          <a:p>
            <a:r>
              <a:rPr lang="fr-FR" dirty="0" smtClean="0"/>
              <a:t> Plus précisément, entre les couches N+1 et N circulent des IDU (Interface Data Unit). </a:t>
            </a:r>
          </a:p>
          <a:p>
            <a:r>
              <a:rPr lang="fr-FR" dirty="0" smtClean="0"/>
              <a:t>Une IDU est composée de la manière suivante : </a:t>
            </a:r>
          </a:p>
          <a:p>
            <a:pPr>
              <a:buNone/>
            </a:pPr>
            <a:r>
              <a:rPr lang="fr-FR" dirty="0" smtClean="0"/>
              <a:t>    </a:t>
            </a:r>
            <a:r>
              <a:rPr lang="fr-FR" b="1" dirty="0" smtClean="0"/>
              <a:t>IDU = ICI +SDU </a:t>
            </a:r>
            <a:r>
              <a:rPr lang="fr-FR" dirty="0" smtClean="0"/>
              <a:t>avec N-SDU</a:t>
            </a:r>
            <a:r>
              <a:rPr lang="fr-FR" b="1" dirty="0" smtClean="0"/>
              <a:t> </a:t>
            </a:r>
            <a:r>
              <a:rPr lang="fr-FR" dirty="0" smtClean="0"/>
              <a:t>= information passée par N au niveau N-1 ou N+1; et ICI (Information Control Interface) est l'information propre à l'interface N+1/N pour aider les services du niveau N. Elle n’est bien sûr pas transmise sur le réseau.</a:t>
            </a:r>
          </a:p>
          <a:p>
            <a:r>
              <a:rPr lang="fr-FR" dirty="0" smtClean="0"/>
              <a:t>De même, dans un protocole, l'entité d'information communiquée devient </a:t>
            </a:r>
            <a:r>
              <a:rPr lang="fr-FR" b="1" dirty="0" smtClean="0"/>
              <a:t>PCI + PDU </a:t>
            </a:r>
            <a:r>
              <a:rPr lang="fr-FR" dirty="0" smtClean="0"/>
              <a:t>où PCI (Protocol Control Interface) est l'information propre au protocole entre deux entités de même niveau.</a:t>
            </a:r>
          </a:p>
          <a:p>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20</a:t>
            </a:fld>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229600" cy="578328"/>
          </a:xfrm>
        </p:spPr>
        <p:txBody>
          <a:bodyPr>
            <a:normAutofit/>
          </a:bodyPr>
          <a:lstStyle/>
          <a:p>
            <a:pPr algn="ctr"/>
            <a:r>
              <a:rPr lang="fr-FR" sz="3200" b="1" dirty="0" smtClean="0"/>
              <a:t>Les PDU des différentes couches</a:t>
            </a:r>
            <a:endParaRPr lang="fr-FR" sz="3200" b="1" dirty="0"/>
          </a:p>
        </p:txBody>
      </p:sp>
      <p:graphicFrame>
        <p:nvGraphicFramePr>
          <p:cNvPr id="6" name="Espace réservé du contenu 5"/>
          <p:cNvGraphicFramePr>
            <a:graphicFrameLocks noGrp="1"/>
          </p:cNvGraphicFramePr>
          <p:nvPr>
            <p:ph idx="1"/>
          </p:nvPr>
        </p:nvGraphicFramePr>
        <p:xfrm>
          <a:off x="785786" y="1857364"/>
          <a:ext cx="7726680" cy="4383410"/>
        </p:xfrm>
        <a:graphic>
          <a:graphicData uri="http://schemas.openxmlformats.org/drawingml/2006/table">
            <a:tbl>
              <a:tblPr firstRow="1" bandRow="1">
                <a:tableStyleId>{5C22544A-7EE6-4342-B048-85BDC9FD1C3A}</a:tableStyleId>
              </a:tblPr>
              <a:tblGrid>
                <a:gridCol w="2505098"/>
                <a:gridCol w="5221582"/>
              </a:tblGrid>
              <a:tr h="896605">
                <a:tc>
                  <a:txBody>
                    <a:bodyPr/>
                    <a:lstStyle/>
                    <a:p>
                      <a:pPr algn="ctr"/>
                      <a:r>
                        <a:rPr lang="fr-FR" sz="2000" dirty="0" smtClean="0"/>
                        <a:t>Couche </a:t>
                      </a:r>
                      <a:endParaRPr lang="fr-FR" sz="2000" dirty="0"/>
                    </a:p>
                  </a:txBody>
                  <a:tcPr/>
                </a:tc>
                <a:tc>
                  <a:txBody>
                    <a:bodyPr/>
                    <a:lstStyle/>
                    <a:p>
                      <a:pPr algn="ctr"/>
                      <a:r>
                        <a:rPr lang="fr-FR" sz="2000" dirty="0" smtClean="0"/>
                        <a:t> Désignation </a:t>
                      </a:r>
                      <a:endParaRPr lang="fr-FR" sz="2000" dirty="0"/>
                    </a:p>
                  </a:txBody>
                  <a:tcPr/>
                </a:tc>
              </a:tr>
              <a:tr h="498115">
                <a:tc>
                  <a:txBody>
                    <a:bodyPr/>
                    <a:lstStyle/>
                    <a:p>
                      <a:pPr algn="ctr"/>
                      <a:r>
                        <a:rPr lang="fr-FR" sz="2000" dirty="0" smtClean="0"/>
                        <a:t>7</a:t>
                      </a:r>
                      <a:endParaRPr lang="fr-FR" sz="2000" dirty="0"/>
                    </a:p>
                  </a:txBody>
                  <a:tcPr/>
                </a:tc>
                <a:tc>
                  <a:txBody>
                    <a:bodyPr/>
                    <a:lstStyle/>
                    <a:p>
                      <a:pPr algn="ctr"/>
                      <a:r>
                        <a:rPr lang="fr-FR" sz="2000" dirty="0" smtClean="0"/>
                        <a:t>Données</a:t>
                      </a:r>
                      <a:endParaRPr lang="fr-FR" sz="2000" dirty="0"/>
                    </a:p>
                  </a:txBody>
                  <a:tcPr/>
                </a:tc>
              </a:tr>
              <a:tr h="498115">
                <a:tc>
                  <a:txBody>
                    <a:bodyPr/>
                    <a:lstStyle/>
                    <a:p>
                      <a:pPr algn="ctr"/>
                      <a:r>
                        <a:rPr lang="fr-FR" sz="2000" dirty="0" smtClean="0"/>
                        <a:t>6</a:t>
                      </a:r>
                      <a:endParaRPr lang="fr-FR" sz="2000" dirty="0"/>
                    </a:p>
                  </a:txBody>
                  <a:tcPr/>
                </a:tc>
                <a:tc>
                  <a:txBody>
                    <a:bodyPr/>
                    <a:lstStyle/>
                    <a:p>
                      <a:pPr algn="ctr"/>
                      <a:r>
                        <a:rPr lang="fr-FR" sz="2000" dirty="0" smtClean="0"/>
                        <a:t>Données</a:t>
                      </a:r>
                      <a:endParaRPr lang="fr-FR" sz="2000" dirty="0"/>
                    </a:p>
                  </a:txBody>
                  <a:tcPr/>
                </a:tc>
              </a:tr>
              <a:tr h="498115">
                <a:tc>
                  <a:txBody>
                    <a:bodyPr/>
                    <a:lstStyle/>
                    <a:p>
                      <a:pPr algn="ctr"/>
                      <a:r>
                        <a:rPr lang="fr-FR" sz="2000" dirty="0" smtClean="0"/>
                        <a:t>5</a:t>
                      </a:r>
                      <a:endParaRPr lang="fr-FR" sz="2000" dirty="0"/>
                    </a:p>
                  </a:txBody>
                  <a:tcPr/>
                </a:tc>
                <a:tc>
                  <a:txBody>
                    <a:bodyPr/>
                    <a:lstStyle/>
                    <a:p>
                      <a:pPr algn="ctr"/>
                      <a:r>
                        <a:rPr lang="fr-FR" sz="2000" dirty="0" smtClean="0"/>
                        <a:t>Données</a:t>
                      </a:r>
                      <a:endParaRPr lang="fr-FR" sz="2000" dirty="0"/>
                    </a:p>
                  </a:txBody>
                  <a:tcPr/>
                </a:tc>
              </a:tr>
              <a:tr h="498115">
                <a:tc>
                  <a:txBody>
                    <a:bodyPr/>
                    <a:lstStyle/>
                    <a:p>
                      <a:pPr algn="ctr"/>
                      <a:r>
                        <a:rPr lang="fr-FR" sz="2000" dirty="0" smtClean="0"/>
                        <a:t>4</a:t>
                      </a:r>
                      <a:endParaRPr lang="fr-FR" sz="2000" dirty="0"/>
                    </a:p>
                  </a:txBody>
                  <a:tcPr/>
                </a:tc>
                <a:tc>
                  <a:txBody>
                    <a:bodyPr/>
                    <a:lstStyle/>
                    <a:p>
                      <a:pPr algn="ctr"/>
                      <a:r>
                        <a:rPr lang="fr-FR" sz="2000" dirty="0" smtClean="0"/>
                        <a:t>Segment</a:t>
                      </a:r>
                      <a:endParaRPr lang="fr-FR" sz="2000" dirty="0"/>
                    </a:p>
                  </a:txBody>
                  <a:tcPr/>
                </a:tc>
              </a:tr>
              <a:tr h="498115">
                <a:tc>
                  <a:txBody>
                    <a:bodyPr/>
                    <a:lstStyle/>
                    <a:p>
                      <a:pPr algn="ctr"/>
                      <a:r>
                        <a:rPr lang="fr-FR" sz="2000" dirty="0" smtClean="0"/>
                        <a:t>3</a:t>
                      </a:r>
                      <a:endParaRPr lang="fr-FR" sz="2000" dirty="0"/>
                    </a:p>
                  </a:txBody>
                  <a:tcPr/>
                </a:tc>
                <a:tc>
                  <a:txBody>
                    <a:bodyPr/>
                    <a:lstStyle/>
                    <a:p>
                      <a:pPr algn="ctr"/>
                      <a:r>
                        <a:rPr lang="fr-FR" sz="2000" dirty="0" smtClean="0"/>
                        <a:t>Paquets</a:t>
                      </a:r>
                      <a:endParaRPr lang="fr-FR" sz="2000" dirty="0"/>
                    </a:p>
                  </a:txBody>
                  <a:tcPr/>
                </a:tc>
              </a:tr>
              <a:tr h="498115">
                <a:tc>
                  <a:txBody>
                    <a:bodyPr/>
                    <a:lstStyle/>
                    <a:p>
                      <a:pPr algn="ctr"/>
                      <a:r>
                        <a:rPr lang="fr-FR" sz="2000" dirty="0" smtClean="0"/>
                        <a:t>2</a:t>
                      </a:r>
                      <a:endParaRPr lang="fr-FR" sz="2000" dirty="0"/>
                    </a:p>
                  </a:txBody>
                  <a:tcPr/>
                </a:tc>
                <a:tc>
                  <a:txBody>
                    <a:bodyPr/>
                    <a:lstStyle/>
                    <a:p>
                      <a:pPr algn="ctr"/>
                      <a:r>
                        <a:rPr lang="fr-FR" sz="2000" dirty="0" smtClean="0"/>
                        <a:t>Trame</a:t>
                      </a:r>
                      <a:endParaRPr lang="fr-FR" sz="2000" dirty="0"/>
                    </a:p>
                  </a:txBody>
                  <a:tcPr/>
                </a:tc>
              </a:tr>
              <a:tr h="498115">
                <a:tc>
                  <a:txBody>
                    <a:bodyPr/>
                    <a:lstStyle/>
                    <a:p>
                      <a:pPr algn="ctr"/>
                      <a:r>
                        <a:rPr lang="fr-FR" sz="2000" dirty="0" smtClean="0"/>
                        <a:t>1</a:t>
                      </a:r>
                      <a:endParaRPr lang="fr-FR" sz="2000" dirty="0"/>
                    </a:p>
                  </a:txBody>
                  <a:tcPr/>
                </a:tc>
                <a:tc>
                  <a:txBody>
                    <a:bodyPr/>
                    <a:lstStyle/>
                    <a:p>
                      <a:pPr algn="ctr"/>
                      <a:r>
                        <a:rPr lang="fr-FR" sz="2000" dirty="0" smtClean="0"/>
                        <a:t>Bits</a:t>
                      </a:r>
                      <a:endParaRPr lang="fr-FR" sz="2000" dirty="0"/>
                    </a:p>
                  </a:txBody>
                  <a:tcPr/>
                </a:tc>
              </a:tr>
            </a:tbl>
          </a:graphicData>
        </a:graphic>
      </p:graphicFrame>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21</a:t>
            </a:fld>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785926"/>
            <a:ext cx="8501122" cy="4538674"/>
          </a:xfrm>
        </p:spPr>
        <p:txBody>
          <a:bodyPr/>
          <a:lstStyle/>
          <a:p>
            <a:r>
              <a:rPr lang="fr-FR" dirty="0" smtClean="0"/>
              <a:t>A l’instar du modèle OSI, TCP/IP (Transmission Control Protocol/Internet Protocol) est un modèle en couche qui a été mis en place par le DOD (</a:t>
            </a:r>
            <a:r>
              <a:rPr lang="fr-FR" dirty="0" err="1" smtClean="0"/>
              <a:t>Department</a:t>
            </a:r>
            <a:r>
              <a:rPr lang="fr-FR" dirty="0" smtClean="0"/>
              <a:t> Of </a:t>
            </a:r>
            <a:r>
              <a:rPr lang="fr-FR" dirty="0" err="1" smtClean="0"/>
              <a:t>Defence</a:t>
            </a:r>
            <a:r>
              <a:rPr lang="fr-FR" dirty="0" smtClean="0"/>
              <a:t>) afin de normaliser les communications dans les réseaux. </a:t>
            </a:r>
          </a:p>
          <a:p>
            <a:r>
              <a:rPr lang="fr-FR" dirty="0" smtClean="0"/>
              <a:t>C’est le modèle le plus utilisé dans l’Internet.</a:t>
            </a:r>
            <a:endParaRPr lang="fr-FR" dirty="0"/>
          </a:p>
        </p:txBody>
      </p:sp>
      <p:sp>
        <p:nvSpPr>
          <p:cNvPr id="3" name="Titre 2"/>
          <p:cNvSpPr>
            <a:spLocks noGrp="1"/>
          </p:cNvSpPr>
          <p:nvPr>
            <p:ph type="title"/>
          </p:nvPr>
        </p:nvSpPr>
        <p:spPr>
          <a:xfrm>
            <a:off x="500034" y="357166"/>
            <a:ext cx="8229600" cy="1143000"/>
          </a:xfrm>
        </p:spPr>
        <p:txBody>
          <a:bodyPr>
            <a:normAutofit/>
          </a:bodyPr>
          <a:lstStyle/>
          <a:p>
            <a:pPr algn="ctr"/>
            <a:r>
              <a:rPr lang="fr-FR" sz="3200" b="1" dirty="0" smtClean="0"/>
              <a:t>Le modèle TCP/IP</a:t>
            </a:r>
            <a:endParaRPr lang="fr-FR" sz="32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229600" cy="578328"/>
          </a:xfrm>
        </p:spPr>
        <p:txBody>
          <a:bodyPr>
            <a:normAutofit/>
          </a:bodyPr>
          <a:lstStyle/>
          <a:p>
            <a:pPr algn="ctr"/>
            <a:r>
              <a:rPr lang="fr-FR" sz="3200" b="1" dirty="0" smtClean="0"/>
              <a:t>Origine du modèle TCP/IP</a:t>
            </a:r>
            <a:endParaRPr lang="fr-FR" sz="3200" b="1" dirty="0"/>
          </a:p>
        </p:txBody>
      </p:sp>
      <p:sp>
        <p:nvSpPr>
          <p:cNvPr id="3" name="Espace réservé du contenu 2"/>
          <p:cNvSpPr>
            <a:spLocks noGrp="1"/>
          </p:cNvSpPr>
          <p:nvPr>
            <p:ph idx="1"/>
          </p:nvPr>
        </p:nvSpPr>
        <p:spPr>
          <a:xfrm>
            <a:off x="323528" y="1571612"/>
            <a:ext cx="8496944" cy="4752988"/>
          </a:xfrm>
        </p:spPr>
        <p:txBody>
          <a:bodyPr>
            <a:normAutofit/>
          </a:bodyPr>
          <a:lstStyle/>
          <a:p>
            <a:r>
              <a:rPr lang="fr-FR" dirty="0" smtClean="0"/>
              <a:t>TCP/IP résulte du rôle historique que ce système de protocoles a joué dans le parachèvement de ce qui allait devenir Internet. </a:t>
            </a:r>
          </a:p>
          <a:p>
            <a:r>
              <a:rPr lang="fr-FR" dirty="0" smtClean="0"/>
              <a:t>Il est mis en place à la fin des années 60 par le DOD.</a:t>
            </a:r>
          </a:p>
          <a:p>
            <a:r>
              <a:rPr lang="fr-FR" dirty="0" smtClean="0"/>
              <a:t>En effet, les militaires du département de la défense possédaient une grande quantité de matériel informatique très divers, isolées ou mise dans des réseaux de petites tailles. </a:t>
            </a:r>
          </a:p>
          <a:p>
            <a:r>
              <a:rPr lang="fr-FR" dirty="0" smtClean="0"/>
              <a:t>C’est ainsi, qu’ils se sont alors demandés s'il était possible, pour ces machines aux profils très différents, de traiter des informations mises en commun. </a:t>
            </a:r>
          </a:p>
          <a:p>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23</a:t>
            </a:fld>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857232"/>
            <a:ext cx="8572560" cy="648072"/>
          </a:xfrm>
        </p:spPr>
        <p:txBody>
          <a:bodyPr>
            <a:normAutofit/>
          </a:bodyPr>
          <a:lstStyle/>
          <a:p>
            <a:pPr algn="ctr"/>
            <a:r>
              <a:rPr lang="fr-FR" sz="3200" b="1" dirty="0" smtClean="0"/>
              <a:t>Origine du modèle TCP/IP (suite)</a:t>
            </a:r>
            <a:endParaRPr lang="fr-FR" sz="3200" b="1" dirty="0"/>
          </a:p>
        </p:txBody>
      </p:sp>
      <p:sp>
        <p:nvSpPr>
          <p:cNvPr id="3" name="Espace réservé du contenu 2"/>
          <p:cNvSpPr>
            <a:spLocks noGrp="1"/>
          </p:cNvSpPr>
          <p:nvPr>
            <p:ph idx="1"/>
          </p:nvPr>
        </p:nvSpPr>
        <p:spPr>
          <a:xfrm>
            <a:off x="251520" y="1643050"/>
            <a:ext cx="8640960" cy="4929222"/>
          </a:xfrm>
        </p:spPr>
        <p:txBody>
          <a:bodyPr>
            <a:normAutofit lnSpcReduction="10000"/>
          </a:bodyPr>
          <a:lstStyle/>
          <a:p>
            <a:r>
              <a:rPr lang="fr-FR" dirty="0" smtClean="0"/>
              <a:t>Habitués aux problèmes de sécurité, ils ont pensé qu'un réseau de grande ampleur deviendrait une cible idéale en cas de conflit durant ce contexte de la guerre froide. </a:t>
            </a:r>
          </a:p>
          <a:p>
            <a:r>
              <a:rPr lang="fr-FR" dirty="0" smtClean="0"/>
              <a:t>Ainsi, l’une des caractéristiques principales de ce réseau, s’il devait exister, était d'être non centralisé.</a:t>
            </a:r>
          </a:p>
          <a:p>
            <a:r>
              <a:rPr lang="fr-FR" dirty="0" smtClean="0"/>
              <a:t>Donc, ses fonctions essentielles ne devaient en aucun cas se trouver en un seul point, ce qui le rendrait trop vulnérable. </a:t>
            </a:r>
          </a:p>
          <a:p>
            <a:r>
              <a:rPr lang="fr-FR" dirty="0" smtClean="0"/>
              <a:t>C’est alors que fut mis en place le projet ARPANET (Advanced </a:t>
            </a:r>
            <a:r>
              <a:rPr lang="fr-FR" dirty="0" err="1" smtClean="0"/>
              <a:t>Research</a:t>
            </a:r>
            <a:r>
              <a:rPr lang="fr-FR" dirty="0" smtClean="0"/>
              <a:t> </a:t>
            </a:r>
            <a:r>
              <a:rPr lang="fr-FR" dirty="0" err="1" smtClean="0"/>
              <a:t>Projects</a:t>
            </a:r>
            <a:r>
              <a:rPr lang="fr-FR" dirty="0" smtClean="0"/>
              <a:t> </a:t>
            </a:r>
            <a:r>
              <a:rPr lang="fr-FR" dirty="0" err="1" smtClean="0"/>
              <a:t>Agency</a:t>
            </a:r>
            <a:r>
              <a:rPr lang="fr-FR" dirty="0" smtClean="0"/>
              <a:t>), qui allait devenir par la suite le système d'interconnexion de réseau qui régit aujourd’hui le réseau Internet : </a:t>
            </a:r>
            <a:r>
              <a:rPr lang="fr-FR" b="1" dirty="0" smtClean="0"/>
              <a:t>TCP/IP</a:t>
            </a:r>
            <a:r>
              <a:rPr lang="fr-FR" dirty="0" smtClean="0"/>
              <a:t>.</a:t>
            </a:r>
          </a:p>
          <a:p>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24</a:t>
            </a:fld>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85794"/>
            <a:ext cx="8229600" cy="655321"/>
          </a:xfrm>
        </p:spPr>
        <p:txBody>
          <a:bodyPr>
            <a:normAutofit/>
          </a:bodyPr>
          <a:lstStyle/>
          <a:p>
            <a:pPr algn="ctr"/>
            <a:r>
              <a:rPr lang="fr-FR" sz="3200" b="1" dirty="0" smtClean="0"/>
              <a:t>Présentation du modèle TCP/IP</a:t>
            </a:r>
            <a:endParaRPr lang="fr-FR" sz="3200" b="1" dirty="0"/>
          </a:p>
        </p:txBody>
      </p:sp>
      <p:sp>
        <p:nvSpPr>
          <p:cNvPr id="3" name="Espace réservé du contenu 2"/>
          <p:cNvSpPr>
            <a:spLocks noGrp="1"/>
          </p:cNvSpPr>
          <p:nvPr>
            <p:ph idx="1"/>
          </p:nvPr>
        </p:nvSpPr>
        <p:spPr>
          <a:xfrm>
            <a:off x="323528" y="1643050"/>
            <a:ext cx="8496944" cy="4681550"/>
          </a:xfrm>
        </p:spPr>
        <p:txBody>
          <a:bodyPr>
            <a:normAutofit/>
          </a:bodyPr>
          <a:lstStyle/>
          <a:p>
            <a:r>
              <a:rPr lang="fr-FR" dirty="0" smtClean="0"/>
              <a:t>TCP/IP est un ensemble de protocoles permettant de résoudre les problèmes d’interconnexion en milieu hétérogène. </a:t>
            </a:r>
          </a:p>
          <a:p>
            <a:r>
              <a:rPr lang="fr-FR" dirty="0" smtClean="0"/>
              <a:t>TCP/IP décrit un réseau logique (réseau IP) au dessus du ou des réseaux physiques réels auxquels sont effectivement connectés les ordinateurs.</a:t>
            </a:r>
          </a:p>
          <a:p>
            <a:r>
              <a:rPr lang="fr-FR" dirty="0" smtClean="0"/>
              <a:t>C’est un modèle composé de 4 couches dont chacune à un rôle spécifique à jouer.</a:t>
            </a:r>
          </a:p>
          <a:p>
            <a:r>
              <a:rPr lang="fr-FR" dirty="0" smtClean="0"/>
              <a:t>Voici l’architecture et la description des différentes couches du modèle TCP/IP :</a:t>
            </a:r>
          </a:p>
          <a:p>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229600" cy="579120"/>
          </a:xfrm>
        </p:spPr>
        <p:txBody>
          <a:bodyPr>
            <a:normAutofit/>
          </a:bodyPr>
          <a:lstStyle/>
          <a:p>
            <a:pPr algn="ctr"/>
            <a:r>
              <a:rPr lang="fr-FR" sz="3200" b="1" dirty="0" smtClean="0"/>
              <a:t>Architecture du modèle TCP/IP</a:t>
            </a:r>
            <a:endParaRPr lang="fr-FR" sz="3200" b="1" dirty="0"/>
          </a:p>
        </p:txBody>
      </p:sp>
      <p:graphicFrame>
        <p:nvGraphicFramePr>
          <p:cNvPr id="7" name="Espace réservé du contenu 6"/>
          <p:cNvGraphicFramePr>
            <a:graphicFrameLocks noGrp="1"/>
          </p:cNvGraphicFramePr>
          <p:nvPr>
            <p:ph idx="1"/>
          </p:nvPr>
        </p:nvGraphicFramePr>
        <p:xfrm>
          <a:off x="1000099" y="1500174"/>
          <a:ext cx="6643735" cy="5072097"/>
        </p:xfrm>
        <a:graphic>
          <a:graphicData uri="http://schemas.openxmlformats.org/drawingml/2006/table">
            <a:tbl>
              <a:tblPr firstRow="1" bandRow="1">
                <a:tableStyleId>{5C22544A-7EE6-4342-B048-85BDC9FD1C3A}</a:tableStyleId>
              </a:tblPr>
              <a:tblGrid>
                <a:gridCol w="692056"/>
                <a:gridCol w="2145372"/>
                <a:gridCol w="3806307"/>
              </a:tblGrid>
              <a:tr h="1173774">
                <a:tc>
                  <a:txBody>
                    <a:bodyPr/>
                    <a:lstStyle/>
                    <a:p>
                      <a:pPr algn="ctr"/>
                      <a:r>
                        <a:rPr lang="fr-FR" sz="2000" dirty="0" smtClean="0"/>
                        <a:t>N°</a:t>
                      </a:r>
                      <a:endParaRPr lang="fr-FR" sz="2000" dirty="0"/>
                    </a:p>
                  </a:txBody>
                  <a:tcPr/>
                </a:tc>
                <a:tc>
                  <a:txBody>
                    <a:bodyPr/>
                    <a:lstStyle/>
                    <a:p>
                      <a:pPr algn="ctr"/>
                      <a:r>
                        <a:rPr lang="fr-FR" sz="2000" dirty="0" smtClean="0"/>
                        <a:t>Nom</a:t>
                      </a:r>
                      <a:endParaRPr lang="fr-FR" sz="2000" dirty="0"/>
                    </a:p>
                  </a:txBody>
                  <a:tcPr/>
                </a:tc>
                <a:tc>
                  <a:txBody>
                    <a:bodyPr/>
                    <a:lstStyle/>
                    <a:p>
                      <a:pPr algn="ctr"/>
                      <a:r>
                        <a:rPr lang="fr-FR" sz="2000" dirty="0" smtClean="0"/>
                        <a:t>Description et rôles </a:t>
                      </a:r>
                      <a:endParaRPr lang="fr-FR" sz="2000" dirty="0"/>
                    </a:p>
                  </a:txBody>
                  <a:tcPr/>
                </a:tc>
              </a:tr>
              <a:tr h="1173774">
                <a:tc>
                  <a:txBody>
                    <a:bodyPr/>
                    <a:lstStyle/>
                    <a:p>
                      <a:pPr algn="ctr"/>
                      <a:r>
                        <a:rPr lang="fr-FR" sz="2000" dirty="0" smtClean="0"/>
                        <a:t>4</a:t>
                      </a:r>
                      <a:endParaRPr lang="fr-FR" sz="2000" dirty="0"/>
                    </a:p>
                  </a:txBody>
                  <a:tcPr/>
                </a:tc>
                <a:tc>
                  <a:txBody>
                    <a:bodyPr/>
                    <a:lstStyle/>
                    <a:p>
                      <a:pPr algn="ctr"/>
                      <a:r>
                        <a:rPr lang="fr-FR" sz="2000" dirty="0" smtClean="0"/>
                        <a:t>Couche application</a:t>
                      </a:r>
                      <a:endParaRPr lang="fr-FR" sz="2000" dirty="0"/>
                    </a:p>
                  </a:txBody>
                  <a:tcPr/>
                </a:tc>
                <a:tc>
                  <a:txBody>
                    <a:bodyPr/>
                    <a:lstStyle/>
                    <a:p>
                      <a:pPr algn="ctr"/>
                      <a:r>
                        <a:rPr lang="fr-FR" sz="2000" baseline="0" dirty="0" smtClean="0"/>
                        <a:t>Reprend les fonctions des couches de 5 à 7 du modèle OSI</a:t>
                      </a:r>
                      <a:endParaRPr lang="fr-FR" sz="2000" dirty="0"/>
                    </a:p>
                  </a:txBody>
                  <a:tcPr/>
                </a:tc>
              </a:tr>
              <a:tr h="652097">
                <a:tc>
                  <a:txBody>
                    <a:bodyPr/>
                    <a:lstStyle/>
                    <a:p>
                      <a:pPr algn="ctr"/>
                      <a:r>
                        <a:rPr lang="fr-FR" sz="2000" dirty="0" smtClean="0"/>
                        <a:t>3</a:t>
                      </a:r>
                      <a:endParaRPr lang="fr-FR" sz="2000" dirty="0"/>
                    </a:p>
                  </a:txBody>
                  <a:tcPr/>
                </a:tc>
                <a:tc>
                  <a:txBody>
                    <a:bodyPr/>
                    <a:lstStyle/>
                    <a:p>
                      <a:pPr algn="ctr"/>
                      <a:r>
                        <a:rPr lang="fr-FR" sz="2000" dirty="0" smtClean="0"/>
                        <a:t>Couche transport</a:t>
                      </a:r>
                      <a:endParaRPr lang="fr-FR" sz="2000" dirty="0"/>
                    </a:p>
                  </a:txBody>
                  <a:tcPr/>
                </a:tc>
                <a:tc>
                  <a:txBody>
                    <a:bodyPr/>
                    <a:lstStyle/>
                    <a:p>
                      <a:pPr algn="ctr"/>
                      <a:r>
                        <a:rPr lang="fr-FR" sz="2000" dirty="0" smtClean="0"/>
                        <a:t>Qualité de la transmission</a:t>
                      </a:r>
                      <a:endParaRPr lang="fr-FR" sz="2000" dirty="0"/>
                    </a:p>
                  </a:txBody>
                  <a:tcPr/>
                </a:tc>
              </a:tr>
              <a:tr h="898678">
                <a:tc>
                  <a:txBody>
                    <a:bodyPr/>
                    <a:lstStyle/>
                    <a:p>
                      <a:pPr algn="ctr"/>
                      <a:r>
                        <a:rPr lang="fr-FR" sz="2000" dirty="0" smtClean="0"/>
                        <a:t>2</a:t>
                      </a:r>
                      <a:endParaRPr lang="fr-FR" sz="2000" dirty="0"/>
                    </a:p>
                  </a:txBody>
                  <a:tcPr/>
                </a:tc>
                <a:tc>
                  <a:txBody>
                    <a:bodyPr/>
                    <a:lstStyle/>
                    <a:p>
                      <a:pPr algn="ctr"/>
                      <a:r>
                        <a:rPr lang="fr-FR" sz="2000" dirty="0" smtClean="0"/>
                        <a:t>Couche Internet</a:t>
                      </a:r>
                      <a:endParaRPr lang="fr-FR" sz="2000" dirty="0"/>
                    </a:p>
                  </a:txBody>
                  <a:tcPr/>
                </a:tc>
                <a:tc>
                  <a:txBody>
                    <a:bodyPr/>
                    <a:lstStyle/>
                    <a:p>
                      <a:pPr algn="ctr"/>
                      <a:r>
                        <a:rPr lang="fr-FR" sz="2000" dirty="0" smtClean="0"/>
                        <a:t>Adressage logique et sélection du chemin</a:t>
                      </a:r>
                      <a:endParaRPr lang="fr-FR" sz="2000" dirty="0"/>
                    </a:p>
                  </a:txBody>
                  <a:tcPr/>
                </a:tc>
              </a:tr>
              <a:tr h="1173774">
                <a:tc>
                  <a:txBody>
                    <a:bodyPr/>
                    <a:lstStyle/>
                    <a:p>
                      <a:pPr algn="ctr"/>
                      <a:r>
                        <a:rPr lang="fr-FR" sz="2000" dirty="0" smtClean="0"/>
                        <a:t>1</a:t>
                      </a:r>
                      <a:endParaRPr lang="fr-FR" sz="2000" dirty="0"/>
                    </a:p>
                  </a:txBody>
                  <a:tcPr/>
                </a:tc>
                <a:tc>
                  <a:txBody>
                    <a:bodyPr/>
                    <a:lstStyle/>
                    <a:p>
                      <a:pPr algn="ctr"/>
                      <a:r>
                        <a:rPr lang="fr-FR" sz="2000" dirty="0" smtClean="0"/>
                        <a:t>Couche Accès réseau</a:t>
                      </a:r>
                      <a:endParaRPr lang="fr-FR" sz="2000" dirty="0"/>
                    </a:p>
                  </a:txBody>
                  <a:tcPr/>
                </a:tc>
                <a:tc>
                  <a:txBody>
                    <a:bodyPr/>
                    <a:lstStyle/>
                    <a:p>
                      <a:pPr algn="ctr"/>
                      <a:r>
                        <a:rPr lang="fr-FR" sz="2000" dirty="0" smtClean="0"/>
                        <a:t>Reprend</a:t>
                      </a:r>
                      <a:r>
                        <a:rPr lang="fr-FR" sz="2000" baseline="0" dirty="0" smtClean="0"/>
                        <a:t> les fonctions des couches 1 et 2 du modèle OSI</a:t>
                      </a:r>
                      <a:endParaRPr lang="fr-FR" sz="2000" dirty="0"/>
                    </a:p>
                  </a:txBody>
                  <a:tcPr/>
                </a:tc>
              </a:tr>
            </a:tbl>
          </a:graphicData>
        </a:graphic>
      </p:graphicFrame>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26</a:t>
            </a:fld>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301038" cy="636680"/>
          </a:xfrm>
        </p:spPr>
        <p:txBody>
          <a:bodyPr>
            <a:normAutofit/>
          </a:bodyPr>
          <a:lstStyle/>
          <a:p>
            <a:pPr algn="ctr"/>
            <a:r>
              <a:rPr lang="fr-FR" sz="3200" b="1" dirty="0" smtClean="0"/>
              <a:t>Notion de protocole</a:t>
            </a:r>
            <a:endParaRPr lang="fr-FR" sz="3200" b="1" dirty="0"/>
          </a:p>
        </p:txBody>
      </p:sp>
      <p:sp>
        <p:nvSpPr>
          <p:cNvPr id="3" name="Espace réservé du contenu 2"/>
          <p:cNvSpPr>
            <a:spLocks noGrp="1"/>
          </p:cNvSpPr>
          <p:nvPr>
            <p:ph idx="1"/>
          </p:nvPr>
        </p:nvSpPr>
        <p:spPr>
          <a:xfrm>
            <a:off x="214282" y="1785926"/>
            <a:ext cx="8643998" cy="4538674"/>
          </a:xfrm>
        </p:spPr>
        <p:txBody>
          <a:bodyPr/>
          <a:lstStyle/>
          <a:p>
            <a:r>
              <a:rPr lang="fr-FR" dirty="0" smtClean="0"/>
              <a:t>Un protocole</a:t>
            </a:r>
            <a:r>
              <a:rPr lang="fr-FR" b="1" dirty="0" smtClean="0"/>
              <a:t> </a:t>
            </a:r>
            <a:r>
              <a:rPr lang="fr-FR" dirty="0" smtClean="0"/>
              <a:t>désigne </a:t>
            </a:r>
            <a:r>
              <a:rPr lang="fr-FR" b="1" dirty="0" smtClean="0"/>
              <a:t>un ensemble formel de règles et de conventions qui régit l’échange d’informations entre des unités mises en réseau</a:t>
            </a:r>
            <a:r>
              <a:rPr lang="fr-FR" dirty="0" smtClean="0"/>
              <a:t>. </a:t>
            </a:r>
          </a:p>
          <a:p>
            <a:r>
              <a:rPr lang="fr-FR" dirty="0" smtClean="0"/>
              <a:t>Deux entités homologues de même niveau N communiquent en utilisant un protocole de niveau N. </a:t>
            </a:r>
          </a:p>
          <a:p>
            <a:r>
              <a:rPr lang="fr-FR" b="1" dirty="0" smtClean="0"/>
              <a:t>Exemple</a:t>
            </a:r>
            <a:r>
              <a:rPr lang="fr-FR" dirty="0" smtClean="0"/>
              <a:t> :</a:t>
            </a:r>
            <a:r>
              <a:rPr lang="fr-FR" b="1" dirty="0" smtClean="0"/>
              <a:t> </a:t>
            </a:r>
            <a:r>
              <a:rPr lang="fr-FR" dirty="0" smtClean="0"/>
              <a:t>la couche Internet de la machine source communique avec son homologue de la machine destinataire en utilisant</a:t>
            </a:r>
            <a:r>
              <a:rPr lang="fr-FR" b="1" dirty="0" smtClean="0"/>
              <a:t> </a:t>
            </a:r>
            <a:r>
              <a:rPr lang="fr-FR" dirty="0" smtClean="0"/>
              <a:t>un protocole, appelé IP</a:t>
            </a:r>
            <a:r>
              <a:rPr lang="fr-FR" b="1" dirty="0" smtClean="0"/>
              <a:t> </a:t>
            </a:r>
            <a:r>
              <a:rPr lang="fr-FR" dirty="0" smtClean="0"/>
              <a:t>(Internet Protocol) qui est un protocole de niveau 2 pour le modèle TCP/IP.</a:t>
            </a: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27</a:t>
            </a:fld>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928670"/>
            <a:ext cx="8229600" cy="566936"/>
          </a:xfrm>
        </p:spPr>
        <p:txBody>
          <a:bodyPr>
            <a:normAutofit/>
          </a:bodyPr>
          <a:lstStyle/>
          <a:p>
            <a:pPr algn="ctr"/>
            <a:r>
              <a:rPr lang="fr-FR" sz="3200" b="1" dirty="0" smtClean="0"/>
              <a:t>Protocoles de couche Transport</a:t>
            </a:r>
            <a:endParaRPr lang="fr-FR" sz="3200" b="1" dirty="0"/>
          </a:p>
        </p:txBody>
      </p:sp>
      <p:sp>
        <p:nvSpPr>
          <p:cNvPr id="3" name="Espace réservé du contenu 2"/>
          <p:cNvSpPr>
            <a:spLocks noGrp="1"/>
          </p:cNvSpPr>
          <p:nvPr>
            <p:ph idx="1"/>
          </p:nvPr>
        </p:nvSpPr>
        <p:spPr>
          <a:xfrm>
            <a:off x="357158" y="1643050"/>
            <a:ext cx="8501122" cy="5000660"/>
          </a:xfrm>
        </p:spPr>
        <p:txBody>
          <a:bodyPr>
            <a:normAutofit/>
          </a:bodyPr>
          <a:lstStyle/>
          <a:p>
            <a:r>
              <a:rPr lang="fr-FR" dirty="0" smtClean="0"/>
              <a:t>Il existe deux protocoles majeurs de la couche transport : </a:t>
            </a:r>
          </a:p>
          <a:p>
            <a:pPr>
              <a:buFont typeface="Wingdings" pitchFamily="2" charset="2"/>
              <a:buChar char="Ø"/>
            </a:pPr>
            <a:r>
              <a:rPr lang="fr-FR" b="1" dirty="0" smtClean="0"/>
              <a:t>TCP (Transmission Control Protocol)</a:t>
            </a:r>
            <a:r>
              <a:rPr lang="fr-FR" dirty="0" smtClean="0"/>
              <a:t> qui est un protocole orienté connexion;</a:t>
            </a:r>
          </a:p>
          <a:p>
            <a:pPr>
              <a:buFont typeface="Wingdings" pitchFamily="2" charset="2"/>
              <a:buChar char="Ø"/>
            </a:pPr>
            <a:r>
              <a:rPr lang="fr-FR" b="1" dirty="0" smtClean="0"/>
              <a:t>UDP (User </a:t>
            </a:r>
            <a:r>
              <a:rPr lang="fr-FR" b="1" dirty="0" err="1" smtClean="0"/>
              <a:t>Datagram</a:t>
            </a:r>
            <a:r>
              <a:rPr lang="fr-FR" b="1" dirty="0" smtClean="0"/>
              <a:t> Protocol) </a:t>
            </a:r>
            <a:r>
              <a:rPr lang="fr-FR" dirty="0" smtClean="0"/>
              <a:t>qui est un protocole non orienté connexion.</a:t>
            </a:r>
          </a:p>
          <a:p>
            <a:endParaRPr lang="fr-FR" dirty="0" smtClean="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28</a:t>
            </a:fld>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229600" cy="561228"/>
          </a:xfrm>
        </p:spPr>
        <p:txBody>
          <a:bodyPr>
            <a:normAutofit/>
          </a:bodyPr>
          <a:lstStyle/>
          <a:p>
            <a:pPr algn="ctr"/>
            <a:r>
              <a:rPr lang="fr-FR" sz="3200" b="1" dirty="0" smtClean="0"/>
              <a:t>Protocole orienté connexion</a:t>
            </a:r>
            <a:endParaRPr lang="fr-FR" sz="3200" b="1" dirty="0"/>
          </a:p>
        </p:txBody>
      </p:sp>
      <p:sp>
        <p:nvSpPr>
          <p:cNvPr id="3" name="Espace réservé du contenu 2"/>
          <p:cNvSpPr>
            <a:spLocks noGrp="1"/>
          </p:cNvSpPr>
          <p:nvPr>
            <p:ph idx="1"/>
          </p:nvPr>
        </p:nvSpPr>
        <p:spPr>
          <a:xfrm>
            <a:off x="285720" y="1643050"/>
            <a:ext cx="8572560" cy="4681550"/>
          </a:xfrm>
        </p:spPr>
        <p:txBody>
          <a:bodyPr/>
          <a:lstStyle/>
          <a:p>
            <a:r>
              <a:rPr lang="fr-FR" dirty="0" smtClean="0"/>
              <a:t>Dans un protocole orienté connexion, un dialogue est établit entre la source et le destinataire par la réservation de circuit virtuel. </a:t>
            </a:r>
          </a:p>
          <a:p>
            <a:r>
              <a:rPr lang="fr-FR" dirty="0" smtClean="0"/>
              <a:t>Toutes les communications passent par ce circuit virtuel, et ce dernier  est libéré à la fin des communications.</a:t>
            </a:r>
          </a:p>
          <a:p>
            <a:endParaRPr lang="fr-FR" dirty="0"/>
          </a:p>
        </p:txBody>
      </p:sp>
      <p:sp>
        <p:nvSpPr>
          <p:cNvPr id="4" name="Espace réservé de la date 3"/>
          <p:cNvSpPr>
            <a:spLocks noGrp="1"/>
          </p:cNvSpPr>
          <p:nvPr>
            <p:ph type="dt" sz="half" idx="10"/>
          </p:nvPr>
        </p:nvSpPr>
        <p:spPr/>
        <p:txBody>
          <a:bodyPr/>
          <a:lstStyle/>
          <a:p>
            <a:fld id="{E2CEEF9B-965D-4CF8-80F6-038A314A68A1}" type="datetime1">
              <a:rPr lang="fr-FR" smtClean="0"/>
              <a:pPr/>
              <a:t>29/05/2017</a:t>
            </a:fld>
            <a:endParaRPr lang="fr-FR"/>
          </a:p>
        </p:txBody>
      </p:sp>
      <p:sp>
        <p:nvSpPr>
          <p:cNvPr id="5" name="Espace réservé du numéro de diapositive 4"/>
          <p:cNvSpPr>
            <a:spLocks noGrp="1"/>
          </p:cNvSpPr>
          <p:nvPr>
            <p:ph type="sldNum" sz="quarter" idx="12"/>
          </p:nvPr>
        </p:nvSpPr>
        <p:spPr/>
        <p:txBody>
          <a:bodyPr/>
          <a:lstStyle/>
          <a:p>
            <a:fld id="{EDFF2170-0D21-44FD-A51D-2A853B932FE9}" type="slidenum">
              <a:rPr lang="fr-FR" smtClean="0"/>
              <a:pPr/>
              <a:t>29</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642918"/>
            <a:ext cx="8229600" cy="648072"/>
          </a:xfrm>
        </p:spPr>
        <p:txBody>
          <a:bodyPr>
            <a:normAutofit/>
          </a:bodyPr>
          <a:lstStyle/>
          <a:p>
            <a:pPr algn="ctr"/>
            <a:r>
              <a:rPr lang="fr-FR" sz="3200" b="1" dirty="0" smtClean="0"/>
              <a:t>Plan du cours</a:t>
            </a:r>
            <a:endParaRPr lang="fr-FR" sz="3200" b="1" dirty="0"/>
          </a:p>
        </p:txBody>
      </p:sp>
      <p:sp>
        <p:nvSpPr>
          <p:cNvPr id="3" name="Espace réservé du contenu 2"/>
          <p:cNvSpPr>
            <a:spLocks noGrp="1"/>
          </p:cNvSpPr>
          <p:nvPr>
            <p:ph idx="1"/>
          </p:nvPr>
        </p:nvSpPr>
        <p:spPr>
          <a:xfrm>
            <a:off x="457200" y="1428736"/>
            <a:ext cx="8229600" cy="4895864"/>
          </a:xfrm>
        </p:spPr>
        <p:txBody>
          <a:bodyPr>
            <a:normAutofit lnSpcReduction="10000"/>
          </a:bodyPr>
          <a:lstStyle/>
          <a:p>
            <a:r>
              <a:rPr lang="fr-FR" sz="2600" dirty="0" smtClean="0"/>
              <a:t>Présentation du modèle OSI</a:t>
            </a:r>
          </a:p>
          <a:p>
            <a:r>
              <a:rPr lang="fr-FR" sz="2600" dirty="0" smtClean="0"/>
              <a:t>Objectifs du modèle OSI</a:t>
            </a:r>
          </a:p>
          <a:p>
            <a:r>
              <a:rPr lang="fr-FR" sz="2600" dirty="0" smtClean="0"/>
              <a:t>Principes du modèle OSI</a:t>
            </a:r>
          </a:p>
          <a:p>
            <a:r>
              <a:rPr lang="fr-FR" sz="2600" dirty="0" smtClean="0"/>
              <a:t>Rôles des différentes couches du modèle</a:t>
            </a:r>
          </a:p>
          <a:p>
            <a:r>
              <a:rPr lang="fr-FR" sz="2600" dirty="0" smtClean="0"/>
              <a:t>L’encapsulation des données</a:t>
            </a:r>
          </a:p>
          <a:p>
            <a:r>
              <a:rPr lang="fr-FR" sz="2600" dirty="0" smtClean="0"/>
              <a:t>Notions de PDU et de SDU</a:t>
            </a:r>
          </a:p>
          <a:p>
            <a:r>
              <a:rPr lang="fr-FR" sz="2600" dirty="0" smtClean="0"/>
              <a:t>Le modèle TCP/IP</a:t>
            </a:r>
          </a:p>
          <a:p>
            <a:r>
              <a:rPr lang="fr-FR" sz="2600" dirty="0" smtClean="0"/>
              <a:t>Présentation du modèle TCP/IP</a:t>
            </a:r>
          </a:p>
          <a:p>
            <a:r>
              <a:rPr lang="fr-FR" sz="2600" dirty="0" smtClean="0"/>
              <a:t>Notion de protocole </a:t>
            </a:r>
          </a:p>
          <a:p>
            <a:r>
              <a:rPr lang="fr-FR" sz="2600" dirty="0" smtClean="0"/>
              <a:t>Protocoles de couche transport</a:t>
            </a:r>
          </a:p>
          <a:p>
            <a:r>
              <a:rPr lang="fr-FR" sz="2600" dirty="0" smtClean="0"/>
              <a:t>Comparaison entre OSI et TCP/IP</a:t>
            </a:r>
          </a:p>
          <a:p>
            <a:endParaRPr lang="fr-FR" dirty="0" smtClean="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632666"/>
          </a:xfrm>
        </p:spPr>
        <p:txBody>
          <a:bodyPr>
            <a:normAutofit/>
          </a:bodyPr>
          <a:lstStyle/>
          <a:p>
            <a:pPr algn="ctr"/>
            <a:r>
              <a:rPr lang="fr-FR" sz="3200" b="1" dirty="0" smtClean="0"/>
              <a:t>Protocole non orienté connexion</a:t>
            </a:r>
            <a:endParaRPr lang="fr-FR" sz="3200" b="1" dirty="0"/>
          </a:p>
        </p:txBody>
      </p:sp>
      <p:sp>
        <p:nvSpPr>
          <p:cNvPr id="3" name="Espace réservé du contenu 2"/>
          <p:cNvSpPr>
            <a:spLocks noGrp="1"/>
          </p:cNvSpPr>
          <p:nvPr>
            <p:ph idx="1"/>
          </p:nvPr>
        </p:nvSpPr>
        <p:spPr>
          <a:xfrm>
            <a:off x="285720" y="1714488"/>
            <a:ext cx="8572560" cy="4610112"/>
          </a:xfrm>
        </p:spPr>
        <p:txBody>
          <a:bodyPr/>
          <a:lstStyle/>
          <a:p>
            <a:r>
              <a:rPr lang="fr-FR" dirty="0" smtClean="0"/>
              <a:t>Dans un protocole non orienté connexion, les données sont envoyées dans le réseau sans qu’un circuit  soit établi au préalable. </a:t>
            </a:r>
          </a:p>
          <a:p>
            <a:r>
              <a:rPr lang="fr-FR" dirty="0" smtClean="0"/>
              <a:t>Donc ces données peuvent se perdre, et arriver dans le désordre au niveau du destinataire.</a:t>
            </a:r>
          </a:p>
          <a:p>
            <a:pPr>
              <a:buNone/>
            </a:pPr>
            <a:endParaRPr lang="fr-FR" dirty="0"/>
          </a:p>
        </p:txBody>
      </p:sp>
      <p:sp>
        <p:nvSpPr>
          <p:cNvPr id="4" name="Espace réservé de la date 3"/>
          <p:cNvSpPr>
            <a:spLocks noGrp="1"/>
          </p:cNvSpPr>
          <p:nvPr>
            <p:ph type="dt" sz="half" idx="10"/>
          </p:nvPr>
        </p:nvSpPr>
        <p:spPr/>
        <p:txBody>
          <a:bodyPr/>
          <a:lstStyle/>
          <a:p>
            <a:fld id="{E2CEEF9B-965D-4CF8-80F6-038A314A68A1}" type="datetime1">
              <a:rPr lang="fr-FR" smtClean="0"/>
              <a:pPr/>
              <a:t>29/05/2017</a:t>
            </a:fld>
            <a:endParaRPr lang="fr-FR"/>
          </a:p>
        </p:txBody>
      </p:sp>
      <p:sp>
        <p:nvSpPr>
          <p:cNvPr id="5" name="Espace réservé du numéro de diapositive 4"/>
          <p:cNvSpPr>
            <a:spLocks noGrp="1"/>
          </p:cNvSpPr>
          <p:nvPr>
            <p:ph type="sldNum" sz="quarter" idx="12"/>
          </p:nvPr>
        </p:nvSpPr>
        <p:spPr/>
        <p:txBody>
          <a:bodyPr/>
          <a:lstStyle/>
          <a:p>
            <a:fld id="{EDFF2170-0D21-44FD-A51D-2A853B932FE9}" type="slidenum">
              <a:rPr lang="fr-FR" smtClean="0"/>
              <a:pPr/>
              <a:t>30</a:t>
            </a:fld>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443914" cy="578328"/>
          </a:xfrm>
        </p:spPr>
        <p:txBody>
          <a:bodyPr>
            <a:normAutofit/>
          </a:bodyPr>
          <a:lstStyle/>
          <a:p>
            <a:pPr algn="ctr"/>
            <a:r>
              <a:rPr lang="fr-FR" sz="3200" b="1" dirty="0" smtClean="0"/>
              <a:t>Le protocole TCP </a:t>
            </a:r>
            <a:endParaRPr lang="fr-FR" sz="3200" b="1" dirty="0"/>
          </a:p>
        </p:txBody>
      </p:sp>
      <p:sp>
        <p:nvSpPr>
          <p:cNvPr id="3" name="Espace réservé du contenu 2"/>
          <p:cNvSpPr>
            <a:spLocks noGrp="1"/>
          </p:cNvSpPr>
          <p:nvPr>
            <p:ph idx="1"/>
          </p:nvPr>
        </p:nvSpPr>
        <p:spPr>
          <a:xfrm>
            <a:off x="285720" y="1714488"/>
            <a:ext cx="8643998" cy="4610112"/>
          </a:xfrm>
        </p:spPr>
        <p:txBody>
          <a:bodyPr>
            <a:normAutofit/>
          </a:bodyPr>
          <a:lstStyle/>
          <a:p>
            <a:pPr lvl="0"/>
            <a:r>
              <a:rPr lang="fr-FR" dirty="0" smtClean="0"/>
              <a:t>Le protocole TCP qui est un protocole orienté connexion maintient un dialogue entre la source et le destinataire pendant qu’il prépare les informations de couche application. </a:t>
            </a:r>
          </a:p>
          <a:p>
            <a:pPr lvl="0"/>
            <a:r>
              <a:rPr lang="fr-FR" dirty="0" smtClean="0"/>
              <a:t>Il s’agit ainsi d’un protocole fiable, avec des mécanismes d’accusé de réception (ACK).</a:t>
            </a:r>
          </a:p>
          <a:p>
            <a:pPr lvl="0"/>
            <a:r>
              <a:rPr lang="fr-FR" dirty="0" smtClean="0"/>
              <a:t>TCP est plus adapté pour des applications qui ont des contraintes de fiabilité.</a:t>
            </a:r>
          </a:p>
          <a:p>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31</a:t>
            </a:fld>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578328"/>
          </a:xfrm>
        </p:spPr>
        <p:txBody>
          <a:bodyPr>
            <a:normAutofit/>
          </a:bodyPr>
          <a:lstStyle/>
          <a:p>
            <a:pPr algn="ctr"/>
            <a:r>
              <a:rPr lang="fr-FR" sz="3200" b="1" dirty="0" smtClean="0"/>
              <a:t>Le protocole UDP</a:t>
            </a:r>
            <a:endParaRPr lang="fr-FR" sz="3200" b="1" dirty="0"/>
          </a:p>
        </p:txBody>
      </p:sp>
      <p:sp>
        <p:nvSpPr>
          <p:cNvPr id="3" name="Espace réservé du contenu 2"/>
          <p:cNvSpPr>
            <a:spLocks noGrp="1"/>
          </p:cNvSpPr>
          <p:nvPr>
            <p:ph idx="1"/>
          </p:nvPr>
        </p:nvSpPr>
        <p:spPr>
          <a:xfrm>
            <a:off x="272132" y="1643050"/>
            <a:ext cx="8586148" cy="4429156"/>
          </a:xfrm>
        </p:spPr>
        <p:txBody>
          <a:bodyPr>
            <a:normAutofit/>
          </a:bodyPr>
          <a:lstStyle/>
          <a:p>
            <a:r>
              <a:rPr lang="fr-FR" dirty="0" smtClean="0"/>
              <a:t>UDP qui est un protocole non orienté connexion ne garantit pas la livraison des données.</a:t>
            </a:r>
          </a:p>
          <a:p>
            <a:r>
              <a:rPr lang="fr-FR" dirty="0" smtClean="0"/>
              <a:t>Cependant, il est plus rapide pour l’envoie de ces données.</a:t>
            </a:r>
          </a:p>
          <a:p>
            <a:r>
              <a:rPr lang="fr-FR" dirty="0" smtClean="0"/>
              <a:t>Ainsi, UDP est plus adapté pour les applications ayant des contraintes temporelle.</a:t>
            </a:r>
          </a:p>
          <a:p>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32</a:t>
            </a:fld>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857232"/>
            <a:ext cx="8358246" cy="670560"/>
          </a:xfrm>
        </p:spPr>
        <p:txBody>
          <a:bodyPr>
            <a:normAutofit/>
          </a:bodyPr>
          <a:lstStyle/>
          <a:p>
            <a:pPr algn="ctr"/>
            <a:r>
              <a:rPr lang="fr-FR" sz="3200" b="1" dirty="0" smtClean="0"/>
              <a:t>Comparaison entre OSI et TCP/IP</a:t>
            </a:r>
            <a:endParaRPr lang="fr-FR" sz="3200" b="1" dirty="0"/>
          </a:p>
        </p:txBody>
      </p:sp>
      <p:sp>
        <p:nvSpPr>
          <p:cNvPr id="3" name="Espace réservé du contenu 2"/>
          <p:cNvSpPr>
            <a:spLocks noGrp="1"/>
          </p:cNvSpPr>
          <p:nvPr>
            <p:ph idx="1"/>
          </p:nvPr>
        </p:nvSpPr>
        <p:spPr>
          <a:xfrm>
            <a:off x="323528" y="1714488"/>
            <a:ext cx="8496944" cy="4610112"/>
          </a:xfrm>
        </p:spPr>
        <p:txBody>
          <a:bodyPr>
            <a:normAutofit/>
          </a:bodyPr>
          <a:lstStyle/>
          <a:p>
            <a:r>
              <a:rPr lang="fr-FR" dirty="0" smtClean="0"/>
              <a:t>Ces deux modèles sont très similaires, dans la mesure où les 2 sont des modèles de communication en couche et utilisent l’encapsulation des données.</a:t>
            </a:r>
          </a:p>
          <a:p>
            <a:r>
              <a:rPr lang="fr-FR" dirty="0" smtClean="0"/>
              <a:t>On remarque cependant les différences suivantes :</a:t>
            </a:r>
          </a:p>
          <a:p>
            <a:pPr>
              <a:buFont typeface="Wingdings" pitchFamily="2" charset="2"/>
              <a:buChar char="Ø"/>
            </a:pPr>
            <a:r>
              <a:rPr lang="fr-FR" dirty="0" smtClean="0"/>
              <a:t>TCP/IP regroupe certaines couches du modèle OSI dans des couches plus général;</a:t>
            </a:r>
          </a:p>
          <a:p>
            <a:pPr>
              <a:buFont typeface="Wingdings" pitchFamily="2" charset="2"/>
              <a:buChar char="Ø"/>
            </a:pPr>
            <a:r>
              <a:rPr lang="fr-FR" dirty="0" smtClean="0"/>
              <a:t>TCP/IP est plus qu’un modèle de conception théorique, c’est sur lui que repose le réseau Internet actuel;</a:t>
            </a:r>
          </a:p>
          <a:p>
            <a:pPr>
              <a:buFont typeface="Wingdings" pitchFamily="2" charset="2"/>
              <a:buChar char="Ø"/>
            </a:pPr>
            <a:r>
              <a:rPr lang="fr-FR" dirty="0" smtClean="0"/>
              <a:t>OSI spécifie des services (approche formaliste) alors que TCP/IP spécifie des protocoles (approche pragmatique).</a:t>
            </a:r>
          </a:p>
          <a:p>
            <a:pPr>
              <a:buNone/>
            </a:pP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33</a:t>
            </a:fld>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642918"/>
            <a:ext cx="8229600" cy="578328"/>
          </a:xfrm>
        </p:spPr>
        <p:txBody>
          <a:bodyPr>
            <a:normAutofit/>
          </a:bodyPr>
          <a:lstStyle/>
          <a:p>
            <a:pPr algn="ctr"/>
            <a:r>
              <a:rPr lang="fr-FR" sz="3200" b="1" dirty="0" smtClean="0"/>
              <a:t>Présentation du modèle OSI</a:t>
            </a:r>
            <a:endParaRPr lang="fr-FR" sz="3200" b="1" dirty="0"/>
          </a:p>
        </p:txBody>
      </p:sp>
      <p:sp>
        <p:nvSpPr>
          <p:cNvPr id="3" name="Espace réservé du contenu 2"/>
          <p:cNvSpPr>
            <a:spLocks noGrp="1"/>
          </p:cNvSpPr>
          <p:nvPr>
            <p:ph idx="1"/>
          </p:nvPr>
        </p:nvSpPr>
        <p:spPr>
          <a:xfrm>
            <a:off x="323528" y="1428736"/>
            <a:ext cx="8496944" cy="4664560"/>
          </a:xfrm>
        </p:spPr>
        <p:txBody>
          <a:bodyPr>
            <a:normAutofit/>
          </a:bodyPr>
          <a:lstStyle/>
          <a:p>
            <a:r>
              <a:rPr lang="fr-FR" dirty="0" smtClean="0"/>
              <a:t>La première évolution des réseaux informatiques était très anarchiques.</a:t>
            </a:r>
          </a:p>
          <a:p>
            <a:r>
              <a:rPr lang="fr-FR" dirty="0" smtClean="0"/>
              <a:t>Chaque constructeur développait quasiment sa propre technologie, ce qui avait comme résultat une quasi impossibilité de connecter différents réseaux hétérogènes. </a:t>
            </a:r>
          </a:p>
          <a:p>
            <a:r>
              <a:rPr lang="fr-FR" dirty="0" smtClean="0"/>
              <a:t>Pour palier à ce problème, l’ISO (International Standards </a:t>
            </a:r>
            <a:r>
              <a:rPr lang="fr-FR" dirty="0" err="1" smtClean="0"/>
              <a:t>Organization</a:t>
            </a:r>
            <a:r>
              <a:rPr lang="fr-FR" dirty="0" smtClean="0"/>
              <a:t>) a mis en place en 1977 le modèle OSI (Open System Interconnexion).</a:t>
            </a:r>
          </a:p>
          <a:p>
            <a:r>
              <a:rPr lang="fr-FR" dirty="0" smtClean="0"/>
              <a:t>La figure suivante illustre l’architecture du modèle OSI.</a:t>
            </a:r>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4</a:t>
            </a:fld>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142976" y="1500174"/>
          <a:ext cx="6929485" cy="4958539"/>
        </p:xfrm>
        <a:graphic>
          <a:graphicData uri="http://schemas.openxmlformats.org/drawingml/2006/table">
            <a:tbl>
              <a:tblPr firstRow="1" bandRow="1">
                <a:tableStyleId>{5C22544A-7EE6-4342-B048-85BDC9FD1C3A}</a:tableStyleId>
              </a:tblPr>
              <a:tblGrid>
                <a:gridCol w="458490"/>
                <a:gridCol w="2005187"/>
                <a:gridCol w="4465808"/>
              </a:tblGrid>
              <a:tr h="433181">
                <a:tc>
                  <a:txBody>
                    <a:bodyPr/>
                    <a:lstStyle/>
                    <a:p>
                      <a:pPr algn="ctr"/>
                      <a:r>
                        <a:rPr lang="fr-FR" sz="1800" b="1" dirty="0" smtClean="0"/>
                        <a:t>N°</a:t>
                      </a:r>
                      <a:endParaRPr lang="fr-FR" sz="1800" b="1" dirty="0"/>
                    </a:p>
                  </a:txBody>
                  <a:tcPr/>
                </a:tc>
                <a:tc>
                  <a:txBody>
                    <a:bodyPr/>
                    <a:lstStyle/>
                    <a:p>
                      <a:pPr algn="ctr"/>
                      <a:r>
                        <a:rPr lang="fr-FR" sz="1800" dirty="0" smtClean="0"/>
                        <a:t>            Nom</a:t>
                      </a:r>
                      <a:endParaRPr lang="fr-FR" sz="1800" dirty="0"/>
                    </a:p>
                  </a:txBody>
                  <a:tcPr/>
                </a:tc>
                <a:tc>
                  <a:txBody>
                    <a:bodyPr/>
                    <a:lstStyle/>
                    <a:p>
                      <a:pPr algn="ctr"/>
                      <a:r>
                        <a:rPr lang="fr-FR" sz="1800" dirty="0" smtClean="0"/>
                        <a:t>                                       Description</a:t>
                      </a:r>
                      <a:endParaRPr lang="fr-FR" sz="1800" dirty="0"/>
                    </a:p>
                  </a:txBody>
                  <a:tcPr/>
                </a:tc>
              </a:tr>
              <a:tr h="701040">
                <a:tc>
                  <a:txBody>
                    <a:bodyPr/>
                    <a:lstStyle/>
                    <a:p>
                      <a:pPr algn="ctr"/>
                      <a:r>
                        <a:rPr lang="fr-FR" sz="1800" dirty="0" smtClean="0"/>
                        <a:t>7</a:t>
                      </a:r>
                      <a:endParaRPr lang="fr-FR" sz="1800" dirty="0"/>
                    </a:p>
                  </a:txBody>
                  <a:tcPr/>
                </a:tc>
                <a:tc>
                  <a:txBody>
                    <a:bodyPr/>
                    <a:lstStyle/>
                    <a:p>
                      <a:pPr algn="ctr"/>
                      <a:r>
                        <a:rPr lang="fr-FR" sz="1800" dirty="0" smtClean="0">
                          <a:latin typeface="Times New Roman" pitchFamily="18" charset="0"/>
                          <a:cs typeface="Times New Roman" pitchFamily="18" charset="0"/>
                        </a:rPr>
                        <a:t>Couche Application</a:t>
                      </a:r>
                      <a:endParaRPr lang="fr-FR" sz="1800" dirty="0">
                        <a:latin typeface="Times New Roman" pitchFamily="18" charset="0"/>
                        <a:cs typeface="Times New Roman" pitchFamily="18" charset="0"/>
                      </a:endParaRPr>
                    </a:p>
                  </a:txBody>
                  <a:tcPr/>
                </a:tc>
                <a:tc>
                  <a:txBody>
                    <a:bodyPr/>
                    <a:lstStyle/>
                    <a:p>
                      <a:pPr algn="ctr"/>
                      <a:r>
                        <a:rPr kumimoji="0" lang="fr-FR" sz="1800" kern="1200" dirty="0" smtClean="0">
                          <a:solidFill>
                            <a:schemeClr val="dk1"/>
                          </a:solidFill>
                          <a:latin typeface="Times New Roman" pitchFamily="18" charset="0"/>
                          <a:ea typeface="+mn-ea"/>
                          <a:cs typeface="Times New Roman" pitchFamily="18" charset="0"/>
                        </a:rPr>
                        <a:t>                  </a:t>
                      </a:r>
                    </a:p>
                    <a:p>
                      <a:pPr algn="ctr"/>
                      <a:r>
                        <a:rPr kumimoji="0" lang="fr-FR" sz="1800" kern="1200" dirty="0" smtClean="0">
                          <a:solidFill>
                            <a:schemeClr val="dk1"/>
                          </a:solidFill>
                          <a:latin typeface="Times New Roman" pitchFamily="18" charset="0"/>
                          <a:ea typeface="+mn-ea"/>
                          <a:cs typeface="Times New Roman" pitchFamily="18" charset="0"/>
                        </a:rPr>
                        <a:t> Communication avec les logiciels </a:t>
                      </a:r>
                      <a:endParaRPr lang="fr-FR" sz="1800" dirty="0">
                        <a:latin typeface="Times New Roman" pitchFamily="18" charset="0"/>
                        <a:cs typeface="Times New Roman" pitchFamily="18" charset="0"/>
                      </a:endParaRPr>
                    </a:p>
                  </a:txBody>
                  <a:tcPr/>
                </a:tc>
              </a:tr>
              <a:tr h="1005840">
                <a:tc>
                  <a:txBody>
                    <a:bodyPr/>
                    <a:lstStyle/>
                    <a:p>
                      <a:pPr algn="ctr"/>
                      <a:r>
                        <a:rPr lang="fr-FR" sz="1800" dirty="0" smtClean="0"/>
                        <a:t>6</a:t>
                      </a:r>
                      <a:endParaRPr lang="fr-FR" sz="1800" dirty="0"/>
                    </a:p>
                  </a:txBody>
                  <a:tcPr/>
                </a:tc>
                <a:tc>
                  <a:txBody>
                    <a:bodyPr/>
                    <a:lstStyle/>
                    <a:p>
                      <a:pPr algn="ctr"/>
                      <a:r>
                        <a:rPr lang="fr-FR" sz="1800" dirty="0" smtClean="0">
                          <a:latin typeface="Times New Roman" pitchFamily="18" charset="0"/>
                          <a:cs typeface="Times New Roman" pitchFamily="18" charset="0"/>
                        </a:rPr>
                        <a:t>Couche Présentation</a:t>
                      </a:r>
                      <a:endParaRPr lang="fr-FR" sz="1800" dirty="0">
                        <a:latin typeface="Times New Roman" pitchFamily="18" charset="0"/>
                        <a:cs typeface="Times New Roman" pitchFamily="18" charset="0"/>
                      </a:endParaRPr>
                    </a:p>
                  </a:txBody>
                  <a:tcPr/>
                </a:tc>
                <a:tc>
                  <a:txBody>
                    <a:bodyPr/>
                    <a:lstStyle/>
                    <a:p>
                      <a:pPr algn="ctr"/>
                      <a:endParaRPr kumimoji="0" lang="fr-FR" sz="1800" kern="1200" dirty="0" smtClean="0">
                        <a:solidFill>
                          <a:schemeClr val="dk1"/>
                        </a:solidFill>
                        <a:latin typeface="Times New Roman" pitchFamily="18" charset="0"/>
                        <a:ea typeface="+mn-ea"/>
                        <a:cs typeface="Times New Roman" pitchFamily="18" charset="0"/>
                      </a:endParaRPr>
                    </a:p>
                    <a:p>
                      <a:pPr algn="ctr"/>
                      <a:r>
                        <a:rPr kumimoji="0" lang="fr-FR" sz="1800" kern="1200" dirty="0" smtClean="0">
                          <a:solidFill>
                            <a:schemeClr val="dk1"/>
                          </a:solidFill>
                          <a:latin typeface="Times New Roman" pitchFamily="18" charset="0"/>
                          <a:ea typeface="+mn-ea"/>
                          <a:cs typeface="Times New Roman" pitchFamily="18" charset="0"/>
                        </a:rPr>
                        <a:t> Gestion de</a:t>
                      </a:r>
                      <a:r>
                        <a:rPr kumimoji="0" lang="fr-FR" sz="1800" kern="1200" baseline="0" dirty="0" smtClean="0">
                          <a:solidFill>
                            <a:schemeClr val="dk1"/>
                          </a:solidFill>
                          <a:latin typeface="Times New Roman" pitchFamily="18" charset="0"/>
                          <a:ea typeface="+mn-ea"/>
                          <a:cs typeface="Times New Roman" pitchFamily="18" charset="0"/>
                        </a:rPr>
                        <a:t> la syntaxe et représentation des données</a:t>
                      </a:r>
                      <a:endParaRPr lang="fr-FR" sz="1800" dirty="0">
                        <a:latin typeface="Times New Roman" pitchFamily="18" charset="0"/>
                        <a:cs typeface="Times New Roman" pitchFamily="18" charset="0"/>
                      </a:endParaRPr>
                    </a:p>
                  </a:txBody>
                  <a:tcPr/>
                </a:tc>
              </a:tr>
              <a:tr h="396240">
                <a:tc>
                  <a:txBody>
                    <a:bodyPr/>
                    <a:lstStyle/>
                    <a:p>
                      <a:pPr algn="ctr"/>
                      <a:r>
                        <a:rPr lang="fr-FR" sz="1800" dirty="0" smtClean="0"/>
                        <a:t>5</a:t>
                      </a:r>
                      <a:endParaRPr lang="fr-FR" sz="1800" dirty="0"/>
                    </a:p>
                  </a:txBody>
                  <a:tcPr/>
                </a:tc>
                <a:tc>
                  <a:txBody>
                    <a:bodyPr/>
                    <a:lstStyle/>
                    <a:p>
                      <a:pPr algn="ctr"/>
                      <a:r>
                        <a:rPr lang="fr-FR" sz="1800" dirty="0" smtClean="0">
                          <a:latin typeface="Times New Roman" pitchFamily="18" charset="0"/>
                          <a:cs typeface="Times New Roman" pitchFamily="18" charset="0"/>
                        </a:rPr>
                        <a:t>Couche Session</a:t>
                      </a:r>
                      <a:endParaRPr lang="fr-FR" sz="1800" dirty="0">
                        <a:latin typeface="Times New Roman" pitchFamily="18" charset="0"/>
                        <a:cs typeface="Times New Roman" pitchFamily="18" charset="0"/>
                      </a:endParaRPr>
                    </a:p>
                  </a:txBody>
                  <a:tcPr/>
                </a:tc>
                <a:tc>
                  <a:txBody>
                    <a:bodyPr/>
                    <a:lstStyle/>
                    <a:p>
                      <a:pPr algn="ctr"/>
                      <a:r>
                        <a:rPr kumimoji="0" lang="fr-FR" sz="1800" kern="1200" dirty="0" smtClean="0">
                          <a:solidFill>
                            <a:schemeClr val="dk1"/>
                          </a:solidFill>
                          <a:latin typeface="Times New Roman" pitchFamily="18" charset="0"/>
                          <a:ea typeface="+mn-ea"/>
                          <a:cs typeface="Times New Roman" pitchFamily="18" charset="0"/>
                        </a:rPr>
                        <a:t> Contrôle</a:t>
                      </a:r>
                      <a:r>
                        <a:rPr kumimoji="0" lang="fr-FR" sz="1800" kern="1200" baseline="0" dirty="0" smtClean="0">
                          <a:solidFill>
                            <a:schemeClr val="dk1"/>
                          </a:solidFill>
                          <a:latin typeface="Times New Roman" pitchFamily="18" charset="0"/>
                          <a:ea typeface="+mn-ea"/>
                          <a:cs typeface="Times New Roman" pitchFamily="18" charset="0"/>
                        </a:rPr>
                        <a:t> du </a:t>
                      </a:r>
                      <a:r>
                        <a:rPr kumimoji="0" lang="fr-FR" sz="1800" kern="1200" dirty="0" smtClean="0">
                          <a:solidFill>
                            <a:schemeClr val="dk1"/>
                          </a:solidFill>
                          <a:latin typeface="Times New Roman" pitchFamily="18" charset="0"/>
                          <a:ea typeface="+mn-ea"/>
                          <a:cs typeface="Times New Roman" pitchFamily="18" charset="0"/>
                        </a:rPr>
                        <a:t>dialogue</a:t>
                      </a:r>
                      <a:endParaRPr lang="fr-FR" sz="1800" dirty="0">
                        <a:latin typeface="Times New Roman" pitchFamily="18" charset="0"/>
                        <a:cs typeface="Times New Roman" pitchFamily="18" charset="0"/>
                      </a:endParaRPr>
                    </a:p>
                  </a:txBody>
                  <a:tcPr/>
                </a:tc>
              </a:tr>
              <a:tr h="672879">
                <a:tc>
                  <a:txBody>
                    <a:bodyPr/>
                    <a:lstStyle/>
                    <a:p>
                      <a:pPr algn="ctr"/>
                      <a:r>
                        <a:rPr lang="fr-FR" sz="1800" dirty="0" smtClean="0"/>
                        <a:t>4</a:t>
                      </a:r>
                      <a:endParaRPr lang="fr-FR" sz="1800" dirty="0"/>
                    </a:p>
                  </a:txBody>
                  <a:tcPr/>
                </a:tc>
                <a:tc>
                  <a:txBody>
                    <a:bodyPr/>
                    <a:lstStyle/>
                    <a:p>
                      <a:pPr algn="ctr"/>
                      <a:r>
                        <a:rPr lang="fr-FR" sz="1800" dirty="0" smtClean="0">
                          <a:latin typeface="Times New Roman" pitchFamily="18" charset="0"/>
                          <a:cs typeface="Times New Roman" pitchFamily="18" charset="0"/>
                        </a:rPr>
                        <a:t>Couche Transport</a:t>
                      </a:r>
                      <a:endParaRPr lang="fr-FR" sz="1800" dirty="0">
                        <a:latin typeface="Times New Roman" pitchFamily="18" charset="0"/>
                        <a:cs typeface="Times New Roman" pitchFamily="18" charset="0"/>
                      </a:endParaRPr>
                    </a:p>
                  </a:txBody>
                  <a:tcPr/>
                </a:tc>
                <a:tc>
                  <a:txBody>
                    <a:bodyPr/>
                    <a:lstStyle/>
                    <a:p>
                      <a:pPr algn="ctr"/>
                      <a:r>
                        <a:rPr kumimoji="0" lang="fr-FR" sz="1800" kern="1200" dirty="0" smtClean="0">
                          <a:solidFill>
                            <a:schemeClr val="dk1"/>
                          </a:solidFill>
                          <a:latin typeface="Times New Roman" pitchFamily="18" charset="0"/>
                          <a:ea typeface="+mn-ea"/>
                          <a:cs typeface="Times New Roman" pitchFamily="18" charset="0"/>
                        </a:rPr>
                        <a:t> Qualité de</a:t>
                      </a:r>
                      <a:r>
                        <a:rPr kumimoji="0" lang="fr-FR" sz="1800" kern="1200" baseline="0" dirty="0" smtClean="0">
                          <a:solidFill>
                            <a:schemeClr val="dk1"/>
                          </a:solidFill>
                          <a:latin typeface="Times New Roman" pitchFamily="18" charset="0"/>
                          <a:ea typeface="+mn-ea"/>
                          <a:cs typeface="Times New Roman" pitchFamily="18" charset="0"/>
                        </a:rPr>
                        <a:t> la</a:t>
                      </a:r>
                      <a:r>
                        <a:rPr kumimoji="0" lang="fr-FR" sz="1800" kern="1200" dirty="0" smtClean="0">
                          <a:solidFill>
                            <a:schemeClr val="dk1"/>
                          </a:solidFill>
                          <a:latin typeface="Times New Roman" pitchFamily="18" charset="0"/>
                          <a:ea typeface="+mn-ea"/>
                          <a:cs typeface="Times New Roman" pitchFamily="18" charset="0"/>
                        </a:rPr>
                        <a:t> transmission</a:t>
                      </a:r>
                      <a:endParaRPr lang="fr-FR" sz="1800" dirty="0">
                        <a:latin typeface="Times New Roman" pitchFamily="18" charset="0"/>
                        <a:cs typeface="Times New Roman" pitchFamily="18" charset="0"/>
                      </a:endParaRPr>
                    </a:p>
                  </a:txBody>
                  <a:tcPr/>
                </a:tc>
              </a:tr>
              <a:tr h="396240">
                <a:tc>
                  <a:txBody>
                    <a:bodyPr/>
                    <a:lstStyle/>
                    <a:p>
                      <a:pPr algn="ctr"/>
                      <a:r>
                        <a:rPr lang="fr-FR" sz="1800" dirty="0" smtClean="0"/>
                        <a:t>3</a:t>
                      </a:r>
                      <a:endParaRPr lang="fr-FR" sz="1800" dirty="0"/>
                    </a:p>
                  </a:txBody>
                  <a:tcPr/>
                </a:tc>
                <a:tc>
                  <a:txBody>
                    <a:bodyPr/>
                    <a:lstStyle/>
                    <a:p>
                      <a:pPr algn="ctr"/>
                      <a:r>
                        <a:rPr lang="fr-FR" sz="1800" dirty="0" smtClean="0">
                          <a:latin typeface="Times New Roman" pitchFamily="18" charset="0"/>
                          <a:cs typeface="Times New Roman" pitchFamily="18" charset="0"/>
                        </a:rPr>
                        <a:t>Couche Réseau</a:t>
                      </a:r>
                      <a:endParaRPr lang="fr-FR" sz="1800" dirty="0">
                        <a:latin typeface="Times New Roman" pitchFamily="18" charset="0"/>
                        <a:cs typeface="Times New Roman" pitchFamily="18" charset="0"/>
                      </a:endParaRPr>
                    </a:p>
                  </a:txBody>
                  <a:tcPr/>
                </a:tc>
                <a:tc>
                  <a:txBody>
                    <a:bodyPr/>
                    <a:lstStyle/>
                    <a:p>
                      <a:pPr algn="ctr">
                        <a:lnSpc>
                          <a:spcPct val="115000"/>
                        </a:lnSpc>
                        <a:spcAft>
                          <a:spcPts val="0"/>
                        </a:spcAft>
                      </a:pPr>
                      <a:r>
                        <a:rPr lang="fr-FR" sz="1800" dirty="0" smtClean="0">
                          <a:latin typeface="Times New Roman" pitchFamily="18" charset="0"/>
                          <a:ea typeface="Calibri"/>
                          <a:cs typeface="Times New Roman" pitchFamily="18" charset="0"/>
                        </a:rPr>
                        <a:t> Adressage et sélection </a:t>
                      </a:r>
                      <a:r>
                        <a:rPr lang="fr-FR" sz="1800" dirty="0">
                          <a:latin typeface="Times New Roman" pitchFamily="18" charset="0"/>
                          <a:ea typeface="Calibri"/>
                          <a:cs typeface="Times New Roman" pitchFamily="18" charset="0"/>
                        </a:rPr>
                        <a:t>du meilleur chemin </a:t>
                      </a:r>
                    </a:p>
                  </a:txBody>
                  <a:tcPr marL="68580" marR="68580" marT="0" marB="0"/>
                </a:tc>
              </a:tr>
              <a:tr h="701040">
                <a:tc>
                  <a:txBody>
                    <a:bodyPr/>
                    <a:lstStyle/>
                    <a:p>
                      <a:pPr algn="ctr"/>
                      <a:r>
                        <a:rPr lang="fr-FR" sz="1800" dirty="0" smtClean="0"/>
                        <a:t>2</a:t>
                      </a:r>
                      <a:endParaRPr lang="fr-FR" sz="1800" dirty="0"/>
                    </a:p>
                  </a:txBody>
                  <a:tcPr/>
                </a:tc>
                <a:tc>
                  <a:txBody>
                    <a:bodyPr/>
                    <a:lstStyle/>
                    <a:p>
                      <a:pPr algn="ctr"/>
                      <a:r>
                        <a:rPr lang="fr-FR" sz="1800" dirty="0" smtClean="0">
                          <a:latin typeface="Times New Roman" pitchFamily="18" charset="0"/>
                          <a:cs typeface="Times New Roman" pitchFamily="18" charset="0"/>
                        </a:rPr>
                        <a:t>Couche Liaison de donnée</a:t>
                      </a:r>
                      <a:endParaRPr lang="fr-FR" sz="1800" dirty="0">
                        <a:latin typeface="Times New Roman" pitchFamily="18" charset="0"/>
                        <a:cs typeface="Times New Roman" pitchFamily="18" charset="0"/>
                      </a:endParaRPr>
                    </a:p>
                  </a:txBody>
                  <a:tcPr/>
                </a:tc>
                <a:tc>
                  <a:txBody>
                    <a:bodyPr/>
                    <a:lstStyle/>
                    <a:p>
                      <a:pPr algn="ctr"/>
                      <a:r>
                        <a:rPr kumimoji="0" lang="fr-FR" sz="1800" kern="1200" dirty="0" smtClean="0">
                          <a:solidFill>
                            <a:schemeClr val="dk1"/>
                          </a:solidFill>
                          <a:latin typeface="Times New Roman" pitchFamily="18" charset="0"/>
                          <a:ea typeface="+mn-ea"/>
                          <a:cs typeface="Times New Roman" pitchFamily="18" charset="0"/>
                        </a:rPr>
                        <a:t> Préparation de l’envoie sur le média</a:t>
                      </a:r>
                      <a:endParaRPr lang="fr-FR" sz="1800" dirty="0">
                        <a:latin typeface="Times New Roman" pitchFamily="18" charset="0"/>
                        <a:cs typeface="Times New Roman" pitchFamily="18" charset="0"/>
                      </a:endParaRPr>
                    </a:p>
                  </a:txBody>
                  <a:tcPr/>
                </a:tc>
              </a:tr>
              <a:tr h="652079">
                <a:tc>
                  <a:txBody>
                    <a:bodyPr/>
                    <a:lstStyle/>
                    <a:p>
                      <a:pPr algn="ctr"/>
                      <a:r>
                        <a:rPr lang="fr-FR" sz="1800" dirty="0" smtClean="0"/>
                        <a:t>1</a:t>
                      </a:r>
                      <a:endParaRPr lang="fr-FR" sz="1800" dirty="0"/>
                    </a:p>
                  </a:txBody>
                  <a:tcPr/>
                </a:tc>
                <a:tc>
                  <a:txBody>
                    <a:bodyPr/>
                    <a:lstStyle/>
                    <a:p>
                      <a:pPr algn="ctr"/>
                      <a:r>
                        <a:rPr lang="fr-FR" sz="1800" dirty="0" smtClean="0">
                          <a:latin typeface="Times New Roman" pitchFamily="18" charset="0"/>
                          <a:cs typeface="Times New Roman" pitchFamily="18" charset="0"/>
                        </a:rPr>
                        <a:t>Couche Physique</a:t>
                      </a:r>
                      <a:endParaRPr lang="fr-FR" sz="1800" dirty="0">
                        <a:latin typeface="Times New Roman" pitchFamily="18" charset="0"/>
                        <a:cs typeface="Times New Roman" pitchFamily="18" charset="0"/>
                      </a:endParaRPr>
                    </a:p>
                  </a:txBody>
                  <a:tcPr/>
                </a:tc>
                <a:tc>
                  <a:txBody>
                    <a:bodyPr/>
                    <a:lstStyle/>
                    <a:p>
                      <a:pPr algn="ctr"/>
                      <a:r>
                        <a:rPr kumimoji="0" lang="fr-FR" sz="1800" kern="1200" dirty="0" smtClean="0">
                          <a:solidFill>
                            <a:schemeClr val="dk1"/>
                          </a:solidFill>
                          <a:latin typeface="Times New Roman" pitchFamily="18" charset="0"/>
                          <a:ea typeface="+mn-ea"/>
                          <a:cs typeface="Times New Roman" pitchFamily="18" charset="0"/>
                        </a:rPr>
                        <a:t> Envoie sur le support physique </a:t>
                      </a:r>
                      <a:endParaRPr lang="fr-FR" sz="1800" dirty="0">
                        <a:latin typeface="Times New Roman" pitchFamily="18" charset="0"/>
                        <a:cs typeface="Times New Roman" pitchFamily="18" charset="0"/>
                      </a:endParaRPr>
                    </a:p>
                  </a:txBody>
                  <a:tcPr/>
                </a:tc>
              </a:tr>
            </a:tbl>
          </a:graphicData>
        </a:graphic>
      </p:graphicFrame>
      <p:sp>
        <p:nvSpPr>
          <p:cNvPr id="3" name="Titre 2"/>
          <p:cNvSpPr>
            <a:spLocks noGrp="1"/>
          </p:cNvSpPr>
          <p:nvPr>
            <p:ph type="title"/>
          </p:nvPr>
        </p:nvSpPr>
        <p:spPr>
          <a:xfrm>
            <a:off x="428596" y="214290"/>
            <a:ext cx="8229600" cy="1143000"/>
          </a:xfrm>
        </p:spPr>
        <p:txBody>
          <a:bodyPr>
            <a:normAutofit/>
          </a:bodyPr>
          <a:lstStyle/>
          <a:p>
            <a:pPr algn="ctr"/>
            <a:r>
              <a:rPr lang="fr-FR" sz="3200" b="1" dirty="0" smtClean="0"/>
              <a:t>Architecture du modèle OSI</a:t>
            </a:r>
            <a:endParaRPr lang="fr-FR"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229600" cy="578328"/>
          </a:xfrm>
        </p:spPr>
        <p:txBody>
          <a:bodyPr>
            <a:normAutofit/>
          </a:bodyPr>
          <a:lstStyle/>
          <a:p>
            <a:pPr algn="ctr"/>
            <a:r>
              <a:rPr lang="fr-FR" sz="3200" b="1" dirty="0" smtClean="0"/>
              <a:t>Objectifs du modèle OSI</a:t>
            </a:r>
            <a:endParaRPr lang="fr-FR" sz="3200" b="1" dirty="0"/>
          </a:p>
        </p:txBody>
      </p:sp>
      <p:sp>
        <p:nvSpPr>
          <p:cNvPr id="3" name="Espace réservé du contenu 2"/>
          <p:cNvSpPr>
            <a:spLocks noGrp="1"/>
          </p:cNvSpPr>
          <p:nvPr>
            <p:ph idx="1"/>
          </p:nvPr>
        </p:nvSpPr>
        <p:spPr>
          <a:xfrm>
            <a:off x="323528" y="1643050"/>
            <a:ext cx="8496944" cy="4450246"/>
          </a:xfrm>
        </p:spPr>
        <p:txBody>
          <a:bodyPr>
            <a:normAutofit/>
          </a:bodyPr>
          <a:lstStyle/>
          <a:p>
            <a:r>
              <a:rPr lang="fr-FR" dirty="0" smtClean="0"/>
              <a:t>Permet d’analyser la communication en découpant les différentes étapes en 7 couches dont chacune remplissant une tâche bien spécifique;</a:t>
            </a:r>
          </a:p>
          <a:p>
            <a:r>
              <a:rPr lang="fr-FR" dirty="0" smtClean="0"/>
              <a:t>Facilité de développement et de modification; </a:t>
            </a:r>
          </a:p>
          <a:p>
            <a:r>
              <a:rPr lang="fr-FR" dirty="0" smtClean="0"/>
              <a:t>Une couche peut être modifiée de façon indépendante des autres couches;</a:t>
            </a:r>
          </a:p>
          <a:p>
            <a:r>
              <a:rPr lang="fr-FR" dirty="0" smtClean="0"/>
              <a:t>Interopérabilité.</a:t>
            </a:r>
          </a:p>
          <a:p>
            <a:pPr>
              <a:buNone/>
            </a:pP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6</a:t>
            </a:fld>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578328"/>
          </a:xfrm>
        </p:spPr>
        <p:txBody>
          <a:bodyPr>
            <a:normAutofit/>
          </a:bodyPr>
          <a:lstStyle/>
          <a:p>
            <a:pPr algn="ctr"/>
            <a:r>
              <a:rPr lang="fr-FR" sz="3200" b="1" dirty="0" smtClean="0"/>
              <a:t>Principes du modèle OSI</a:t>
            </a:r>
            <a:endParaRPr lang="fr-FR" sz="3200" b="1" dirty="0"/>
          </a:p>
        </p:txBody>
      </p:sp>
      <p:sp>
        <p:nvSpPr>
          <p:cNvPr id="3" name="Espace réservé du contenu 2"/>
          <p:cNvSpPr>
            <a:spLocks noGrp="1"/>
          </p:cNvSpPr>
          <p:nvPr>
            <p:ph idx="1"/>
          </p:nvPr>
        </p:nvSpPr>
        <p:spPr>
          <a:xfrm>
            <a:off x="251520" y="1571612"/>
            <a:ext cx="8535322" cy="4752988"/>
          </a:xfrm>
        </p:spPr>
        <p:txBody>
          <a:bodyPr>
            <a:normAutofit lnSpcReduction="10000"/>
          </a:bodyPr>
          <a:lstStyle/>
          <a:p>
            <a:r>
              <a:rPr lang="fr-FR" dirty="0" smtClean="0"/>
              <a:t>Une couche doit être crée lorsqu’un nouveau niveau d’abstraction est nécessaire;</a:t>
            </a:r>
          </a:p>
          <a:p>
            <a:r>
              <a:rPr lang="fr-FR" dirty="0" smtClean="0"/>
              <a:t>Chaque couche exerce une fonction bien définie ;</a:t>
            </a:r>
          </a:p>
          <a:p>
            <a:r>
              <a:rPr lang="fr-FR" dirty="0" smtClean="0"/>
              <a:t>Les fonctions de chaque couche doivent être définies en se référant à la définition des protocoles normalisés internationaux ;</a:t>
            </a:r>
          </a:p>
          <a:p>
            <a:r>
              <a:rPr lang="fr-FR" dirty="0" smtClean="0"/>
              <a:t>Le choix des frontières entre couches doit minimiser le flux d’information au interfaces ;</a:t>
            </a:r>
          </a:p>
          <a:p>
            <a:r>
              <a:rPr lang="fr-FR" dirty="0" smtClean="0"/>
              <a:t>Le nombre de couche doit être assez grand pour que des fonctions  très différentes ne cohabitent pas dans une même couche et suffisamment réduit pour que l’architecture soit maîtrisable.</a:t>
            </a:r>
          </a:p>
          <a:p>
            <a:endParaRPr lang="fr-FR" dirty="0" smtClean="0"/>
          </a:p>
          <a:p>
            <a:endParaRPr lang="fr-FR" dirty="0" smtClean="0"/>
          </a:p>
          <a:p>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7</a:t>
            </a:fld>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714488"/>
            <a:ext cx="8501122" cy="4610112"/>
          </a:xfrm>
        </p:spPr>
        <p:txBody>
          <a:bodyPr/>
          <a:lstStyle/>
          <a:p>
            <a:r>
              <a:rPr lang="fr-FR" dirty="0" smtClean="0"/>
              <a:t>Les rôles des différentes couches sont décrites ci-dessous.</a:t>
            </a:r>
            <a:endParaRPr lang="fr-FR" dirty="0"/>
          </a:p>
        </p:txBody>
      </p:sp>
      <p:sp>
        <p:nvSpPr>
          <p:cNvPr id="3" name="Titre 2"/>
          <p:cNvSpPr>
            <a:spLocks noGrp="1"/>
          </p:cNvSpPr>
          <p:nvPr>
            <p:ph type="title"/>
          </p:nvPr>
        </p:nvSpPr>
        <p:spPr>
          <a:xfrm>
            <a:off x="500034" y="357166"/>
            <a:ext cx="8229600" cy="1143000"/>
          </a:xfrm>
        </p:spPr>
        <p:txBody>
          <a:bodyPr>
            <a:normAutofit/>
          </a:bodyPr>
          <a:lstStyle/>
          <a:p>
            <a:pPr algn="ctr"/>
            <a:r>
              <a:rPr lang="fr-FR" sz="3200" b="1" dirty="0" smtClean="0"/>
              <a:t>Rôles des différentes couches</a:t>
            </a:r>
            <a:endParaRPr lang="fr-FR" sz="3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229600" cy="578328"/>
          </a:xfrm>
        </p:spPr>
        <p:txBody>
          <a:bodyPr>
            <a:normAutofit/>
          </a:bodyPr>
          <a:lstStyle/>
          <a:p>
            <a:pPr algn="ctr"/>
            <a:r>
              <a:rPr lang="fr-FR" sz="3200" b="1" dirty="0" smtClean="0"/>
              <a:t>Couche physique ou niveau 1</a:t>
            </a:r>
            <a:endParaRPr lang="fr-FR" sz="3200" b="1" dirty="0"/>
          </a:p>
        </p:txBody>
      </p:sp>
      <p:sp>
        <p:nvSpPr>
          <p:cNvPr id="3" name="Espace réservé du contenu 2"/>
          <p:cNvSpPr>
            <a:spLocks noGrp="1"/>
          </p:cNvSpPr>
          <p:nvPr>
            <p:ph idx="1"/>
          </p:nvPr>
        </p:nvSpPr>
        <p:spPr>
          <a:xfrm>
            <a:off x="251520" y="1714488"/>
            <a:ext cx="8568952" cy="4610112"/>
          </a:xfrm>
        </p:spPr>
        <p:txBody>
          <a:bodyPr>
            <a:normAutofit lnSpcReduction="10000"/>
          </a:bodyPr>
          <a:lstStyle/>
          <a:p>
            <a:r>
              <a:rPr lang="fr-FR" dirty="0" smtClean="0"/>
              <a:t>Elle décrit les interfaces mécaniques, électriques, fonctionnels et procédurales nécessaires à l'activation, au maintien et à la désactivation des connexions physiques destinées à la transmission de bits entre deux entités de liaison de données.</a:t>
            </a:r>
          </a:p>
          <a:p>
            <a:r>
              <a:rPr lang="fr-FR" dirty="0" smtClean="0"/>
              <a:t>Ce niveau est chargé de piloter le matériel de transmission. C’est donc dans cette couche que sont définis le support physique ou médium, les signaux, les voies de transmission</a:t>
            </a:r>
            <a:r>
              <a:rPr lang="fr-FR" b="1" dirty="0" smtClean="0"/>
              <a:t> </a:t>
            </a:r>
            <a:r>
              <a:rPr lang="fr-FR" dirty="0" smtClean="0"/>
              <a:t>ou canaux, le raccordement des communicateurs. </a:t>
            </a:r>
          </a:p>
          <a:p>
            <a:r>
              <a:rPr lang="fr-FR" dirty="0" smtClean="0"/>
              <a:t>Les entités principales, à ce niveau, sont le signal analogique et le bit.</a:t>
            </a:r>
          </a:p>
          <a:p>
            <a:pPr>
              <a:buNone/>
            </a:pPr>
            <a:endParaRPr lang="fr-FR" dirty="0"/>
          </a:p>
        </p:txBody>
      </p:sp>
      <p:sp>
        <p:nvSpPr>
          <p:cNvPr id="5" name="Espace réservé du numéro de diapositive 4"/>
          <p:cNvSpPr>
            <a:spLocks noGrp="1"/>
          </p:cNvSpPr>
          <p:nvPr>
            <p:ph type="sldNum" sz="quarter" idx="4294967295"/>
          </p:nvPr>
        </p:nvSpPr>
        <p:spPr>
          <a:xfrm>
            <a:off x="7924800" y="6356351"/>
            <a:ext cx="762000" cy="365125"/>
          </a:xfrm>
          <a:prstGeom prst="rect">
            <a:avLst/>
          </a:prstGeom>
        </p:spPr>
        <p:txBody>
          <a:bodyPr/>
          <a:lstStyle/>
          <a:p>
            <a:fld id="{D0395543-C464-4B68-B6EA-8D6196BBF8C4}" type="slidenum">
              <a:rPr lang="fr-FR" smtClean="0"/>
              <a:pPr/>
              <a:t>9</a:t>
            </a:fld>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263</TotalTime>
  <Words>2141</Words>
  <Application>Microsoft Office PowerPoint</Application>
  <PresentationFormat>Affichage à l'écran (4:3)</PresentationFormat>
  <Paragraphs>226</Paragraphs>
  <Slides>33</Slides>
  <Notes>0</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Débit</vt:lpstr>
      <vt:lpstr>Cours d’introduction aux réseaux L1 AMRT/D2AW Semestre S2-Année 2017 </vt:lpstr>
      <vt:lpstr>Chapitre 3 : Modèles OSI et TCP/IP</vt:lpstr>
      <vt:lpstr>Plan du cours</vt:lpstr>
      <vt:lpstr>Présentation du modèle OSI</vt:lpstr>
      <vt:lpstr>Architecture du modèle OSI</vt:lpstr>
      <vt:lpstr>Objectifs du modèle OSI</vt:lpstr>
      <vt:lpstr>Principes du modèle OSI</vt:lpstr>
      <vt:lpstr>Rôles des différentes couches</vt:lpstr>
      <vt:lpstr>Couche physique ou niveau 1</vt:lpstr>
      <vt:lpstr>Couche liaison de donnée ou niveau 2</vt:lpstr>
      <vt:lpstr>Couche réseau ou niveau 3</vt:lpstr>
      <vt:lpstr>Couche transport ou niveau 4</vt:lpstr>
      <vt:lpstr>Couche session ou niveau 5</vt:lpstr>
      <vt:lpstr>Couche présentation ou niveau 6</vt:lpstr>
      <vt:lpstr>Couche application ou niveau 7</vt:lpstr>
      <vt:lpstr>L’encapsulation des données</vt:lpstr>
      <vt:lpstr>Illustration de l’encapsulation</vt:lpstr>
      <vt:lpstr>L’encapsulation des données (suite)</vt:lpstr>
      <vt:lpstr>Notions de PDU et de SDU</vt:lpstr>
      <vt:lpstr>Notions de PDU et de SDU (suite)</vt:lpstr>
      <vt:lpstr>Les PDU des différentes couches</vt:lpstr>
      <vt:lpstr>Le modèle TCP/IP</vt:lpstr>
      <vt:lpstr>Origine du modèle TCP/IP</vt:lpstr>
      <vt:lpstr>Origine du modèle TCP/IP (suite)</vt:lpstr>
      <vt:lpstr>Présentation du modèle TCP/IP</vt:lpstr>
      <vt:lpstr>Architecture du modèle TCP/IP</vt:lpstr>
      <vt:lpstr>Notion de protocole</vt:lpstr>
      <vt:lpstr>Protocoles de couche Transport</vt:lpstr>
      <vt:lpstr>Protocole orienté connexion</vt:lpstr>
      <vt:lpstr>Protocole non orienté connexion</vt:lpstr>
      <vt:lpstr>Le protocole TCP </vt:lpstr>
      <vt:lpstr>Le protocole UDP</vt:lpstr>
      <vt:lpstr>Comparaison entre OSI et TCP/IP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Partie II : Notions de base en transmission</dc:title>
  <dc:creator>ollivetti pc</dc:creator>
  <cp:lastModifiedBy>ollivetti pc</cp:lastModifiedBy>
  <cp:revision>168</cp:revision>
  <dcterms:created xsi:type="dcterms:W3CDTF">2017-04-23T15:02:07Z</dcterms:created>
  <dcterms:modified xsi:type="dcterms:W3CDTF">2017-05-29T13:19:23Z</dcterms:modified>
</cp:coreProperties>
</file>