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8" r:id="rId2"/>
    <p:sldId id="289" r:id="rId3"/>
    <p:sldId id="260" r:id="rId4"/>
    <p:sldId id="290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78AB9-882F-4386-AA36-671FC6A07630}" type="datetimeFigureOut">
              <a:rPr lang="fr-FR" smtClean="0"/>
              <a:pPr/>
              <a:t>11/06/2017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9F6D5-E964-4DEC-81B3-9F9CB6A460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DDC8-3B74-4BF8-A3C3-E5788258A3E8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1C8-0CCE-4033-B7F6-0491276653E2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E7A5-3ED1-4E14-9783-178556B2D06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EF9B-965D-4CF8-80F6-038A314A68A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1978-D708-4BAC-A671-8FE8D2BA0B9F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22E9-1431-4766-A10A-44A518A8BB60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62C7-6CED-4B08-8823-5D5BBB7FA7C0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7733-8DBD-4E18-804D-FABD39246FD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F033-AFFC-4563-BAAA-E2F0A47E806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8AB4-0C8E-40C0-9EDD-8ADACEE65E16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E36C-DA9D-481B-BC2B-B659CBBD0EB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014FAF-DFA4-477D-A562-A3E9DF654054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1857364"/>
            <a:ext cx="8501122" cy="242889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100" dirty="0" smtClean="0">
                <a:solidFill>
                  <a:schemeClr val="bg1"/>
                </a:solidFill>
              </a:rPr>
              <a:t>Cours d’introduction aux réseaux</a:t>
            </a:r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sz="4000" dirty="0" smtClean="0">
                <a:solidFill>
                  <a:schemeClr val="bg1"/>
                </a:solidFill>
              </a:rPr>
              <a:t>L1 AMRT/D2AW</a:t>
            </a:r>
            <a:br>
              <a:rPr lang="fr-FR" sz="4000" dirty="0" smtClean="0">
                <a:solidFill>
                  <a:schemeClr val="bg1"/>
                </a:solidFill>
              </a:rPr>
            </a:br>
            <a:r>
              <a:rPr lang="fr-FR" sz="4000" dirty="0" smtClean="0">
                <a:solidFill>
                  <a:schemeClr val="bg1"/>
                </a:solidFill>
              </a:rPr>
              <a:t>Semestre S2-Année 201</a:t>
            </a:r>
            <a:r>
              <a:rPr lang="fr-FR" sz="3600" dirty="0" smtClean="0">
                <a:solidFill>
                  <a:schemeClr val="bg1"/>
                </a:solidFill>
              </a:rPr>
              <a:t>7</a:t>
            </a:r>
            <a:r>
              <a:rPr lang="fr-FR" sz="6000" dirty="0" smtClean="0"/>
              <a:t/>
            </a:r>
            <a:br>
              <a:rPr lang="fr-FR" sz="6000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158" y="3786190"/>
            <a:ext cx="8429684" cy="178595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Dr. </a:t>
            </a:r>
            <a:r>
              <a:rPr lang="fr-FR" b="1" dirty="0" err="1" smtClean="0">
                <a:solidFill>
                  <a:schemeClr val="bg1"/>
                </a:solidFill>
              </a:rPr>
              <a:t>Diery</a:t>
            </a:r>
            <a:r>
              <a:rPr lang="fr-FR" b="1" dirty="0" smtClean="0">
                <a:solidFill>
                  <a:schemeClr val="bg1"/>
                </a:solidFill>
              </a:rPr>
              <a:t> NGOM</a:t>
            </a:r>
          </a:p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Enseignant–chercheur</a:t>
            </a:r>
            <a:r>
              <a:rPr lang="fr-FR" dirty="0" smtClean="0">
                <a:solidFill>
                  <a:schemeClr val="bg1"/>
                </a:solidFill>
              </a:rPr>
              <a:t> au département TIC de l’UFR SATIC, UADB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Contact :</a:t>
            </a:r>
            <a:r>
              <a:rPr lang="fr-FR" dirty="0" smtClean="0">
                <a:solidFill>
                  <a:schemeClr val="bg1"/>
                </a:solidFill>
              </a:rPr>
              <a:t> diery.ngom@uadb.edu.sn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85720" y="1643050"/>
            <a:ext cx="8501122" cy="4681550"/>
          </a:xfrm>
        </p:spPr>
        <p:txBody>
          <a:bodyPr/>
          <a:lstStyle/>
          <a:p>
            <a:pPr lvl="0"/>
            <a:r>
              <a:rPr lang="fr-FR" b="1" dirty="0" smtClean="0"/>
              <a:t>Les adresses de la classe D</a:t>
            </a:r>
            <a:r>
              <a:rPr lang="fr-FR" dirty="0" smtClean="0"/>
              <a:t> sont utilisées pour la diffusion (multicast) vers les machines d’un même groupe. Elles vont de 224.0.0.0 à 239.255.255.255. Ce groupe peut être un ensemble de machines mais aussi un ensemble de routeurs (diffusion des tables de routage). Tous les systèmes ne supportent pas les adresses de multicast. </a:t>
            </a:r>
          </a:p>
          <a:p>
            <a:r>
              <a:rPr lang="fr-FR" b="1" dirty="0" smtClean="0"/>
              <a:t>Les adresses de la classe E</a:t>
            </a:r>
            <a:r>
              <a:rPr lang="fr-FR" dirty="0" smtClean="0"/>
              <a:t> sont réservées aux expérimentations.</a:t>
            </a:r>
          </a:p>
          <a:p>
            <a:pPr lvl="0"/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632666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Description des classes d’adresses (suite)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0436-0D0C-4F42-ACDA-E0FB970CB305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9124-9ECD-43C8-8643-CB798C3CE63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4752988"/>
          </a:xfrm>
        </p:spPr>
        <p:txBody>
          <a:bodyPr/>
          <a:lstStyle/>
          <a:p>
            <a:r>
              <a:rPr lang="fr-FR" dirty="0" smtClean="0"/>
              <a:t>Un certain nombre d’adresses spéciales ont été défini.</a:t>
            </a:r>
          </a:p>
          <a:p>
            <a:r>
              <a:rPr lang="fr-FR" dirty="0" smtClean="0"/>
              <a:t>Ces adresses spéciales sont présentées dans les parties suivantes.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561228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Les adresses </a:t>
            </a:r>
            <a:r>
              <a:rPr lang="fr-FR" sz="3200" b="1" dirty="0" smtClean="0">
                <a:solidFill>
                  <a:schemeClr val="tx1"/>
                </a:solidFill>
              </a:rPr>
              <a:t>spéciales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5446-B4BF-4B22-B098-2F115393A81B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9124-9ECD-43C8-8643-CB798C3CE63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8229600" cy="578328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Adresses privées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094" y="1571612"/>
            <a:ext cx="8562186" cy="47529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Un certain nombre d’adresses sont réservés à l’utilisation interne dans les entreprises .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Ces adresses appelées adresses privées ne sont pas routables sur Internet.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Ils s’agissent des trois blocs d’adresses IP ci-dessous: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Adresse de classe A : de </a:t>
            </a:r>
            <a:r>
              <a:rPr lang="fr-FR" b="1" dirty="0" smtClean="0"/>
              <a:t>10.0.0.0 </a:t>
            </a:r>
            <a:r>
              <a:rPr lang="fr-FR" dirty="0" smtClean="0"/>
              <a:t>à</a:t>
            </a:r>
            <a:r>
              <a:rPr lang="fr-FR" b="1" dirty="0" smtClean="0"/>
              <a:t> 10.255.255.255</a:t>
            </a:r>
            <a:r>
              <a:rPr lang="fr-FR" dirty="0" smtClean="0"/>
              <a:t>;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Adresses de classe B : de </a:t>
            </a:r>
            <a:r>
              <a:rPr lang="fr-FR" b="1" dirty="0" smtClean="0"/>
              <a:t>172.16.0.0 </a:t>
            </a:r>
            <a:r>
              <a:rPr lang="fr-FR" dirty="0" smtClean="0"/>
              <a:t>à</a:t>
            </a:r>
            <a:r>
              <a:rPr lang="fr-FR" b="1" dirty="0" smtClean="0"/>
              <a:t> 172.31.255.255</a:t>
            </a:r>
            <a:r>
              <a:rPr lang="fr-FR" dirty="0" smtClean="0"/>
              <a:t>;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Adresses de classe C : de </a:t>
            </a:r>
            <a:r>
              <a:rPr lang="fr-FR" b="1" dirty="0" smtClean="0"/>
              <a:t>192.168.0.0 </a:t>
            </a:r>
            <a:r>
              <a:rPr lang="fr-FR" dirty="0" smtClean="0"/>
              <a:t>à</a:t>
            </a:r>
            <a:r>
              <a:rPr lang="fr-FR" b="1" dirty="0" smtClean="0"/>
              <a:t> </a:t>
            </a:r>
            <a:r>
              <a:rPr lang="fr-FR" b="1" dirty="0" smtClean="0"/>
              <a:t>192.168.255.255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D42C-D96A-4496-BCDC-4A75E19C6F1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527982" cy="53946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Remarque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4752988"/>
          </a:xfrm>
        </p:spPr>
        <p:txBody>
          <a:bodyPr/>
          <a:lstStyle/>
          <a:p>
            <a:r>
              <a:rPr lang="fr-FR" dirty="0" smtClean="0"/>
              <a:t>Les adresses Internet publiques doivent être enregistrées par une société faisant autorité sur Internet, par exemple l’ARIN (American </a:t>
            </a:r>
            <a:r>
              <a:rPr lang="fr-FR" dirty="0" err="1" smtClean="0"/>
              <a:t>Registry</a:t>
            </a:r>
            <a:r>
              <a:rPr lang="fr-FR" dirty="0" smtClean="0"/>
              <a:t> for Internet </a:t>
            </a:r>
            <a:r>
              <a:rPr lang="fr-FR" dirty="0" err="1" smtClean="0"/>
              <a:t>Numbers</a:t>
            </a:r>
            <a:r>
              <a:rPr lang="fr-FR" dirty="0" smtClean="0"/>
              <a:t>) ou le RIPE (Réseaux IP Européens).</a:t>
            </a:r>
          </a:p>
          <a:p>
            <a:pPr>
              <a:buNone/>
            </a:pPr>
            <a:endParaRPr lang="fr-FR" sz="3000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40-C1D1-40E2-AE79-777E13AE7CE2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65532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Adresse par défaut 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4824426"/>
          </a:xfrm>
        </p:spPr>
        <p:txBody>
          <a:bodyPr>
            <a:noAutofit/>
          </a:bodyPr>
          <a:lstStyle/>
          <a:p>
            <a:r>
              <a:rPr lang="fr-FR" dirty="0" smtClean="0"/>
              <a:t>Ces adresses utilisées par certaines machines qui n’ont pas la possibilité de mémoriser une adresse IP.</a:t>
            </a:r>
          </a:p>
          <a:p>
            <a:r>
              <a:rPr lang="fr-FR" dirty="0" smtClean="0"/>
              <a:t>Durant cette phase d’initialisation, la machine utilise l’adresse </a:t>
            </a:r>
            <a:r>
              <a:rPr lang="fr-FR" b="1" dirty="0" smtClean="0"/>
              <a:t>0.0.0.0</a:t>
            </a:r>
            <a:r>
              <a:rPr lang="fr-FR" dirty="0" smtClean="0"/>
              <a:t>. </a:t>
            </a:r>
          </a:p>
          <a:p>
            <a:r>
              <a:rPr lang="fr-FR" dirty="0" smtClean="0"/>
              <a:t>Cette adresse</a:t>
            </a:r>
            <a:r>
              <a:rPr lang="fr-FR" b="1" dirty="0" smtClean="0"/>
              <a:t> </a:t>
            </a:r>
            <a:r>
              <a:rPr lang="fr-FR" dirty="0" smtClean="0"/>
              <a:t>ne peut donc pas être affectée à une machine particulière. </a:t>
            </a:r>
          </a:p>
          <a:p>
            <a:pPr>
              <a:buNone/>
            </a:pPr>
            <a:endParaRPr lang="fr-FR" sz="3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3E04-4082-4AA4-AD15-D354DFFDB993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857232"/>
            <a:ext cx="8229600" cy="650336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Adresse de la boucle locale (</a:t>
            </a:r>
            <a:r>
              <a:rPr lang="fr-FR" sz="3200" b="1" dirty="0" err="1" smtClean="0">
                <a:solidFill>
                  <a:schemeClr val="tx1"/>
                </a:solidFill>
              </a:rPr>
              <a:t>loopback</a:t>
            </a:r>
            <a:r>
              <a:rPr lang="fr-FR" sz="3200" b="1" dirty="0" smtClean="0">
                <a:solidFill>
                  <a:schemeClr val="tx1"/>
                </a:solidFill>
              </a:rPr>
              <a:t> )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714488"/>
            <a:ext cx="8501122" cy="4378808"/>
          </a:xfrm>
        </p:spPr>
        <p:txBody>
          <a:bodyPr/>
          <a:lstStyle/>
          <a:p>
            <a:r>
              <a:rPr lang="fr-FR" dirty="0" smtClean="0"/>
              <a:t>La machine elle-même ou machine locale peut être auto-adressée avec une adresse de la forme </a:t>
            </a:r>
            <a:r>
              <a:rPr lang="fr-FR" b="1" dirty="0" smtClean="0"/>
              <a:t>127. x. x. x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Cette adresse dite de boucle locale (</a:t>
            </a:r>
            <a:r>
              <a:rPr lang="fr-FR" dirty="0" err="1" smtClean="0"/>
              <a:t>loopback</a:t>
            </a:r>
            <a:r>
              <a:rPr lang="fr-FR" dirty="0" smtClean="0"/>
              <a:t> ou encore </a:t>
            </a:r>
            <a:r>
              <a:rPr lang="fr-FR" dirty="0" err="1" smtClean="0"/>
              <a:t>localhost</a:t>
            </a:r>
            <a:r>
              <a:rPr lang="fr-FR" dirty="0" smtClean="0"/>
              <a:t>) est utilisée lors de tests internes sur une même machine ou de programmes applicatifs. </a:t>
            </a:r>
          </a:p>
          <a:p>
            <a:r>
              <a:rPr lang="fr-FR" dirty="0" smtClean="0"/>
              <a:t>Exemple :</a:t>
            </a:r>
            <a:r>
              <a:rPr lang="fr-FR" b="1" dirty="0" smtClean="0"/>
              <a:t> </a:t>
            </a:r>
            <a:r>
              <a:rPr lang="fr-FR" dirty="0" smtClean="0"/>
              <a:t>127.0.0.1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5487-E681-42C8-9B67-462347177C4E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429684" cy="6858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Adresse réseau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571612"/>
            <a:ext cx="8429684" cy="4521684"/>
          </a:xfrm>
        </p:spPr>
        <p:txBody>
          <a:bodyPr/>
          <a:lstStyle/>
          <a:p>
            <a:r>
              <a:rPr lang="fr-FR" dirty="0" smtClean="0"/>
              <a:t>Une adresse réseau est une adresse IP dont tous les bits hôtes sont occupés par des 0 binaires.</a:t>
            </a:r>
          </a:p>
          <a:p>
            <a:r>
              <a:rPr lang="fr-FR" dirty="0" smtClean="0"/>
              <a:t>Cette adresse désigne le réseau lui-même et non pas un hôte précis. </a:t>
            </a:r>
          </a:p>
          <a:p>
            <a:r>
              <a:rPr lang="fr-FR" dirty="0" smtClean="0"/>
              <a:t>Exemples : </a:t>
            </a:r>
          </a:p>
          <a:p>
            <a:pPr marL="673200" indent="-457200">
              <a:buFont typeface="Wingdings" pitchFamily="2" charset="2"/>
              <a:buChar char="ü"/>
            </a:pPr>
            <a:r>
              <a:rPr lang="fr-FR" dirty="0" smtClean="0"/>
              <a:t>Dans un réseau de classe A, 113.0.0.0 désigne le réseau comprenant l’hôte </a:t>
            </a:r>
            <a:r>
              <a:rPr lang="fr-FR" dirty="0" smtClean="0"/>
              <a:t>113.1.2.3.</a:t>
            </a:r>
          </a:p>
          <a:p>
            <a:pPr marL="673200" indent="-457200">
              <a:buFont typeface="Wingdings" pitchFamily="2" charset="2"/>
              <a:buChar char="ü"/>
            </a:pPr>
            <a:r>
              <a:rPr lang="fr-FR" dirty="0" smtClean="0"/>
              <a:t>Dans </a:t>
            </a:r>
            <a:r>
              <a:rPr lang="fr-FR" dirty="0" smtClean="0"/>
              <a:t>un réseau de classe C, la machine d’adresse IP 192.168.1.20 se trouve dans le réseau identifié par l’adresse 192.168.1.0.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1BE1-AA59-43F8-98B9-B8D5D0EF1E9B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650336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Adresse de diffusion (</a:t>
            </a:r>
            <a:r>
              <a:rPr lang="fr-FR" sz="3200" b="1" dirty="0" err="1" smtClean="0">
                <a:solidFill>
                  <a:schemeClr val="tx1"/>
                </a:solidFill>
              </a:rPr>
              <a:t>broadcast</a:t>
            </a:r>
            <a:r>
              <a:rPr lang="fr-FR" sz="3200" b="1" dirty="0" smtClean="0">
                <a:solidFill>
                  <a:schemeClr val="tx1"/>
                </a:solidFill>
              </a:rPr>
              <a:t>)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43050"/>
            <a:ext cx="8572560" cy="4681550"/>
          </a:xfrm>
        </p:spPr>
        <p:txBody>
          <a:bodyPr/>
          <a:lstStyle/>
          <a:p>
            <a:r>
              <a:rPr lang="fr-FR" dirty="0" smtClean="0"/>
              <a:t>L’adresse de diffusion (</a:t>
            </a:r>
            <a:r>
              <a:rPr lang="fr-FR" dirty="0" err="1" smtClean="0"/>
              <a:t>broadcast</a:t>
            </a:r>
            <a:r>
              <a:rPr lang="fr-FR" dirty="0" smtClean="0"/>
              <a:t> </a:t>
            </a:r>
            <a:r>
              <a:rPr lang="fr-FR" dirty="0" err="1" smtClean="0"/>
              <a:t>address</a:t>
            </a:r>
            <a:r>
              <a:rPr lang="fr-FR" dirty="0" smtClean="0"/>
              <a:t> en Anglais) est une adresse utilisée pour joindre en même temps tous les hôtes d’un même réseau. </a:t>
            </a:r>
          </a:p>
          <a:p>
            <a:r>
              <a:rPr lang="fr-FR" dirty="0" smtClean="0"/>
              <a:t>Dans cette adresse, tous les bits de l’identifiant machine sont à 1. </a:t>
            </a:r>
          </a:p>
          <a:p>
            <a:r>
              <a:rPr lang="fr-FR" dirty="0" smtClean="0"/>
              <a:t>Exemple :</a:t>
            </a:r>
            <a:r>
              <a:rPr lang="fr-FR" b="1" dirty="0" smtClean="0"/>
              <a:t> </a:t>
            </a:r>
            <a:r>
              <a:rPr lang="fr-FR" dirty="0" smtClean="0"/>
              <a:t>pour le réseau 192.168.10.0, l’adresse de </a:t>
            </a:r>
            <a:r>
              <a:rPr lang="fr-FR" dirty="0" err="1" smtClean="0"/>
              <a:t>broadcast</a:t>
            </a:r>
            <a:r>
              <a:rPr lang="fr-FR" dirty="0" smtClean="0"/>
              <a:t> est 192.168.10.255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B111-E12B-40E4-9082-4EBCF1B8154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Masque de sous-réseau (</a:t>
            </a:r>
            <a:r>
              <a:rPr lang="fr-FR" sz="3200" b="1" dirty="0" err="1" smtClean="0">
                <a:solidFill>
                  <a:schemeClr val="tx1"/>
                </a:solidFill>
              </a:rPr>
              <a:t>Netmask</a:t>
            </a:r>
            <a:r>
              <a:rPr lang="fr-FR" sz="3200" b="1" dirty="0" smtClean="0">
                <a:solidFill>
                  <a:schemeClr val="tx1"/>
                </a:solidFill>
              </a:rPr>
              <a:t>)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43050"/>
            <a:ext cx="8568952" cy="4681550"/>
          </a:xfrm>
        </p:spPr>
        <p:txBody>
          <a:bodyPr>
            <a:normAutofit/>
          </a:bodyPr>
          <a:lstStyle/>
          <a:p>
            <a:r>
              <a:rPr lang="fr-FR" dirty="0" smtClean="0"/>
              <a:t>Le masque de réseau (</a:t>
            </a:r>
            <a:r>
              <a:rPr lang="fr-FR" dirty="0" err="1" smtClean="0"/>
              <a:t>Netmask</a:t>
            </a:r>
            <a:r>
              <a:rPr lang="fr-FR" dirty="0" smtClean="0"/>
              <a:t> en Anglais) est l’adresse obtenue en matant tous les bits du </a:t>
            </a:r>
            <a:r>
              <a:rPr lang="fr-FR" dirty="0" err="1" smtClean="0"/>
              <a:t>NetID</a:t>
            </a:r>
            <a:r>
              <a:rPr lang="fr-FR" dirty="0" smtClean="0"/>
              <a:t> à 1 et tous les bits du </a:t>
            </a:r>
            <a:r>
              <a:rPr lang="fr-FR" dirty="0" err="1" smtClean="0"/>
              <a:t>HostID</a:t>
            </a:r>
            <a:r>
              <a:rPr lang="fr-FR" dirty="0" smtClean="0"/>
              <a:t> à 0.</a:t>
            </a:r>
          </a:p>
          <a:p>
            <a:r>
              <a:rPr lang="fr-FR" dirty="0" smtClean="0"/>
              <a:t>Exemples : </a:t>
            </a:r>
          </a:p>
          <a:p>
            <a:pPr marL="673200" indent="-457200">
              <a:buFont typeface="+mj-lt"/>
              <a:buAutoNum type="arabicPeriod"/>
            </a:pPr>
            <a:r>
              <a:rPr lang="fr-FR" dirty="0" smtClean="0"/>
              <a:t>Pour la classe A, le masque est en binaire : 11111111.00000000.00000000.00000000, soit 255.0.0.0 en décimal pointée;</a:t>
            </a:r>
          </a:p>
          <a:p>
            <a:pPr marL="673200" indent="-457200">
              <a:buFont typeface="+mj-lt"/>
              <a:buAutoNum type="arabicPeriod"/>
            </a:pPr>
            <a:r>
              <a:rPr lang="fr-FR" dirty="0" smtClean="0"/>
              <a:t>Pour la classe B, le masque est 255.255.0.0;</a:t>
            </a:r>
          </a:p>
          <a:p>
            <a:pPr marL="673200" indent="-457200">
              <a:buFont typeface="+mj-lt"/>
              <a:buAutoNum type="arabicPeriod"/>
            </a:pPr>
            <a:r>
              <a:rPr lang="fr-FR" dirty="0" smtClean="0"/>
              <a:t>Et pour la classe C, 255.255.255.0.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6EA0-D651-493B-A07A-5E3E3AC977B5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578328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Utilité du masque de réseau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4752988"/>
          </a:xfrm>
        </p:spPr>
        <p:txBody>
          <a:bodyPr>
            <a:noAutofit/>
          </a:bodyPr>
          <a:lstStyle/>
          <a:p>
            <a:r>
              <a:rPr lang="fr-FR" dirty="0" smtClean="0"/>
              <a:t>Le masque de réseau est utilisé pour connaître la partie </a:t>
            </a:r>
            <a:r>
              <a:rPr lang="fr-FR" dirty="0" err="1" smtClean="0"/>
              <a:t>NetID</a:t>
            </a:r>
            <a:r>
              <a:rPr lang="fr-FR" dirty="0" smtClean="0"/>
              <a:t> et la partie </a:t>
            </a:r>
            <a:r>
              <a:rPr lang="fr-FR" dirty="0" err="1" smtClean="0"/>
              <a:t>HostID</a:t>
            </a:r>
            <a:r>
              <a:rPr lang="fr-FR" dirty="0" smtClean="0"/>
              <a:t> d’une adresse IP. </a:t>
            </a:r>
          </a:p>
          <a:p>
            <a:r>
              <a:rPr lang="fr-FR" dirty="0" smtClean="0"/>
              <a:t>Pour obtenir le </a:t>
            </a:r>
            <a:r>
              <a:rPr lang="fr-FR" dirty="0" err="1" smtClean="0"/>
              <a:t>NetID</a:t>
            </a:r>
            <a:r>
              <a:rPr lang="fr-FR" dirty="0" smtClean="0"/>
              <a:t>, il faut effectuer un ET logique (ET bit à bit) entre l’adresse IP et le masque; et pour obtenir le </a:t>
            </a:r>
            <a:r>
              <a:rPr lang="fr-FR" dirty="0" err="1" smtClean="0"/>
              <a:t>HostID</a:t>
            </a:r>
            <a:r>
              <a:rPr lang="fr-FR" dirty="0" smtClean="0"/>
              <a:t>, il faut effectuer un ET logique entre l'adresse IP et le masque de réseau en complément à 1.</a:t>
            </a:r>
          </a:p>
          <a:p>
            <a:pPr>
              <a:buNone/>
            </a:pPr>
            <a:endParaRPr lang="fr-FR" sz="3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8916-C94B-49D3-92BD-7D44A85E6DBF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786" y="1643050"/>
            <a:ext cx="7572428" cy="1425898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Chapitre </a:t>
            </a:r>
            <a:r>
              <a:rPr lang="fr-FR" sz="4400" b="1" dirty="0" smtClean="0">
                <a:solidFill>
                  <a:schemeClr val="tx1"/>
                </a:solidFill>
              </a:rPr>
              <a:t>4 </a:t>
            </a:r>
            <a:r>
              <a:rPr lang="fr-FR" sz="4400" b="1" dirty="0" smtClean="0">
                <a:solidFill>
                  <a:schemeClr val="tx1"/>
                </a:solidFill>
              </a:rPr>
              <a:t>: </a:t>
            </a:r>
            <a:r>
              <a:rPr lang="fr-FR" sz="4400" b="1" dirty="0" smtClean="0">
                <a:solidFill>
                  <a:schemeClr val="tx1"/>
                </a:solidFill>
              </a:rPr>
              <a:t>Adressage IP</a:t>
            </a:r>
            <a:endParaRPr lang="fr-FR" sz="4400" b="1" dirty="0">
              <a:solidFill>
                <a:schemeClr val="tx1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6A8-A669-4C08-976A-93932835842E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E15-65B2-43B1-96C5-2B5849C5EFA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57606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Utilité du masque de réseau (suite)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00174"/>
            <a:ext cx="8640960" cy="482442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Par exemple, pour l’adresse IP de classe C : 192.168.4.211 avec le masque de réseau 255.255.255.0 , on effectue :</a:t>
            </a:r>
          </a:p>
          <a:p>
            <a:pPr>
              <a:buNone/>
            </a:pPr>
            <a:r>
              <a:rPr lang="fr-FR" dirty="0" smtClean="0"/>
              <a:t>    11000000 10101000 00000100 11010011 </a:t>
            </a:r>
          </a:p>
          <a:p>
            <a:pPr>
              <a:buNone/>
            </a:pPr>
            <a:r>
              <a:rPr lang="fr-FR" dirty="0" smtClean="0"/>
              <a:t>    Et </a:t>
            </a:r>
          </a:p>
          <a:p>
            <a:pPr>
              <a:buNone/>
            </a:pPr>
            <a:r>
              <a:rPr lang="fr-FR" dirty="0" smtClean="0"/>
              <a:t>    11111111 </a:t>
            </a:r>
            <a:r>
              <a:rPr lang="fr-FR" dirty="0" err="1" smtClean="0"/>
              <a:t>11111111</a:t>
            </a:r>
            <a:r>
              <a:rPr lang="fr-FR" dirty="0" smtClean="0"/>
              <a:t> </a:t>
            </a:r>
            <a:r>
              <a:rPr lang="fr-FR" dirty="0" err="1" smtClean="0"/>
              <a:t>11111111</a:t>
            </a:r>
            <a:r>
              <a:rPr lang="fr-FR" dirty="0" smtClean="0"/>
              <a:t> 00000000 </a:t>
            </a:r>
          </a:p>
          <a:p>
            <a:pPr>
              <a:buNone/>
            </a:pPr>
            <a:r>
              <a:rPr lang="fr-FR" dirty="0" smtClean="0"/>
              <a:t>    __________________________________ </a:t>
            </a:r>
          </a:p>
          <a:p>
            <a:pPr>
              <a:buNone/>
            </a:pPr>
            <a:r>
              <a:rPr lang="fr-FR" dirty="0" smtClean="0"/>
              <a:t>    11000000 10101000 00000100 00000000 </a:t>
            </a:r>
          </a:p>
          <a:p>
            <a:pPr>
              <a:buNone/>
            </a:pPr>
            <a:r>
              <a:rPr lang="fr-FR" dirty="0" smtClean="0"/>
              <a:t>    192      .    168      .    4          .    0 </a:t>
            </a:r>
          </a:p>
          <a:p>
            <a:endParaRPr lang="fr-FR" dirty="0" smtClean="0"/>
          </a:p>
          <a:p>
            <a:pPr>
              <a:buBlip>
                <a:blip r:embed="rId2"/>
              </a:buBlip>
            </a:pPr>
            <a:r>
              <a:rPr lang="fr-FR" dirty="0" smtClean="0"/>
              <a:t>L'identifiant </a:t>
            </a:r>
            <a:r>
              <a:rPr lang="fr-FR" smtClean="0"/>
              <a:t>réseau </a:t>
            </a:r>
            <a:r>
              <a:rPr lang="fr-FR" smtClean="0"/>
              <a:t>est donc </a:t>
            </a:r>
            <a:r>
              <a:rPr lang="fr-FR" dirty="0" smtClean="0"/>
              <a:t>192.168.4, on peut également le désigner par </a:t>
            </a:r>
            <a:r>
              <a:rPr lang="fr-FR" dirty="0" err="1" smtClean="0"/>
              <a:t>NetID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>
              <a:buNone/>
            </a:pPr>
            <a:endParaRPr lang="fr-FR" sz="3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7D0F-8578-485A-8AF9-9852EAE45A64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429684" cy="72008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Remarque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0640"/>
            <a:ext cx="8229600" cy="501396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Lorsqu’une station émet un datagramme à destination d’une autre station, la couche IP locale vérifie, à l’aide du masque de réseau, si le datagramme appartient au même réseau que celui de l’émetteur. </a:t>
            </a:r>
          </a:p>
          <a:p>
            <a:r>
              <a:rPr lang="fr-FR" dirty="0" smtClean="0"/>
              <a:t>Si le datagramme est destiné à une station située sur un réseau distant, le datagramme est envoyé à la passerelle par défaut, qui se chargera d’adresser ce datagramme vers le bon réseau ou sous-réseau.</a:t>
            </a:r>
          </a:p>
          <a:p>
            <a:r>
              <a:rPr lang="fr-FR" dirty="0" smtClean="0"/>
              <a:t>Ainsi, une station d’un réseau logique IP doit connaître : </a:t>
            </a:r>
            <a:r>
              <a:rPr lang="fr-FR" b="1" dirty="0" smtClean="0"/>
              <a:t>son</a:t>
            </a:r>
            <a:r>
              <a:rPr lang="fr-FR" dirty="0" smtClean="0"/>
              <a:t> </a:t>
            </a:r>
            <a:r>
              <a:rPr lang="fr-FR" b="1" dirty="0" smtClean="0"/>
              <a:t>adresse IP</a:t>
            </a:r>
            <a:r>
              <a:rPr lang="fr-FR" dirty="0" smtClean="0"/>
              <a:t>, </a:t>
            </a:r>
            <a:r>
              <a:rPr lang="fr-FR" b="1" dirty="0" smtClean="0"/>
              <a:t>le</a:t>
            </a:r>
            <a:r>
              <a:rPr lang="fr-FR" dirty="0" smtClean="0"/>
              <a:t> </a:t>
            </a:r>
            <a:r>
              <a:rPr lang="fr-FR" b="1" dirty="0" smtClean="0"/>
              <a:t>masque de sous-réseau </a:t>
            </a:r>
            <a:r>
              <a:rPr lang="fr-FR" dirty="0" smtClean="0"/>
              <a:t>et </a:t>
            </a:r>
            <a:r>
              <a:rPr lang="fr-FR" b="1" dirty="0" smtClean="0"/>
              <a:t>l’adresse de la passerelle locale</a:t>
            </a:r>
            <a:r>
              <a:rPr lang="fr-FR" dirty="0" smtClean="0"/>
              <a:t> (routeur).</a:t>
            </a:r>
          </a:p>
          <a:p>
            <a:r>
              <a:rPr lang="fr-FR" dirty="0" smtClean="0"/>
              <a:t>Tous ces paramètres sont renseignés lors de la configuration IP de la machine.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42A9-1ADB-406D-A0BA-AE82A781491F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64807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Plan du cours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de l’adresse IP</a:t>
            </a:r>
          </a:p>
          <a:p>
            <a:r>
              <a:rPr lang="fr-FR" dirty="0" smtClean="0"/>
              <a:t>Structure</a:t>
            </a:r>
            <a:r>
              <a:rPr lang="fr-FR" sz="2600" dirty="0" smtClean="0"/>
              <a:t> d’une adresse IPv4</a:t>
            </a:r>
          </a:p>
          <a:p>
            <a:r>
              <a:rPr lang="fr-FR" dirty="0" smtClean="0"/>
              <a:t>Les classes d’adresses IPv4</a:t>
            </a:r>
          </a:p>
          <a:p>
            <a:r>
              <a:rPr lang="fr-FR" sz="2600" dirty="0" smtClean="0"/>
              <a:t>Les adresses spéciales</a:t>
            </a:r>
            <a:endParaRPr lang="fr-FR" sz="26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Présentation de l</a:t>
            </a:r>
            <a:r>
              <a:rPr lang="fr-FR" sz="3200" b="1" dirty="0" smtClean="0">
                <a:solidFill>
                  <a:schemeClr val="tx1"/>
                </a:solidFill>
              </a:rPr>
              <a:t>’adressage </a:t>
            </a:r>
            <a:r>
              <a:rPr lang="fr-FR" sz="3200" b="1" dirty="0" smtClean="0">
                <a:solidFill>
                  <a:schemeClr val="tx1"/>
                </a:solidFill>
              </a:rPr>
              <a:t>IP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71612"/>
            <a:ext cx="8640960" cy="4752988"/>
          </a:xfrm>
        </p:spPr>
        <p:txBody>
          <a:bodyPr>
            <a:normAutofit/>
          </a:bodyPr>
          <a:lstStyle/>
          <a:p>
            <a:r>
              <a:rPr lang="fr-FR" dirty="0" smtClean="0"/>
              <a:t>Sur Internet, les ordinateurs communiquent entre eux grâce au protocole TCP/IP qui utilise des numéros appelés adresses IP.</a:t>
            </a:r>
          </a:p>
          <a:p>
            <a:r>
              <a:rPr lang="fr-FR" dirty="0" smtClean="0"/>
              <a:t>Il existe deux versions d’adressage IP (IPv4 et IPv6).</a:t>
            </a:r>
          </a:p>
          <a:p>
            <a:r>
              <a:rPr lang="fr-FR" dirty="0" smtClean="0"/>
              <a:t>La plupart des réseaux utilisent l’adressage IPv4.</a:t>
            </a:r>
          </a:p>
          <a:p>
            <a:r>
              <a:rPr lang="fr-FR" dirty="0" smtClean="0"/>
              <a:t>Cependant, un nombre croissant de réseaux d’éducations et de recherches utilisent de plus en plus l’adressage IPv6. </a:t>
            </a:r>
          </a:p>
          <a:p>
            <a:r>
              <a:rPr lang="fr-FR" dirty="0" smtClean="0"/>
              <a:t>Les parties qui suivent sont consacrées à l’adressage IPv4.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72DE-E2AD-4D04-AE3F-9AE16F578CF9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372476" cy="578328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Structure d’une adresse IPv4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28736"/>
            <a:ext cx="8496944" cy="489586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 adresse IPv4 est un numéro sur 32 bits que l’on écrit sous forme de 4 nombres décimaux séparés par des ".", chaque nombre variant de 0 à 255.</a:t>
            </a:r>
          </a:p>
          <a:p>
            <a:r>
              <a:rPr lang="fr-FR" dirty="0" smtClean="0"/>
              <a:t>Donc, chacun des 4 nombres décimaux est codé sur bits, ce qui nous 2⁸ = 256 nombres possibles (0 à 255).</a:t>
            </a:r>
          </a:p>
          <a:p>
            <a:r>
              <a:rPr lang="fr-FR" dirty="0" smtClean="0"/>
              <a:t>L’adresse IP est notée sous la forme </a:t>
            </a:r>
            <a:r>
              <a:rPr lang="fr-FR" dirty="0" err="1" smtClean="0"/>
              <a:t>x.y.z.t</a:t>
            </a:r>
            <a:r>
              <a:rPr lang="fr-FR" b="1" dirty="0" smtClean="0"/>
              <a:t> </a:t>
            </a:r>
            <a:r>
              <a:rPr lang="fr-FR" dirty="0" smtClean="0"/>
              <a:t>où x, y, z et t représentent des entiers variant de 0 à 255.</a:t>
            </a:r>
          </a:p>
          <a:p>
            <a:r>
              <a:rPr lang="fr-FR" dirty="0" smtClean="0"/>
              <a:t>Exemples d’adresses IP : 192.168.1.15, </a:t>
            </a:r>
            <a:r>
              <a:rPr lang="fr-FR" dirty="0" smtClean="0"/>
              <a:t>193.154.15.65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 champ complet des adresses IP est de 0.0.0.0 à 255.255.255.255. </a:t>
            </a:r>
          </a:p>
          <a:p>
            <a:r>
              <a:rPr lang="fr-FR" dirty="0" smtClean="0"/>
              <a:t>Cela représente un total de 4.294.967.296 (2³² adresses IP possibles).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C9F-E3D2-4FDB-BDEA-35C96CEA4EE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8229600" cy="578328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Structure d’une adresse </a:t>
            </a:r>
            <a:r>
              <a:rPr lang="fr-FR" sz="3200" b="1" dirty="0" smtClean="0">
                <a:solidFill>
                  <a:schemeClr val="tx1"/>
                </a:solidFill>
              </a:rPr>
              <a:t>IPv4 (suite)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132" y="1500174"/>
            <a:ext cx="8514710" cy="4856176"/>
          </a:xfrm>
        </p:spPr>
        <p:txBody>
          <a:bodyPr>
            <a:normAutofit/>
          </a:bodyPr>
          <a:lstStyle/>
          <a:p>
            <a:r>
              <a:rPr lang="fr-FR" dirty="0" smtClean="0"/>
              <a:t>Une adresse IPv4 est </a:t>
            </a:r>
            <a:r>
              <a:rPr lang="fr-FR" dirty="0" smtClean="0"/>
              <a:t>compos</a:t>
            </a:r>
            <a:r>
              <a:rPr lang="fr-FR" dirty="0" smtClean="0"/>
              <a:t>ée de </a:t>
            </a:r>
            <a:r>
              <a:rPr lang="fr-FR" dirty="0" smtClean="0"/>
              <a:t>deux parties :</a:t>
            </a:r>
          </a:p>
          <a:p>
            <a:pPr>
              <a:buFont typeface="Wingdings" pitchFamily="2" charset="2"/>
              <a:buChar char="Ø"/>
            </a:pPr>
            <a:r>
              <a:rPr lang="fr-FR" b="1" dirty="0" smtClean="0"/>
              <a:t>un identifiant réseau </a:t>
            </a:r>
            <a:r>
              <a:rPr lang="fr-FR" dirty="0" smtClean="0"/>
              <a:t>appelé </a:t>
            </a:r>
            <a:r>
              <a:rPr lang="fr-FR" b="1" dirty="0" err="1" smtClean="0"/>
              <a:t>NetID</a:t>
            </a:r>
            <a:r>
              <a:rPr lang="fr-FR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fr-FR" b="1" dirty="0" smtClean="0"/>
              <a:t>un identifiant de la machine dans </a:t>
            </a:r>
            <a:r>
              <a:rPr lang="fr-FR" b="1" dirty="0" smtClean="0"/>
              <a:t>le </a:t>
            </a:r>
            <a:r>
              <a:rPr lang="fr-FR" b="1" dirty="0" smtClean="0"/>
              <a:t>réseau </a:t>
            </a:r>
            <a:r>
              <a:rPr lang="fr-FR" dirty="0" smtClean="0"/>
              <a:t>appelé </a:t>
            </a:r>
            <a:r>
              <a:rPr lang="fr-FR" b="1" dirty="0" err="1" smtClean="0"/>
              <a:t>HostID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En fonction des longueurs des champs </a:t>
            </a:r>
            <a:r>
              <a:rPr lang="fr-FR" dirty="0" err="1" smtClean="0"/>
              <a:t>NetID</a:t>
            </a:r>
            <a:r>
              <a:rPr lang="fr-FR" dirty="0" smtClean="0"/>
              <a:t> et </a:t>
            </a:r>
            <a:r>
              <a:rPr lang="fr-FR" dirty="0" err="1" smtClean="0"/>
              <a:t>HostID</a:t>
            </a:r>
            <a:r>
              <a:rPr lang="fr-FR" dirty="0" smtClean="0"/>
              <a:t>, un certain nombre de classe ont été défini.</a:t>
            </a:r>
          </a:p>
          <a:p>
            <a:r>
              <a:rPr lang="fr-FR" dirty="0" smtClean="0"/>
              <a:t>Ces classes d’adressage sont présentées ci-dessous.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71876"/>
            <a:ext cx="535785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005-57C0-4911-9EDA-189B79143F60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58246" cy="65532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Les classes </a:t>
            </a:r>
            <a:r>
              <a:rPr lang="fr-FR" sz="3200" b="1" dirty="0" smtClean="0">
                <a:solidFill>
                  <a:schemeClr val="tx1"/>
                </a:solidFill>
              </a:rPr>
              <a:t>d’adresses IPv4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785926"/>
            <a:ext cx="8572560" cy="432531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Les adresses IP sont structurées en classes;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5 classes d’adresses IPv4 ont été définies;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Les premiers bits du champ </a:t>
            </a:r>
            <a:r>
              <a:rPr lang="fr-FR" dirty="0" err="1" smtClean="0"/>
              <a:t>NetID</a:t>
            </a:r>
            <a:r>
              <a:rPr lang="fr-FR" dirty="0" smtClean="0"/>
              <a:t> permettent de distinguer la classe d’adressage.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99DE-1297-42D3-8E16-AB8AA2C5C59A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443914" cy="77554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Les classes d’adresses (suite)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570515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A0EC-70C4-4FDC-AB38-72A5B75DD5F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9124-9ECD-43C8-8643-CB798C3CE63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72132" y="1643050"/>
            <a:ext cx="8586148" cy="4500594"/>
          </a:xfrm>
        </p:spPr>
        <p:txBody>
          <a:bodyPr>
            <a:normAutofit lnSpcReduction="10000"/>
          </a:bodyPr>
          <a:lstStyle/>
          <a:p>
            <a:pPr lvl="0"/>
            <a:r>
              <a:rPr lang="fr-FR" b="1" dirty="0" smtClean="0"/>
              <a:t>Les adresses de classe A </a:t>
            </a:r>
            <a:r>
              <a:rPr lang="fr-FR" dirty="0" smtClean="0"/>
              <a:t>s’étendent de 1.0.0.1 à 126.255.255.254. Elles permettent d’adresser 126 réseaux et plus de 16 millions de machines, soit 16777214.</a:t>
            </a:r>
          </a:p>
          <a:p>
            <a:pPr lvl="0"/>
            <a:r>
              <a:rPr lang="fr-FR" b="1" dirty="0" smtClean="0"/>
              <a:t>Les adresses de classe B </a:t>
            </a:r>
            <a:r>
              <a:rPr lang="fr-FR" dirty="0" smtClean="0"/>
              <a:t>vont de 128.0.0.1 </a:t>
            </a:r>
            <a:r>
              <a:rPr lang="fr-FR" dirty="0" smtClean="0"/>
              <a:t>à 191.255.255.254</a:t>
            </a:r>
            <a:r>
              <a:rPr lang="fr-FR" dirty="0" smtClean="0"/>
              <a:t>, ce qui correspond à plus de </a:t>
            </a:r>
          </a:p>
          <a:p>
            <a:pPr lvl="0">
              <a:buNone/>
            </a:pPr>
            <a:r>
              <a:rPr lang="fr-FR" dirty="0" smtClean="0"/>
              <a:t>   16384 réseaux de 65533 machines. Cette classe est la plus utilisée et les adresses sont aujourd’hui pratiquement épuisées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b="1" dirty="0" smtClean="0"/>
              <a:t>La classe C</a:t>
            </a:r>
            <a:r>
              <a:rPr lang="fr-FR" dirty="0" smtClean="0"/>
              <a:t> couvre les adresses 192.0.0.1 à 223.255.255.254, elle adresse plus de 2 millions de réseaux (2097152) de 254 machines.</a:t>
            </a:r>
          </a:p>
          <a:p>
            <a:pPr lvl="0"/>
            <a:endParaRPr lang="fr-FR" dirty="0" smtClean="0"/>
          </a:p>
          <a:p>
            <a:pPr lvl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632666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Description des classes d’adresses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1F25-FD8E-4071-B479-05D6ECFB60DE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9124-9ECD-43C8-8643-CB798C3CE63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296</TotalTime>
  <Words>1348</Words>
  <Application>Microsoft Office PowerPoint</Application>
  <PresentationFormat>Affichage à l'écran (4:3)</PresentationFormat>
  <Paragraphs>168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Débit</vt:lpstr>
      <vt:lpstr>Cours d’introduction aux réseaux L1 AMRT/D2AW Semestre S2-Année 2017 </vt:lpstr>
      <vt:lpstr>Chapitre 4 : Adressage IP</vt:lpstr>
      <vt:lpstr>Plan du cours</vt:lpstr>
      <vt:lpstr>Présentation de l’adressage IP</vt:lpstr>
      <vt:lpstr>Structure d’une adresse IPv4</vt:lpstr>
      <vt:lpstr>Structure d’une adresse IPv4 (suite)</vt:lpstr>
      <vt:lpstr>Les classes d’adresses IPv4</vt:lpstr>
      <vt:lpstr>Les classes d’adresses (suite)</vt:lpstr>
      <vt:lpstr>Description des classes d’adresses</vt:lpstr>
      <vt:lpstr>Description des classes d’adresses (suite)</vt:lpstr>
      <vt:lpstr>Les adresses spéciales</vt:lpstr>
      <vt:lpstr>Adresses privées</vt:lpstr>
      <vt:lpstr>Remarque</vt:lpstr>
      <vt:lpstr>Adresse par défaut </vt:lpstr>
      <vt:lpstr>Adresse de la boucle locale (loopback )</vt:lpstr>
      <vt:lpstr>Adresse réseau</vt:lpstr>
      <vt:lpstr>Adresse de diffusion (broadcast)</vt:lpstr>
      <vt:lpstr>Masque de sous-réseau (Netmask)</vt:lpstr>
      <vt:lpstr>Utilité du masque de réseau</vt:lpstr>
      <vt:lpstr>Utilité du masque de réseau (suite)</vt:lpstr>
      <vt:lpstr>Remarque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II : Notions de base en transmission</dc:title>
  <dc:creator>ollivetti pc</dc:creator>
  <cp:lastModifiedBy>ollivetti pc</cp:lastModifiedBy>
  <cp:revision>200</cp:revision>
  <dcterms:created xsi:type="dcterms:W3CDTF">2017-04-23T15:02:07Z</dcterms:created>
  <dcterms:modified xsi:type="dcterms:W3CDTF">2017-06-11T21:28:33Z</dcterms:modified>
</cp:coreProperties>
</file>