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8" r:id="rId2"/>
    <p:sldId id="289" r:id="rId3"/>
    <p:sldId id="260" r:id="rId4"/>
    <p:sldId id="291" r:id="rId5"/>
    <p:sldId id="293" r:id="rId6"/>
    <p:sldId id="294" r:id="rId7"/>
    <p:sldId id="295" r:id="rId8"/>
    <p:sldId id="300" r:id="rId9"/>
    <p:sldId id="301" r:id="rId10"/>
    <p:sldId id="29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78AB9-882F-4386-AA36-671FC6A07630}" type="datetimeFigureOut">
              <a:rPr lang="fr-FR" smtClean="0"/>
              <a:pPr/>
              <a:t>11/06/2017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9F6D5-E964-4DEC-81B3-9F9CB6A4607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DDC8-3B74-4BF8-A3C3-E5788258A3E8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1C8-0CCE-4033-B7F6-0491276653E2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E7A5-3ED1-4E14-9783-178556B2D067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EF9B-965D-4CF8-80F6-038A314A68A1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1978-D708-4BAC-A671-8FE8D2BA0B9F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22E9-1431-4766-A10A-44A518A8BB60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62C7-6CED-4B08-8823-5D5BBB7FA7C0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7733-8DBD-4E18-804D-FABD39246FD7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F033-AFFC-4563-BAAA-E2F0A47E8061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8AB4-0C8E-40C0-9EDD-8ADACEE65E16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E36C-DA9D-481B-BC2B-B659CBBD0EB1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014FAF-DFA4-477D-A562-A3E9DF654054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FF2170-0D21-44FD-A51D-2A853B932FE9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720" y="1857364"/>
            <a:ext cx="8501122" cy="242889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100" dirty="0" smtClean="0">
                <a:solidFill>
                  <a:schemeClr val="bg1"/>
                </a:solidFill>
              </a:rPr>
              <a:t>Cours d’introduction aux réseaux</a:t>
            </a:r>
            <a:r>
              <a:rPr lang="fr-FR" dirty="0" smtClean="0">
                <a:solidFill>
                  <a:schemeClr val="bg1"/>
                </a:solidFill>
              </a:rPr>
              <a:t/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sz="4000" dirty="0" smtClean="0">
                <a:solidFill>
                  <a:schemeClr val="bg1"/>
                </a:solidFill>
              </a:rPr>
              <a:t>L1 AMRT/D2AW</a:t>
            </a:r>
            <a:br>
              <a:rPr lang="fr-FR" sz="4000" dirty="0" smtClean="0">
                <a:solidFill>
                  <a:schemeClr val="bg1"/>
                </a:solidFill>
              </a:rPr>
            </a:br>
            <a:r>
              <a:rPr lang="fr-FR" sz="4000" dirty="0" smtClean="0">
                <a:solidFill>
                  <a:schemeClr val="bg1"/>
                </a:solidFill>
              </a:rPr>
              <a:t>Semestre S2-Année 201</a:t>
            </a:r>
            <a:r>
              <a:rPr lang="fr-FR" sz="3600" dirty="0" smtClean="0">
                <a:solidFill>
                  <a:schemeClr val="bg1"/>
                </a:solidFill>
              </a:rPr>
              <a:t>7</a:t>
            </a:r>
            <a:r>
              <a:rPr lang="fr-FR" sz="6000" dirty="0" smtClean="0"/>
              <a:t/>
            </a:r>
            <a:br>
              <a:rPr lang="fr-FR" sz="6000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7158" y="3786190"/>
            <a:ext cx="8429684" cy="1785950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Dr. </a:t>
            </a:r>
            <a:r>
              <a:rPr lang="fr-FR" b="1" dirty="0" err="1" smtClean="0">
                <a:solidFill>
                  <a:schemeClr val="bg1"/>
                </a:solidFill>
              </a:rPr>
              <a:t>Diery</a:t>
            </a:r>
            <a:r>
              <a:rPr lang="fr-FR" b="1" dirty="0" smtClean="0">
                <a:solidFill>
                  <a:schemeClr val="bg1"/>
                </a:solidFill>
              </a:rPr>
              <a:t> NGOM</a:t>
            </a:r>
          </a:p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Enseignant–chercheur</a:t>
            </a:r>
            <a:r>
              <a:rPr lang="fr-FR" dirty="0" smtClean="0">
                <a:solidFill>
                  <a:schemeClr val="bg1"/>
                </a:solidFill>
              </a:rPr>
              <a:t> au département TIC de l’UFR SATIC, UADB</a:t>
            </a: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Contact :</a:t>
            </a:r>
            <a:r>
              <a:rPr lang="fr-FR" dirty="0" smtClean="0">
                <a:solidFill>
                  <a:schemeClr val="bg1"/>
                </a:solidFill>
              </a:rPr>
              <a:t> diery.ngom@uadb.edu.sn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229600" cy="578328"/>
          </a:xfrm>
        </p:spPr>
        <p:txBody>
          <a:bodyPr>
            <a:normAutofit/>
          </a:bodyPr>
          <a:lstStyle/>
          <a:p>
            <a:pPr algn="ctr"/>
            <a:r>
              <a:rPr lang="fr-FR" sz="3200" b="1" smtClean="0">
                <a:solidFill>
                  <a:schemeClr val="tx1"/>
                </a:solidFill>
              </a:rPr>
              <a:t>Navigateur Web (suite) </a:t>
            </a:r>
            <a:endParaRPr lang="fr-FR" sz="3200" b="1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643050"/>
            <a:ext cx="8496944" cy="4681550"/>
          </a:xfrm>
        </p:spPr>
        <p:txBody>
          <a:bodyPr/>
          <a:lstStyle/>
          <a:p>
            <a:r>
              <a:rPr lang="fr-FR" dirty="0" smtClean="0"/>
              <a:t>Un navigateur Web est un logiciel qui est responsable de l’</a:t>
            </a:r>
            <a:r>
              <a:rPr lang="fr-FR" dirty="0" err="1" smtClean="0"/>
              <a:t>éxécution</a:t>
            </a:r>
            <a:r>
              <a:rPr lang="fr-FR" dirty="0" smtClean="0"/>
              <a:t> des fonctions suivantes :</a:t>
            </a:r>
          </a:p>
          <a:p>
            <a:pPr lvl="1">
              <a:buFont typeface="Wingdings" pitchFamily="2" charset="2"/>
              <a:buChar char="Ø"/>
            </a:pPr>
            <a:r>
              <a:rPr lang="fr-FR" sz="2600" dirty="0" smtClean="0"/>
              <a:t> contacter un serveur Web ;</a:t>
            </a:r>
          </a:p>
          <a:p>
            <a:pPr lvl="1">
              <a:buFont typeface="Wingdings" pitchFamily="2" charset="2"/>
              <a:buChar char="Ø"/>
            </a:pPr>
            <a:r>
              <a:rPr lang="fr-FR" sz="2600" dirty="0" smtClean="0"/>
              <a:t>demander des informations ;</a:t>
            </a:r>
          </a:p>
          <a:p>
            <a:pPr lvl="1">
              <a:buFont typeface="Wingdings" pitchFamily="2" charset="2"/>
              <a:buChar char="Ø"/>
            </a:pPr>
            <a:r>
              <a:rPr lang="fr-FR" sz="2600" dirty="0" smtClean="0"/>
              <a:t>recevoir des informations ;</a:t>
            </a:r>
          </a:p>
          <a:p>
            <a:pPr lvl="1">
              <a:buFont typeface="Wingdings" pitchFamily="2" charset="2"/>
              <a:buChar char="Ø"/>
            </a:pPr>
            <a:r>
              <a:rPr lang="fr-FR" sz="2600" dirty="0" smtClean="0"/>
              <a:t>afficher les résultats à l’écran.</a:t>
            </a:r>
          </a:p>
          <a:p>
            <a:r>
              <a:rPr lang="fr-FR" dirty="0" smtClean="0"/>
              <a:t>Les navigateurs web les plus utilisés sont : Internet Explorer, </a:t>
            </a:r>
            <a:r>
              <a:rPr lang="fr-FR" dirty="0" err="1" smtClean="0"/>
              <a:t>Mozila</a:t>
            </a:r>
            <a:r>
              <a:rPr lang="fr-FR" dirty="0" smtClean="0"/>
              <a:t> </a:t>
            </a:r>
            <a:r>
              <a:rPr lang="fr-FR" dirty="0" err="1" smtClean="0"/>
              <a:t>firefox</a:t>
            </a:r>
            <a:r>
              <a:rPr lang="fr-FR" dirty="0" smtClean="0"/>
              <a:t>, </a:t>
            </a:r>
            <a:r>
              <a:rPr lang="fr-FR" dirty="0" err="1" smtClean="0"/>
              <a:t>google</a:t>
            </a:r>
            <a:r>
              <a:rPr lang="fr-FR" dirty="0" smtClean="0"/>
              <a:t> chrome.</a:t>
            </a:r>
          </a:p>
          <a:p>
            <a:r>
              <a:rPr lang="fr-FR" dirty="0" smtClean="0"/>
              <a:t>Il existe d’autres navigateurs web comme Netscape, etc. 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/>
          <a:p>
            <a:fld id="{D0395543-C464-4B68-B6EA-8D6196BBF8C4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E141-237F-4622-B388-4EA49045534A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 Diery Ngom, enseignant-chercheur département Informatique UFR SATIC/UADB 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143116"/>
            <a:ext cx="8143932" cy="1425898"/>
          </a:xfrm>
        </p:spPr>
        <p:txBody>
          <a:bodyPr>
            <a:noAutofit/>
          </a:bodyPr>
          <a:lstStyle/>
          <a:p>
            <a:pPr algn="ctr"/>
            <a:r>
              <a:rPr lang="fr-FR" sz="4400" b="1" dirty="0" smtClean="0">
                <a:solidFill>
                  <a:schemeClr val="tx1"/>
                </a:solidFill>
              </a:rPr>
              <a:t>Chapitre 5 : Fonctionnement d’Internet</a:t>
            </a:r>
            <a:endParaRPr lang="fr-FR" sz="4400" b="1" dirty="0">
              <a:solidFill>
                <a:schemeClr val="tx1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76A8-A669-4C08-976A-93932835842E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7E15-65B2-43B1-96C5-2B5849C5EFAB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9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r>
              <a:rPr lang="fr-FR" dirty="0" smtClean="0"/>
              <a:t>Dr. </a:t>
            </a:r>
            <a:r>
              <a:rPr lang="fr-FR" dirty="0" err="1" smtClean="0"/>
              <a:t>Diery</a:t>
            </a:r>
            <a:r>
              <a:rPr lang="fr-FR" dirty="0" smtClean="0"/>
              <a:t> </a:t>
            </a:r>
            <a:r>
              <a:rPr lang="fr-FR" dirty="0" err="1" smtClean="0"/>
              <a:t>Ngom</a:t>
            </a:r>
            <a:r>
              <a:rPr lang="fr-FR" dirty="0" smtClean="0"/>
              <a:t>, enseignant-chercheur département Informatique UFR SATIC/UADB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29600" cy="648072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/>
              <a:t>Plan du cours</a:t>
            </a:r>
            <a:endParaRPr lang="fr-FR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38674"/>
          </a:xfrm>
        </p:spPr>
        <p:txBody>
          <a:bodyPr>
            <a:normAutofit/>
          </a:bodyPr>
          <a:lstStyle/>
          <a:p>
            <a:pPr lvl="0"/>
            <a:r>
              <a:rPr lang="fr-FR" dirty="0" smtClean="0"/>
              <a:t>Présentation de l’Internet</a:t>
            </a:r>
            <a:endParaRPr lang="fr-FR" b="1" dirty="0" smtClean="0"/>
          </a:p>
          <a:p>
            <a:pPr lvl="0"/>
            <a:r>
              <a:rPr lang="fr-FR" dirty="0" smtClean="0"/>
              <a:t>Connexion physique</a:t>
            </a:r>
            <a:endParaRPr lang="fr-FR" b="1" dirty="0" smtClean="0"/>
          </a:p>
          <a:p>
            <a:pPr lvl="0"/>
            <a:r>
              <a:rPr lang="fr-FR" dirty="0" smtClean="0"/>
              <a:t>Connexion logique</a:t>
            </a:r>
            <a:endParaRPr lang="fr-FR" b="1" dirty="0" smtClean="0"/>
          </a:p>
          <a:p>
            <a:pPr lvl="0"/>
            <a:r>
              <a:rPr lang="fr-FR" dirty="0" smtClean="0"/>
              <a:t>Applications (HTTP, DNS, SMTP,…)</a:t>
            </a:r>
            <a:endParaRPr lang="fr-FR" b="1" dirty="0" smtClean="0"/>
          </a:p>
          <a:p>
            <a:endParaRPr lang="fr-FR" sz="26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/>
          <a:p>
            <a:fld id="{D0395543-C464-4B68-B6EA-8D6196BBF8C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r>
              <a:rPr lang="fr-FR" dirty="0" smtClean="0"/>
              <a:t>Dr. </a:t>
            </a:r>
            <a:r>
              <a:rPr lang="fr-FR" dirty="0" err="1" smtClean="0"/>
              <a:t>Diery</a:t>
            </a:r>
            <a:r>
              <a:rPr lang="fr-FR" dirty="0" smtClean="0"/>
              <a:t> </a:t>
            </a:r>
            <a:r>
              <a:rPr lang="fr-FR" dirty="0" err="1" smtClean="0"/>
              <a:t>Ngom</a:t>
            </a:r>
            <a:r>
              <a:rPr lang="fr-FR" dirty="0" smtClean="0"/>
              <a:t>, enseignant-chercheur département Informatique UFR SATIC/UADB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857232"/>
            <a:ext cx="8372476" cy="578328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Présentation de l’Internet</a:t>
            </a:r>
            <a:endParaRPr lang="fr-FR" sz="3200" b="1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571612"/>
            <a:ext cx="8715436" cy="4752988"/>
          </a:xfrm>
        </p:spPr>
        <p:txBody>
          <a:bodyPr>
            <a:normAutofit/>
          </a:bodyPr>
          <a:lstStyle/>
          <a:p>
            <a:r>
              <a:rPr lang="fr-FR" dirty="0" smtClean="0"/>
              <a:t>Internet représente le plus important réseau de données au monde. </a:t>
            </a:r>
          </a:p>
          <a:p>
            <a:r>
              <a:rPr lang="fr-FR" dirty="0" smtClean="0"/>
              <a:t>Il est formé d’une multitude de réseaux de plus ou moins grande taille reliée entre eux. </a:t>
            </a:r>
          </a:p>
          <a:p>
            <a:r>
              <a:rPr lang="fr-FR" dirty="0" smtClean="0"/>
              <a:t>Les ordinateurs personnels constituent les sources et les destinations de l’information qui circule sur Internet. </a:t>
            </a:r>
          </a:p>
          <a:p>
            <a:r>
              <a:rPr lang="fr-FR" dirty="0" smtClean="0"/>
              <a:t>La connexion à Internet englobe en réalité trois éléments:</a:t>
            </a:r>
          </a:p>
          <a:p>
            <a:pPr lvl="1">
              <a:buFont typeface="Wingdings" pitchFamily="2" charset="2"/>
              <a:buChar char="Ø"/>
            </a:pPr>
            <a:r>
              <a:rPr lang="fr-FR" sz="2600" b="1" dirty="0" smtClean="0"/>
              <a:t>Une connexion physique</a:t>
            </a:r>
            <a:r>
              <a:rPr lang="fr-FR" sz="2600" dirty="0" smtClean="0"/>
              <a:t>, </a:t>
            </a:r>
          </a:p>
          <a:p>
            <a:pPr lvl="1">
              <a:buFont typeface="Wingdings" pitchFamily="2" charset="2"/>
              <a:buChar char="Ø"/>
            </a:pPr>
            <a:r>
              <a:rPr lang="fr-FR" sz="2600" b="1" dirty="0" smtClean="0"/>
              <a:t>Une  connexion logique</a:t>
            </a:r>
            <a:r>
              <a:rPr lang="fr-FR" sz="2600" dirty="0" smtClean="0"/>
              <a:t>,</a:t>
            </a:r>
          </a:p>
          <a:p>
            <a:pPr lvl="1">
              <a:buFont typeface="Wingdings" pitchFamily="2" charset="2"/>
              <a:buChar char="Ø"/>
            </a:pPr>
            <a:r>
              <a:rPr lang="fr-FR" sz="2600" b="1" dirty="0" smtClean="0"/>
              <a:t>Des applications</a:t>
            </a:r>
            <a:r>
              <a:rPr lang="fr-FR" sz="2600" dirty="0" smtClean="0"/>
              <a:t>.</a:t>
            </a:r>
            <a:endParaRPr lang="fr-FR" sz="2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/>
          <a:p>
            <a:fld id="{D0395543-C464-4B68-B6EA-8D6196BBF8C4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CAD2-3F92-4487-8241-A67B7F878D7A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 Diery Ngom, enseignant-chercheur département Informatique UFR SATIC/UADB 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722344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Connexion physique</a:t>
            </a:r>
            <a:endParaRPr lang="fr-FR" sz="3200" b="1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2132" y="1643050"/>
            <a:ext cx="8514710" cy="4572032"/>
          </a:xfrm>
        </p:spPr>
        <p:txBody>
          <a:bodyPr/>
          <a:lstStyle/>
          <a:p>
            <a:r>
              <a:rPr lang="fr-FR" dirty="0" smtClean="0"/>
              <a:t>La connexion physique implique de relier une carte d’interface de l’ordinateur (modem ou carte réseau) à un réseau. </a:t>
            </a:r>
          </a:p>
          <a:p>
            <a:r>
              <a:rPr lang="fr-FR" dirty="0" smtClean="0"/>
              <a:t>Cette connexion physique assure le transfert des signaux entre les ordinateurs d’un réseau LAN et les équipements distants du réseau Internet.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/>
          <a:p>
            <a:fld id="{D0395543-C464-4B68-B6EA-8D6196BBF8C4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055A-574E-43D3-BB3E-CD0B8F76B77B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 Diery Ngom, enseignant-chercheur département Informatique UFR SATIC/UADB 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229600" cy="655320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La connexion logique</a:t>
            </a:r>
            <a:endParaRPr lang="fr-FR" sz="3200" b="1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714488"/>
            <a:ext cx="8496944" cy="4610112"/>
          </a:xfrm>
        </p:spPr>
        <p:txBody>
          <a:bodyPr>
            <a:normAutofit/>
          </a:bodyPr>
          <a:lstStyle/>
          <a:p>
            <a:r>
              <a:rPr lang="fr-FR" dirty="0" smtClean="0"/>
              <a:t>La connexion logique utilise des normes appelées protocoles. </a:t>
            </a:r>
          </a:p>
          <a:p>
            <a:r>
              <a:rPr lang="fr-FR" dirty="0" smtClean="0"/>
              <a:t>Parmi ces protocoles, nous avons </a:t>
            </a:r>
            <a:r>
              <a:rPr lang="fr-FR" b="1" dirty="0" smtClean="0"/>
              <a:t>la pile TCP/IP </a:t>
            </a:r>
            <a:r>
              <a:rPr lang="fr-FR" dirty="0" smtClean="0"/>
              <a:t>qui est la plus utilisée aujourd’hui pour l’interconnexion des réseaux. </a:t>
            </a:r>
          </a:p>
          <a:p>
            <a:r>
              <a:rPr lang="fr-FR" dirty="0" smtClean="0"/>
              <a:t>Rappelons que cette pile TCP/IP désigne un ensemble de protocoles parmi les que, nous pouvons citer : IP, TCP, UDP, HTTP, DNS, FTP, etc.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/>
          <a:p>
            <a:fld id="{D0395543-C464-4B68-B6EA-8D6196BBF8C4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0407-6A52-42D6-A090-E997BE26E754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 Diery Ngom, enseignant-chercheur département Informatique UFR SATIC/UADB 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229600" cy="576064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Les applications </a:t>
            </a:r>
            <a:endParaRPr lang="fr-FR" sz="3200" b="1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571612"/>
            <a:ext cx="8678198" cy="4752988"/>
          </a:xfrm>
        </p:spPr>
        <p:txBody>
          <a:bodyPr>
            <a:normAutofit/>
          </a:bodyPr>
          <a:lstStyle/>
          <a:p>
            <a:r>
              <a:rPr lang="fr-FR" dirty="0" smtClean="0"/>
              <a:t>La connexion à Internet inclut enfin les applications, ou programmes logiciels, servant à interpréter les données et à les afficher sous une forme compréhensible.</a:t>
            </a:r>
          </a:p>
          <a:p>
            <a:r>
              <a:rPr lang="fr-FR" dirty="0" smtClean="0"/>
              <a:t>Ces applications utilisent les protocoles pour envoyer des données sur le réseau Internet et recevoir celles qui en émanent. </a:t>
            </a:r>
          </a:p>
          <a:p>
            <a:r>
              <a:rPr lang="fr-FR" dirty="0" smtClean="0"/>
              <a:t>Parmi ces applications, les plus utilisées sur Internet sont:</a:t>
            </a:r>
          </a:p>
          <a:p>
            <a:r>
              <a:rPr lang="fr-FR" b="1" dirty="0" smtClean="0"/>
              <a:t>HTTP</a:t>
            </a:r>
            <a:r>
              <a:rPr lang="fr-FR" dirty="0" smtClean="0"/>
              <a:t> permet de télécharger des fichiers HyperText entre un client et serveur web. </a:t>
            </a:r>
          </a:p>
          <a:p>
            <a:r>
              <a:rPr lang="fr-FR" b="1" dirty="0" smtClean="0"/>
              <a:t>HTTPS</a:t>
            </a:r>
            <a:r>
              <a:rPr lang="fr-FR" dirty="0" smtClean="0"/>
              <a:t> qui est la version sécurisée du protocole HTTP.  </a:t>
            </a:r>
          </a:p>
          <a:p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/>
          <a:p>
            <a:fld id="{D0395543-C464-4B68-B6EA-8D6196BBF8C4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E1E8-31A9-4A72-9CED-BE983E50D5AA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 Diery Ngom, enseignant-chercheur département Informatique UFR SATIC/UADB 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229600" cy="578328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Les applications (suite)</a:t>
            </a:r>
            <a:endParaRPr lang="fr-FR" sz="3200" b="1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714488"/>
            <a:ext cx="8463314" cy="4610112"/>
          </a:xfrm>
        </p:spPr>
        <p:txBody>
          <a:bodyPr>
            <a:normAutofit/>
          </a:bodyPr>
          <a:lstStyle/>
          <a:p>
            <a:r>
              <a:rPr lang="fr-FR" b="1" dirty="0" smtClean="0"/>
              <a:t>FTP</a:t>
            </a:r>
            <a:r>
              <a:rPr lang="fr-FR" dirty="0" smtClean="0"/>
              <a:t> (File Transfer Protocol) permet de télécharger des fichiers et des programmes à partir d’Internet.</a:t>
            </a:r>
          </a:p>
          <a:p>
            <a:r>
              <a:rPr lang="fr-FR" b="1" dirty="0" smtClean="0"/>
              <a:t>DNS</a:t>
            </a:r>
            <a:r>
              <a:rPr lang="fr-FR" dirty="0" smtClean="0"/>
              <a:t> (Domain Name System) permet de faire correspondre une adresse IP et un nom de domaine tel que : google.com, yahoo.com, facebook.com, etc. </a:t>
            </a:r>
          </a:p>
          <a:p>
            <a:r>
              <a:rPr lang="fr-FR" b="1" dirty="0" smtClean="0"/>
              <a:t>SMTP</a:t>
            </a:r>
            <a:r>
              <a:rPr lang="fr-FR" dirty="0" smtClean="0"/>
              <a:t> (Simple Mail Transfer Protocol) permet le transfert de messages électroniques (email) entre clients et serveurs de messagerie</a:t>
            </a:r>
            <a:r>
              <a:rPr lang="fr-FR" smtClean="0"/>
              <a:t>. </a:t>
            </a:r>
            <a:endParaRPr lang="fr-FR" dirty="0" smtClean="0"/>
          </a:p>
          <a:p>
            <a:r>
              <a:rPr lang="fr-FR" dirty="0" smtClean="0"/>
              <a:t>Notons que pour afficher le code HTML sous forme de page Web, il est nécessaire d’avoir </a:t>
            </a:r>
            <a:r>
              <a:rPr lang="fr-FR" b="1" dirty="0" smtClean="0"/>
              <a:t>un navigateur web</a:t>
            </a:r>
            <a:r>
              <a:rPr lang="fr-FR" dirty="0" smtClean="0"/>
              <a:t>.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/>
          <a:p>
            <a:fld id="{D0395543-C464-4B68-B6EA-8D6196BBF8C4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B113-9827-4A6F-9596-2EA2E3404927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</a:t>
            </a:r>
            <a:r>
              <a:rPr lang="fr-FR" dirty="0" err="1" smtClean="0"/>
              <a:t>Diery</a:t>
            </a:r>
            <a:r>
              <a:rPr lang="fr-FR" dirty="0" smtClean="0"/>
              <a:t> </a:t>
            </a:r>
            <a:r>
              <a:rPr lang="fr-FR" dirty="0" err="1" smtClean="0"/>
              <a:t>Ngom</a:t>
            </a:r>
            <a:r>
              <a:rPr lang="fr-FR" dirty="0" smtClean="0"/>
              <a:t>, enseignant-chercheur département Informatique UFR SATIC/UADB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72132" y="1714488"/>
            <a:ext cx="8514710" cy="4500594"/>
          </a:xfrm>
        </p:spPr>
        <p:txBody>
          <a:bodyPr>
            <a:normAutofit/>
          </a:bodyPr>
          <a:lstStyle/>
          <a:p>
            <a:r>
              <a:rPr lang="fr-FR" dirty="0" smtClean="0"/>
              <a:t>Le navigateur Web est un logiciel conçu pour interpréter le langage HTML qui est l’un des langages utilisés pour coder le contenu des pages Web. </a:t>
            </a:r>
          </a:p>
          <a:p>
            <a:r>
              <a:rPr lang="fr-FR" dirty="0" smtClean="0"/>
              <a:t>HTML est un langage web qui permet d’afficher des graphiques, de lire des fichiers audio et vidéos ainsi que d’exécuter d’autres fichiers multimédia. </a:t>
            </a:r>
          </a:p>
          <a:p>
            <a:r>
              <a:rPr lang="fr-FR" dirty="0" smtClean="0"/>
              <a:t>Les navigateurs web peuvent utiliser des modules d’extension pour afficher certains types de données comme les films ou les animations Flash.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57158" y="642918"/>
            <a:ext cx="8357264" cy="831477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Navigateur web </a:t>
            </a:r>
            <a:endParaRPr lang="fr-FR" sz="3200" b="1" dirty="0">
              <a:solidFill>
                <a:schemeClr val="tx1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98D2-8C28-4AC3-9C1B-86A603B50AD6}" type="datetime1">
              <a:rPr lang="fr-FR" smtClean="0"/>
              <a:pPr/>
              <a:t>11/06/2017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9124-9ECD-43C8-8643-CB798C3CE63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 Diery Ngom, enseignant-chercheur département Informatique UFR SATIC/UADB 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332</TotalTime>
  <Words>636</Words>
  <Application>Microsoft Office PowerPoint</Application>
  <PresentationFormat>Affichage à l'écran 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Débit</vt:lpstr>
      <vt:lpstr>Cours d’introduction aux réseaux L1 AMRT/D2AW Semestre S2-Année 2017 </vt:lpstr>
      <vt:lpstr>Chapitre 5 : Fonctionnement d’Internet</vt:lpstr>
      <vt:lpstr>Plan du cours</vt:lpstr>
      <vt:lpstr>Présentation de l’Internet</vt:lpstr>
      <vt:lpstr>Connexion physique</vt:lpstr>
      <vt:lpstr>La connexion logique</vt:lpstr>
      <vt:lpstr>Les applications </vt:lpstr>
      <vt:lpstr>Les applications (suite)</vt:lpstr>
      <vt:lpstr>Navigateur web </vt:lpstr>
      <vt:lpstr>Navigateur Web (suite)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Partie II : Notions de base en transmission</dc:title>
  <dc:creator>ollivetti pc</dc:creator>
  <cp:lastModifiedBy>ollivetti pc</cp:lastModifiedBy>
  <cp:revision>223</cp:revision>
  <dcterms:created xsi:type="dcterms:W3CDTF">2017-04-23T15:02:07Z</dcterms:created>
  <dcterms:modified xsi:type="dcterms:W3CDTF">2017-06-11T22:15:51Z</dcterms:modified>
</cp:coreProperties>
</file>