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8" r:id="rId2"/>
    <p:sldId id="289" r:id="rId3"/>
    <p:sldId id="290" r:id="rId4"/>
    <p:sldId id="291" r:id="rId5"/>
    <p:sldId id="293" r:id="rId6"/>
    <p:sldId id="295" r:id="rId7"/>
    <p:sldId id="296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78AB9-882F-4386-AA36-671FC6A07630}" type="datetimeFigureOut">
              <a:rPr lang="fr-FR" smtClean="0"/>
              <a:pPr/>
              <a:t>11/06/2017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9F6D5-E964-4DEC-81B3-9F9CB6A460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DDC8-3B74-4BF8-A3C3-E5788258A3E8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1C8-0CCE-4033-B7F6-0491276653E2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E7A5-3ED1-4E14-9783-178556B2D067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EF9B-965D-4CF8-80F6-038A314A68A1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1978-D708-4BAC-A671-8FE8D2BA0B9F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22E9-1431-4766-A10A-44A518A8BB60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62C7-6CED-4B08-8823-5D5BBB7FA7C0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7733-8DBD-4E18-804D-FABD39246FD7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F033-AFFC-4563-BAAA-E2F0A47E8061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8AB4-0C8E-40C0-9EDD-8ADACEE65E16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E36C-DA9D-481B-BC2B-B659CBBD0EB1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014FAF-DFA4-477D-A562-A3E9DF654054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1857364"/>
            <a:ext cx="8501122" cy="242889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100" dirty="0" smtClean="0">
                <a:solidFill>
                  <a:schemeClr val="bg1"/>
                </a:solidFill>
              </a:rPr>
              <a:t>Cours d’introduction aux réseaux</a:t>
            </a:r>
            <a:r>
              <a:rPr lang="fr-FR" dirty="0" smtClean="0">
                <a:solidFill>
                  <a:schemeClr val="bg1"/>
                </a:solidFill>
              </a:rPr>
              <a:t/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sz="4000" dirty="0" smtClean="0">
                <a:solidFill>
                  <a:schemeClr val="bg1"/>
                </a:solidFill>
              </a:rPr>
              <a:t>L1 AMRT/D2AW</a:t>
            </a:r>
            <a:br>
              <a:rPr lang="fr-FR" sz="4000" dirty="0" smtClean="0">
                <a:solidFill>
                  <a:schemeClr val="bg1"/>
                </a:solidFill>
              </a:rPr>
            </a:br>
            <a:r>
              <a:rPr lang="fr-FR" sz="4000" dirty="0" smtClean="0">
                <a:solidFill>
                  <a:schemeClr val="bg1"/>
                </a:solidFill>
              </a:rPr>
              <a:t>Semestre S2-Année 201</a:t>
            </a:r>
            <a:r>
              <a:rPr lang="fr-FR" sz="3600" dirty="0" smtClean="0">
                <a:solidFill>
                  <a:schemeClr val="bg1"/>
                </a:solidFill>
              </a:rPr>
              <a:t>7</a:t>
            </a:r>
            <a:r>
              <a:rPr lang="fr-FR" sz="6000" dirty="0" smtClean="0"/>
              <a:t/>
            </a:r>
            <a:br>
              <a:rPr lang="fr-FR" sz="6000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7158" y="3786190"/>
            <a:ext cx="8429684" cy="1785950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Dr. </a:t>
            </a:r>
            <a:r>
              <a:rPr lang="fr-FR" b="1" dirty="0" err="1" smtClean="0">
                <a:solidFill>
                  <a:schemeClr val="bg1"/>
                </a:solidFill>
              </a:rPr>
              <a:t>Diery</a:t>
            </a:r>
            <a:r>
              <a:rPr lang="fr-FR" b="1" dirty="0" smtClean="0">
                <a:solidFill>
                  <a:schemeClr val="bg1"/>
                </a:solidFill>
              </a:rPr>
              <a:t> NGOM</a:t>
            </a:r>
          </a:p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Enseignant–chercheur</a:t>
            </a:r>
            <a:r>
              <a:rPr lang="fr-FR" dirty="0" smtClean="0">
                <a:solidFill>
                  <a:schemeClr val="bg1"/>
                </a:solidFill>
              </a:rPr>
              <a:t> au département TIC de l’UFR SATIC, UADB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Contact :</a:t>
            </a:r>
            <a:r>
              <a:rPr lang="fr-FR" dirty="0" smtClean="0">
                <a:solidFill>
                  <a:schemeClr val="bg1"/>
                </a:solidFill>
              </a:rPr>
              <a:t> diery.ngom@uadb.edu.sn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3116"/>
            <a:ext cx="8143932" cy="1425898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 smtClean="0">
                <a:solidFill>
                  <a:schemeClr val="tx1"/>
                </a:solidFill>
              </a:rPr>
              <a:t>Chapitre 6 : Mise en place d’un réseau local</a:t>
            </a:r>
            <a:endParaRPr lang="fr-FR" sz="4400" b="1" dirty="0">
              <a:solidFill>
                <a:schemeClr val="tx1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76A8-A669-4C08-976A-93932835842E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E15-65B2-43B1-96C5-2B5849C5EFAB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9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fr-FR" dirty="0" smtClean="0"/>
              <a:t>Dr. </a:t>
            </a:r>
            <a:r>
              <a:rPr lang="fr-FR" dirty="0" err="1" smtClean="0"/>
              <a:t>Diery</a:t>
            </a:r>
            <a:r>
              <a:rPr lang="fr-FR" dirty="0" smtClean="0"/>
              <a:t> </a:t>
            </a:r>
            <a:r>
              <a:rPr lang="fr-FR" dirty="0" err="1" smtClean="0"/>
              <a:t>Ngom</a:t>
            </a:r>
            <a:r>
              <a:rPr lang="fr-FR" dirty="0" smtClean="0"/>
              <a:t>, enseignant-chercheur département Informatique UFR SATIC/UADB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648072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/>
              <a:t>Plan du cours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/>
          </a:bodyPr>
          <a:lstStyle/>
          <a:p>
            <a:pPr lvl="0"/>
            <a:r>
              <a:rPr lang="fr-FR" dirty="0" smtClean="0"/>
              <a:t>Câblages réseaux Ethernet</a:t>
            </a:r>
            <a:endParaRPr lang="fr-FR" b="1" dirty="0" smtClean="0"/>
          </a:p>
          <a:p>
            <a:pPr lvl="0"/>
            <a:r>
              <a:rPr lang="fr-FR" dirty="0" smtClean="0"/>
              <a:t>Configuration de réseaux LAN</a:t>
            </a:r>
            <a:endParaRPr lang="fr-FR" b="1" dirty="0" smtClean="0"/>
          </a:p>
          <a:p>
            <a:pPr lvl="0"/>
            <a:r>
              <a:rPr lang="fr-FR" dirty="0" smtClean="0"/>
              <a:t>Outils de débogage réseaux</a:t>
            </a:r>
            <a:endParaRPr lang="fr-FR" b="1" dirty="0" smtClean="0"/>
          </a:p>
          <a:p>
            <a:pPr lvl="0"/>
            <a:endParaRPr lang="fr-FR" b="1" dirty="0" smtClean="0"/>
          </a:p>
          <a:p>
            <a:endParaRPr lang="fr-FR" sz="26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fr-FR" dirty="0" smtClean="0"/>
              <a:t>Dr. </a:t>
            </a:r>
            <a:r>
              <a:rPr lang="fr-FR" dirty="0" err="1" smtClean="0"/>
              <a:t>Diery</a:t>
            </a:r>
            <a:r>
              <a:rPr lang="fr-FR" dirty="0" smtClean="0"/>
              <a:t> </a:t>
            </a:r>
            <a:r>
              <a:rPr lang="fr-FR" dirty="0" err="1" smtClean="0"/>
              <a:t>Ngom</a:t>
            </a:r>
            <a:r>
              <a:rPr lang="fr-FR" dirty="0" smtClean="0"/>
              <a:t>, enseignant-chercheur département Informatique UFR SATIC/UADB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85720" y="1571612"/>
            <a:ext cx="8586148" cy="4643470"/>
          </a:xfrm>
        </p:spPr>
        <p:txBody>
          <a:bodyPr>
            <a:normAutofit/>
          </a:bodyPr>
          <a:lstStyle/>
          <a:p>
            <a:r>
              <a:rPr lang="fr-FR" dirty="0" smtClean="0"/>
              <a:t>Cette partie se fait sous forme de travaux pratiques.</a:t>
            </a:r>
          </a:p>
          <a:p>
            <a:r>
              <a:rPr lang="fr-FR" dirty="0" smtClean="0"/>
              <a:t>Ces travaux pratiques permet d’apprendre à concevoir eux-mêmes des câbles réseaux Ethernet (droit et croisé) qui sont les plus utilisés aujourd’hui pour le câblage des réseaux LAN Ethernet. </a:t>
            </a:r>
          </a:p>
          <a:p>
            <a:r>
              <a:rPr lang="fr-FR" dirty="0" smtClean="0"/>
              <a:t>Le matériel utilisé est composé de rouleaux de câbles Ethernet UTP ou STP de cat 5 ou 6, de connecteurs RJ45, de pinces à sertir, de testeurs LAN Ethernet et d’ordinateurs avec cartes Ethernet RJ45.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57158" y="642918"/>
            <a:ext cx="8501122" cy="831477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Câblage réseaux Ethernet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0BE-0B5D-43CE-B870-BC91CEF292F5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9124-9ECD-43C8-8643-CB798C3CE63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775542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Configuration de réseaux locaux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500174"/>
            <a:ext cx="8572560" cy="482442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Cette partie se fait sous forme de travaux pratiques.</a:t>
            </a:r>
          </a:p>
          <a:p>
            <a:r>
              <a:rPr lang="fr-FR" dirty="0" smtClean="0"/>
              <a:t>Elle permet aux étudiants de pouvoir interconnecter et configurer des ordinateurs mis en réseaux. </a:t>
            </a:r>
            <a:endParaRPr lang="fr-FR" dirty="0" smtClean="0"/>
          </a:p>
          <a:p>
            <a:r>
              <a:rPr lang="fr-FR" dirty="0" smtClean="0"/>
              <a:t>Pour le matériel, il faut : 3 ordinateurs (au moins), des câbles réseaux </a:t>
            </a:r>
            <a:r>
              <a:rPr lang="fr-FR" dirty="0" smtClean="0"/>
              <a:t>E</a:t>
            </a:r>
            <a:r>
              <a:rPr lang="fr-FR" dirty="0" smtClean="0"/>
              <a:t>thernet droits et croisés déjà conçus, au moins un commutateur Ethernet ou un concentrateur. </a:t>
            </a:r>
            <a:endParaRPr lang="fr-FR" dirty="0" smtClean="0"/>
          </a:p>
          <a:p>
            <a:r>
              <a:rPr lang="fr-FR" dirty="0" smtClean="0"/>
              <a:t>Les configurations se font en utilisant la pile TCP/IP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paramètres TCP/IP à configurer sur chaque machines sont les adresses IP, les masques de sous-réseaux, les passerelles par défaut.</a:t>
            </a:r>
            <a:r>
              <a:rPr lang="fr-FR" dirty="0" smtClean="0"/>
              <a:t> </a:t>
            </a:r>
          </a:p>
          <a:p>
            <a:r>
              <a:rPr lang="fr-FR" dirty="0" smtClean="0"/>
              <a:t>Un moniteur vous aidera pour faire toutes ces configurations.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EF9B-965D-4CF8-80F6-038A314A68A1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fr-FR" dirty="0" smtClean="0"/>
              <a:t>Dr. </a:t>
            </a:r>
            <a:r>
              <a:rPr lang="fr-FR" dirty="0" err="1" smtClean="0"/>
              <a:t>Diery</a:t>
            </a:r>
            <a:r>
              <a:rPr lang="fr-FR" dirty="0" smtClean="0"/>
              <a:t> </a:t>
            </a:r>
            <a:r>
              <a:rPr lang="fr-FR" dirty="0" err="1" smtClean="0"/>
              <a:t>Ngom</a:t>
            </a:r>
            <a:r>
              <a:rPr lang="fr-FR" dirty="0" smtClean="0"/>
              <a:t>, enseignant-chercheur département Informatique UFR SATIC/UADB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Outils de débogage réseaux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428736"/>
            <a:ext cx="8572560" cy="4895864"/>
          </a:xfrm>
        </p:spPr>
        <p:txBody>
          <a:bodyPr>
            <a:noAutofit/>
          </a:bodyPr>
          <a:lstStyle/>
          <a:p>
            <a:r>
              <a:rPr lang="fr-FR" dirty="0" smtClean="0"/>
              <a:t>Après l’installation et la configuration d’un réseau local, il est nécessaire de diagnostiquer le fonctionnement du réseau en utilisant des outils de débogage. </a:t>
            </a:r>
          </a:p>
          <a:p>
            <a:r>
              <a:rPr lang="fr-FR" dirty="0" smtClean="0"/>
              <a:t>Parmi ces outils, nous avons : </a:t>
            </a:r>
          </a:p>
          <a:p>
            <a:r>
              <a:rPr lang="fr-FR" dirty="0" smtClean="0"/>
              <a:t>Ping qui permet de tester la connectivité entre deux machines;</a:t>
            </a:r>
          </a:p>
          <a:p>
            <a:pPr lvl="1">
              <a:buFont typeface="Wingdings" pitchFamily="2" charset="2"/>
              <a:buChar char="ü"/>
            </a:pPr>
            <a:r>
              <a:rPr lang="fr-FR" sz="2600" b="1" i="1" dirty="0" err="1" smtClean="0"/>
              <a:t>ipconfig</a:t>
            </a:r>
            <a:r>
              <a:rPr lang="fr-FR" sz="2600" b="1" i="1" dirty="0" smtClean="0"/>
              <a:t> </a:t>
            </a:r>
            <a:r>
              <a:rPr lang="fr-FR" sz="2600" dirty="0" smtClean="0"/>
              <a:t>qui permet de visualiser les paramètres TCP/IP (adresse IP, masque de réseau, passerelle, etc.);</a:t>
            </a:r>
          </a:p>
          <a:p>
            <a:pPr lvl="1">
              <a:buFont typeface="Wingdings" pitchFamily="2" charset="2"/>
              <a:buChar char="ü"/>
            </a:pPr>
            <a:r>
              <a:rPr lang="fr-FR" sz="2600" b="1" i="1" dirty="0" err="1" smtClean="0"/>
              <a:t>t</a:t>
            </a:r>
            <a:r>
              <a:rPr lang="fr-FR" sz="2600" b="1" i="1" dirty="0" err="1" smtClean="0"/>
              <a:t>racert</a:t>
            </a:r>
            <a:r>
              <a:rPr lang="fr-FR" sz="2600" dirty="0" smtClean="0"/>
              <a:t> qui permet de tracer la route suivi par les paquets IP entre une source et un destinataire;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EF9B-965D-4CF8-80F6-038A314A68A1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fr-FR" dirty="0" smtClean="0"/>
              <a:t>Dr. </a:t>
            </a:r>
            <a:r>
              <a:rPr lang="fr-FR" dirty="0" err="1" smtClean="0"/>
              <a:t>Diery</a:t>
            </a:r>
            <a:r>
              <a:rPr lang="fr-FR" dirty="0" smtClean="0"/>
              <a:t> </a:t>
            </a:r>
            <a:r>
              <a:rPr lang="fr-FR" dirty="0" err="1" smtClean="0"/>
              <a:t>Ngom</a:t>
            </a:r>
            <a:r>
              <a:rPr lang="fr-FR" dirty="0" smtClean="0"/>
              <a:t>, enseignant-chercheur département Informatique UFR SATIC/UADB 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642934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Outils de débogage </a:t>
            </a:r>
            <a:r>
              <a:rPr lang="fr-FR" sz="3200" b="1" dirty="0" smtClean="0">
                <a:solidFill>
                  <a:schemeClr val="tx1"/>
                </a:solidFill>
              </a:rPr>
              <a:t>réseaux (suite)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643050"/>
            <a:ext cx="8429684" cy="46815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FR" b="1" i="1" dirty="0" err="1" smtClean="0"/>
              <a:t>n</a:t>
            </a:r>
            <a:r>
              <a:rPr lang="fr-FR" b="1" i="1" dirty="0" err="1" smtClean="0"/>
              <a:t>slookup</a:t>
            </a:r>
            <a:r>
              <a:rPr lang="fr-FR" b="1" i="1" dirty="0" smtClean="0"/>
              <a:t> </a:t>
            </a:r>
            <a:r>
              <a:rPr lang="fr-FR" dirty="0" smtClean="0"/>
              <a:t>pour voir les information sur le DNS;</a:t>
            </a:r>
          </a:p>
          <a:p>
            <a:pPr>
              <a:buFont typeface="Wingdings" pitchFamily="2" charset="2"/>
              <a:buChar char="ü"/>
            </a:pPr>
            <a:r>
              <a:rPr lang="fr-FR" b="1" i="1" dirty="0" err="1" smtClean="0"/>
              <a:t>arp</a:t>
            </a:r>
            <a:r>
              <a:rPr lang="fr-FR" b="1" i="1" dirty="0" smtClean="0"/>
              <a:t> –a</a:t>
            </a:r>
            <a:r>
              <a:rPr lang="fr-FR" dirty="0" smtClean="0"/>
              <a:t> pour voir le cache </a:t>
            </a:r>
            <a:r>
              <a:rPr lang="fr-FR" dirty="0" err="1" smtClean="0"/>
              <a:t>arp</a:t>
            </a:r>
            <a:r>
              <a:rPr lang="fr-FR" dirty="0" smtClean="0"/>
              <a:t>;</a:t>
            </a:r>
          </a:p>
          <a:p>
            <a:pPr>
              <a:buFont typeface="Wingdings" pitchFamily="2" charset="2"/>
              <a:buChar char="ü"/>
            </a:pPr>
            <a:r>
              <a:rPr lang="fr-FR" sz="2600" b="1" i="1" dirty="0" err="1" smtClean="0"/>
              <a:t>netstat</a:t>
            </a:r>
            <a:r>
              <a:rPr lang="fr-FR" sz="2600" dirty="0" smtClean="0"/>
              <a:t> </a:t>
            </a:r>
            <a:r>
              <a:rPr lang="fr-FR" sz="2600" dirty="0" smtClean="0"/>
              <a:t>qui a plusieurs option (-rn pour voir la table de </a:t>
            </a:r>
            <a:r>
              <a:rPr lang="fr-FR" sz="2600" dirty="0" smtClean="0"/>
              <a:t>routage, -e pour voir les statistiques des interfaces </a:t>
            </a:r>
            <a:r>
              <a:rPr lang="fr-FR" sz="2600" dirty="0" err="1" smtClean="0"/>
              <a:t>ethernet</a:t>
            </a:r>
            <a:r>
              <a:rPr lang="fr-FR" sz="2600" dirty="0" smtClean="0"/>
              <a:t>);</a:t>
            </a:r>
            <a:endParaRPr lang="fr-FR" dirty="0" smtClean="0"/>
          </a:p>
          <a:p>
            <a:r>
              <a:rPr lang="fr-FR" dirty="0" smtClean="0"/>
              <a:t>Notons que cette liste d’outils n’est pas exhaustive et qu’il existe beaucoup d’autres outils qui peuvent être utilisés par les administrateurs réseaux pour le débogage.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EF9B-965D-4CF8-80F6-038A314A68A1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fr-FR" dirty="0" smtClean="0"/>
              <a:t>Dr. </a:t>
            </a:r>
            <a:r>
              <a:rPr lang="fr-FR" dirty="0" err="1" smtClean="0"/>
              <a:t>Diery</a:t>
            </a:r>
            <a:r>
              <a:rPr lang="fr-FR" dirty="0" smtClean="0"/>
              <a:t> </a:t>
            </a:r>
            <a:r>
              <a:rPr lang="fr-FR" dirty="0" err="1" smtClean="0"/>
              <a:t>Ngom</a:t>
            </a:r>
            <a:r>
              <a:rPr lang="fr-FR" dirty="0" smtClean="0"/>
              <a:t>, enseignant-chercheur département Informatique UFR SATIC/UADB 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372</TotalTime>
  <Words>462</Words>
  <Application>Microsoft Office PowerPoint</Application>
  <PresentationFormat>Affichage à l'écran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Débit</vt:lpstr>
      <vt:lpstr>Cours d’introduction aux réseaux L1 AMRT/D2AW Semestre S2-Année 2017 </vt:lpstr>
      <vt:lpstr>Chapitre 6 : Mise en place d’un réseau local</vt:lpstr>
      <vt:lpstr>Plan du cours</vt:lpstr>
      <vt:lpstr>Câblage réseaux Ethernet</vt:lpstr>
      <vt:lpstr>Configuration de réseaux locaux</vt:lpstr>
      <vt:lpstr>Outils de débogage réseaux</vt:lpstr>
      <vt:lpstr>Outils de débogage réseaux (suite)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Partie II : Notions de base en transmission</dc:title>
  <dc:creator>ollivetti pc</dc:creator>
  <cp:lastModifiedBy>ollivetti pc</cp:lastModifiedBy>
  <cp:revision>238</cp:revision>
  <dcterms:created xsi:type="dcterms:W3CDTF">2017-04-23T15:02:07Z</dcterms:created>
  <dcterms:modified xsi:type="dcterms:W3CDTF">2017-06-11T23:01:56Z</dcterms:modified>
</cp:coreProperties>
</file>