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687" r:id="rId2"/>
    <p:sldId id="688" r:id="rId3"/>
    <p:sldId id="610" r:id="rId4"/>
    <p:sldId id="257" r:id="rId5"/>
    <p:sldId id="271" r:id="rId6"/>
    <p:sldId id="266" r:id="rId7"/>
    <p:sldId id="259" r:id="rId8"/>
    <p:sldId id="612" r:id="rId9"/>
    <p:sldId id="613" r:id="rId10"/>
    <p:sldId id="614" r:id="rId11"/>
    <p:sldId id="615" r:id="rId12"/>
    <p:sldId id="616" r:id="rId13"/>
    <p:sldId id="617" r:id="rId14"/>
    <p:sldId id="618" r:id="rId15"/>
    <p:sldId id="619" r:id="rId16"/>
    <p:sldId id="620" r:id="rId17"/>
    <p:sldId id="621" r:id="rId18"/>
    <p:sldId id="622" r:id="rId19"/>
    <p:sldId id="641" r:id="rId20"/>
    <p:sldId id="644" r:id="rId21"/>
    <p:sldId id="623" r:id="rId22"/>
    <p:sldId id="624" r:id="rId23"/>
    <p:sldId id="625" r:id="rId24"/>
    <p:sldId id="626" r:id="rId25"/>
    <p:sldId id="627" r:id="rId26"/>
    <p:sldId id="628" r:id="rId27"/>
    <p:sldId id="629" r:id="rId28"/>
    <p:sldId id="630" r:id="rId29"/>
    <p:sldId id="631" r:id="rId30"/>
    <p:sldId id="637" r:id="rId31"/>
    <p:sldId id="267" r:id="rId32"/>
    <p:sldId id="652" r:id="rId33"/>
    <p:sldId id="653" r:id="rId34"/>
    <p:sldId id="648" r:id="rId35"/>
    <p:sldId id="649" r:id="rId36"/>
    <p:sldId id="650" r:id="rId37"/>
    <p:sldId id="458" r:id="rId38"/>
    <p:sldId id="461" r:id="rId39"/>
    <p:sldId id="656" r:id="rId40"/>
    <p:sldId id="462" r:id="rId41"/>
    <p:sldId id="463" r:id="rId42"/>
    <p:sldId id="657" r:id="rId43"/>
    <p:sldId id="464" r:id="rId44"/>
    <p:sldId id="477" r:id="rId45"/>
    <p:sldId id="479" r:id="rId46"/>
    <p:sldId id="661" r:id="rId47"/>
    <p:sldId id="268" r:id="rId48"/>
    <p:sldId id="664" r:id="rId49"/>
    <p:sldId id="396" r:id="rId50"/>
    <p:sldId id="665" r:id="rId51"/>
    <p:sldId id="666" r:id="rId52"/>
    <p:sldId id="397" r:id="rId53"/>
    <p:sldId id="398" r:id="rId54"/>
    <p:sldId id="399" r:id="rId55"/>
    <p:sldId id="668" r:id="rId56"/>
    <p:sldId id="402" r:id="rId57"/>
    <p:sldId id="670" r:id="rId58"/>
    <p:sldId id="671" r:id="rId59"/>
    <p:sldId id="672" r:id="rId60"/>
    <p:sldId id="404" r:id="rId61"/>
    <p:sldId id="408" r:id="rId62"/>
    <p:sldId id="675" r:id="rId63"/>
    <p:sldId id="410" r:id="rId64"/>
    <p:sldId id="413" r:id="rId65"/>
    <p:sldId id="678" r:id="rId66"/>
    <p:sldId id="415" r:id="rId67"/>
    <p:sldId id="683" r:id="rId68"/>
    <p:sldId id="684" r:id="rId69"/>
    <p:sldId id="685" r:id="rId70"/>
    <p:sldId id="421" r:id="rId71"/>
    <p:sldId id="686" r:id="rId72"/>
    <p:sldId id="422" r:id="rId73"/>
    <p:sldId id="423" r:id="rId74"/>
    <p:sldId id="424" r:id="rId75"/>
    <p:sldId id="679" r:id="rId76"/>
    <p:sldId id="680" r:id="rId77"/>
    <p:sldId id="269" r:id="rId78"/>
    <p:sldId id="585" r:id="rId79"/>
    <p:sldId id="334" r:id="rId80"/>
    <p:sldId id="335" r:id="rId81"/>
    <p:sldId id="337" r:id="rId82"/>
    <p:sldId id="340" r:id="rId83"/>
    <p:sldId id="590" r:id="rId84"/>
    <p:sldId id="591" r:id="rId85"/>
    <p:sldId id="342" r:id="rId86"/>
    <p:sldId id="592" r:id="rId87"/>
    <p:sldId id="593" r:id="rId88"/>
    <p:sldId id="595" r:id="rId89"/>
    <p:sldId id="596" r:id="rId90"/>
    <p:sldId id="346" r:id="rId91"/>
    <p:sldId id="597" r:id="rId92"/>
    <p:sldId id="598" r:id="rId93"/>
    <p:sldId id="353" r:id="rId94"/>
    <p:sldId id="599" r:id="rId95"/>
    <p:sldId id="589" r:id="rId96"/>
    <p:sldId id="354" r:id="rId97"/>
    <p:sldId id="600" r:id="rId98"/>
    <p:sldId id="586" r:id="rId99"/>
    <p:sldId id="270" r:id="rId100"/>
    <p:sldId id="584" r:id="rId101"/>
    <p:sldId id="520" r:id="rId102"/>
    <p:sldId id="523" r:id="rId103"/>
    <p:sldId id="601" r:id="rId104"/>
    <p:sldId id="525" r:id="rId105"/>
    <p:sldId id="602" r:id="rId106"/>
    <p:sldId id="526" r:id="rId107"/>
    <p:sldId id="528" r:id="rId108"/>
    <p:sldId id="603" r:id="rId109"/>
    <p:sldId id="530" r:id="rId110"/>
    <p:sldId id="532" r:id="rId111"/>
    <p:sldId id="604" r:id="rId112"/>
    <p:sldId id="545" r:id="rId113"/>
    <p:sldId id="608" r:id="rId114"/>
    <p:sldId id="587" r:id="rId1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7C1C4"/>
    <a:srgbClr val="EDEBEC"/>
    <a:srgbClr val="FF3300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5254" autoAdjust="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1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wmf"/><Relationship Id="rId1" Type="http://schemas.openxmlformats.org/officeDocument/2006/relationships/image" Target="../media/image14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47.wmf"/><Relationship Id="rId1" Type="http://schemas.openxmlformats.org/officeDocument/2006/relationships/image" Target="../media/image164.wmf"/><Relationship Id="rId5" Type="http://schemas.openxmlformats.org/officeDocument/2006/relationships/image" Target="../media/image166.wmf"/><Relationship Id="rId4" Type="http://schemas.openxmlformats.org/officeDocument/2006/relationships/image" Target="../media/image14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4" Type="http://schemas.openxmlformats.org/officeDocument/2006/relationships/image" Target="../media/image17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Relationship Id="rId9" Type="http://schemas.openxmlformats.org/officeDocument/2006/relationships/image" Target="../media/image186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4" Type="http://schemas.openxmlformats.org/officeDocument/2006/relationships/image" Target="../media/image190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2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6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4" Type="http://schemas.openxmlformats.org/officeDocument/2006/relationships/image" Target="../media/image201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4" Type="http://schemas.openxmlformats.org/officeDocument/2006/relationships/image" Target="../media/image214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4" Type="http://schemas.openxmlformats.org/officeDocument/2006/relationships/image" Target="../media/image218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1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Relationship Id="rId4" Type="http://schemas.openxmlformats.org/officeDocument/2006/relationships/image" Target="../media/image225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4" Type="http://schemas.openxmlformats.org/officeDocument/2006/relationships/image" Target="../media/image230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Relationship Id="rId4" Type="http://schemas.openxmlformats.org/officeDocument/2006/relationships/image" Target="../media/image2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wmf"/><Relationship Id="rId1" Type="http://schemas.openxmlformats.org/officeDocument/2006/relationships/image" Target="../media/image239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6" Type="http://schemas.openxmlformats.org/officeDocument/2006/relationships/image" Target="../media/image249.wmf"/><Relationship Id="rId5" Type="http://schemas.openxmlformats.org/officeDocument/2006/relationships/image" Target="../media/image248.wmf"/><Relationship Id="rId4" Type="http://schemas.openxmlformats.org/officeDocument/2006/relationships/image" Target="../media/image247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Relationship Id="rId4" Type="http://schemas.openxmlformats.org/officeDocument/2006/relationships/image" Target="../media/image253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Relationship Id="rId4" Type="http://schemas.openxmlformats.org/officeDocument/2006/relationships/image" Target="../media/image257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wmf"/><Relationship Id="rId1" Type="http://schemas.openxmlformats.org/officeDocument/2006/relationships/image" Target="../media/image261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Relationship Id="rId5" Type="http://schemas.openxmlformats.org/officeDocument/2006/relationships/image" Target="../media/image269.wmf"/><Relationship Id="rId4" Type="http://schemas.openxmlformats.org/officeDocument/2006/relationships/image" Target="../media/image26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3894E-123C-4334-A9B9-C257E3EAB675}" type="datetimeFigureOut">
              <a:rPr lang="fr-FR" smtClean="0"/>
              <a:pPr/>
              <a:t>03/07/2017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633BC-C343-4BC2-B77D-F04C40D4432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389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9178B-F79E-4F81-9E48-F98C3D2747A9}" type="datetimeFigureOut">
              <a:rPr lang="fr-FR" smtClean="0"/>
              <a:pPr/>
              <a:t>03/07/2017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3DA71-7334-4A05-A783-0A68EDEFDB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04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EA6C5-4E6B-4BA9-BC42-F88C507CE96A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72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3DA71-7334-4A05-A783-0A68EDEFDBE5}" type="slidenum">
              <a:rPr lang="fr-FR" smtClean="0"/>
              <a:pPr/>
              <a:t>88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05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3DA71-7334-4A05-A783-0A68EDEFDBE5}" type="slidenum">
              <a:rPr lang="fr-FR" smtClean="0"/>
              <a:pPr/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49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5524-C19D-4905-993C-5069B5324D36}" type="datetimeFigureOut">
              <a:rPr lang="fr-FR" smtClean="0"/>
              <a:pPr/>
              <a:t>03/07/2017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AD4-858A-46D3-A683-C082A86E9E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5524-C19D-4905-993C-5069B5324D36}" type="datetimeFigureOut">
              <a:rPr lang="fr-FR" smtClean="0"/>
              <a:pPr/>
              <a:t>03/07/2017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AD4-858A-46D3-A683-C082A86E9E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5524-C19D-4905-993C-5069B5324D36}" type="datetimeFigureOut">
              <a:rPr lang="fr-FR" smtClean="0"/>
              <a:pPr/>
              <a:t>03/07/2017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AD4-858A-46D3-A683-C082A86E9E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5524-C19D-4905-993C-5069B5324D36}" type="datetimeFigureOut">
              <a:rPr lang="fr-FR" smtClean="0"/>
              <a:pPr/>
              <a:t>03/07/2017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AD4-858A-46D3-A683-C082A86E9E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5524-C19D-4905-993C-5069B5324D36}" type="datetimeFigureOut">
              <a:rPr lang="fr-FR" smtClean="0"/>
              <a:pPr/>
              <a:t>03/07/2017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AD4-858A-46D3-A683-C082A86E9E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5524-C19D-4905-993C-5069B5324D36}" type="datetimeFigureOut">
              <a:rPr lang="fr-FR" smtClean="0"/>
              <a:pPr/>
              <a:t>03/07/2017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AD4-858A-46D3-A683-C082A86E9E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5524-C19D-4905-993C-5069B5324D36}" type="datetimeFigureOut">
              <a:rPr lang="fr-FR" smtClean="0"/>
              <a:pPr/>
              <a:t>03/07/2017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AD4-858A-46D3-A683-C082A86E9E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5524-C19D-4905-993C-5069B5324D36}" type="datetimeFigureOut">
              <a:rPr lang="fr-FR" smtClean="0"/>
              <a:pPr/>
              <a:t>03/07/2017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AD4-858A-46D3-A683-C082A86E9E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5524-C19D-4905-993C-5069B5324D36}" type="datetimeFigureOut">
              <a:rPr lang="fr-FR" smtClean="0"/>
              <a:pPr/>
              <a:t>03/07/2017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AD4-858A-46D3-A683-C082A86E9E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5524-C19D-4905-993C-5069B5324D36}" type="datetimeFigureOut">
              <a:rPr lang="fr-FR" smtClean="0"/>
              <a:pPr/>
              <a:t>03/07/2017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AD4-858A-46D3-A683-C082A86E9E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5524-C19D-4905-993C-5069B5324D36}" type="datetimeFigureOut">
              <a:rPr lang="fr-FR" smtClean="0"/>
              <a:pPr/>
              <a:t>03/07/2017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AD4-858A-46D3-A683-C082A86E9E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05524-C19D-4905-993C-5069B5324D36}" type="datetimeFigureOut">
              <a:rPr lang="fr-FR" smtClean="0"/>
              <a:pPr/>
              <a:t>03/07/2017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A2AD4-858A-46D3-A683-C082A86E9E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13" Type="http://schemas.openxmlformats.org/officeDocument/2006/relationships/oleObject" Target="../embeddings/oleObject183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24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45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247.wmf"/><Relationship Id="rId4" Type="http://schemas.openxmlformats.org/officeDocument/2006/relationships/image" Target="../media/image244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249.wmf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251.wmf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253.wmf"/><Relationship Id="rId4" Type="http://schemas.openxmlformats.org/officeDocument/2006/relationships/image" Target="../media/image250.wmf"/><Relationship Id="rId9" Type="http://schemas.openxmlformats.org/officeDocument/2006/relationships/oleObject" Target="../embeddings/oleObject187.bin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55.wmf"/><Relationship Id="rId5" Type="http://schemas.openxmlformats.org/officeDocument/2006/relationships/oleObject" Target="../embeddings/oleObject189.bin"/><Relationship Id="rId10" Type="http://schemas.openxmlformats.org/officeDocument/2006/relationships/image" Target="../media/image257.wmf"/><Relationship Id="rId4" Type="http://schemas.openxmlformats.org/officeDocument/2006/relationships/image" Target="../media/image254.wmf"/><Relationship Id="rId9" Type="http://schemas.openxmlformats.org/officeDocument/2006/relationships/oleObject" Target="../embeddings/oleObject191.bin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png"/><Relationship Id="rId3" Type="http://schemas.openxmlformats.org/officeDocument/2006/relationships/oleObject" Target="../embeddings/oleObject192.bin"/><Relationship Id="rId7" Type="http://schemas.openxmlformats.org/officeDocument/2006/relationships/image" Target="../media/image26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262.w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261.wmf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13" Type="http://schemas.openxmlformats.org/officeDocument/2006/relationships/image" Target="../media/image270.png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26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66.w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0" Type="http://schemas.openxmlformats.org/officeDocument/2006/relationships/image" Target="../media/image268.wmf"/><Relationship Id="rId4" Type="http://schemas.openxmlformats.org/officeDocument/2006/relationships/image" Target="../media/image265.wmf"/><Relationship Id="rId9" Type="http://schemas.openxmlformats.org/officeDocument/2006/relationships/oleObject" Target="../embeddings/oleObject197.bin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png"/><Relationship Id="rId11" Type="http://schemas.openxmlformats.org/officeDocument/2006/relationships/image" Target="../media/image19.wmf"/><Relationship Id="rId5" Type="http://schemas.openxmlformats.org/officeDocument/2006/relationships/image" Target="../media/image20.png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7.wmf"/><Relationship Id="rId9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8.wmf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0.wmf"/><Relationship Id="rId5" Type="http://schemas.openxmlformats.org/officeDocument/2006/relationships/image" Target="../media/image31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27.wmf"/><Relationship Id="rId9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8.wmf"/><Relationship Id="rId22" Type="http://schemas.openxmlformats.org/officeDocument/2006/relationships/image" Target="../media/image42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11" Type="http://schemas.openxmlformats.org/officeDocument/2006/relationships/image" Target="../media/image49.wmf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46.wmf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55.wmf"/><Relationship Id="rId3" Type="http://schemas.openxmlformats.org/officeDocument/2006/relationships/oleObject" Target="../embeddings/oleObject32.bin"/><Relationship Id="rId7" Type="http://schemas.openxmlformats.org/officeDocument/2006/relationships/image" Target="../media/image56.png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11" Type="http://schemas.openxmlformats.org/officeDocument/2006/relationships/image" Target="../media/image54.wmf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51.wmf"/><Relationship Id="rId9" Type="http://schemas.openxmlformats.org/officeDocument/2006/relationships/image" Target="../media/image5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6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wmf"/><Relationship Id="rId11" Type="http://schemas.openxmlformats.org/officeDocument/2006/relationships/image" Target="../media/image61.png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4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41.bin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68.png"/><Relationship Id="rId5" Type="http://schemas.openxmlformats.org/officeDocument/2006/relationships/image" Target="../media/image66.png"/><Relationship Id="rId10" Type="http://schemas.openxmlformats.org/officeDocument/2006/relationships/image" Target="../media/image67.png"/><Relationship Id="rId4" Type="http://schemas.openxmlformats.org/officeDocument/2006/relationships/image" Target="../media/image63.wmf"/><Relationship Id="rId9" Type="http://schemas.openxmlformats.org/officeDocument/2006/relationships/image" Target="../media/image6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5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7.png"/><Relationship Id="rId11" Type="http://schemas.openxmlformats.org/officeDocument/2006/relationships/image" Target="../media/image74.wmf"/><Relationship Id="rId5" Type="http://schemas.openxmlformats.org/officeDocument/2006/relationships/image" Target="../media/image76.png"/><Relationship Id="rId10" Type="http://schemas.openxmlformats.org/officeDocument/2006/relationships/oleObject" Target="../embeddings/oleObject49.bin"/><Relationship Id="rId4" Type="http://schemas.openxmlformats.org/officeDocument/2006/relationships/image" Target="../media/image72.wmf"/><Relationship Id="rId9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80.png"/><Relationship Id="rId4" Type="http://schemas.openxmlformats.org/officeDocument/2006/relationships/image" Target="../media/image7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82.png"/><Relationship Id="rId4" Type="http://schemas.openxmlformats.org/officeDocument/2006/relationships/image" Target="../media/image8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84.png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5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95.png"/><Relationship Id="rId4" Type="http://schemas.openxmlformats.org/officeDocument/2006/relationships/image" Target="../media/image93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9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9.wmf"/><Relationship Id="rId11" Type="http://schemas.openxmlformats.org/officeDocument/2006/relationships/image" Target="../media/image102.png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63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oleObject" Target="../embeddings/oleObject64.bin"/><Relationship Id="rId7" Type="http://schemas.openxmlformats.org/officeDocument/2006/relationships/image" Target="../media/image10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106.png"/><Relationship Id="rId4" Type="http://schemas.openxmlformats.org/officeDocument/2006/relationships/image" Target="../media/image103.wmf"/><Relationship Id="rId9" Type="http://schemas.openxmlformats.org/officeDocument/2006/relationships/image" Target="../media/image105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107.wmf"/><Relationship Id="rId9" Type="http://schemas.openxmlformats.org/officeDocument/2006/relationships/image" Target="../media/image1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7" Type="http://schemas.openxmlformats.org/officeDocument/2006/relationships/image" Target="../media/image1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114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11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124.wmf"/><Relationship Id="rId3" Type="http://schemas.openxmlformats.org/officeDocument/2006/relationships/oleObject" Target="../embeddings/oleObject75.bin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7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123.wmf"/><Relationship Id="rId5" Type="http://schemas.openxmlformats.org/officeDocument/2006/relationships/image" Target="../media/image126.png"/><Relationship Id="rId15" Type="http://schemas.openxmlformats.org/officeDocument/2006/relationships/image" Target="../media/image125.wmf"/><Relationship Id="rId10" Type="http://schemas.openxmlformats.org/officeDocument/2006/relationships/oleObject" Target="../embeddings/oleObject78.bin"/><Relationship Id="rId4" Type="http://schemas.openxmlformats.org/officeDocument/2006/relationships/image" Target="../media/image120.wmf"/><Relationship Id="rId9" Type="http://schemas.openxmlformats.org/officeDocument/2006/relationships/image" Target="../media/image122.wmf"/><Relationship Id="rId14" Type="http://schemas.openxmlformats.org/officeDocument/2006/relationships/oleObject" Target="../embeddings/oleObject80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2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8.png"/><Relationship Id="rId5" Type="http://schemas.openxmlformats.org/officeDocument/2006/relationships/image" Target="../media/image127.wmf"/><Relationship Id="rId4" Type="http://schemas.openxmlformats.org/officeDocument/2006/relationships/oleObject" Target="../embeddings/oleObject81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7" Type="http://schemas.openxmlformats.org/officeDocument/2006/relationships/image" Target="../media/image13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7" Type="http://schemas.openxmlformats.org/officeDocument/2006/relationships/image" Target="../media/image13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6.png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8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42.png"/><Relationship Id="rId4" Type="http://schemas.openxmlformats.org/officeDocument/2006/relationships/image" Target="../media/image141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7" Type="http://schemas.openxmlformats.org/officeDocument/2006/relationships/image" Target="../media/image14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145.png"/><Relationship Id="rId4" Type="http://schemas.openxmlformats.org/officeDocument/2006/relationships/image" Target="../media/image143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image" Target="../media/image151.png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91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5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155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57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162.png"/><Relationship Id="rId4" Type="http://schemas.openxmlformats.org/officeDocument/2006/relationships/image" Target="../media/image161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43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image" Target="../media/image167.png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6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49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0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68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13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image" Target="../media/image177.png"/><Relationship Id="rId7" Type="http://schemas.openxmlformats.org/officeDocument/2006/relationships/image" Target="../media/image17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15.bin"/><Relationship Id="rId5" Type="http://schemas.openxmlformats.org/officeDocument/2006/relationships/image" Target="../media/image174.w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76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122.bin"/><Relationship Id="rId18" Type="http://schemas.openxmlformats.org/officeDocument/2006/relationships/oleObject" Target="../embeddings/oleObject125.bin"/><Relationship Id="rId3" Type="http://schemas.openxmlformats.org/officeDocument/2006/relationships/oleObject" Target="../embeddings/oleObject117.bin"/><Relationship Id="rId21" Type="http://schemas.openxmlformats.org/officeDocument/2006/relationships/image" Target="../media/image185.wmf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82.w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4.wmf"/><Relationship Id="rId20" Type="http://schemas.openxmlformats.org/officeDocument/2006/relationships/oleObject" Target="../embeddings/oleObject127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image" Target="../media/image186.wmf"/><Relationship Id="rId10" Type="http://schemas.openxmlformats.org/officeDocument/2006/relationships/image" Target="../media/image181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83.wmf"/><Relationship Id="rId22" Type="http://schemas.openxmlformats.org/officeDocument/2006/relationships/oleObject" Target="../embeddings/oleObject128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image" Target="../media/image191.png"/><Relationship Id="rId7" Type="http://schemas.openxmlformats.org/officeDocument/2006/relationships/image" Target="../media/image18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90.wmf"/><Relationship Id="rId5" Type="http://schemas.openxmlformats.org/officeDocument/2006/relationships/image" Target="../media/image187.wmf"/><Relationship Id="rId10" Type="http://schemas.openxmlformats.org/officeDocument/2006/relationships/oleObject" Target="../embeddings/oleObject132.bin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89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192.wmf"/><Relationship Id="rId4" Type="http://schemas.openxmlformats.org/officeDocument/2006/relationships/oleObject" Target="../embeddings/oleObject133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95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94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96.wmf"/><Relationship Id="rId4" Type="http://schemas.openxmlformats.org/officeDocument/2006/relationships/oleObject" Target="../embeddings/oleObject136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201.w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140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03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202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06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205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09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208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214.wmf"/><Relationship Id="rId5" Type="http://schemas.openxmlformats.org/officeDocument/2006/relationships/image" Target="../media/image211.wmf"/><Relationship Id="rId10" Type="http://schemas.openxmlformats.org/officeDocument/2006/relationships/oleObject" Target="../embeddings/oleObject153.bin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213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218.wmf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15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\\localhost\commons.wikimedia.org\wiki\File:Signaux.png" TargetMode="Externa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20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219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221.w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23.wmf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225.wmf"/><Relationship Id="rId4" Type="http://schemas.openxmlformats.org/officeDocument/2006/relationships/image" Target="../media/image222.wmf"/><Relationship Id="rId9" Type="http://schemas.openxmlformats.org/officeDocument/2006/relationships/oleObject" Target="../embeddings/oleObject164.bin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jpe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166.bin"/><Relationship Id="rId10" Type="http://schemas.openxmlformats.org/officeDocument/2006/relationships/image" Target="../media/image230.wmf"/><Relationship Id="rId4" Type="http://schemas.openxmlformats.org/officeDocument/2006/relationships/image" Target="../media/image227.wmf"/><Relationship Id="rId9" Type="http://schemas.openxmlformats.org/officeDocument/2006/relationships/oleObject" Target="../embeddings/oleObject168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32.w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231.wmf"/><Relationship Id="rId9" Type="http://schemas.openxmlformats.org/officeDocument/2006/relationships/image" Target="../media/image234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36.wmf"/><Relationship Id="rId5" Type="http://schemas.openxmlformats.org/officeDocument/2006/relationships/oleObject" Target="../embeddings/oleObject173.bin"/><Relationship Id="rId10" Type="http://schemas.openxmlformats.org/officeDocument/2006/relationships/image" Target="../media/image238.wmf"/><Relationship Id="rId4" Type="http://schemas.openxmlformats.org/officeDocument/2006/relationships/image" Target="../media/image235.wmf"/><Relationship Id="rId9" Type="http://schemas.openxmlformats.org/officeDocument/2006/relationships/oleObject" Target="../embeddings/oleObject175.bin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6.bin"/><Relationship Id="rId7" Type="http://schemas.openxmlformats.org/officeDocument/2006/relationships/image" Target="../media/image24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40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239.w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851920" y="3933056"/>
            <a:ext cx="1919706" cy="4080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Licence 1 AMRT</a:t>
            </a: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2214546" y="357166"/>
            <a:ext cx="542928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UNIVERSITE ALIOUNE DIOP BAMBEY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331640" y="3140968"/>
            <a:ext cx="7358114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DEPARTEMENT DE TELECOMMUNICATION ET INFORMATIQUE</a:t>
            </a:r>
            <a:endParaRPr lang="fr-FR" sz="2000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062028"/>
            <a:ext cx="10191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ZoneTexte 11"/>
          <p:cNvSpPr txBox="1"/>
          <p:nvPr/>
        </p:nvSpPr>
        <p:spPr>
          <a:xfrm>
            <a:off x="2214546" y="6286520"/>
            <a:ext cx="5500726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Dr.  Alphousseyni Ndiaye Enseignant- Chercheur en Physique Appliquée</a:t>
            </a:r>
            <a:endParaRPr lang="fr-FR" sz="16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2483768" y="4797152"/>
            <a:ext cx="5000660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Module:  </a:t>
            </a:r>
            <a:r>
              <a:rPr lang="fr-FR" sz="2000" b="1" dirty="0" err="1" smtClean="0"/>
              <a:t>Electricite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2938450" y="5600658"/>
            <a:ext cx="413388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Année universitaire 2016-2017</a:t>
            </a:r>
            <a:endParaRPr lang="fr-FR" sz="20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A351-02D4-42AA-A08D-F22AE7301AD0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779912" y="2348880"/>
            <a:ext cx="2088232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UFR-</a:t>
            </a:r>
            <a:r>
              <a:rPr lang="fr-FR" sz="2000" b="1" dirty="0" smtClean="0"/>
              <a:t>SATIC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945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2576" y="44624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1.2. Courant et tension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908720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1.2.1. Courant électrique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83568" y="4077072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dq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: quantité de charge traversant la section pendant la durée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dt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1772816"/>
            <a:ext cx="84604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Courant électrique : mouvement d’ensemble de porteurs de charges électriques.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Intensité du courant électrique : débit de charge en un point donné.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Objet 9"/>
          <p:cNvGraphicFramePr>
            <a:graphicFrameLocks noChangeAspect="1"/>
          </p:cNvGraphicFramePr>
          <p:nvPr/>
        </p:nvGraphicFramePr>
        <p:xfrm>
          <a:off x="3132138" y="3357563"/>
          <a:ext cx="345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91" name="Équation" r:id="rId4" imgW="1726920" imgH="419040" progId="Equation.3">
                  <p:embed/>
                </p:oleObj>
              </mc:Choice>
              <mc:Fallback>
                <p:oleObj name="Équation" r:id="rId4" imgW="172692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357563"/>
                        <a:ext cx="3454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83568" y="4759984"/>
            <a:ext cx="84604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Sens conventionnel du courant : sens contraire du sens de mouvement des électrons.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Densité du courant  :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492500" y="5661025"/>
          <a:ext cx="444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92" name="Équation" r:id="rId6" imgW="2222280" imgH="419040" progId="Equation.3">
                  <p:embed/>
                </p:oleObj>
              </mc:Choice>
              <mc:Fallback>
                <p:oleObj name="Équation" r:id="rId6" imgW="222228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661025"/>
                        <a:ext cx="4445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72816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Introduction</a:t>
            </a:r>
            <a:endParaRPr lang="fr-FR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2786152"/>
            <a:ext cx="8460432" cy="142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Les quadripôles jouent un rôle fondamental dans l’analyse des systèmes. Il est souvent possible  de décomposer un système électrique ou électronique en un ensemble de quadripôles.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1. Généralités</a:t>
            </a:r>
            <a:endParaRPr lang="fr-FR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1772816"/>
            <a:ext cx="84604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Un quadripôle est un composant ou un réseau électrique à deux paires de pôles (deux bornes d’entrée et deux bornes de sortie). 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Chacune de ces paires forme un dipôle (le courant entrant est égale au courant sortant).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576" y="908720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1.1. Définition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043608" y="5517232"/>
            <a:ext cx="30243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Ve : la tension d’entrée</a:t>
            </a:r>
          </a:p>
          <a:p>
            <a:pPr algn="just">
              <a:lnSpc>
                <a:spcPct val="150000"/>
              </a:lnSpc>
            </a:pP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Ie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: le courant d’entrée 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292080" y="5517232"/>
            <a:ext cx="30243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Vs : la tension de sortie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Is : le courant de sortie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1873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1128" y="3789040"/>
            <a:ext cx="3827096" cy="1284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1124744"/>
            <a:ext cx="8460432" cy="142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On peut écrire des relations entre grandeurs d’entrée et de sortie. 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Ces relations peuvent s’exprimer de plusieurs façons en exprimant deux des grandeurs en fonction des deux autres.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576" y="44624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1.2. Caractéristiques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83568" y="2858160"/>
            <a:ext cx="84604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Paramètres propres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Lorsque ces relations ne dépendent que du quadripôle, les coefficients obtenus sont appelés paramètres propres du quadripôle. 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Ce sont des caractéristiques hors-montage.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620688"/>
            <a:ext cx="84604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Paramètres en charge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On appelle paramètres en charge les caractéristiques du quadripôle lorsqu’il est inséré dans un montage.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Alimenté par une source, le quadripôle débite sur une charge.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3568" y="5077633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Il existe un état électrique du quadripôle qui dépend du générateur et de la charge.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8763" y="2860849"/>
            <a:ext cx="6084887" cy="17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2576" y="44624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1.3. Classification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83568" y="3722256"/>
            <a:ext cx="84604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Quadripôle linéaire / quadripôle non linéaire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Un quadripôle est linéaire si la variation des grandeurs de sortie est proportionnelle à la variation des grandeurs d’entrée.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Un quadripôle qui n’est pas linéaire est non-linéaire.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83568" y="1340768"/>
            <a:ext cx="84604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Quadripôle passif / quadripôle actif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Un quadripôle passif est composé uniquement de composants passifs.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Un quadripôle actif comporte au moins un composant actif.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83568" y="2498120"/>
            <a:ext cx="84604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Quadripôle unilatéral / quadripôle bilatéral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Un quadripôle unilatéral ne transmet de l’énergie que dans un seul sens.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Un quadripôle qui n’est pas unilatéral est bilatéral.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83568" y="116632"/>
            <a:ext cx="84604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Quadripôle symétrique / quadripôle dissymétrique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Un quadripôle est symétrique si ses accès sont indiscernables. 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  Son fonctionnement n’est pas modifié si on permute ses accès.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Un quadripôle qui n’est pas symétrique est dit dissymétrique.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2. Représentation des quadripôles</a:t>
            </a:r>
            <a:endParaRPr lang="fr-FR" sz="1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576" y="908720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2.1. Différents paramètres propres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395536" y="1844824"/>
          <a:ext cx="8352928" cy="485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7727"/>
                <a:gridCol w="4195201"/>
              </a:tblGrid>
              <a:tr h="1584176"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Paramètres d’impédance (Z)</a:t>
                      </a:r>
                    </a:p>
                    <a:p>
                      <a:pPr algn="l">
                        <a:buFont typeface="Wingdings" pitchFamily="2" charset="2"/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Paramètres d’admittance (Y)</a:t>
                      </a:r>
                    </a:p>
                    <a:p>
                      <a:pPr algn="l">
                        <a:buFont typeface="Wingdings" pitchFamily="2" charset="2"/>
                        <a:buNone/>
                      </a:pPr>
                      <a:endParaRPr lang="fr-FR" dirty="0" smtClean="0"/>
                    </a:p>
                    <a:p>
                      <a:pPr algn="l"/>
                      <a:endParaRPr lang="fr-FR" dirty="0"/>
                    </a:p>
                  </a:txBody>
                  <a:tcPr/>
                </a:tc>
              </a:tr>
              <a:tr h="1584176"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Paramètres hybrides (H)</a:t>
                      </a:r>
                    </a:p>
                    <a:p>
                      <a:pPr algn="l">
                        <a:buFont typeface="Wingdings" pitchFamily="2" charset="2"/>
                        <a:buNone/>
                      </a:pPr>
                      <a:endParaRPr lang="fr-FR" dirty="0" smtClean="0"/>
                    </a:p>
                    <a:p>
                      <a:pPr algn="l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Paramètres hybrides inverses (G)</a:t>
                      </a:r>
                    </a:p>
                    <a:p>
                      <a:pPr algn="l">
                        <a:buFont typeface="Wingdings" pitchFamily="2" charset="2"/>
                        <a:buNone/>
                      </a:pPr>
                      <a:endParaRPr lang="fr-FR" dirty="0" smtClean="0"/>
                    </a:p>
                    <a:p>
                      <a:pPr algn="l"/>
                      <a:endParaRPr lang="fr-FR" dirty="0"/>
                    </a:p>
                  </a:txBody>
                  <a:tcPr/>
                </a:tc>
              </a:tr>
              <a:tr h="1682128"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Paramètres de</a:t>
                      </a:r>
                      <a:r>
                        <a:rPr lang="fr-FR" sz="1800" b="1" baseline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transfert direct</a:t>
                      </a: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(T)</a:t>
                      </a:r>
                    </a:p>
                    <a:p>
                      <a:pPr algn="l">
                        <a:buFont typeface="Wingdings" pitchFamily="2" charset="2"/>
                        <a:buNone/>
                      </a:pPr>
                      <a:endParaRPr lang="fr-FR" dirty="0" smtClean="0"/>
                    </a:p>
                    <a:p>
                      <a:pPr algn="l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fr-FR" sz="18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Paramètres de transfert inverse (I)</a:t>
                      </a:r>
                    </a:p>
                    <a:p>
                      <a:pPr algn="l">
                        <a:buFont typeface="Wingdings" pitchFamily="2" charset="2"/>
                        <a:buNone/>
                      </a:pPr>
                      <a:endParaRPr lang="fr-FR" dirty="0" smtClean="0"/>
                    </a:p>
                    <a:p>
                      <a:pPr algn="l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/>
        </p:nvGraphicFramePr>
        <p:xfrm>
          <a:off x="1043608" y="2319784"/>
          <a:ext cx="23860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15" name="Équation" r:id="rId3" imgW="1193760" imgH="482400" progId="Equation.3">
                  <p:embed/>
                </p:oleObj>
              </mc:Choice>
              <mc:Fallback>
                <p:oleObj name="Équation" r:id="rId3" imgW="119376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319784"/>
                        <a:ext cx="2386013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5" name="Object 3"/>
          <p:cNvGraphicFramePr>
            <a:graphicFrameLocks noChangeAspect="1"/>
          </p:cNvGraphicFramePr>
          <p:nvPr/>
        </p:nvGraphicFramePr>
        <p:xfrm>
          <a:off x="5227339" y="2319338"/>
          <a:ext cx="25130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16" name="Équation" r:id="rId5" imgW="1257120" imgH="482400" progId="Equation.3">
                  <p:embed/>
                </p:oleObj>
              </mc:Choice>
              <mc:Fallback>
                <p:oleObj name="Équation" r:id="rId5" imgW="125712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339" y="2319338"/>
                        <a:ext cx="2513013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1043608" y="3903663"/>
          <a:ext cx="25622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17" name="Équation" r:id="rId7" imgW="1282680" imgH="482400" progId="Equation.3">
                  <p:embed/>
                </p:oleObj>
              </mc:Choice>
              <mc:Fallback>
                <p:oleObj name="Équation" r:id="rId7" imgW="128268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903663"/>
                        <a:ext cx="256222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1043608" y="5487988"/>
          <a:ext cx="24114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18" name="Équation" r:id="rId9" imgW="1206360" imgH="482400" progId="Equation.3">
                  <p:embed/>
                </p:oleObj>
              </mc:Choice>
              <mc:Fallback>
                <p:oleObj name="Équation" r:id="rId9" imgW="120636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487988"/>
                        <a:ext cx="2411413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5220072" y="3903663"/>
          <a:ext cx="25892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19" name="Équation" r:id="rId11" imgW="1295280" imgH="482400" progId="Equation.3">
                  <p:embed/>
                </p:oleObj>
              </mc:Choice>
              <mc:Fallback>
                <p:oleObj name="Équation" r:id="rId11" imgW="1295280" imgH="482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903663"/>
                        <a:ext cx="2589213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9" name="Object 7"/>
          <p:cNvGraphicFramePr>
            <a:graphicFrameLocks noChangeAspect="1"/>
          </p:cNvGraphicFramePr>
          <p:nvPr/>
        </p:nvGraphicFramePr>
        <p:xfrm>
          <a:off x="5220072" y="5487988"/>
          <a:ext cx="23098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20" name="Équation" r:id="rId13" imgW="1155600" imgH="482400" progId="Equation.3">
                  <p:embed/>
                </p:oleObj>
              </mc:Choice>
              <mc:Fallback>
                <p:oleObj name="Équation" r:id="rId13" imgW="1155600" imgH="482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5487988"/>
                        <a:ext cx="2309813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4644008" y="1916832"/>
            <a:ext cx="40324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67544" y="3501008"/>
            <a:ext cx="40324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467544" y="1916832"/>
            <a:ext cx="40324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644008" y="3501008"/>
            <a:ext cx="40324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67544" y="5085184"/>
            <a:ext cx="40324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644008" y="5085184"/>
            <a:ext cx="40324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2576" y="44624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2.2. Identification paramètres propres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555776" y="2348880"/>
            <a:ext cx="62646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Impédance d’entrée, sortie à vide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3568" y="1340768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Paramètres d’impédance</a:t>
            </a:r>
          </a:p>
        </p:txBody>
      </p:sp>
      <p:graphicFrame>
        <p:nvGraphicFramePr>
          <p:cNvPr id="183298" name="Object 2"/>
          <p:cNvGraphicFramePr>
            <a:graphicFrameLocks noChangeAspect="1"/>
          </p:cNvGraphicFramePr>
          <p:nvPr/>
        </p:nvGraphicFramePr>
        <p:xfrm>
          <a:off x="683568" y="2132856"/>
          <a:ext cx="18272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59" name="Équation" r:id="rId3" imgW="914400" imgH="444240" progId="Equation.3">
                  <p:embed/>
                </p:oleObj>
              </mc:Choice>
              <mc:Fallback>
                <p:oleObj name="Équation" r:id="rId3" imgW="91440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132856"/>
                        <a:ext cx="182721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555776" y="3429000"/>
            <a:ext cx="6264696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Impédance de transfert inverse, entrée à vide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671513" y="3213100"/>
          <a:ext cx="18526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60" name="Équation" r:id="rId5" imgW="927000" imgH="444240" progId="Equation.3">
                  <p:embed/>
                </p:oleObj>
              </mc:Choice>
              <mc:Fallback>
                <p:oleObj name="Équation" r:id="rId5" imgW="92700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3213100"/>
                        <a:ext cx="185261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555776" y="4556224"/>
            <a:ext cx="62646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Impédance de transfert direct, sortie à vide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683568" y="4340200"/>
          <a:ext cx="18272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61" name="Équation" r:id="rId7" imgW="914400" imgH="444240" progId="Equation.3">
                  <p:embed/>
                </p:oleObj>
              </mc:Choice>
              <mc:Fallback>
                <p:oleObj name="Équation" r:id="rId7" imgW="91440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340200"/>
                        <a:ext cx="182721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555776" y="5708352"/>
            <a:ext cx="6264696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Impédance de sortie, entrée à vide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671513" y="5492750"/>
          <a:ext cx="18526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62" name="Équation" r:id="rId9" imgW="927000" imgH="444240" progId="Equation.3">
                  <p:embed/>
                </p:oleObj>
              </mc:Choice>
              <mc:Fallback>
                <p:oleObj name="Équation" r:id="rId9" imgW="92700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5492750"/>
                        <a:ext cx="185261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555776" y="2348880"/>
            <a:ext cx="6264696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Impédance d’entrée, sortie en court-circuit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3568" y="1340768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Paramètres hybrides</a:t>
            </a:r>
          </a:p>
        </p:txBody>
      </p:sp>
      <p:graphicFrame>
        <p:nvGraphicFramePr>
          <p:cNvPr id="183298" name="Object 2"/>
          <p:cNvGraphicFramePr>
            <a:graphicFrameLocks noChangeAspect="1"/>
          </p:cNvGraphicFramePr>
          <p:nvPr/>
        </p:nvGraphicFramePr>
        <p:xfrm>
          <a:off x="633413" y="2133600"/>
          <a:ext cx="19288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3" name="Équation" r:id="rId3" imgW="965160" imgH="444240" progId="Equation.3">
                  <p:embed/>
                </p:oleObj>
              </mc:Choice>
              <mc:Fallback>
                <p:oleObj name="Équation" r:id="rId3" imgW="96516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2133600"/>
                        <a:ext cx="192881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555776" y="3429000"/>
            <a:ext cx="6264696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Gain inverse en tension, entrée à vide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658813" y="3213100"/>
          <a:ext cx="18780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4" name="Équation" r:id="rId5" imgW="939600" imgH="444240" progId="Equation.3">
                  <p:embed/>
                </p:oleObj>
              </mc:Choice>
              <mc:Fallback>
                <p:oleObj name="Équation" r:id="rId5" imgW="93960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3213100"/>
                        <a:ext cx="187801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555776" y="4556224"/>
            <a:ext cx="6264696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Gain direct en courant, sortie en court-circuit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683568" y="4340200"/>
          <a:ext cx="18272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5" name="Équation" r:id="rId7" imgW="914400" imgH="444240" progId="Equation.3">
                  <p:embed/>
                </p:oleObj>
              </mc:Choice>
              <mc:Fallback>
                <p:oleObj name="Équation" r:id="rId7" imgW="91440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340200"/>
                        <a:ext cx="182721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2555776" y="5708352"/>
            <a:ext cx="6264696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Admittance  de sortie, entrée à vide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658813" y="5492750"/>
          <a:ext cx="18780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6" name="Équation" r:id="rId9" imgW="939600" imgH="444240" progId="Equation.3">
                  <p:embed/>
                </p:oleObj>
              </mc:Choice>
              <mc:Fallback>
                <p:oleObj name="Équation" r:id="rId9" imgW="93960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5492750"/>
                        <a:ext cx="187801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2576" y="44624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2.3. Modèles électriques usuels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3568" y="1563852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Schéma série (Z)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20080" y="3292044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Schéma parallèle (Y)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3568" y="5308268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Schéma hybride (H)</a:t>
            </a:r>
          </a:p>
        </p:txBody>
      </p:sp>
      <p:pic>
        <p:nvPicPr>
          <p:cNvPr id="193539" name="Picture 3"/>
          <p:cNvPicPr>
            <a:picLocks noChangeAspect="1" noChangeArrowheads="1"/>
          </p:cNvPicPr>
          <p:nvPr/>
        </p:nvPicPr>
        <p:blipFill>
          <a:blip r:embed="rId2" cstate="print"/>
          <a:srcRect l="6073"/>
          <a:stretch>
            <a:fillRect/>
          </a:stretch>
        </p:blipFill>
        <p:spPr bwMode="auto">
          <a:xfrm>
            <a:off x="4067944" y="2852936"/>
            <a:ext cx="4608512" cy="154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2277" y="4854758"/>
            <a:ext cx="4560203" cy="152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76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672" y="1105464"/>
            <a:ext cx="4101744" cy="1531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43608" y="446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1.2.2. Tension électrique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83568" y="908720"/>
            <a:ext cx="84604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La tension électrique entre deux points est la différence de potentiels entre ces points.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Conventionnellement la tension entre deux points A et B s’écrit : </a:t>
            </a:r>
          </a:p>
          <a:p>
            <a:pPr algn="just">
              <a:lnSpc>
                <a:spcPct val="150000"/>
              </a:lnSpc>
            </a:pPr>
            <a:r>
              <a:rPr lang="fr-FR" sz="2000" i="1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fr-FR" sz="2000" i="1" baseline="-25000" dirty="0" err="1" smtClean="0">
                <a:latin typeface="Arial" pitchFamily="34" charset="0"/>
                <a:cs typeface="Arial" pitchFamily="34" charset="0"/>
              </a:rPr>
              <a:t>AB</a:t>
            </a:r>
            <a:r>
              <a:rPr lang="fr-FR" sz="2000" i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fr-FR" sz="2000" i="1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fr-FR" sz="2000" i="1" baseline="-250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fr-FR" sz="2000" i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fr-FR" sz="2000" i="1" dirty="0" err="1" smtClean="0">
                <a:latin typeface="Arial" pitchFamily="34" charset="0"/>
                <a:cs typeface="Arial" pitchFamily="34" charset="0"/>
              </a:rPr>
              <a:t>v</a:t>
            </a:r>
            <a:r>
              <a:rPr lang="fr-FR" sz="2000" i="1" baseline="-25000" dirty="0" err="1" smtClean="0">
                <a:latin typeface="Arial" pitchFamily="34" charset="0"/>
                <a:cs typeface="Arial" pitchFamily="34" charset="0"/>
              </a:rPr>
              <a:t>B</a:t>
            </a:r>
            <a:endParaRPr lang="fr-FR" sz="20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3133417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Le potentiel se définit par rapport à un potentiel de référence appelé masse (le 0 V).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4306341"/>
            <a:ext cx="2438400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3. Paramètres en charge</a:t>
            </a:r>
            <a:endParaRPr lang="fr-FR" sz="1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1412776"/>
            <a:ext cx="8460432" cy="95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C’est l’impédance vue de l’entrée du quadripôle. 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Elle dépend de l’impédance de la charge. 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908720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Impédance d’entrée</a:t>
            </a:r>
          </a:p>
        </p:txBody>
      </p:sp>
      <p:graphicFrame>
        <p:nvGraphicFramePr>
          <p:cNvPr id="185346" name="Object 2"/>
          <p:cNvGraphicFramePr>
            <a:graphicFrameLocks noChangeAspect="1"/>
          </p:cNvGraphicFramePr>
          <p:nvPr/>
        </p:nvGraphicFramePr>
        <p:xfrm>
          <a:off x="6660232" y="2708920"/>
          <a:ext cx="17002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7" name="Équation" r:id="rId3" imgW="850680" imgH="444240" progId="Equation.3">
                  <p:embed/>
                </p:oleObj>
              </mc:Choice>
              <mc:Fallback>
                <p:oleObj name="Équation" r:id="rId3" imgW="85068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2708920"/>
                        <a:ext cx="170021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3568" y="4365749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C’est l’impédance vue de la sortie du quadripôle. 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Elle dépend de l’impédance du générateur. 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83568" y="3789040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Impédance de sortie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6804248" y="5733256"/>
          <a:ext cx="1598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8" name="Équation" r:id="rId5" imgW="799920" imgH="457200" progId="Equation.3">
                  <p:embed/>
                </p:oleObj>
              </mc:Choice>
              <mc:Fallback>
                <p:oleObj name="Équation" r:id="rId5" imgW="79992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5733256"/>
                        <a:ext cx="15986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2444756"/>
            <a:ext cx="4554107" cy="134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534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19672" y="5397084"/>
            <a:ext cx="3959696" cy="134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44624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Gain</a:t>
            </a:r>
          </a:p>
        </p:txBody>
      </p:sp>
      <p:graphicFrame>
        <p:nvGraphicFramePr>
          <p:cNvPr id="185346" name="Object 2"/>
          <p:cNvGraphicFramePr>
            <a:graphicFrameLocks noChangeAspect="1"/>
          </p:cNvGraphicFramePr>
          <p:nvPr/>
        </p:nvGraphicFramePr>
        <p:xfrm>
          <a:off x="755576" y="2972048"/>
          <a:ext cx="17510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2" name="Équation" r:id="rId3" imgW="876240" imgH="444240" progId="Equation.3">
                  <p:embed/>
                </p:oleObj>
              </mc:Choice>
              <mc:Fallback>
                <p:oleObj name="Équation" r:id="rId3" imgW="87624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972048"/>
                        <a:ext cx="175101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83568" y="2211700"/>
            <a:ext cx="244827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 tension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275856" y="2204640"/>
            <a:ext cx="244827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 courant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868144" y="2204640"/>
            <a:ext cx="244827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 puissance</a:t>
            </a:r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3275856" y="3044056"/>
          <a:ext cx="15986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3" name="Équation" r:id="rId5" imgW="799920" imgH="444240" progId="Equation.3">
                  <p:embed/>
                </p:oleObj>
              </mc:Choice>
              <mc:Fallback>
                <p:oleObj name="Équation" r:id="rId5" imgW="79992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044056"/>
                        <a:ext cx="159861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5968131" y="3116064"/>
          <a:ext cx="17002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4" name="Équation" r:id="rId7" imgW="850680" imgH="444240" progId="Equation.3">
                  <p:embed/>
                </p:oleObj>
              </mc:Choice>
              <mc:Fallback>
                <p:oleObj name="Équation" r:id="rId7" imgW="85068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8131" y="3116064"/>
                        <a:ext cx="170021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755576" y="4365104"/>
            <a:ext cx="29439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composite en tension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5364088" y="4364880"/>
            <a:ext cx="30963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composite en courant</a:t>
            </a:r>
          </a:p>
        </p:txBody>
      </p:sp>
      <p:graphicFrame>
        <p:nvGraphicFramePr>
          <p:cNvPr id="186374" name="Object 6"/>
          <p:cNvGraphicFramePr>
            <a:graphicFrameLocks noChangeAspect="1"/>
          </p:cNvGraphicFramePr>
          <p:nvPr/>
        </p:nvGraphicFramePr>
        <p:xfrm>
          <a:off x="827088" y="5348288"/>
          <a:ext cx="18526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5" name="Équation" r:id="rId9" imgW="927000" imgH="469800" progId="Equation.3">
                  <p:embed/>
                </p:oleObj>
              </mc:Choice>
              <mc:Fallback>
                <p:oleObj name="Équation" r:id="rId9" imgW="927000" imgH="469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48288"/>
                        <a:ext cx="1852612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5" name="Object 7"/>
          <p:cNvGraphicFramePr>
            <a:graphicFrameLocks noChangeAspect="1"/>
          </p:cNvGraphicFramePr>
          <p:nvPr/>
        </p:nvGraphicFramePr>
        <p:xfrm>
          <a:off x="5384800" y="5275263"/>
          <a:ext cx="17002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6" name="Équation" r:id="rId11" imgW="850680" imgH="469800" progId="Equation.3">
                  <p:embed/>
                </p:oleObj>
              </mc:Choice>
              <mc:Fallback>
                <p:oleObj name="Équation" r:id="rId11" imgW="850680" imgH="469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5275263"/>
                        <a:ext cx="1700213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6376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10059" y="631822"/>
            <a:ext cx="4838205" cy="142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7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4. Association de quadripôles</a:t>
            </a:r>
            <a:endParaRPr lang="fr-FR" sz="1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3568" y="908720"/>
            <a:ext cx="29523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Association en série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364088" y="908720"/>
            <a:ext cx="33843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Association en parallèle</a:t>
            </a:r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4377307" cy="3901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07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1441" y="1772816"/>
            <a:ext cx="4383087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692696"/>
            <a:ext cx="48965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Entrées en série, sorties en parallèle 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83568" y="116632"/>
            <a:ext cx="417646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Association en série-parallèle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755576" y="2636912"/>
            <a:ext cx="33843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Association en cascade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83568" y="1938898"/>
            <a:ext cx="48965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Entrées en parallèle, sorties en série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683568" y="1340768"/>
            <a:ext cx="417646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Association en parallèle-série</a:t>
            </a:r>
          </a:p>
        </p:txBody>
      </p:sp>
      <p:pic>
        <p:nvPicPr>
          <p:cNvPr id="2007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2" y="3356992"/>
            <a:ext cx="6255038" cy="2267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1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72816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Conclusion</a:t>
            </a:r>
            <a:endParaRPr lang="fr-FR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2786152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Plusieurs représentations sont possibles pour un quadripôle linéaire.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En fonction du problème étudié, l’une est plus adaptée que les autres.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43608" y="446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1.2.3. Relation courant-tension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83568" y="1484784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La tension aux bornes d’un conducteur ohmique (purement résistif) est proportionnelle à l’intensité du courant qui le traverse.</a:t>
            </a:r>
            <a:endParaRPr lang="fr-FR" sz="20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5005625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R est la résistance (en ohm) du conducteur et G sa conductance (en siemens).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3568" y="943560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Loi d’Ohm</a:t>
            </a: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2339975" y="3716338"/>
          <a:ext cx="520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15" name="Équation" r:id="rId3" imgW="2603160" imgH="215640" progId="Equation.3">
                  <p:embed/>
                </p:oleObj>
              </mc:Choice>
              <mc:Fallback>
                <p:oleObj name="Équation" r:id="rId3" imgW="260316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716338"/>
                        <a:ext cx="5207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2916238" y="4292600"/>
          <a:ext cx="41925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16" name="Équation" r:id="rId5" imgW="2095200" imgH="241200" progId="Equation.3">
                  <p:embed/>
                </p:oleObj>
              </mc:Choice>
              <mc:Fallback>
                <p:oleObj name="Équation" r:id="rId5" imgW="20952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292600"/>
                        <a:ext cx="41925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32200" y="2492896"/>
            <a:ext cx="1878013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83568" y="585848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Dans le cas particulier d’un conducteur de section constante S, de longueur l : </a:t>
            </a:r>
            <a:endParaRPr lang="fr-FR" sz="20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2636912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l-GR" sz="2000" dirty="0" smtClean="0">
                <a:latin typeface="Arial" pitchFamily="34" charset="0"/>
                <a:cs typeface="Arial" pitchFamily="34" charset="0"/>
              </a:rPr>
              <a:t>ρ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: résistivité électrique du conducteur.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La résistivité dépend de la nature du matériau et de sa température.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3568" y="44624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Résistance d’un conducteur ohmique</a:t>
            </a: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2584450" y="1730375"/>
          <a:ext cx="45450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9" name="Équation" r:id="rId3" imgW="2273040" imgH="419040" progId="Equation.3">
                  <p:embed/>
                </p:oleObj>
              </mc:Choice>
              <mc:Fallback>
                <p:oleObj name="Équation" r:id="rId3" imgW="22730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1730375"/>
                        <a:ext cx="45450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83568" y="5589240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Exemples  de résistivité à 25 °C, en 10</a:t>
            </a:r>
            <a:r>
              <a:rPr lang="fr-FR" sz="2000" baseline="30000" dirty="0" smtClean="0">
                <a:latin typeface="Arial" pitchFamily="34" charset="0"/>
                <a:cs typeface="Arial" pitchFamily="34" charset="0"/>
              </a:rPr>
              <a:t>-8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.m:  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Ag :1,6		Cu : 1,7		Au : 2,4		Al : 2,7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83568" y="3565465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Echelle de résistivité</a:t>
            </a: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5539" y="4385791"/>
            <a:ext cx="6700837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2030741"/>
            <a:ext cx="8460432" cy="95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Un conducteur soumis à une tension u et traversé par un courant i, met en jeu une puissance :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576" y="44624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1.3. Puissance et énergie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973177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1.3.1. Puissance électrique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3132138" y="3429248"/>
          <a:ext cx="391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23" name="Équation" r:id="rId3" imgW="1955520" imgH="215640" progId="Equation.3">
                  <p:embed/>
                </p:oleObj>
              </mc:Choice>
              <mc:Fallback>
                <p:oleObj name="Équation" r:id="rId3" imgW="19555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429248"/>
                        <a:ext cx="391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83568" y="4501569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C’est une puissance instantanée.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Elle est soit fournie soit consommée.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1002794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La puissance est la quantité d’énergie par unité de temps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446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1.3.2. Energie électrique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3608" y="2420888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1.3.3. Effet Joule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83568" y="3520843"/>
            <a:ext cx="8460432" cy="142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Dans un conducteur ohmique, l’énergie électrique consommée est entièrement transformée en énergie thermique (chaleur) : c’est l’effet joule.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835150" y="1773064"/>
          <a:ext cx="403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87" name="Équation" r:id="rId3" imgW="2019240" imgH="215640" progId="Equation.3">
                  <p:embed/>
                </p:oleObj>
              </mc:Choice>
              <mc:Fallback>
                <p:oleObj name="Équation" r:id="rId3" imgW="20192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73064"/>
                        <a:ext cx="4038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492500" y="5157788"/>
          <a:ext cx="170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88" name="Équation" r:id="rId5" imgW="850680" imgH="419040" progId="Equation.3">
                  <p:embed/>
                </p:oleObj>
              </mc:Choice>
              <mc:Fallback>
                <p:oleObj name="Équation" r:id="rId5" imgW="85068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157788"/>
                        <a:ext cx="1701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2. Dipôles électriques</a:t>
            </a:r>
            <a:endParaRPr lang="fr-FR" sz="1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2924944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Composant électrique à deux bornes.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576" y="908720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2.1. Caractéristiques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1988840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2.1.1. Définition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645024"/>
            <a:ext cx="3011487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83568" y="4717593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Un dipôle fonctionne en générateur ou en récepteur.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1231592"/>
            <a:ext cx="84604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Un dipôle est caractérisé par u et i.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Courant et tension sont liés par les relations u = f(i) et i = g(u).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Deux conventions d’orientation pour représenter u et i :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67023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2.1.2. Représentation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933056"/>
            <a:ext cx="1878013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933056"/>
            <a:ext cx="1878013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83568" y="3307050"/>
            <a:ext cx="27363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convention récepteur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148064" y="3292044"/>
            <a:ext cx="2736304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convention générateur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43608" y="446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2.1.3. Classification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1484784"/>
            <a:ext cx="84604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Un dipôle passif ne peut que consommer de la puissance. 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 Sa caractéristique passe par l’origine du repère.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Un dipôle actif peut fournir de la puissance.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 Sa caractéristique ne passe pas par l’origine du repère.</a:t>
            </a:r>
            <a:endParaRPr lang="fr-FR" sz="20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3568" y="943560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Dipôle passif / dipôle actif</a:t>
            </a: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4485039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La caractéristique d’un dipôle linéaire est une droite.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Un dipôle qui n’est pas linéaire est non linéaire.</a:t>
            </a:r>
            <a:endParaRPr lang="fr-FR" sz="20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83568" y="3932136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Dipôle linéaire / dipôle non linéaire</a:t>
            </a: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3568" y="610443"/>
            <a:ext cx="846043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Le fonctionnement d’un dipôle symétrique n’est pas modifié si on permute ses bornes.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La caractéristique d’un dipôle symétrique est symétrique par rapport à l’origine du repère.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Un dipôle symétrique est toujours passif.  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Un dipôle qui n’est pas symétrique est dissymétrique.</a:t>
            </a:r>
            <a:endParaRPr lang="fr-FR" sz="20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74484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Dipôle symétrique / dipôle dissymétrique</a:t>
            </a: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39552" y="1916832"/>
            <a:ext cx="8136904" cy="3096344"/>
          </a:xfrm>
          <a:prstGeom prst="round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fr-FR" sz="3600" dirty="0" smtClean="0">
                <a:latin typeface="Arial Rounded MT Bold" pitchFamily="34" charset="0"/>
              </a:rPr>
              <a:t>Module </a:t>
            </a:r>
            <a:r>
              <a:rPr lang="fr-FR" sz="2400" dirty="0" smtClean="0">
                <a:latin typeface="Arial Rounded MT Bold" pitchFamily="34" charset="0"/>
              </a:rPr>
              <a:t>:</a:t>
            </a:r>
          </a:p>
          <a:p>
            <a:pPr algn="ctr"/>
            <a:endParaRPr lang="fr-FR" sz="2400" dirty="0" smtClean="0">
              <a:latin typeface="Arial Rounded MT Bold" pitchFamily="34" charset="0"/>
            </a:endParaRPr>
          </a:p>
          <a:p>
            <a:pPr algn="ctr"/>
            <a:endParaRPr lang="fr-FR" sz="2400" dirty="0" smtClean="0">
              <a:latin typeface="Arial Rounded MT Bold" pitchFamily="34" charset="0"/>
            </a:endParaRPr>
          </a:p>
          <a:p>
            <a:pPr algn="ctr"/>
            <a:endParaRPr lang="fr-FR" sz="2400" dirty="0" smtClean="0">
              <a:latin typeface="Arial Rounded MT Bold" pitchFamily="34" charset="0"/>
            </a:endParaRPr>
          </a:p>
          <a:p>
            <a:pPr algn="ctr"/>
            <a:endParaRPr lang="fr-FR" sz="2400" dirty="0" smtClean="0">
              <a:latin typeface="Arial Rounded MT Bol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631243">
            <a:off x="453458" y="3654701"/>
            <a:ext cx="8027358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Arial Rounded MT Bold" pitchFamily="34" charset="0"/>
              </a:rPr>
              <a:t>Circuits et Composants Linéaires (CCL</a:t>
            </a:r>
            <a:r>
              <a:rPr lang="fr-FR" sz="3200" dirty="0" smtClean="0">
                <a:solidFill>
                  <a:schemeClr val="bg1"/>
                </a:solidFill>
                <a:latin typeface="Arial Rounded MT Bold" pitchFamily="34" charset="0"/>
              </a:rPr>
              <a:t>)</a:t>
            </a:r>
            <a:endParaRPr lang="fr-FR" sz="32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3568" y="4561842"/>
            <a:ext cx="84604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A est un dipôle passif, non linéaire, polarisé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B est un dipôle passif, non linéaire, symétrique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 est un dipôle passif, linéaire, symétrique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D est un dipôle actif, linéaire, polarisé</a:t>
            </a:r>
            <a:endParaRPr lang="fr-FR" sz="20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53126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Quelques exemples de caractéristiques</a:t>
            </a: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4002776" y="2731150"/>
            <a:ext cx="26997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786752" y="6429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/>
              <a:t>u</a:t>
            </a:r>
            <a:endParaRPr lang="fr-FR" b="1" i="1" baseline="-25000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4146792" y="714926"/>
            <a:ext cx="0" cy="216024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6307032" y="273115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/>
              <a:t>i</a:t>
            </a:r>
            <a:endParaRPr lang="fr-FR" b="1" i="1" baseline="-2500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146792" y="1218982"/>
            <a:ext cx="2016224" cy="15121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853894" y="2202412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D</a:t>
            </a:r>
            <a:endParaRPr lang="fr-FR" b="1" baseline="-25000" dirty="0">
              <a:solidFill>
                <a:srgbClr val="0070C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853762" y="714356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</a:t>
            </a:r>
            <a:endParaRPr lang="fr-FR" b="1" baseline="-25000" dirty="0">
              <a:solidFill>
                <a:srgbClr val="FF0000"/>
              </a:solidFill>
            </a:endParaRPr>
          </a:p>
        </p:txBody>
      </p:sp>
      <p:grpSp>
        <p:nvGrpSpPr>
          <p:cNvPr id="2" name="Groupe 25"/>
          <p:cNvGrpSpPr/>
          <p:nvPr/>
        </p:nvGrpSpPr>
        <p:grpSpPr>
          <a:xfrm>
            <a:off x="2857488" y="1003431"/>
            <a:ext cx="2679283" cy="1712777"/>
            <a:chOff x="2857488" y="4289579"/>
            <a:chExt cx="2679283" cy="1712777"/>
          </a:xfrm>
        </p:grpSpPr>
        <p:sp>
          <p:nvSpPr>
            <p:cNvPr id="17" name="Forme libre 16"/>
            <p:cNvSpPr/>
            <p:nvPr/>
          </p:nvSpPr>
          <p:spPr>
            <a:xfrm rot="20499226">
              <a:off x="3910561" y="4289579"/>
              <a:ext cx="1626210" cy="1506839"/>
            </a:xfrm>
            <a:custGeom>
              <a:avLst/>
              <a:gdLst>
                <a:gd name="connsiteX0" fmla="*/ 0 w 1842448"/>
                <a:gd name="connsiteY0" fmla="*/ 1337480 h 1357952"/>
                <a:gd name="connsiteX1" fmla="*/ 300251 w 1842448"/>
                <a:gd name="connsiteY1" fmla="*/ 1296537 h 1357952"/>
                <a:gd name="connsiteX2" fmla="*/ 818866 w 1842448"/>
                <a:gd name="connsiteY2" fmla="*/ 968991 h 1357952"/>
                <a:gd name="connsiteX3" fmla="*/ 1842448 w 1842448"/>
                <a:gd name="connsiteY3" fmla="*/ 0 h 1357952"/>
                <a:gd name="connsiteX4" fmla="*/ 1842448 w 1842448"/>
                <a:gd name="connsiteY4" fmla="*/ 0 h 135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2448" h="1357952">
                  <a:moveTo>
                    <a:pt x="0" y="1337480"/>
                  </a:moveTo>
                  <a:cubicBezTo>
                    <a:pt x="81886" y="1347716"/>
                    <a:pt x="163773" y="1357952"/>
                    <a:pt x="300251" y="1296537"/>
                  </a:cubicBezTo>
                  <a:cubicBezTo>
                    <a:pt x="436729" y="1235122"/>
                    <a:pt x="561833" y="1185080"/>
                    <a:pt x="818866" y="968991"/>
                  </a:cubicBezTo>
                  <a:cubicBezTo>
                    <a:pt x="1075899" y="752902"/>
                    <a:pt x="1842448" y="0"/>
                    <a:pt x="1842448" y="0"/>
                  </a:cubicBezTo>
                  <a:lnTo>
                    <a:pt x="1842448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/>
            <p:cNvCxnSpPr/>
            <p:nvPr/>
          </p:nvCxnSpPr>
          <p:spPr>
            <a:xfrm>
              <a:off x="2857488" y="6000768"/>
              <a:ext cx="1357322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39"/>
          <p:cNvGrpSpPr/>
          <p:nvPr/>
        </p:nvGrpSpPr>
        <p:grpSpPr>
          <a:xfrm>
            <a:off x="1877844" y="875093"/>
            <a:ext cx="4531056" cy="3696915"/>
            <a:chOff x="1877844" y="4161241"/>
            <a:chExt cx="4531056" cy="3696915"/>
          </a:xfrm>
        </p:grpSpPr>
        <p:sp>
          <p:nvSpPr>
            <p:cNvPr id="38" name="Forme libre 37"/>
            <p:cNvSpPr/>
            <p:nvPr/>
          </p:nvSpPr>
          <p:spPr>
            <a:xfrm>
              <a:off x="4143372" y="4161241"/>
              <a:ext cx="2265528" cy="2411031"/>
            </a:xfrm>
            <a:custGeom>
              <a:avLst/>
              <a:gdLst>
                <a:gd name="connsiteX0" fmla="*/ 0 w 2265528"/>
                <a:gd name="connsiteY0" fmla="*/ 2115403 h 2768221"/>
                <a:gd name="connsiteX1" fmla="*/ 627797 w 2265528"/>
                <a:gd name="connsiteY1" fmla="*/ 2415654 h 2768221"/>
                <a:gd name="connsiteX2" fmla="*/ 2265528 w 2265528"/>
                <a:gd name="connsiteY2" fmla="*/ 0 h 276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5528" h="2768221">
                  <a:moveTo>
                    <a:pt x="0" y="2115403"/>
                  </a:moveTo>
                  <a:cubicBezTo>
                    <a:pt x="125104" y="2441812"/>
                    <a:pt x="250209" y="2768221"/>
                    <a:pt x="627797" y="2415654"/>
                  </a:cubicBezTo>
                  <a:cubicBezTo>
                    <a:pt x="1005385" y="2063087"/>
                    <a:pt x="1635456" y="1031543"/>
                    <a:pt x="2265528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Forme libre 38"/>
            <p:cNvSpPr/>
            <p:nvPr/>
          </p:nvSpPr>
          <p:spPr>
            <a:xfrm flipH="1" flipV="1">
              <a:off x="1877844" y="5447125"/>
              <a:ext cx="2265528" cy="2411031"/>
            </a:xfrm>
            <a:custGeom>
              <a:avLst/>
              <a:gdLst>
                <a:gd name="connsiteX0" fmla="*/ 0 w 2265528"/>
                <a:gd name="connsiteY0" fmla="*/ 2115403 h 2768221"/>
                <a:gd name="connsiteX1" fmla="*/ 627797 w 2265528"/>
                <a:gd name="connsiteY1" fmla="*/ 2415654 h 2768221"/>
                <a:gd name="connsiteX2" fmla="*/ 2265528 w 2265528"/>
                <a:gd name="connsiteY2" fmla="*/ 0 h 276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5528" h="2768221">
                  <a:moveTo>
                    <a:pt x="0" y="2115403"/>
                  </a:moveTo>
                  <a:cubicBezTo>
                    <a:pt x="125104" y="2441812"/>
                    <a:pt x="250209" y="2768221"/>
                    <a:pt x="627797" y="2415654"/>
                  </a:cubicBezTo>
                  <a:cubicBezTo>
                    <a:pt x="1005385" y="2063087"/>
                    <a:pt x="1635456" y="1031543"/>
                    <a:pt x="2265528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/>
          <p:cNvSpPr txBox="1"/>
          <p:nvPr/>
        </p:nvSpPr>
        <p:spPr>
          <a:xfrm>
            <a:off x="6357950" y="845090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B</a:t>
            </a:r>
            <a:endParaRPr lang="fr-FR" b="1" baseline="-25000" dirty="0">
              <a:solidFill>
                <a:srgbClr val="00B050"/>
              </a:solidFill>
            </a:endParaRPr>
          </a:p>
        </p:txBody>
      </p:sp>
      <p:cxnSp>
        <p:nvCxnSpPr>
          <p:cNvPr id="42" name="Connecteur droit 41"/>
          <p:cNvCxnSpPr/>
          <p:nvPr/>
        </p:nvCxnSpPr>
        <p:spPr>
          <a:xfrm rot="10800000" flipV="1">
            <a:off x="2928926" y="1142984"/>
            <a:ext cx="3071834" cy="264320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572132" y="987966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fr-FR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41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2576" y="44624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2.2. Dipôles linéaires élémentaires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908720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2.2.1. Dipôles passifs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1151621" y="2132856"/>
          <a:ext cx="6840759" cy="3715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253"/>
                <a:gridCol w="2280253"/>
                <a:gridCol w="228025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latin typeface="Arial" pitchFamily="34" charset="0"/>
                          <a:cs typeface="Arial" pitchFamily="34" charset="0"/>
                        </a:rPr>
                        <a:t>Résistance</a:t>
                      </a:r>
                      <a:endParaRPr lang="fr-F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latin typeface="Arial" pitchFamily="34" charset="0"/>
                          <a:cs typeface="Arial" pitchFamily="34" charset="0"/>
                        </a:rPr>
                        <a:t>Capacité</a:t>
                      </a:r>
                      <a:endParaRPr lang="fr-F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latin typeface="Arial" pitchFamily="34" charset="0"/>
                          <a:cs typeface="Arial" pitchFamily="34" charset="0"/>
                        </a:rPr>
                        <a:t>Inductance</a:t>
                      </a:r>
                      <a:endParaRPr lang="fr-F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endParaRPr lang="fr-FR" sz="2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fr-FR" sz="2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fr-FR" sz="2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fr-FR" sz="2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fr-FR" sz="2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fr-FR" sz="2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fr-FR" sz="2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fr-FR" sz="2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fr-FR" sz="2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fr-F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1691680" y="4502160"/>
          <a:ext cx="914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51" name="Équation" r:id="rId3" imgW="457200" imgH="177480" progId="Equation.3">
                  <p:embed/>
                </p:oleObj>
              </mc:Choice>
              <mc:Fallback>
                <p:oleObj name="Équation" r:id="rId3" imgW="45720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502160"/>
                        <a:ext cx="914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2708920"/>
            <a:ext cx="1768475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76688" y="2708920"/>
            <a:ext cx="1189037" cy="12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99869" y="2708920"/>
            <a:ext cx="1768475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4000500" y="4284674"/>
          <a:ext cx="1092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52" name="Équation" r:id="rId8" imgW="545760" imgH="393480" progId="Equation.3">
                  <p:embed/>
                </p:oleObj>
              </mc:Choice>
              <mc:Fallback>
                <p:oleObj name="Équation" r:id="rId8" imgW="5457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4284674"/>
                        <a:ext cx="1092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144096" y="4293096"/>
          <a:ext cx="1092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53" name="Équation" r:id="rId10" imgW="545760" imgH="393480" progId="Equation.3">
                  <p:embed/>
                </p:oleObj>
              </mc:Choice>
              <mc:Fallback>
                <p:oleObj name="Équation" r:id="rId10" imgW="5457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096" y="4293096"/>
                        <a:ext cx="1092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5301208"/>
            <a:ext cx="84604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La tension (ou le courant) délivrée par une source de tension (de courant) commandée dépend d’un autre élément du circuit.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Ce sont des sources commandées ou liées.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608" y="446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2.2.2. Dipôles actifs indépendants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608" y="4437112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2.2.3. Dipôles actifs commandés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5580112" y="1916832"/>
          <a:ext cx="711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5" name="Équation" r:id="rId3" imgW="355320" imgH="139680" progId="Equation.3">
                  <p:embed/>
                </p:oleObj>
              </mc:Choice>
              <mc:Fallback>
                <p:oleObj name="Équation" r:id="rId3" imgW="355320" imgH="139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916832"/>
                        <a:ext cx="7112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683568" y="943560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Source de tension indépendante</a:t>
            </a: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683568" y="2787988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Source de courant indépendante</a:t>
            </a: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5796136" y="3717032"/>
          <a:ext cx="58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36" name="Équation" r:id="rId5" imgW="291960" imgH="203040" progId="Equation.3">
                  <p:embed/>
                </p:oleObj>
              </mc:Choice>
              <mc:Fallback>
                <p:oleObj name="Équation" r:id="rId5" imgW="29196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717032"/>
                        <a:ext cx="584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91680" y="1412776"/>
            <a:ext cx="1695450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63688" y="3284984"/>
            <a:ext cx="1695450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2576" y="44624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2.3. Association de dipôles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908720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2.3.1. Série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328498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2.3.2. Parallèle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6156176" y="1988840"/>
          <a:ext cx="218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39" name="Équation" r:id="rId3" imgW="1091880" imgH="215640" progId="Equation.3">
                  <p:embed/>
                </p:oleObj>
              </mc:Choice>
              <mc:Fallback>
                <p:oleObj name="Équation" r:id="rId3" imgW="10918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1988840"/>
                        <a:ext cx="2184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4221088"/>
            <a:ext cx="4077358" cy="177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6156176" y="2636838"/>
          <a:ext cx="243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40" name="Équation" r:id="rId6" imgW="1218960" imgH="215640" progId="Equation.3">
                  <p:embed/>
                </p:oleObj>
              </mc:Choice>
              <mc:Fallback>
                <p:oleObj name="Équation" r:id="rId6" imgW="121896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636838"/>
                        <a:ext cx="2438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5978525" y="4652963"/>
          <a:ext cx="254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41" name="Équation" r:id="rId8" imgW="1269720" imgH="215640" progId="Equation.3">
                  <p:embed/>
                </p:oleObj>
              </mc:Choice>
              <mc:Fallback>
                <p:oleObj name="Équation" r:id="rId8" imgW="12697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525" y="4652963"/>
                        <a:ext cx="2540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6334125" y="5300663"/>
          <a:ext cx="208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42" name="Équation" r:id="rId10" imgW="1041120" imgH="215640" progId="Equation.3">
                  <p:embed/>
                </p:oleObj>
              </mc:Choice>
              <mc:Fallback>
                <p:oleObj name="Équation" r:id="rId10" imgW="104112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5300663"/>
                        <a:ext cx="2082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33235" y="1844824"/>
            <a:ext cx="4374869" cy="141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43608" y="446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2.3.3. Dipôles de même nature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755577" y="980726"/>
          <a:ext cx="7416822" cy="56166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72274"/>
                <a:gridCol w="2472274"/>
                <a:gridCol w="2472274"/>
              </a:tblGrid>
              <a:tr h="9111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smtClean="0"/>
                        <a:t>Nature</a:t>
                      </a:r>
                      <a:r>
                        <a:rPr lang="fr-FR" baseline="0" dirty="0" smtClean="0"/>
                        <a:t> des éléments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smtClean="0"/>
                        <a:t>Association en série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smtClean="0"/>
                        <a:t>Association en parallèle</a:t>
                      </a:r>
                      <a:endParaRPr lang="fr-FR" b="1" dirty="0"/>
                    </a:p>
                  </a:txBody>
                  <a:tcPr anchor="ctr"/>
                </a:tc>
              </a:tr>
              <a:tr h="7842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smtClean="0"/>
                        <a:t>Résistance</a:t>
                      </a:r>
                      <a:r>
                        <a:rPr lang="fr-FR" baseline="0" dirty="0" smtClean="0"/>
                        <a:t> : R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fr-FR" b="1" dirty="0"/>
                    </a:p>
                  </a:txBody>
                  <a:tcPr anchor="ctr"/>
                </a:tc>
              </a:tr>
              <a:tr h="7842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smtClean="0"/>
                        <a:t>Conductance : G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fr-FR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fr-FR" b="1" dirty="0"/>
                    </a:p>
                  </a:txBody>
                  <a:tcPr anchor="ctr"/>
                </a:tc>
              </a:tr>
              <a:tr h="7842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smtClean="0"/>
                        <a:t>Inductance : L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fr-FR" b="1" dirty="0"/>
                    </a:p>
                  </a:txBody>
                  <a:tcPr anchor="ctr"/>
                </a:tc>
              </a:tr>
              <a:tr h="7842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Capacité : C</a:t>
                      </a:r>
                      <a:endParaRPr lang="fr-F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fr-FR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fr-FR" b="1" dirty="0"/>
                    </a:p>
                  </a:txBody>
                  <a:tcPr anchor="ctr"/>
                </a:tc>
              </a:tr>
              <a:tr h="7842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smtClean="0"/>
                        <a:t>Source de tension : e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fr-FR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smtClean="0"/>
                        <a:t>Impossible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7842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smtClean="0"/>
                        <a:t>Source de courant : j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 smtClean="0"/>
                        <a:t>Impossible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fr-FR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3794497" y="2053729"/>
          <a:ext cx="14255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3" name="Équation" r:id="rId3" imgW="812520" imgH="291960" progId="Equation.3">
                  <p:embed/>
                </p:oleObj>
              </mc:Choice>
              <mc:Fallback>
                <p:oleObj name="Équation" r:id="rId3" imgW="81252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497" y="2053729"/>
                        <a:ext cx="142557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6062663" y="1932632"/>
          <a:ext cx="15113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4" name="Équation" r:id="rId5" imgW="863280" imgH="444240" progId="Equation.3">
                  <p:embed/>
                </p:oleObj>
              </mc:Choice>
              <mc:Fallback>
                <p:oleObj name="Équation" r:id="rId5" imgW="86328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663" y="1932632"/>
                        <a:ext cx="151130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3802063" y="3644900"/>
          <a:ext cx="13811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5" name="Équation" r:id="rId7" imgW="787320" imgH="291960" progId="Equation.3">
                  <p:embed/>
                </p:oleObj>
              </mc:Choice>
              <mc:Fallback>
                <p:oleObj name="Équation" r:id="rId7" imgW="787320" imgH="291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3644900"/>
                        <a:ext cx="13811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6107113" y="3500438"/>
          <a:ext cx="146685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6" name="Équation" r:id="rId9" imgW="838080" imgH="444240" progId="Equation.3">
                  <p:embed/>
                </p:oleObj>
              </mc:Choice>
              <mc:Fallback>
                <p:oleObj name="Équation" r:id="rId9" imgW="83808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3500438"/>
                        <a:ext cx="1466850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6230938" y="2773363"/>
          <a:ext cx="1447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7" name="Équation" r:id="rId11" imgW="825480" imgH="291960" progId="Equation.3">
                  <p:embed/>
                </p:oleObj>
              </mc:Choice>
              <mc:Fallback>
                <p:oleObj name="Équation" r:id="rId11" imgW="825480" imgH="2919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8" y="2773363"/>
                        <a:ext cx="14478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3625850" y="2724150"/>
          <a:ext cx="153352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8" name="Équation" r:id="rId13" imgW="876240" imgH="444240" progId="Equation.3">
                  <p:embed/>
                </p:oleObj>
              </mc:Choice>
              <mc:Fallback>
                <p:oleObj name="Équation" r:id="rId13" imgW="876240" imgH="4442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724150"/>
                        <a:ext cx="1533525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3668713" y="4308475"/>
          <a:ext cx="14668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9" name="Équation" r:id="rId15" imgW="838080" imgH="444240" progId="Equation.3">
                  <p:embed/>
                </p:oleObj>
              </mc:Choice>
              <mc:Fallback>
                <p:oleObj name="Équation" r:id="rId15" imgW="838080" imgH="444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4308475"/>
                        <a:ext cx="146685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6261100" y="4430713"/>
          <a:ext cx="13811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0" name="Équation" r:id="rId17" imgW="787320" imgH="291960" progId="Equation.3">
                  <p:embed/>
                </p:oleObj>
              </mc:Choice>
              <mc:Fallback>
                <p:oleObj name="Équation" r:id="rId17" imgW="787320" imgH="2919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4430713"/>
                        <a:ext cx="13811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3835400" y="5157192"/>
          <a:ext cx="12700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1" name="Équation" r:id="rId19" imgW="723600" imgH="291960" progId="Equation.3">
                  <p:embed/>
                </p:oleObj>
              </mc:Choice>
              <mc:Fallback>
                <p:oleObj name="Équation" r:id="rId19" imgW="723600" imgH="2919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5157192"/>
                        <a:ext cx="12700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6348413" y="5942013"/>
          <a:ext cx="12255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2" name="Équation" r:id="rId21" imgW="698400" imgH="291960" progId="Equation.3">
                  <p:embed/>
                </p:oleObj>
              </mc:Choice>
              <mc:Fallback>
                <p:oleObj name="Équation" r:id="rId21" imgW="698400" imgH="2919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5942013"/>
                        <a:ext cx="122555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6286512" y="5283538"/>
            <a:ext cx="1224136" cy="360040"/>
          </a:xfrm>
          <a:prstGeom prst="rect">
            <a:avLst/>
          </a:prstGeom>
          <a:solidFill>
            <a:srgbClr val="C7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923928" y="6069356"/>
            <a:ext cx="12241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3. Circuit électrique</a:t>
            </a:r>
            <a:endParaRPr lang="fr-FR" sz="1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576" y="908720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3.1. Définitions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1772816"/>
            <a:ext cx="84604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Circuit électrique : ensemble d’éléments électriques reliés entre eux et susceptibles d’être parcourus par un courant électrique.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Nœud : point de rencontre d’au moins trois conducteurs.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Branche : ensemble de dipôles placés en série entre deux nœuds.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Maille : boucle fermée où chaque nœud n’est rencontré qu’1 seule fois.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2406" y="4077072"/>
            <a:ext cx="4503810" cy="27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e 18"/>
          <p:cNvGrpSpPr/>
          <p:nvPr/>
        </p:nvGrpSpPr>
        <p:grpSpPr>
          <a:xfrm>
            <a:off x="683568" y="4653136"/>
            <a:ext cx="6984776" cy="1800200"/>
            <a:chOff x="683568" y="4653136"/>
            <a:chExt cx="6984776" cy="1800200"/>
          </a:xfrm>
        </p:grpSpPr>
        <p:sp>
          <p:nvSpPr>
            <p:cNvPr id="8" name="ZoneTexte 7"/>
            <p:cNvSpPr txBox="1"/>
            <p:nvPr/>
          </p:nvSpPr>
          <p:spPr>
            <a:xfrm>
              <a:off x="683568" y="4653136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branche</a:t>
              </a:r>
              <a:endParaRPr lang="fr-FR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564160" y="6053226"/>
              <a:ext cx="1071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latin typeface="Arial" pitchFamily="34" charset="0"/>
                  <a:cs typeface="Arial" pitchFamily="34" charset="0"/>
                </a:rPr>
                <a:t>nœud </a:t>
              </a:r>
              <a:endParaRPr lang="fr-FR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588224" y="4901098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maille</a:t>
              </a:r>
              <a:endParaRPr lang="fr-F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 flipH="1">
              <a:off x="6156176" y="5157192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1835696" y="4869160"/>
              <a:ext cx="50405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 flipV="1">
              <a:off x="3131840" y="5877272"/>
              <a:ext cx="288032" cy="288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116632"/>
            <a:ext cx="84604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Le point de fonctionnement d’un circuit constitué de deux dipôles (un générateur et un récepteur) est l’intersection des courbes caractéristiques des deux dipôles.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3568" y="4509120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Un circuit linéaire est un circuit constitué de dipôles linéaires.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067105"/>
            <a:ext cx="3399424" cy="1433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540247"/>
            <a:ext cx="318770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2576" y="44624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3.2. Lois de Kirchhoff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83568" y="1484784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En un nœud, la somme algébrique des courants est nulle.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83568" y="987788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Loi des nœuds </a:t>
            </a: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3491880" y="2132856"/>
          <a:ext cx="1371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7" name="Équation" r:id="rId3" imgW="685800" imgH="253800" progId="Equation.3">
                  <p:embed/>
                </p:oleObj>
              </mc:Choice>
              <mc:Fallback>
                <p:oleObj name="Équation" r:id="rId3" imgW="6858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132856"/>
                        <a:ext cx="1371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8460432" cy="95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Ou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la somme des courants qui arrivent à un nœud est égale à la somme des courants qui en sortent.</a:t>
            </a:r>
            <a:endParaRPr lang="fr-FR" sz="2000" i="1" baseline="-25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4644008" y="5060032"/>
          <a:ext cx="264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8" name="Équation" r:id="rId5" imgW="1320480" imgH="228600" progId="Equation.3">
                  <p:embed/>
                </p:oleObj>
              </mc:Choice>
              <mc:Fallback>
                <p:oleObj name="Équation" r:id="rId5" imgW="13204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5060032"/>
                        <a:ext cx="2641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2882900" y="3916363"/>
          <a:ext cx="2590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9" name="Équation" r:id="rId7" imgW="1295280" imgH="266400" progId="Equation.3">
                  <p:embed/>
                </p:oleObj>
              </mc:Choice>
              <mc:Fallback>
                <p:oleObj name="Équation" r:id="rId7" imgW="1295280" imgH="266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916363"/>
                        <a:ext cx="2590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15616" y="4797152"/>
            <a:ext cx="23050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4883150" y="5851525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90" name="Équation" r:id="rId10" imgW="1104840" imgH="228600" progId="Equation.3">
                  <p:embed/>
                </p:oleObj>
              </mc:Choice>
              <mc:Fallback>
                <p:oleObj name="Équation" r:id="rId10" imgW="11048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5851525"/>
                        <a:ext cx="2209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83568" y="692696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La somme algébrique des tensions le long d’une maille est nulle.</a:t>
            </a:r>
            <a:endParaRPr lang="fr-FR" sz="20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683568" y="116632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Loi des mailles</a:t>
            </a: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3275856" y="2564904"/>
          <a:ext cx="200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1" name="Équation" r:id="rId3" imgW="1002960" imgH="228600" progId="Equation.3">
                  <p:embed/>
                </p:oleObj>
              </mc:Choice>
              <mc:Fallback>
                <p:oleObj name="Équation" r:id="rId3" imgW="10029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564904"/>
                        <a:ext cx="2006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83568" y="1916832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Ou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si A, B et C sont trois points d’un circuit alors : </a:t>
            </a:r>
            <a:endParaRPr lang="fr-FR" sz="2000" i="1" baseline="-25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3454400" y="134076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2" name="Équation" r:id="rId5" imgW="723600" imgH="253800" progId="Equation.3">
                  <p:embed/>
                </p:oleObj>
              </mc:Choice>
              <mc:Fallback>
                <p:oleObj name="Équation" r:id="rId5" imgW="72360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134076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60" y="3284984"/>
            <a:ext cx="3876675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5076056" y="3645024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3" name="Équation" r:id="rId8" imgW="1257120" imgH="228600" progId="Equation.3">
                  <p:embed/>
                </p:oleObj>
              </mc:Choice>
              <mc:Fallback>
                <p:oleObj name="Équation" r:id="rId8" imgW="12571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645024"/>
                        <a:ext cx="2514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5076056" y="4725144"/>
          <a:ext cx="274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4" name="Équation" r:id="rId10" imgW="1371600" imgH="228600" progId="Equation.3">
                  <p:embed/>
                </p:oleObj>
              </mc:Choice>
              <mc:Fallback>
                <p:oleObj name="Équation" r:id="rId10" imgW="13716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725144"/>
                        <a:ext cx="2743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5300663" y="5275263"/>
          <a:ext cx="243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5" name="Équation" r:id="rId12" imgW="1218960" imgH="228600" progId="Equation.3">
                  <p:embed/>
                </p:oleObj>
              </mc:Choice>
              <mc:Fallback>
                <p:oleObj name="Équation" r:id="rId12" imgW="121896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63" y="5275263"/>
                        <a:ext cx="2438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2576" y="44624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3.3. Régimes de fonctionnement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83568" y="1268760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Régime statique</a:t>
            </a: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83568" y="3356992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Mode de fonctionnement pour lequel les grandeurs électriques sont des fonctions sinusoïdales du temps.</a:t>
            </a:r>
            <a:endParaRPr lang="fr-FR" sz="20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83568" y="2780928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Régime permanent sinusoïdal</a:t>
            </a: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683568" y="1844824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En régime statique, les grandeurs électriques sont des constantes.</a:t>
            </a:r>
            <a:endParaRPr lang="fr-FR" sz="20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683568" y="5373216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Régime variable de durée limitée, pendant lequel un circuit passe d’un régime permanent à un autre.</a:t>
            </a:r>
            <a:endParaRPr lang="fr-FR" sz="20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683568" y="4804212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Régime transitoire</a:t>
            </a: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267744" y="404664"/>
            <a:ext cx="5436604" cy="1224136"/>
          </a:xfrm>
          <a:prstGeom prst="round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 smtClean="0">
                <a:latin typeface="Arial Rounded MT Bold" pitchFamily="34" charset="0"/>
              </a:rPr>
              <a:t>Objectifs</a:t>
            </a:r>
            <a:endParaRPr lang="fr-FR" sz="8000" dirty="0">
              <a:latin typeface="Arial Rounded MT Bold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1763688" y="2840966"/>
            <a:ext cx="6480720" cy="1812170"/>
          </a:xfrm>
          <a:prstGeom prst="round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 Maîtriser les lois de bases de l’électricité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 Savoir analyser les circuits fondamentaux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44824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fr-FR" sz="3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3568" y="2924944"/>
            <a:ext cx="84604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Définir l’état d’un circuit électrique revient à calculer :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le courant dans les différentes branches de ce circuit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la tension entre deux points quelconques de ce circuit.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03548" y="404664"/>
            <a:ext cx="8136904" cy="6048672"/>
          </a:xfrm>
          <a:prstGeom prst="round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latin typeface="Arial Rounded MT Bold" pitchFamily="34" charset="0"/>
              </a:rPr>
              <a:t>Chapitre 2 :</a:t>
            </a:r>
            <a:r>
              <a:rPr lang="fr-FR" sz="1600" dirty="0" smtClean="0">
                <a:latin typeface="Arial Rounded MT Bold" pitchFamily="34" charset="0"/>
              </a:rPr>
              <a:t> </a:t>
            </a:r>
          </a:p>
          <a:p>
            <a:pPr algn="ctr"/>
            <a:r>
              <a:rPr lang="fr-FR" sz="8000" dirty="0" smtClean="0">
                <a:latin typeface="Arial Rounded MT Bold" pitchFamily="34" charset="0"/>
              </a:rPr>
              <a:t>Circuits linéaires en régime statique</a:t>
            </a:r>
            <a:endParaRPr lang="fr-FR" sz="80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72816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Introduction</a:t>
            </a:r>
            <a:endParaRPr lang="fr-FR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2786152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En régime statique les grandeurs sont constantes.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812800" y="3355980"/>
          <a:ext cx="2870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27" name="Équation" r:id="rId3" imgW="1434960" imgH="393480" progId="Equation.3">
                  <p:embed/>
                </p:oleObj>
              </mc:Choice>
              <mc:Fallback>
                <p:oleObj name="Équation" r:id="rId3" imgW="14349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355980"/>
                        <a:ext cx="2870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755576" y="5070492"/>
          <a:ext cx="3048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28" name="Équation" r:id="rId5" imgW="1523880" imgH="393480" progId="Equation.3">
                  <p:embed/>
                </p:oleObj>
              </mc:Choice>
              <mc:Fallback>
                <p:oleObj name="Équation" r:id="rId5" imgW="15238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070492"/>
                        <a:ext cx="30480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522788" y="3644904"/>
          <a:ext cx="279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29" name="Équation" r:id="rId7" imgW="1396800" imgH="177480" progId="Equation.3">
                  <p:embed/>
                </p:oleObj>
              </mc:Choice>
              <mc:Fallback>
                <p:oleObj name="Équation" r:id="rId7" imgW="139680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8" y="3644904"/>
                        <a:ext cx="279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643438" y="5217230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30" name="Équation" r:id="rId9" imgW="1485720" imgH="215640" progId="Equation.3">
                  <p:embed/>
                </p:oleObj>
              </mc:Choice>
              <mc:Fallback>
                <p:oleObj name="Équation" r:id="rId9" imgW="148572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217230"/>
                        <a:ext cx="2971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57554" y="5715016"/>
            <a:ext cx="44323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000364" y="3945001"/>
            <a:ext cx="4718713" cy="84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1. Méthode générale</a:t>
            </a:r>
            <a:endParaRPr lang="fr-FR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576" y="908720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1.1. Lois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1772816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1.1.1. Loi d’Ohm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115616" y="5572140"/>
            <a:ext cx="18722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Générateur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83568" y="3717822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Loi d’ohm généralisée</a:t>
            </a: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652120" y="5572140"/>
            <a:ext cx="1872208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Récepteur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5436096" y="2971101"/>
          <a:ext cx="939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1" name="Équation" r:id="rId3" imgW="469800" imgH="177480" progId="Equation.3">
                  <p:embed/>
                </p:oleObj>
              </mc:Choice>
              <mc:Fallback>
                <p:oleObj name="Équation" r:id="rId3" imgW="46980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971101"/>
                        <a:ext cx="9398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2" y="2611063"/>
            <a:ext cx="1507062" cy="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5656263" y="6286500"/>
          <a:ext cx="1371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2" name="Équation" r:id="rId6" imgW="685800" imgH="177480" progId="Equation.3">
                  <p:embed/>
                </p:oleObj>
              </mc:Choice>
              <mc:Fallback>
                <p:oleObj name="Équation" r:id="rId6" imgW="68580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263" y="6286500"/>
                        <a:ext cx="1371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1055688" y="6286500"/>
          <a:ext cx="1371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3" name="Équation" r:id="rId8" imgW="685800" imgH="177480" progId="Equation.3">
                  <p:embed/>
                </p:oleObj>
              </mc:Choice>
              <mc:Fallback>
                <p:oleObj name="Équation" r:id="rId8" imgW="68580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6286500"/>
                        <a:ext cx="1371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7592" y="4427382"/>
            <a:ext cx="2136223" cy="118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51862" y="4458413"/>
            <a:ext cx="2141101" cy="118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43608" y="446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1.1.2. Lois de Kirchhoff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4365104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Dans un circuit série</a:t>
            </a:r>
            <a:endParaRPr lang="fr-FR" sz="2000" i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83568" y="908720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Loi des nœuds</a:t>
            </a: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3568" y="2298938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Loi des mailles</a:t>
            </a: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83568" y="3645024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→ Loi de Pouillet</a:t>
            </a: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347864" y="1628800"/>
          <a:ext cx="1371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39" name="Équation" r:id="rId3" imgW="685800" imgH="253800" progId="Equation.3">
                  <p:embed/>
                </p:oleObj>
              </mc:Choice>
              <mc:Fallback>
                <p:oleObj name="Équation" r:id="rId3" imgW="6858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628800"/>
                        <a:ext cx="1371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559175" y="3068638"/>
          <a:ext cx="152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40" name="Équation" r:id="rId5" imgW="761760" imgH="253800" progId="Equation.3">
                  <p:embed/>
                </p:oleObj>
              </mc:Choice>
              <mc:Fallback>
                <p:oleObj name="Équation" r:id="rId5" imgW="76176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3068638"/>
                        <a:ext cx="1524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979738" y="5272112"/>
          <a:ext cx="2616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41" name="Équation" r:id="rId7" imgW="1307880" imgH="482400" progId="Equation.3">
                  <p:embed/>
                </p:oleObj>
              </mc:Choice>
              <mc:Fallback>
                <p:oleObj name="Équation" r:id="rId7" imgW="130788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5272112"/>
                        <a:ext cx="26162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8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43608" y="446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1.1.3. Lois des diviseurs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83568" y="980728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Loi du diviseur de tension</a:t>
            </a: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5724128" y="1700808"/>
          <a:ext cx="177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3" name="Équation" r:id="rId3" imgW="888840" imgH="444240" progId="Equation.3">
                  <p:embed/>
                </p:oleObj>
              </mc:Choice>
              <mc:Fallback>
                <p:oleObj name="Équation" r:id="rId3" imgW="88884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700808"/>
                        <a:ext cx="1778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70" y="1484784"/>
            <a:ext cx="3828010" cy="123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683568" y="2780928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Loi du diviseur de courant</a:t>
            </a: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683568" y="4653136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Cas particulier de 2 résistances en parallèle</a:t>
            </a:r>
            <a:endParaRPr lang="fr-FR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3212976"/>
            <a:ext cx="3217747" cy="155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5004048" y="3501008"/>
          <a:ext cx="1524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4" name="Équation" r:id="rId7" imgW="761760" imgH="444240" progId="Equation.3">
                  <p:embed/>
                </p:oleObj>
              </mc:Choice>
              <mc:Fallback>
                <p:oleObj name="Équation" r:id="rId7" imgW="76176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501008"/>
                        <a:ext cx="1524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59632" y="5304605"/>
            <a:ext cx="2010025" cy="155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4067944" y="5517232"/>
          <a:ext cx="1752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5" name="Équation" r:id="rId10" imgW="876240" imgH="431640" progId="Equation.3">
                  <p:embed/>
                </p:oleObj>
              </mc:Choice>
              <mc:Fallback>
                <p:oleObj name="Équation" r:id="rId10" imgW="8762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517232"/>
                        <a:ext cx="17526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6732240" y="5517232"/>
          <a:ext cx="1778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6" name="Équation" r:id="rId12" imgW="888840" imgH="431640" progId="Equation.3">
                  <p:embed/>
                </p:oleObj>
              </mc:Choice>
              <mc:Fallback>
                <p:oleObj name="Équation" r:id="rId12" imgW="88884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5517232"/>
                        <a:ext cx="1778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9" grpId="0"/>
      <p:bldP spid="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1196752"/>
            <a:ext cx="8460432" cy="430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Déterminer le nombre 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de nœuds, le nombre 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de branches.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Déterminer le nombre 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de mailles indépendantes 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M = B - N + 1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Adopter un sens de courant dans chaque branche.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Représenter la tension aux bornes de chaque élément.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Ecrire (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N – 1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) équations indépendantes en appliquant la loi des nœuds.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Ecrire 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équations en appliquant la loi des mailles. 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Résoudre le système de 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équations.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576" y="44624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1.2. Méthode des mailles et nœuds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2. Autres méthodes</a:t>
            </a:r>
            <a:endParaRPr lang="fr-FR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576" y="908720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2.1. Méthode des courants de mailles  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83568" y="2643744"/>
            <a:ext cx="84604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Déterminer le nombre 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de nœuds, le nombre 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de branches.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Déterminer le nombre 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de mailles indépendantes 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M = B - N + 1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Attribuer un courant à chaque maille élémentaire.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Ecrire 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équations en appliquant la loi des mailles.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Résoudre le système d’équations.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Calculer les courants de branches en fonction des courants de mailles.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600" y="1816456"/>
            <a:ext cx="8460432" cy="61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Ou méthode des courants fictifs de mailles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1772816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On considère un nœud A auquel aboutissent n branches, les potentiels V</a:t>
            </a:r>
            <a:r>
              <a:rPr lang="fr-FR" sz="2000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des extrémités des branches et G</a:t>
            </a:r>
            <a:r>
              <a:rPr lang="fr-FR" sz="2000" baseline="-25000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les conductances des branches.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576" y="44624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2.2. Méthode des potentiels de nœuds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908720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2.2.1. Théorème de </a:t>
            </a:r>
            <a:r>
              <a:rPr lang="fr-FR" sz="28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Millman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83568" y="5732522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Le potentiel du nœud A s’écrit :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16418" name="Object 2"/>
          <p:cNvGraphicFramePr>
            <a:graphicFrameLocks noChangeAspect="1"/>
          </p:cNvGraphicFramePr>
          <p:nvPr/>
        </p:nvGraphicFramePr>
        <p:xfrm>
          <a:off x="4714876" y="5454672"/>
          <a:ext cx="1778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59" name="Équation" r:id="rId3" imgW="888840" imgH="558720" progId="Equation.3">
                  <p:embed/>
                </p:oleObj>
              </mc:Choice>
              <mc:Fallback>
                <p:oleObj name="Équation" r:id="rId3" imgW="888840" imgH="558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5454672"/>
                        <a:ext cx="17780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64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2928934"/>
            <a:ext cx="3765216" cy="238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83568" y="4575078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On a :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83568" y="357166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Dans le cas où, des courants de branches sont connus,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30754" name="Object 2"/>
          <p:cNvGraphicFramePr>
            <a:graphicFrameLocks noChangeAspect="1"/>
          </p:cNvGraphicFramePr>
          <p:nvPr/>
        </p:nvGraphicFramePr>
        <p:xfrm>
          <a:off x="3556000" y="4286250"/>
          <a:ext cx="2667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95" name="Équation" r:id="rId3" imgW="1333440" imgH="558720" progId="Equation.3">
                  <p:embed/>
                </p:oleObj>
              </mc:Choice>
              <mc:Fallback>
                <p:oleObj name="Équation" r:id="rId3" imgW="1333440" imgH="558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4286250"/>
                        <a:ext cx="26670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075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7" y="1142993"/>
            <a:ext cx="3765216" cy="2692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03548" y="404664"/>
            <a:ext cx="8136904" cy="1224136"/>
          </a:xfrm>
          <a:prstGeom prst="round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 smtClean="0">
                <a:latin typeface="Arial Rounded MT Bold" pitchFamily="34" charset="0"/>
              </a:rPr>
              <a:t>Programme</a:t>
            </a:r>
            <a:endParaRPr lang="fr-FR" sz="8000" dirty="0">
              <a:latin typeface="Arial Rounded MT Bold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503548" y="1857364"/>
            <a:ext cx="8136904" cy="4680520"/>
          </a:xfrm>
          <a:prstGeom prst="round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 Notions de base sur les circuits électriques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 Circuits linéaires en régime statique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 Circuits linéaires en régime sinusoïdal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 Analyse de systèmes du 1</a:t>
            </a:r>
            <a:r>
              <a:rPr lang="fr-FR" sz="2400" baseline="30000" dirty="0" smtClean="0">
                <a:latin typeface="Arial" pitchFamily="34" charset="0"/>
                <a:cs typeface="Arial" pitchFamily="34" charset="0"/>
              </a:rPr>
              <a:t>er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ordre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 Notions sur les quadripôles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43608" y="446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2.2.2. Principe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83568" y="1142984"/>
            <a:ext cx="846043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Déterminer le nombre 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de nœuds.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Choisir un potentiel de référence.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Ecrire 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N-1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équations en appliquant le théorème de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Millman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Résoudre le système d’équations.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Calculer les courants ou les tensions.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2576" y="44624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2.3. Méthode de superposition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908720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2.3.1. Théorème de Helmholtz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2814293"/>
            <a:ext cx="84604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Dans un réseau linéaire, le courant dans une branche (ou la tension entre deux points) est égale à la somme des courants dans cette branche (ou des tensions entre ces deux points) obtenus sous l’effet de chacune des sources indépendantes, prise isolément, toutes les autres étant éteintes.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3608" y="1772816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ou théorème de superposition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43608" y="446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2.3.2. Principe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17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071547"/>
            <a:ext cx="3616766" cy="20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17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12820" y="1071546"/>
            <a:ext cx="3616766" cy="20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178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840" y="3643314"/>
            <a:ext cx="3507028" cy="20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178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3996" y="3694016"/>
            <a:ext cx="3507028" cy="20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3714744" y="1357298"/>
            <a:ext cx="10715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 smtClean="0"/>
              <a:t>=</a:t>
            </a:r>
            <a:endParaRPr lang="fr-FR" sz="8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8001024" y="1357298"/>
            <a:ext cx="10715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 smtClean="0"/>
              <a:t>+</a:t>
            </a:r>
            <a:endParaRPr lang="fr-FR" sz="88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857620" y="3857628"/>
            <a:ext cx="10715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 smtClean="0"/>
              <a:t>+</a:t>
            </a:r>
            <a:endParaRPr lang="fr-FR" sz="8800" b="1" dirty="0"/>
          </a:p>
        </p:txBody>
      </p:sp>
      <p:graphicFrame>
        <p:nvGraphicFramePr>
          <p:cNvPr id="331782" name="Object 6"/>
          <p:cNvGraphicFramePr>
            <a:graphicFrameLocks noChangeAspect="1"/>
          </p:cNvGraphicFramePr>
          <p:nvPr/>
        </p:nvGraphicFramePr>
        <p:xfrm>
          <a:off x="3444875" y="6115072"/>
          <a:ext cx="177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23" name="Équation" r:id="rId7" imgW="888840" imgH="228600" progId="Equation.3">
                  <p:embed/>
                </p:oleObj>
              </mc:Choice>
              <mc:Fallback>
                <p:oleObj name="Équation" r:id="rId7" imgW="88884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6115072"/>
                        <a:ext cx="177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3. Dipôles équivalents</a:t>
            </a:r>
            <a:endParaRPr lang="fr-FR" sz="1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2357430"/>
            <a:ext cx="8460432" cy="95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Tout dipôle linéaire peut être remplacé par un dipôle équivalent constitué par une source de tension E</a:t>
            </a:r>
            <a:r>
              <a:rPr lang="fr-FR" sz="2000" baseline="-25000" dirty="0" smtClean="0">
                <a:latin typeface="Arial" pitchFamily="34" charset="0"/>
                <a:cs typeface="Arial" pitchFamily="34" charset="0"/>
              </a:rPr>
              <a:t>TH 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en série avec une résistance R</a:t>
            </a:r>
            <a:r>
              <a:rPr lang="fr-FR" sz="2000" baseline="-25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576" y="908720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3.1. Modèle équivalent de </a:t>
            </a:r>
            <a:r>
              <a:rPr lang="fr-FR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Thévenin</a:t>
            </a: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fr-F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3386702"/>
            <a:ext cx="84604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fr-FR" sz="2000" baseline="-25000" dirty="0" smtClean="0">
                <a:latin typeface="Arial" pitchFamily="34" charset="0"/>
                <a:cs typeface="Arial" pitchFamily="34" charset="0"/>
              </a:rPr>
              <a:t>TH 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est la tension aux bornes du dipôle à vide.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fr-FR" sz="2000" baseline="-25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est la résistance vue des bornes du dipôle lorsque toutes ses sources indépendantes sont éteintes. 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83600" y="1827398"/>
            <a:ext cx="84604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Théorème de </a:t>
            </a:r>
            <a:r>
              <a:rPr lang="fr-FR" sz="20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Thévenin</a:t>
            </a:r>
            <a:endParaRPr lang="fr-FR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840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8756" y="4941560"/>
            <a:ext cx="4823574" cy="17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2576" y="44624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3.2. Modèle équivalent de Norton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83568" y="1530140"/>
            <a:ext cx="8460432" cy="95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Tout dipôle linéaire peut être remplacé par un dipôle équivalent constitué par une source de courant J</a:t>
            </a:r>
            <a:r>
              <a:rPr lang="fr-FR" sz="2000" baseline="-25000" dirty="0" smtClean="0">
                <a:latin typeface="Arial" pitchFamily="34" charset="0"/>
                <a:cs typeface="Arial" pitchFamily="34" charset="0"/>
              </a:rPr>
              <a:t>N 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en parallèle avec une résistance R</a:t>
            </a:r>
            <a:r>
              <a:rPr lang="fr-FR" sz="20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83568" y="2559412"/>
            <a:ext cx="84604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fr-FR" sz="2000" baseline="-25000" dirty="0" smtClean="0">
                <a:latin typeface="Arial" pitchFamily="34" charset="0"/>
                <a:cs typeface="Arial" pitchFamily="34" charset="0"/>
              </a:rPr>
              <a:t>N 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est le courant de court-circuit du dipôle.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fr-FR" sz="20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est la résistance vue des bornes du dipôle lorsque toutes ses sources indépendantes sont éteintes. 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83600" y="1000108"/>
            <a:ext cx="84604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Théorème de Norton</a:t>
            </a:r>
            <a:endParaRPr lang="fr-FR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829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0194" y="4143381"/>
            <a:ext cx="4823574" cy="1697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2576" y="44624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3.3. Dualité </a:t>
            </a:r>
            <a:r>
              <a:rPr lang="fr-FR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Thévenin</a:t>
            </a: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-Norton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809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000108"/>
            <a:ext cx="6499225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80930" name="Object 2"/>
          <p:cNvGraphicFramePr>
            <a:graphicFrameLocks noChangeAspect="1"/>
          </p:cNvGraphicFramePr>
          <p:nvPr/>
        </p:nvGraphicFramePr>
        <p:xfrm>
          <a:off x="1562088" y="3929066"/>
          <a:ext cx="1295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11" name="Équation" r:id="rId4" imgW="647640" imgH="431640" progId="Equation.3">
                  <p:embed/>
                </p:oleObj>
              </mc:Choice>
              <mc:Fallback>
                <p:oleObj name="Équation" r:id="rId4" imgW="6476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088" y="3929066"/>
                        <a:ext cx="12954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1" name="Object 3"/>
          <p:cNvGraphicFramePr>
            <a:graphicFrameLocks noChangeAspect="1"/>
          </p:cNvGraphicFramePr>
          <p:nvPr/>
        </p:nvGraphicFramePr>
        <p:xfrm>
          <a:off x="4681538" y="4132263"/>
          <a:ext cx="121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12" name="Équation" r:id="rId6" imgW="609480" imgH="228600" progId="Equation.3">
                  <p:embed/>
                </p:oleObj>
              </mc:Choice>
              <mc:Fallback>
                <p:oleObj name="Équation" r:id="rId6" imgW="6094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8" y="4132263"/>
                        <a:ext cx="1219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2576" y="44624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3.4. Transformation étoile-triangle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83600" y="1000108"/>
            <a:ext cx="84604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Théorème de </a:t>
            </a:r>
            <a:r>
              <a:rPr lang="fr-FR" sz="20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Kennelly</a:t>
            </a:r>
            <a:r>
              <a:rPr lang="fr-FR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ou transformation Y</a:t>
            </a:r>
            <a:r>
              <a:rPr lang="el-GR" sz="20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Δ</a:t>
            </a:r>
            <a:endParaRPr lang="fr-FR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97314" name="Object 2"/>
          <p:cNvGraphicFramePr>
            <a:graphicFrameLocks noChangeAspect="1"/>
          </p:cNvGraphicFramePr>
          <p:nvPr/>
        </p:nvGraphicFramePr>
        <p:xfrm>
          <a:off x="1071538" y="5214950"/>
          <a:ext cx="254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97" name="Équation" r:id="rId3" imgW="1269720" imgH="431640" progId="Equation.3">
                  <p:embed/>
                </p:oleObj>
              </mc:Choice>
              <mc:Fallback>
                <p:oleObj name="Équation" r:id="rId3" imgW="12697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214950"/>
                        <a:ext cx="2540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73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6113" y="1500174"/>
            <a:ext cx="78517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97317" name="Object 5"/>
          <p:cNvGraphicFramePr>
            <a:graphicFrameLocks noChangeAspect="1"/>
          </p:cNvGraphicFramePr>
          <p:nvPr/>
        </p:nvGraphicFramePr>
        <p:xfrm>
          <a:off x="4772025" y="5214938"/>
          <a:ext cx="3632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98" name="Équation" r:id="rId6" imgW="1815840" imgH="431640" progId="Equation.3">
                  <p:embed/>
                </p:oleObj>
              </mc:Choice>
              <mc:Fallback>
                <p:oleObj name="Équation" r:id="rId6" imgW="181584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5214938"/>
                        <a:ext cx="36322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39552" y="404664"/>
            <a:ext cx="8136904" cy="6048672"/>
          </a:xfrm>
          <a:prstGeom prst="round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latin typeface="Arial Rounded MT Bold" pitchFamily="34" charset="0"/>
              </a:rPr>
              <a:t>Chapitre</a:t>
            </a:r>
            <a:r>
              <a:rPr lang="fr-FR" sz="1600" dirty="0" smtClean="0">
                <a:latin typeface="Arial Rounded MT Bold" pitchFamily="34" charset="0"/>
              </a:rPr>
              <a:t> </a:t>
            </a:r>
            <a:r>
              <a:rPr lang="fr-FR" sz="4000" dirty="0" smtClean="0">
                <a:latin typeface="Arial Rounded MT Bold" pitchFamily="34" charset="0"/>
              </a:rPr>
              <a:t>3 : </a:t>
            </a:r>
            <a:r>
              <a:rPr lang="fr-FR" sz="1600" dirty="0" smtClean="0">
                <a:latin typeface="Arial Rounded MT Bold" pitchFamily="34" charset="0"/>
              </a:rPr>
              <a:t> </a:t>
            </a:r>
          </a:p>
          <a:p>
            <a:pPr algn="ctr"/>
            <a:r>
              <a:rPr lang="fr-FR" sz="8000" dirty="0" smtClean="0">
                <a:latin typeface="Arial Rounded MT Bold" pitchFamily="34" charset="0"/>
              </a:rPr>
              <a:t>Circuits linéaires en régime sinusoïdal</a:t>
            </a:r>
            <a:endParaRPr lang="fr-FR" sz="80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72816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Introduction</a:t>
            </a:r>
            <a:endParaRPr lang="fr-FR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2786152"/>
            <a:ext cx="84604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Dans la théorie des systèmes linéaires, le rôle du régime sinusoïdal ou régime harmonique, est considérable. 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La forme sinusoïdale est la seule qui se conserve à la traversée d’un système linéaire.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De plus, tout signal peut être décomposé en une somme de signaux sinusoïdaux.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1. Signal sinusoïdal</a:t>
            </a:r>
            <a:endParaRPr lang="fr-FR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2636912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Un signal périodique est un signal qui se reproduit, identique à lui-même, à intervalles de temps égaux :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576" y="908720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1.1. Caractéristiques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1772816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1.1.1. Signal périodique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4413601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période T : plus petite durée au bout de laquelle le signal se reproduit.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fréquence f : nombre de fois que le signal se reproduit en une seconde.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35201" name="Object 1"/>
          <p:cNvGraphicFramePr>
            <a:graphicFrameLocks noChangeAspect="1"/>
          </p:cNvGraphicFramePr>
          <p:nvPr/>
        </p:nvGraphicFramePr>
        <p:xfrm>
          <a:off x="3071802" y="3854456"/>
          <a:ext cx="172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82" name="Équation" r:id="rId3" imgW="863280" imgH="215640" progId="Equation.3">
                  <p:embed/>
                </p:oleObj>
              </mc:Choice>
              <mc:Fallback>
                <p:oleObj name="Équation" r:id="rId3" imgW="863280" imgH="2156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3854456"/>
                        <a:ext cx="1727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2" name="Object 2"/>
          <p:cNvGraphicFramePr>
            <a:graphicFrameLocks noChangeAspect="1"/>
          </p:cNvGraphicFramePr>
          <p:nvPr/>
        </p:nvGraphicFramePr>
        <p:xfrm>
          <a:off x="2667000" y="5715016"/>
          <a:ext cx="383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83" name="Équation" r:id="rId5" imgW="1917360" imgH="241200" progId="Equation.3">
                  <p:embed/>
                </p:oleObj>
              </mc:Choice>
              <mc:Fallback>
                <p:oleObj name="Équation" r:id="rId5" imgW="19173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715016"/>
                        <a:ext cx="3835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03548" y="404664"/>
            <a:ext cx="8136904" cy="1224136"/>
          </a:xfrm>
          <a:prstGeom prst="round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 smtClean="0">
                <a:latin typeface="Arial Rounded MT Bold" pitchFamily="34" charset="0"/>
              </a:rPr>
              <a:t>Bibliographie</a:t>
            </a:r>
            <a:endParaRPr lang="fr-FR" sz="8000" dirty="0">
              <a:latin typeface="Arial Rounded MT Bold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503548" y="1916832"/>
            <a:ext cx="8136904" cy="4680520"/>
          </a:xfrm>
          <a:prstGeom prst="round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fr-FR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 Notions de base sur les circuits électriques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 Circuits linéaires en régime statique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 Circuits linéaires en régime sinusoïdal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 Analyse de systèmes du 1</a:t>
            </a:r>
            <a:r>
              <a:rPr lang="fr-FR" sz="2400" baseline="30000" dirty="0" smtClean="0">
                <a:latin typeface="Arial" pitchFamily="34" charset="0"/>
                <a:cs typeface="Arial" pitchFamily="34" charset="0"/>
              </a:rPr>
              <a:t>er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 ordre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 Notions sur les quadripôles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 Courant alternatif.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42942" y="3571876"/>
            <a:ext cx="400049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amplitude ou valeur maximale :</a:t>
            </a:r>
            <a:endParaRPr lang="fr-FR" sz="2000" baseline="-25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amplitude crête à crête :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valeur moyenne :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valeur efficace :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58754" name="Object 2"/>
          <p:cNvGraphicFramePr>
            <a:graphicFrameLocks noChangeAspect="1"/>
          </p:cNvGraphicFramePr>
          <p:nvPr/>
        </p:nvGraphicFramePr>
        <p:xfrm>
          <a:off x="4857752" y="3702050"/>
          <a:ext cx="66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15" name="Équation" r:id="rId3" imgW="330120" imgH="228600" progId="Equation.3">
                  <p:embed/>
                </p:oleObj>
              </mc:Choice>
              <mc:Fallback>
                <p:oleObj name="Équation" r:id="rId3" imgW="3301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3702050"/>
                        <a:ext cx="660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55" name="Object 3"/>
          <p:cNvGraphicFramePr>
            <a:graphicFrameLocks noChangeAspect="1"/>
          </p:cNvGraphicFramePr>
          <p:nvPr/>
        </p:nvGraphicFramePr>
        <p:xfrm>
          <a:off x="4829175" y="4357694"/>
          <a:ext cx="149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16" name="Équation" r:id="rId5" imgW="749160" imgH="228600" progId="Equation.3">
                  <p:embed/>
                </p:oleObj>
              </mc:Choice>
              <mc:Fallback>
                <p:oleObj name="Équation" r:id="rId5" imgW="7491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4357694"/>
                        <a:ext cx="1498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56" name="Object 4"/>
          <p:cNvGraphicFramePr>
            <a:graphicFrameLocks noChangeAspect="1"/>
          </p:cNvGraphicFramePr>
          <p:nvPr/>
        </p:nvGraphicFramePr>
        <p:xfrm>
          <a:off x="4811730" y="4786322"/>
          <a:ext cx="2260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17" name="Équation" r:id="rId7" imgW="1130040" imgH="393480" progId="Equation.3">
                  <p:embed/>
                </p:oleObj>
              </mc:Choice>
              <mc:Fallback>
                <p:oleObj name="Équation" r:id="rId7" imgW="113004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30" y="4786322"/>
                        <a:ext cx="2260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57" name="Object 5"/>
          <p:cNvGraphicFramePr>
            <a:graphicFrameLocks noChangeAspect="1"/>
          </p:cNvGraphicFramePr>
          <p:nvPr/>
        </p:nvGraphicFramePr>
        <p:xfrm>
          <a:off x="4714876" y="5468958"/>
          <a:ext cx="254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18" name="Équation" r:id="rId9" imgW="1269720" imgH="444240" progId="Equation.3">
                  <p:embed/>
                </p:oleObj>
              </mc:Choice>
              <mc:Fallback>
                <p:oleObj name="Équation" r:id="rId9" imgW="126972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5468958"/>
                        <a:ext cx="2540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8759" name="Picture 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143109" y="389597"/>
            <a:ext cx="4411448" cy="325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864072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Un signal périodique sinusoïdal a pour expression :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608" y="-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1.1.2. Signal périodique sinusoïdal 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96641" name="Object 1"/>
          <p:cNvGraphicFramePr>
            <a:graphicFrameLocks noChangeAspect="1"/>
          </p:cNvGraphicFramePr>
          <p:nvPr/>
        </p:nvGraphicFramePr>
        <p:xfrm>
          <a:off x="785786" y="1614478"/>
          <a:ext cx="259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67" name="Équation" r:id="rId3" imgW="1295280" imgH="228600" progId="Equation.3">
                  <p:embed/>
                </p:oleObj>
              </mc:Choice>
              <mc:Fallback>
                <p:oleObj name="Équation" r:id="rId3" imgW="129528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614478"/>
                        <a:ext cx="2590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66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428868"/>
            <a:ext cx="3694113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000496" y="2285992"/>
            <a:ext cx="492922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fr-FR" sz="2000" baseline="-25000" dirty="0" err="1" smtClean="0">
                <a:latin typeface="Arial" pitchFamily="34" charset="0"/>
                <a:cs typeface="Arial" pitchFamily="34" charset="0"/>
              </a:rPr>
              <a:t>m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: amplitude du signal</a:t>
            </a:r>
            <a:endParaRPr lang="fr-FR" sz="2000" baseline="-25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t+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φ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) : phase instantanée (rad)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φ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: phase à l’origine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: pulsation (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rad.s</a:t>
            </a:r>
            <a:r>
              <a:rPr lang="fr-FR" sz="2000" baseline="30000" dirty="0" smtClean="0">
                <a:latin typeface="Arial" pitchFamily="34" charset="0"/>
                <a:cs typeface="Arial" pitchFamily="34" charset="0"/>
              </a:rPr>
              <a:t>-1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496645" name="Object 5"/>
          <p:cNvGraphicFramePr>
            <a:graphicFrameLocks noChangeAspect="1"/>
          </p:cNvGraphicFramePr>
          <p:nvPr/>
        </p:nvGraphicFramePr>
        <p:xfrm>
          <a:off x="6858016" y="4298950"/>
          <a:ext cx="218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68" name="Équation" r:id="rId6" imgW="1091880" imgH="215640" progId="Equation.3">
                  <p:embed/>
                </p:oleObj>
              </mc:Choice>
              <mc:Fallback>
                <p:oleObj name="Équation" r:id="rId6" imgW="10918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6" y="4298950"/>
                        <a:ext cx="2184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8" name="Object 8"/>
          <p:cNvGraphicFramePr>
            <a:graphicFrameLocks noChangeAspect="1"/>
          </p:cNvGraphicFramePr>
          <p:nvPr/>
        </p:nvGraphicFramePr>
        <p:xfrm>
          <a:off x="4341813" y="4689475"/>
          <a:ext cx="320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69" name="Équation" r:id="rId8" imgW="1600200" imgH="419040" progId="Equation.3">
                  <p:embed/>
                </p:oleObj>
              </mc:Choice>
              <mc:Fallback>
                <p:oleObj name="Équation" r:id="rId8" imgW="1600200" imgH="419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813" y="4689475"/>
                        <a:ext cx="3200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43608" y="-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1.1.3. Déphasage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83568" y="864072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Soient deux grandeurs sinusoïdales de même fréquence: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95617" name="Object 1"/>
          <p:cNvGraphicFramePr>
            <a:graphicFrameLocks noChangeAspect="1"/>
          </p:cNvGraphicFramePr>
          <p:nvPr/>
        </p:nvGraphicFramePr>
        <p:xfrm>
          <a:off x="857224" y="1571612"/>
          <a:ext cx="599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38" name="Équation" r:id="rId3" imgW="2997000" imgH="241200" progId="Equation.3">
                  <p:embed/>
                </p:oleObj>
              </mc:Choice>
              <mc:Fallback>
                <p:oleObj name="Équation" r:id="rId3" imgW="2997000" imgH="2412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571612"/>
                        <a:ext cx="5994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600" y="2071678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Le déphasage de y par rapport à x est par convention :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1619250" y="2714625"/>
          <a:ext cx="447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39" name="Équation" r:id="rId5" imgW="2234880" imgH="241200" progId="Equation.3">
                  <p:embed/>
                </p:oleObj>
              </mc:Choice>
              <mc:Fallback>
                <p:oleObj name="Équation" r:id="rId5" imgW="223488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14625"/>
                        <a:ext cx="4470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3600" y="3357562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Si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φ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&gt; 0 y est en avance sur x, si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φ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&lt; 0 y est en retard sur x.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4353455"/>
            <a:ext cx="8460432" cy="50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Calcul du déphasage</a:t>
            </a:r>
            <a:endParaRPr lang="fr-FR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83600" y="5089580"/>
            <a:ext cx="846043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Si </a:t>
            </a:r>
            <a:r>
              <a:rPr lang="el-GR" sz="2000" dirty="0" smtClean="0">
                <a:latin typeface="Segoe Script" pitchFamily="34" charset="0"/>
                <a:cs typeface="Arial" pitchFamily="34" charset="0"/>
              </a:rPr>
              <a:t>τ</a:t>
            </a:r>
            <a:r>
              <a:rPr lang="fr-FR" sz="2000" dirty="0" smtClean="0">
                <a:latin typeface="Segoe Script" pitchFamily="34" charset="0"/>
                <a:cs typeface="Arial" pitchFamily="34" charset="0"/>
              </a:rPr>
              <a:t>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est le décalage entre les deux signaux, on écrit :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95619" name="Object 3"/>
          <p:cNvGraphicFramePr>
            <a:graphicFrameLocks noChangeAspect="1"/>
          </p:cNvGraphicFramePr>
          <p:nvPr/>
        </p:nvGraphicFramePr>
        <p:xfrm>
          <a:off x="1582738" y="5822950"/>
          <a:ext cx="259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40" name="Équation" r:id="rId7" imgW="1295280" imgH="419040" progId="Equation.3">
                  <p:embed/>
                </p:oleObj>
              </mc:Choice>
              <mc:Fallback>
                <p:oleObj name="Équation" r:id="rId7" imgW="129528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5822950"/>
                        <a:ext cx="2590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5620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802313" y="4357694"/>
            <a:ext cx="3341687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8" grpId="0"/>
      <p:bldP spid="9" grpId="0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/>
          <p:cNvSpPr txBox="1"/>
          <p:nvPr/>
        </p:nvSpPr>
        <p:spPr>
          <a:xfrm>
            <a:off x="4932040" y="857232"/>
            <a:ext cx="2568918" cy="958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Déphasage nul grandeurs en phase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83568" y="-24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Déphasages particuliers</a:t>
            </a:r>
            <a:endParaRPr lang="fr-FR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945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29527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45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928" y="2928934"/>
            <a:ext cx="29527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45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143512"/>
            <a:ext cx="29527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ZoneTexte 15"/>
          <p:cNvSpPr txBox="1"/>
          <p:nvPr/>
        </p:nvSpPr>
        <p:spPr>
          <a:xfrm>
            <a:off x="4214810" y="2928934"/>
            <a:ext cx="4214810" cy="958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Déphasage de 180° (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π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rad) grandeurs en opposition de phase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214810" y="5184984"/>
            <a:ext cx="4214810" cy="958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Déphasage de 90° (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π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/2 rad) grandeurs en quadrature de phase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6" grpId="0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1772816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Un signal périodique sinusoïdal a pour expression :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576" y="44624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1.2. Représentation 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908720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1.2.1. Fonction mathématique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83568" y="3929066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C’est une représentation graphique des grandeurs sinusoïdales.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83568" y="4429132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Le vecteur de Fresnel associé à s(t) est défini par :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93569" name="Object 1"/>
          <p:cNvGraphicFramePr>
            <a:graphicFrameLocks noChangeAspect="1"/>
          </p:cNvGraphicFramePr>
          <p:nvPr/>
        </p:nvGraphicFramePr>
        <p:xfrm>
          <a:off x="1308111" y="2428868"/>
          <a:ext cx="497840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50" name="Équation" r:id="rId3" imgW="2489040" imgH="266400" progId="Equation.3">
                  <p:embed/>
                </p:oleObj>
              </mc:Choice>
              <mc:Fallback>
                <p:oleObj name="Équation" r:id="rId3" imgW="2489040" imgH="266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11" y="2428868"/>
                        <a:ext cx="4978401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043640" y="3071810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1.2.2. Représentation de Fresnel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93570" name="Object 2"/>
          <p:cNvGraphicFramePr>
            <a:graphicFrameLocks noChangeAspect="1"/>
          </p:cNvGraphicFramePr>
          <p:nvPr/>
        </p:nvGraphicFramePr>
        <p:xfrm>
          <a:off x="714348" y="5281634"/>
          <a:ext cx="3759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51" name="Équation" r:id="rId5" imgW="1879560" imgH="609480" progId="Equation.3">
                  <p:embed/>
                </p:oleObj>
              </mc:Choice>
              <mc:Fallback>
                <p:oleObj name="Équation" r:id="rId5" imgW="1879560" imgH="609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5281634"/>
                        <a:ext cx="37592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357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72134" y="4981602"/>
            <a:ext cx="2365453" cy="144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/>
      <p:bldP spid="14" grpId="0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83568" y="2857496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Le nombre complexe </a:t>
            </a:r>
            <a:r>
              <a:rPr lang="fr-FR" sz="2000" u="sng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associé à s(t) est défini par :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3640" y="1993400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1.2.3. Nombre complexe associé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83600" y="-24"/>
            <a:ext cx="84604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u="sng" dirty="0" smtClean="0">
                <a:latin typeface="Arial" pitchFamily="34" charset="0"/>
                <a:cs typeface="Arial" pitchFamily="34" charset="0"/>
              </a:rPr>
              <a:t>Exemple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On donne 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Représenter les vecteurs de Fresnel qui leur sont associés.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Echelle : 1 cm ↔ 1 A et 1 cm ↔ 1 V.</a:t>
            </a:r>
          </a:p>
        </p:txBody>
      </p:sp>
      <p:graphicFrame>
        <p:nvGraphicFramePr>
          <p:cNvPr id="509956" name="Object 4"/>
          <p:cNvGraphicFramePr>
            <a:graphicFrameLocks noChangeAspect="1"/>
          </p:cNvGraphicFramePr>
          <p:nvPr/>
        </p:nvGraphicFramePr>
        <p:xfrm>
          <a:off x="2071670" y="500042"/>
          <a:ext cx="670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077" name="Équation" r:id="rId3" imgW="3352680" imgH="241200" progId="Equation.3">
                  <p:embed/>
                </p:oleObj>
              </mc:Choice>
              <mc:Fallback>
                <p:oleObj name="Équation" r:id="rId3" imgW="33526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500042"/>
                        <a:ext cx="6705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57" name="Object 5"/>
          <p:cNvGraphicFramePr>
            <a:graphicFrameLocks noChangeAspect="1"/>
          </p:cNvGraphicFramePr>
          <p:nvPr/>
        </p:nvGraphicFramePr>
        <p:xfrm>
          <a:off x="1878013" y="3530600"/>
          <a:ext cx="452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078" name="Équation" r:id="rId5" imgW="2260440" imgH="228600" progId="Equation.3">
                  <p:embed/>
                </p:oleObj>
              </mc:Choice>
              <mc:Fallback>
                <p:oleObj name="Équation" r:id="rId5" imgW="22604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3530600"/>
                        <a:ext cx="4521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83600" y="4143380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u="sng" dirty="0" smtClean="0">
                <a:latin typeface="Arial" pitchFamily="34" charset="0"/>
                <a:cs typeface="Arial" pitchFamily="34" charset="0"/>
              </a:rPr>
              <a:t>Exemple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Déterminer le nombre complexe associé à</a:t>
            </a:r>
          </a:p>
        </p:txBody>
      </p:sp>
      <p:graphicFrame>
        <p:nvGraphicFramePr>
          <p:cNvPr id="509958" name="Object 6"/>
          <p:cNvGraphicFramePr>
            <a:graphicFrameLocks noChangeAspect="1"/>
          </p:cNvGraphicFramePr>
          <p:nvPr/>
        </p:nvGraphicFramePr>
        <p:xfrm>
          <a:off x="5643570" y="4643446"/>
          <a:ext cx="297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079" name="Équation" r:id="rId7" imgW="1485720" imgH="241200" progId="Equation.3">
                  <p:embed/>
                </p:oleObj>
              </mc:Choice>
              <mc:Fallback>
                <p:oleObj name="Équation" r:id="rId7" imgW="148572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4643446"/>
                        <a:ext cx="2971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2. Etude des circuits</a:t>
            </a:r>
            <a:endParaRPr lang="fr-FR" sz="1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2636912"/>
            <a:ext cx="84604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En régime sinusoïdal, un dipôle passif linéaire est caractérisé par son impédance complexe </a:t>
            </a:r>
            <a:r>
              <a:rPr lang="fr-FR" sz="2000" u="sng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L’admittance complexe </a:t>
            </a:r>
            <a:r>
              <a:rPr lang="fr-FR" sz="2000" u="sng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est l’inverse de </a:t>
            </a:r>
            <a:r>
              <a:rPr lang="fr-FR" sz="2000" u="sng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576" y="908720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2.1. Loi d’Ohm généralisée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1772816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2.1.1. Impédance / admittance complexes 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14" name="Tableau 13"/>
          <p:cNvGraphicFramePr>
            <a:graphicFrameLocks noGrp="1"/>
          </p:cNvGraphicFramePr>
          <p:nvPr/>
        </p:nvGraphicFramePr>
        <p:xfrm>
          <a:off x="500034" y="4357694"/>
          <a:ext cx="81439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636"/>
                <a:gridCol w="2500330"/>
                <a:gridCol w="2035983"/>
                <a:gridCol w="2035983"/>
              </a:tblGrid>
              <a:tr h="892975">
                <a:tc rowSpan="2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pPr algn="r"/>
                      <a:r>
                        <a:rPr lang="fr-FR" dirty="0" smtClean="0"/>
                        <a:t>X : réactance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297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B : </a:t>
                      </a:r>
                      <a:r>
                        <a:rPr lang="fr-FR" dirty="0" err="1" smtClean="0"/>
                        <a:t>susceptance</a:t>
                      </a:r>
                      <a:endParaRPr lang="fr-FR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33505" name="Object 1"/>
          <p:cNvGraphicFramePr>
            <a:graphicFrameLocks noChangeAspect="1"/>
          </p:cNvGraphicFramePr>
          <p:nvPr/>
        </p:nvGraphicFramePr>
        <p:xfrm>
          <a:off x="2143108" y="4429132"/>
          <a:ext cx="889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47" name="Équation" r:id="rId3" imgW="444240" imgH="419040" progId="Equation.3">
                  <p:embed/>
                </p:oleObj>
              </mc:Choice>
              <mc:Fallback>
                <p:oleObj name="Équation" r:id="rId3" imgW="444240" imgH="4190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4429132"/>
                        <a:ext cx="889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350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5306" y="4815887"/>
            <a:ext cx="1409518" cy="97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33507" name="Object 3"/>
          <p:cNvGraphicFramePr>
            <a:graphicFrameLocks noChangeAspect="1"/>
          </p:cNvGraphicFramePr>
          <p:nvPr/>
        </p:nvGraphicFramePr>
        <p:xfrm>
          <a:off x="3500430" y="4427550"/>
          <a:ext cx="3200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48" name="Équation" r:id="rId6" imgW="1600200" imgH="393480" progId="Equation.3">
                  <p:embed/>
                </p:oleObj>
              </mc:Choice>
              <mc:Fallback>
                <p:oleObj name="Équation" r:id="rId6" imgW="160020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4427550"/>
                        <a:ext cx="3200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08" name="Object 4"/>
          <p:cNvGraphicFramePr>
            <a:graphicFrameLocks noChangeAspect="1"/>
          </p:cNvGraphicFramePr>
          <p:nvPr/>
        </p:nvGraphicFramePr>
        <p:xfrm>
          <a:off x="7072330" y="4429132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49" name="Équation" r:id="rId8" imgW="736560" imgH="215640" progId="Equation.3">
                  <p:embed/>
                </p:oleObj>
              </mc:Choice>
              <mc:Fallback>
                <p:oleObj name="Équation" r:id="rId8" imgW="73656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30" y="4429132"/>
                        <a:ext cx="1473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09" name="Object 5"/>
          <p:cNvGraphicFramePr>
            <a:graphicFrameLocks noChangeAspect="1"/>
          </p:cNvGraphicFramePr>
          <p:nvPr/>
        </p:nvGraphicFramePr>
        <p:xfrm>
          <a:off x="2155826" y="5305424"/>
          <a:ext cx="863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50" name="Équation" r:id="rId10" imgW="431640" imgH="419040" progId="Equation.3">
                  <p:embed/>
                </p:oleObj>
              </mc:Choice>
              <mc:Fallback>
                <p:oleObj name="Équation" r:id="rId10" imgW="43164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6" y="5305424"/>
                        <a:ext cx="863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10" name="Object 6"/>
          <p:cNvGraphicFramePr>
            <a:graphicFrameLocks noChangeAspect="1"/>
          </p:cNvGraphicFramePr>
          <p:nvPr/>
        </p:nvGraphicFramePr>
        <p:xfrm>
          <a:off x="3513139" y="5303836"/>
          <a:ext cx="3175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51" name="Équation" r:id="rId12" imgW="1587240" imgH="393480" progId="Equation.3">
                  <p:embed/>
                </p:oleObj>
              </mc:Choice>
              <mc:Fallback>
                <p:oleObj name="Équation" r:id="rId12" imgW="158724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9" y="5303836"/>
                        <a:ext cx="31750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11" name="Object 7"/>
          <p:cNvGraphicFramePr>
            <a:graphicFrameLocks noChangeAspect="1"/>
          </p:cNvGraphicFramePr>
          <p:nvPr/>
        </p:nvGraphicFramePr>
        <p:xfrm>
          <a:off x="7097714" y="5305424"/>
          <a:ext cx="142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52" name="Équation" r:id="rId14" imgW="711000" imgH="215640" progId="Equation.3">
                  <p:embed/>
                </p:oleObj>
              </mc:Choice>
              <mc:Fallback>
                <p:oleObj name="Équation" r:id="rId14" imgW="71100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7714" y="5305424"/>
                        <a:ext cx="1422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7286644" y="4929198"/>
            <a:ext cx="1285884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072330" y="5857892"/>
            <a:ext cx="1500198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 animBg="1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43608" y="446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2.1.2. Dipôles passifs élémentaires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1003178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Résistance</a:t>
            </a:r>
            <a:endParaRPr lang="fr-FR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785787" y="1972940"/>
          <a:ext cx="7500989" cy="3910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5"/>
                <a:gridCol w="37862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Formules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Représentations</a:t>
                      </a:r>
                      <a:endParaRPr lang="fr-FR" sz="2000" dirty="0"/>
                    </a:p>
                  </a:txBody>
                  <a:tcPr/>
                </a:tc>
              </a:tr>
              <a:tr h="351411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550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8123" y="2428868"/>
            <a:ext cx="1767993" cy="120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55010" name="Object 2"/>
          <p:cNvGraphicFramePr>
            <a:graphicFrameLocks noChangeAspect="1"/>
          </p:cNvGraphicFramePr>
          <p:nvPr/>
        </p:nvGraphicFramePr>
        <p:xfrm>
          <a:off x="1838325" y="3810000"/>
          <a:ext cx="14478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51" name="Équation" r:id="rId4" imgW="723600" imgH="939600" progId="Equation.3">
                  <p:embed/>
                </p:oleObj>
              </mc:Choice>
              <mc:Fallback>
                <p:oleObj name="Équation" r:id="rId4" imgW="72360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3810000"/>
                        <a:ext cx="1447800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501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6314" y="2571744"/>
            <a:ext cx="2957513" cy="148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501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29256" y="4572008"/>
            <a:ext cx="19383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571480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Condensateur</a:t>
            </a:r>
            <a:endParaRPr lang="fr-FR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785787" y="1541242"/>
          <a:ext cx="7500989" cy="5173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5"/>
                <a:gridCol w="3786214"/>
              </a:tblGrid>
              <a:tr h="42830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Formules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Représentations</a:t>
                      </a:r>
                      <a:endParaRPr lang="fr-FR" sz="2000" dirty="0"/>
                    </a:p>
                  </a:txBody>
                  <a:tcPr/>
                </a:tc>
              </a:tr>
              <a:tr h="474560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685925" y="3646488"/>
          <a:ext cx="1752600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26" name="Équation" r:id="rId3" imgW="876240" imgH="1473120" progId="Equation.3">
                  <p:embed/>
                </p:oleObj>
              </mc:Choice>
              <mc:Fallback>
                <p:oleObj name="Équation" r:id="rId3" imgW="876240" imgH="147312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3646488"/>
                        <a:ext cx="1752600" cy="294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98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7356" y="2143116"/>
            <a:ext cx="1189037" cy="12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98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73659" y="2492375"/>
            <a:ext cx="2670175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99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57818" y="4500570"/>
            <a:ext cx="1987550" cy="192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1003178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Inductance</a:t>
            </a:r>
            <a:endParaRPr lang="fr-FR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785787" y="1972940"/>
          <a:ext cx="7500989" cy="4527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4775"/>
                <a:gridCol w="37862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Formules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Représentations</a:t>
                      </a:r>
                      <a:endParaRPr lang="fr-FR" sz="2000" dirty="0"/>
                    </a:p>
                  </a:txBody>
                  <a:tcPr/>
                </a:tc>
              </a:tr>
              <a:tr h="413165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52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428868"/>
            <a:ext cx="1762125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52963" name="Object 3"/>
          <p:cNvGraphicFramePr>
            <a:graphicFrameLocks noChangeAspect="1"/>
          </p:cNvGraphicFramePr>
          <p:nvPr/>
        </p:nvGraphicFramePr>
        <p:xfrm>
          <a:off x="1698625" y="3965575"/>
          <a:ext cx="17272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4" name="Équation" r:id="rId4" imgW="863280" imgH="1143000" progId="Equation.3">
                  <p:embed/>
                </p:oleObj>
              </mc:Choice>
              <mc:Fallback>
                <p:oleObj name="Équation" r:id="rId4" imgW="863280" imgH="1143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3965575"/>
                        <a:ext cx="172720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296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2786058"/>
            <a:ext cx="3078163" cy="148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65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00694" y="4500570"/>
            <a:ext cx="1987550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03548" y="404664"/>
            <a:ext cx="8136904" cy="6048672"/>
          </a:xfrm>
          <a:prstGeom prst="round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latin typeface="Arial Rounded MT Bold" pitchFamily="34" charset="0"/>
              </a:rPr>
              <a:t>Chapitre</a:t>
            </a:r>
            <a:r>
              <a:rPr lang="fr-FR" sz="1600" dirty="0" smtClean="0">
                <a:latin typeface="Arial Rounded MT Bold" pitchFamily="34" charset="0"/>
              </a:rPr>
              <a:t> </a:t>
            </a:r>
            <a:r>
              <a:rPr lang="fr-FR" sz="4000" dirty="0" smtClean="0">
                <a:latin typeface="Arial Rounded MT Bold" pitchFamily="34" charset="0"/>
              </a:rPr>
              <a:t>1 </a:t>
            </a:r>
            <a:r>
              <a:rPr lang="fr-FR" sz="1600" dirty="0" smtClean="0">
                <a:latin typeface="Arial Rounded MT Bold" pitchFamily="34" charset="0"/>
              </a:rPr>
              <a:t>: </a:t>
            </a:r>
          </a:p>
          <a:p>
            <a:pPr algn="ctr"/>
            <a:r>
              <a:rPr lang="fr-FR" sz="8000" dirty="0" smtClean="0">
                <a:latin typeface="Arial Rounded MT Bold" pitchFamily="34" charset="0"/>
              </a:rPr>
              <a:t>Notions de base sur les circuits électriques</a:t>
            </a:r>
            <a:endParaRPr lang="fr-FR" sz="80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928670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Les théorèmes, les lois et les formules vues en régime statique se généralisent au régime sinusoïdal.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576" y="44624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2.2. Théorèmes et lois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2000240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Analogies</a:t>
            </a:r>
            <a:endParaRPr lang="fr-FR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357158" y="2571744"/>
          <a:ext cx="8501121" cy="39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2852"/>
                <a:gridCol w="2049378"/>
                <a:gridCol w="2428891"/>
              </a:tblGrid>
              <a:tr h="792000">
                <a:tc>
                  <a:txBody>
                    <a:bodyPr/>
                    <a:lstStyle/>
                    <a:p>
                      <a:endParaRPr lang="fr-FR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Régime statique</a:t>
                      </a:r>
                      <a:endParaRPr lang="fr-FR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Régime harmonique</a:t>
                      </a:r>
                      <a:endParaRPr lang="fr-FR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792000"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Tension</a:t>
                      </a:r>
                      <a:endParaRPr lang="fr-FR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U, E</a:t>
                      </a:r>
                      <a:endParaRPr lang="fr-FR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u="sng" dirty="0" smtClean="0"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r>
                        <a:rPr lang="fr-F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fr-FR" sz="2000" u="sng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anchor="ctr"/>
                </a:tc>
              </a:tr>
              <a:tr h="792000"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Courant</a:t>
                      </a:r>
                      <a:endParaRPr lang="fr-FR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I,J</a:t>
                      </a:r>
                      <a:endParaRPr lang="fr-FR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u="sng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fr-F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fr-FR" sz="2000" u="sng" dirty="0" smtClean="0"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</a:p>
                  </a:txBody>
                  <a:tcPr anchor="ctr"/>
                </a:tc>
              </a:tr>
              <a:tr h="792000">
                <a:tc>
                  <a:txBody>
                    <a:bodyPr/>
                    <a:lstStyle/>
                    <a:p>
                      <a:r>
                        <a:rPr lang="fr-F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Résistance / impédance complexe</a:t>
                      </a:r>
                      <a:endParaRPr lang="fr-FR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fr-FR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u="sng" dirty="0" smtClean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</a:p>
                  </a:txBody>
                  <a:tcPr anchor="ctr"/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Conductance / admittance complexe</a:t>
                      </a:r>
                    </a:p>
                    <a:p>
                      <a:endParaRPr lang="fr-FR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fr-FR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u="sng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3. Etude fréquentielle de circuits </a:t>
            </a:r>
            <a:endParaRPr lang="fr-FR" sz="1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1785926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Le circuit est soumis à une tension sinusoïdale d’amplitude constante et de fréquence variable.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576" y="908720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3.1. Circuit RLC série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50913" name="Object 1"/>
          <p:cNvGraphicFramePr>
            <a:graphicFrameLocks noChangeAspect="1"/>
          </p:cNvGraphicFramePr>
          <p:nvPr/>
        </p:nvGraphicFramePr>
        <p:xfrm>
          <a:off x="785786" y="4929198"/>
          <a:ext cx="31242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54" name="Équation" r:id="rId3" imgW="1562040" imgH="749160" progId="Equation.3">
                  <p:embed/>
                </p:oleObj>
              </mc:Choice>
              <mc:Fallback>
                <p:oleObj name="Équation" r:id="rId3" imgW="1562040" imgH="74916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4929198"/>
                        <a:ext cx="3124200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091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2829" y="2695062"/>
            <a:ext cx="4120644" cy="159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091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43570" y="4231489"/>
            <a:ext cx="2068552" cy="239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83568" y="908720"/>
            <a:ext cx="4031308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Circuit équivalent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3608" y="446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3.1.1. Impédance complexe 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78562" name="Object 2"/>
          <p:cNvGraphicFramePr>
            <a:graphicFrameLocks noChangeAspect="1"/>
          </p:cNvGraphicFramePr>
          <p:nvPr/>
        </p:nvGraphicFramePr>
        <p:xfrm>
          <a:off x="928662" y="3867168"/>
          <a:ext cx="6832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03" name="Équation" r:id="rId3" imgW="3416040" imgH="1066680" progId="Equation.3">
                  <p:embed/>
                </p:oleObj>
              </mc:Choice>
              <mc:Fallback>
                <p:oleObj name="Équation" r:id="rId3" imgW="3416040" imgH="1066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867168"/>
                        <a:ext cx="68326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856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36" y="1571604"/>
            <a:ext cx="1639966" cy="171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683568" y="2285992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Pulsation propre : pulsation pour laquelle la réactance est nulle.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09281" name="Object 1"/>
          <p:cNvGraphicFramePr>
            <a:graphicFrameLocks noChangeAspect="1"/>
          </p:cNvGraphicFramePr>
          <p:nvPr/>
        </p:nvGraphicFramePr>
        <p:xfrm>
          <a:off x="3857620" y="2786058"/>
          <a:ext cx="1270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67" name="Équation" r:id="rId3" imgW="634680" imgH="393480" progId="Equation.3">
                  <p:embed/>
                </p:oleObj>
              </mc:Choice>
              <mc:Fallback>
                <p:oleObj name="Équation" r:id="rId3" imgW="634680" imgH="3934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2786058"/>
                        <a:ext cx="12700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83568" y="4929198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Au minimum de Z correspond un maximum de I, on dit qu’il y’a </a:t>
            </a:r>
            <a:r>
              <a:rPr 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résonance en intensité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28" y="285728"/>
            <a:ext cx="6184318" cy="158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09287" name="Object 7"/>
          <p:cNvGraphicFramePr>
            <a:graphicFrameLocks noChangeAspect="1"/>
          </p:cNvGraphicFramePr>
          <p:nvPr/>
        </p:nvGraphicFramePr>
        <p:xfrm>
          <a:off x="4500562" y="3929066"/>
          <a:ext cx="838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68" name="Équation" r:id="rId6" imgW="419040" imgH="393480" progId="Equation.3">
                  <p:embed/>
                </p:oleObj>
              </mc:Choice>
              <mc:Fallback>
                <p:oleObj name="Équation" r:id="rId6" imgW="41904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3929066"/>
                        <a:ext cx="838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83600" y="4018010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Intensité du courant :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1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43608" y="446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3.1.2. Propriétés de la résonance 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683600" y="4880630"/>
            <a:ext cx="84604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A           le courant passe par un maximum                    quelque soit  Q.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A la résonance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La résonance est d’autant plus aigüe que Q est élevé.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08257" name="Object 1"/>
          <p:cNvGraphicFramePr>
            <a:graphicFrameLocks noChangeAspect="1"/>
          </p:cNvGraphicFramePr>
          <p:nvPr/>
        </p:nvGraphicFramePr>
        <p:xfrm>
          <a:off x="5756292" y="4967599"/>
          <a:ext cx="124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460" name="Équation" r:id="rId3" imgW="622080" imgH="228600" progId="Equation.3">
                  <p:embed/>
                </p:oleObj>
              </mc:Choice>
              <mc:Fallback>
                <p:oleObj name="Équation" r:id="rId3" imgW="62208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292" y="4967599"/>
                        <a:ext cx="1244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1125518" y="5002226"/>
          <a:ext cx="660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461" name="Équation" r:id="rId5" imgW="330120" imgH="177480" progId="Equation.3">
                  <p:embed/>
                </p:oleObj>
              </mc:Choice>
              <mc:Fallback>
                <p:oleObj name="Équation" r:id="rId5" imgW="33012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18" y="5002226"/>
                        <a:ext cx="660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61" name="Object 5"/>
          <p:cNvGraphicFramePr>
            <a:graphicFrameLocks noChangeAspect="1"/>
          </p:cNvGraphicFramePr>
          <p:nvPr/>
        </p:nvGraphicFramePr>
        <p:xfrm>
          <a:off x="2740036" y="5429264"/>
          <a:ext cx="340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462" name="Équation" r:id="rId7" imgW="1701720" imgH="228600" progId="Equation.3">
                  <p:embed/>
                </p:oleObj>
              </mc:Choice>
              <mc:Fallback>
                <p:oleObj name="Équation" r:id="rId7" imgW="170172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36" y="5429264"/>
                        <a:ext cx="3403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600" y="928670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Pulsation réduite :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3600" y="1506518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Facteur de qualité ou coefficient de surtension :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3286116" y="1000108"/>
          <a:ext cx="119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463" name="Équation" r:id="rId9" imgW="596880" imgH="228600" progId="Equation.3">
                  <p:embed/>
                </p:oleObj>
              </mc:Choice>
              <mc:Fallback>
                <p:oleObj name="Équation" r:id="rId9" imgW="5968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1000108"/>
                        <a:ext cx="1193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6572264" y="1428736"/>
          <a:ext cx="2286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464" name="Équation" r:id="rId11" imgW="1143000" imgH="431640" progId="Equation.3">
                  <p:embed/>
                </p:oleObj>
              </mc:Choice>
              <mc:Fallback>
                <p:oleObj name="Équation" r:id="rId11" imgW="114300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64" y="1428736"/>
                        <a:ext cx="2286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8265" name="Picture 9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928794" y="2074586"/>
            <a:ext cx="5043048" cy="271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83568" y="908720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La bande passante est l’intervalle de pulsations pour lesquelles :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3608" y="446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3.1.3. Bande passante de la résonance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683600" y="3786190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La bande passante : </a:t>
            </a:r>
          </a:p>
        </p:txBody>
      </p:sp>
      <p:graphicFrame>
        <p:nvGraphicFramePr>
          <p:cNvPr id="608257" name="Object 1"/>
          <p:cNvGraphicFramePr>
            <a:graphicFrameLocks noChangeAspect="1"/>
          </p:cNvGraphicFramePr>
          <p:nvPr/>
        </p:nvGraphicFramePr>
        <p:xfrm>
          <a:off x="3643306" y="1492240"/>
          <a:ext cx="1346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33" name="Équation" r:id="rId3" imgW="672840" imgH="253800" progId="Equation.3">
                  <p:embed/>
                </p:oleObj>
              </mc:Choice>
              <mc:Fallback>
                <p:oleObj name="Équation" r:id="rId3" imgW="67284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1492240"/>
                        <a:ext cx="1346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714348" y="1946308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Soient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fr-FR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et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fr-FR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les valeurs de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pour lesquelles :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26693" name="Object 5"/>
          <p:cNvGraphicFramePr>
            <a:graphicFrameLocks noChangeAspect="1"/>
          </p:cNvGraphicFramePr>
          <p:nvPr/>
        </p:nvGraphicFramePr>
        <p:xfrm>
          <a:off x="6715140" y="1785926"/>
          <a:ext cx="1143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34" name="Équation" r:id="rId5" imgW="571320" imgH="431640" progId="Equation.3">
                  <p:embed/>
                </p:oleObj>
              </mc:Choice>
              <mc:Fallback>
                <p:oleObj name="Équation" r:id="rId5" imgW="57132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40" y="1785926"/>
                        <a:ext cx="1143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3600" y="2860566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On trouve :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26694" name="Object 6"/>
          <p:cNvGraphicFramePr>
            <a:graphicFrameLocks noChangeAspect="1"/>
          </p:cNvGraphicFramePr>
          <p:nvPr/>
        </p:nvGraphicFramePr>
        <p:xfrm>
          <a:off x="2214546" y="2805114"/>
          <a:ext cx="647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35" name="Équation" r:id="rId7" imgW="3238200" imgH="419040" progId="Equation.3">
                  <p:embed/>
                </p:oleObj>
              </mc:Choice>
              <mc:Fallback>
                <p:oleObj name="Équation" r:id="rId7" imgW="323820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2805114"/>
                        <a:ext cx="6477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695" name="Object 7"/>
          <p:cNvGraphicFramePr>
            <a:graphicFrameLocks noChangeAspect="1"/>
          </p:cNvGraphicFramePr>
          <p:nvPr/>
        </p:nvGraphicFramePr>
        <p:xfrm>
          <a:off x="3286116" y="3834758"/>
          <a:ext cx="162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36" name="Équation" r:id="rId9" imgW="812520" imgH="215640" progId="Equation.3">
                  <p:embed/>
                </p:oleObj>
              </mc:Choice>
              <mc:Fallback>
                <p:oleObj name="Équation" r:id="rId9" imgW="8125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3834758"/>
                        <a:ext cx="162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696" name="Object 8"/>
          <p:cNvGraphicFramePr>
            <a:graphicFrameLocks noChangeAspect="1"/>
          </p:cNvGraphicFramePr>
          <p:nvPr/>
        </p:nvGraphicFramePr>
        <p:xfrm>
          <a:off x="5072066" y="4263386"/>
          <a:ext cx="231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37" name="Équation" r:id="rId11" imgW="1155600" imgH="419040" progId="Equation.3">
                  <p:embed/>
                </p:oleObj>
              </mc:Choice>
              <mc:Fallback>
                <p:oleObj name="Équation" r:id="rId11" imgW="1155600" imgH="419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4263386"/>
                        <a:ext cx="2311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697" name="Object 9"/>
          <p:cNvGraphicFramePr>
            <a:graphicFrameLocks noChangeAspect="1"/>
          </p:cNvGraphicFramePr>
          <p:nvPr/>
        </p:nvGraphicFramePr>
        <p:xfrm>
          <a:off x="3482975" y="4943475"/>
          <a:ext cx="1803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38" name="Équation" r:id="rId13" imgW="901440" imgH="457200" progId="Equation.3">
                  <p:embed/>
                </p:oleObj>
              </mc:Choice>
              <mc:Fallback>
                <p:oleObj name="Équation" r:id="rId13" imgW="901440" imgH="457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4943475"/>
                        <a:ext cx="1803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83568" y="5803960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Bp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est d’autant plus large que le facteur de qualité est faible.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83568" y="4406262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La largeur de bande passante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9" grpId="0"/>
      <p:bldP spid="10" grpId="0"/>
      <p:bldP spid="15" grpId="0"/>
      <p:bldP spid="1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2576" y="44624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3.2. Circuit RLC parallèle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1071546"/>
            <a:ext cx="8460432" cy="95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Le circuit est traversé par un courant sinusoïdal d’amplitude constante et de fréquence variable.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Object 1"/>
          <p:cNvGraphicFramePr>
            <a:graphicFrameLocks noChangeAspect="1"/>
          </p:cNvGraphicFramePr>
          <p:nvPr/>
        </p:nvGraphicFramePr>
        <p:xfrm>
          <a:off x="938213" y="4573606"/>
          <a:ext cx="28194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98" name="Équation" r:id="rId3" imgW="1409400" imgH="749160" progId="Equation.3">
                  <p:embed/>
                </p:oleObj>
              </mc:Choice>
              <mc:Fallback>
                <p:oleObj name="Équation" r:id="rId3" imgW="1409400" imgH="74916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573606"/>
                        <a:ext cx="2819400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385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40" y="1785926"/>
            <a:ext cx="2732464" cy="261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43636" y="4071942"/>
            <a:ext cx="2068552" cy="239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83568" y="908720"/>
            <a:ext cx="4031308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Circuit équivalent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3608" y="446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3.2.1. Admittance complexe 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78562" name="Object 2"/>
          <p:cNvGraphicFramePr>
            <a:graphicFrameLocks noChangeAspect="1"/>
          </p:cNvGraphicFramePr>
          <p:nvPr/>
        </p:nvGraphicFramePr>
        <p:xfrm>
          <a:off x="585788" y="3968750"/>
          <a:ext cx="75184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51" name="Équation" r:id="rId3" imgW="3759120" imgH="965160" progId="Equation.3">
                  <p:embed/>
                </p:oleObj>
              </mc:Choice>
              <mc:Fallback>
                <p:oleObj name="Équation" r:id="rId3" imgW="3759120" imgH="965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3968750"/>
                        <a:ext cx="751840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086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14678" y="1571612"/>
            <a:ext cx="1639887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683568" y="357166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Pulsation propre : pulsation pour laquelle la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susceptance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est nulle.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09281" name="Object 1"/>
          <p:cNvGraphicFramePr>
            <a:graphicFrameLocks noChangeAspect="1"/>
          </p:cNvGraphicFramePr>
          <p:nvPr/>
        </p:nvGraphicFramePr>
        <p:xfrm>
          <a:off x="3857620" y="857232"/>
          <a:ext cx="1270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715" name="Équation" r:id="rId3" imgW="634680" imgH="393480" progId="Equation.3">
                  <p:embed/>
                </p:oleObj>
              </mc:Choice>
              <mc:Fallback>
                <p:oleObj name="Équation" r:id="rId3" imgW="6346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857232"/>
                        <a:ext cx="12700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83568" y="3000372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Au minimum de Y correspond un maximum de U, on dit qu’il y’a </a:t>
            </a:r>
            <a:r>
              <a:rPr 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résonance en tension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09287" name="Object 7"/>
          <p:cNvGraphicFramePr>
            <a:graphicFrameLocks noChangeAspect="1"/>
          </p:cNvGraphicFramePr>
          <p:nvPr/>
        </p:nvGraphicFramePr>
        <p:xfrm>
          <a:off x="4487863" y="2000237"/>
          <a:ext cx="86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716" name="Équation" r:id="rId5" imgW="431640" imgH="393480" progId="Equation.3">
                  <p:embed/>
                </p:oleObj>
              </mc:Choice>
              <mc:Fallback>
                <p:oleObj name="Équation" r:id="rId5" imgW="4316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2000237"/>
                        <a:ext cx="863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83600" y="2089184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tension :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43608" y="446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3.2.2. Propriétés de la résonance 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683600" y="4880630"/>
            <a:ext cx="84604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A           la tension passe par un maximum                    quelque soit  Q.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A la résonance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La résonance est d’autant plus aigüe que Q est élevé.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08257" name="Object 1"/>
          <p:cNvGraphicFramePr>
            <a:graphicFrameLocks noChangeAspect="1"/>
          </p:cNvGraphicFramePr>
          <p:nvPr/>
        </p:nvGraphicFramePr>
        <p:xfrm>
          <a:off x="5845175" y="4967288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859" name="Équation" r:id="rId3" imgW="533160" imgH="228600" progId="Equation.3">
                  <p:embed/>
                </p:oleObj>
              </mc:Choice>
              <mc:Fallback>
                <p:oleObj name="Équation" r:id="rId3" imgW="5331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4967288"/>
                        <a:ext cx="1066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58" name="Object 2"/>
          <p:cNvGraphicFramePr>
            <a:graphicFrameLocks noChangeAspect="1"/>
          </p:cNvGraphicFramePr>
          <p:nvPr/>
        </p:nvGraphicFramePr>
        <p:xfrm>
          <a:off x="1125518" y="5002226"/>
          <a:ext cx="660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860" name="Équation" r:id="rId5" imgW="330120" imgH="177480" progId="Equation.3">
                  <p:embed/>
                </p:oleObj>
              </mc:Choice>
              <mc:Fallback>
                <p:oleObj name="Équation" r:id="rId5" imgW="33012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18" y="5002226"/>
                        <a:ext cx="660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61" name="Object 5"/>
          <p:cNvGraphicFramePr>
            <a:graphicFrameLocks noChangeAspect="1"/>
          </p:cNvGraphicFramePr>
          <p:nvPr/>
        </p:nvGraphicFramePr>
        <p:xfrm>
          <a:off x="2879725" y="5429250"/>
          <a:ext cx="312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861" name="Équation" r:id="rId7" imgW="1562040" imgH="228600" progId="Equation.3">
                  <p:embed/>
                </p:oleObj>
              </mc:Choice>
              <mc:Fallback>
                <p:oleObj name="Équation" r:id="rId7" imgW="156204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5429250"/>
                        <a:ext cx="3124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600" y="928670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Pulsation réduite :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3600" y="1506518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Facteur de qualité ou coefficient de surintensité :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3286116" y="1000108"/>
          <a:ext cx="119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862" name="Équation" r:id="rId9" imgW="596880" imgH="228600" progId="Equation.3">
                  <p:embed/>
                </p:oleObj>
              </mc:Choice>
              <mc:Fallback>
                <p:oleObj name="Équation" r:id="rId9" imgW="5968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1000108"/>
                        <a:ext cx="1193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6610350" y="1428750"/>
          <a:ext cx="2209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863" name="Équation" r:id="rId11" imgW="1104840" imgH="431640" progId="Equation.3">
                  <p:embed/>
                </p:oleObj>
              </mc:Choice>
              <mc:Fallback>
                <p:oleObj name="Équation" r:id="rId11" imgW="110484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1428750"/>
                        <a:ext cx="2209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0663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643042" y="2000240"/>
            <a:ext cx="5038171" cy="271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72816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fr-FR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7504" y="2786152"/>
            <a:ext cx="903649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L’électrocinétique est  une branche de l’électricité. 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Elle étudie le comportement des circuits électriques. 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C’est  une discipline essentielle pour l’électronique et l’électrotechnique.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4. Puissance en régime sinusoïdal</a:t>
            </a:r>
            <a:endParaRPr lang="fr-FR" sz="1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1770395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Soit un dipôle linéaire soumis à une tension u et traversé par un courant i tels que :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576" y="908720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4.1. Définitions</a:t>
            </a:r>
            <a:endParaRPr lang="fr-FR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292893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4.1.1. Puissances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4429132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C’est le produit des valeurs instantanées de la tension et du courant.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31809" name="Object 1"/>
          <p:cNvGraphicFramePr>
            <a:graphicFrameLocks noChangeAspect="1"/>
          </p:cNvGraphicFramePr>
          <p:nvPr/>
        </p:nvGraphicFramePr>
        <p:xfrm>
          <a:off x="2000250" y="2278063"/>
          <a:ext cx="635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90" name="Équation" r:id="rId3" imgW="3174840" imgH="253800" progId="Equation.3">
                  <p:embed/>
                </p:oleObj>
              </mc:Choice>
              <mc:Fallback>
                <p:oleObj name="Équation" r:id="rId3" imgW="3174840" imgH="2538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278063"/>
                        <a:ext cx="6350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3600" y="3857628"/>
            <a:ext cx="84604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Puissance instantanée :</a:t>
            </a:r>
            <a:endParaRPr lang="fr-FR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31810" name="Object 2"/>
          <p:cNvGraphicFramePr>
            <a:graphicFrameLocks noChangeAspect="1"/>
          </p:cNvGraphicFramePr>
          <p:nvPr/>
        </p:nvGraphicFramePr>
        <p:xfrm>
          <a:off x="965200" y="5240338"/>
          <a:ext cx="670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91" name="Équation" r:id="rId5" imgW="3352680" imgH="228600" progId="Equation.3">
                  <p:embed/>
                </p:oleObj>
              </mc:Choice>
              <mc:Fallback>
                <p:oleObj name="Équation" r:id="rId5" imgW="33526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5240338"/>
                        <a:ext cx="6705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571480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C’est la valeur moyenne de la puissance instantanée.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3600" y="-24"/>
            <a:ext cx="84604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Puissance active :</a:t>
            </a:r>
            <a:endParaRPr lang="fr-FR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83568" y="1142984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Posons 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83568" y="3151193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Elle s’exprime en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volt-ampère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réactif.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83568" y="2500306"/>
            <a:ext cx="84604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Puissance réactive :</a:t>
            </a:r>
            <a:endParaRPr lang="fr-FR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683568" y="5143512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Elle s’exprime en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volt-ampère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683600" y="4572008"/>
            <a:ext cx="84604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Puissance apparente :</a:t>
            </a:r>
            <a:endParaRPr lang="fr-FR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11698" name="Object 18"/>
          <p:cNvGraphicFramePr>
            <a:graphicFrameLocks noChangeAspect="1"/>
          </p:cNvGraphicFramePr>
          <p:nvPr/>
        </p:nvGraphicFramePr>
        <p:xfrm>
          <a:off x="785786" y="1857364"/>
          <a:ext cx="4549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859" name="Équation" r:id="rId3" imgW="2273040" imgH="215640" progId="Equation.3">
                  <p:embed/>
                </p:oleObj>
              </mc:Choice>
              <mc:Fallback>
                <p:oleObj name="Équation" r:id="rId3" imgW="2273040" imgH="2156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857364"/>
                        <a:ext cx="45497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99" name="Object 19"/>
          <p:cNvGraphicFramePr>
            <a:graphicFrameLocks noChangeAspect="1"/>
          </p:cNvGraphicFramePr>
          <p:nvPr/>
        </p:nvGraphicFramePr>
        <p:xfrm>
          <a:off x="714348" y="3857628"/>
          <a:ext cx="47275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860" name="Équation" r:id="rId5" imgW="2361960" imgH="215640" progId="Equation.3">
                  <p:embed/>
                </p:oleObj>
              </mc:Choice>
              <mc:Fallback>
                <p:oleObj name="Équation" r:id="rId5" imgW="2361960" imgH="2156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857628"/>
                        <a:ext cx="47275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700" name="Object 20"/>
          <p:cNvGraphicFramePr>
            <a:graphicFrameLocks noChangeAspect="1"/>
          </p:cNvGraphicFramePr>
          <p:nvPr/>
        </p:nvGraphicFramePr>
        <p:xfrm>
          <a:off x="714348" y="5857892"/>
          <a:ext cx="3940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861" name="Équation" r:id="rId7" imgW="1968480" imgH="215640" progId="Equation.3">
                  <p:embed/>
                </p:oleObj>
              </mc:Choice>
              <mc:Fallback>
                <p:oleObj name="Équation" r:id="rId7" imgW="1968480" imgH="2156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5857892"/>
                        <a:ext cx="39401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701" name="Object 21"/>
          <p:cNvGraphicFramePr>
            <a:graphicFrameLocks noChangeAspect="1"/>
          </p:cNvGraphicFramePr>
          <p:nvPr/>
        </p:nvGraphicFramePr>
        <p:xfrm>
          <a:off x="1785918" y="1185850"/>
          <a:ext cx="1373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862" name="Équation" r:id="rId9" imgW="685800" imgH="228600" progId="Equation.3">
                  <p:embed/>
                </p:oleObj>
              </mc:Choice>
              <mc:Fallback>
                <p:oleObj name="Équation" r:id="rId9" imgW="685800" imgH="228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1185850"/>
                        <a:ext cx="13731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5" grpId="0"/>
      <p:bldP spid="19" grpId="0"/>
      <p:bldP spid="2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4663246"/>
            <a:ext cx="8460432" cy="95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Paramètre qui met en évidence la part utilisable de la puissance apparente.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446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4.1.2. Relations entre puissances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83600" y="1071546"/>
            <a:ext cx="84604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Triangle des puissances :</a:t>
            </a:r>
            <a:endParaRPr lang="fr-FR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83600" y="4071942"/>
            <a:ext cx="846043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Facteur de puissance :</a:t>
            </a:r>
            <a:endParaRPr lang="fr-FR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307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500174"/>
            <a:ext cx="2809280" cy="251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83568" y="5643578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D’une manière générale :                     en sinusoïdal : 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30790" name="Object 6"/>
          <p:cNvGraphicFramePr>
            <a:graphicFrameLocks noChangeAspect="1"/>
          </p:cNvGraphicFramePr>
          <p:nvPr/>
        </p:nvGraphicFramePr>
        <p:xfrm>
          <a:off x="6886575" y="5700713"/>
          <a:ext cx="13430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11" name="Équation" r:id="rId4" imgW="672840" imgH="241200" progId="Equation.3">
                  <p:embed/>
                </p:oleObj>
              </mc:Choice>
              <mc:Fallback>
                <p:oleObj name="Équation" r:id="rId4" imgW="67284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75" y="5700713"/>
                        <a:ext cx="134302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91" name="Object 7"/>
          <p:cNvGraphicFramePr>
            <a:graphicFrameLocks noChangeAspect="1"/>
          </p:cNvGraphicFramePr>
          <p:nvPr/>
        </p:nvGraphicFramePr>
        <p:xfrm>
          <a:off x="3643306" y="5643578"/>
          <a:ext cx="11414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12" name="Équation" r:id="rId6" imgW="571320" imgH="304560" progId="Equation.3">
                  <p:embed/>
                </p:oleObj>
              </mc:Choice>
              <mc:Fallback>
                <p:oleObj name="Équation" r:id="rId6" imgW="571320" imgH="3045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5643578"/>
                        <a:ext cx="1141412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92" name="Object 8"/>
          <p:cNvGraphicFramePr>
            <a:graphicFrameLocks noChangeAspect="1"/>
          </p:cNvGraphicFramePr>
          <p:nvPr/>
        </p:nvGraphicFramePr>
        <p:xfrm>
          <a:off x="5357818" y="1643050"/>
          <a:ext cx="1773237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13" name="Équation" r:id="rId8" imgW="888840" imgH="965160" progId="Equation.3">
                  <p:embed/>
                </p:oleObj>
              </mc:Choice>
              <mc:Fallback>
                <p:oleObj name="Équation" r:id="rId8" imgW="888840" imgH="9651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1643050"/>
                        <a:ext cx="1773237" cy="192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2" grpId="0"/>
      <p:bldP spid="1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2576" y="44624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4.2. Puissances des dipôles passifs 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1136950" y="1571612"/>
          <a:ext cx="6864074" cy="3453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0958"/>
                <a:gridCol w="1167306"/>
                <a:gridCol w="1240262"/>
                <a:gridCol w="1313219"/>
                <a:gridCol w="1392329"/>
              </a:tblGrid>
              <a:tr h="863438">
                <a:tc>
                  <a:txBody>
                    <a:bodyPr/>
                    <a:lstStyle/>
                    <a:p>
                      <a:endParaRPr lang="fr-FR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u="sng" dirty="0" smtClean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fr-FR" sz="2000" b="1" u="sng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φ</a:t>
                      </a:r>
                      <a:endParaRPr lang="fr-FR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fr-FR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fr-FR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63438">
                <a:tc>
                  <a:txBody>
                    <a:bodyPr/>
                    <a:lstStyle/>
                    <a:p>
                      <a:r>
                        <a:rPr lang="fr-FR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Résistance</a:t>
                      </a:r>
                      <a:endParaRPr lang="fr-FR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u="sng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u="sng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u="sng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63438">
                <a:tc>
                  <a:txBody>
                    <a:bodyPr/>
                    <a:lstStyle/>
                    <a:p>
                      <a:r>
                        <a:rPr lang="fr-FR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Inductance</a:t>
                      </a:r>
                      <a:endParaRPr lang="fr-FR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u="sng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u="sng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u="sng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63438">
                <a:tc>
                  <a:txBody>
                    <a:bodyPr/>
                    <a:lstStyle/>
                    <a:p>
                      <a:r>
                        <a:rPr lang="fr-FR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Condensateur</a:t>
                      </a:r>
                      <a:endParaRPr lang="fr-FR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u="sng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u="sng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u="sng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15777" name="Object 1"/>
          <p:cNvGraphicFramePr>
            <a:graphicFrameLocks noChangeAspect="1"/>
          </p:cNvGraphicFramePr>
          <p:nvPr/>
        </p:nvGraphicFramePr>
        <p:xfrm>
          <a:off x="3267068" y="2740020"/>
          <a:ext cx="3048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264" name="Équation" r:id="rId3" imgW="152280" imgH="164880" progId="Equation.3">
                  <p:embed/>
                </p:oleObj>
              </mc:Choice>
              <mc:Fallback>
                <p:oleObj name="Équation" r:id="rId3" imgW="152280" imgH="1648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68" y="2740020"/>
                        <a:ext cx="304800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78" name="Object 2"/>
          <p:cNvGraphicFramePr>
            <a:graphicFrameLocks noChangeAspect="1"/>
          </p:cNvGraphicFramePr>
          <p:nvPr/>
        </p:nvGraphicFramePr>
        <p:xfrm>
          <a:off x="4532314" y="2728114"/>
          <a:ext cx="254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265" name="Équation" r:id="rId5" imgW="126720" imgH="177480" progId="Equation.3">
                  <p:embed/>
                </p:oleObj>
              </mc:Choice>
              <mc:Fallback>
                <p:oleObj name="Équation" r:id="rId5" imgW="12672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4" y="2728114"/>
                        <a:ext cx="2540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80" name="Object 4"/>
          <p:cNvGraphicFramePr>
            <a:graphicFrameLocks noChangeAspect="1"/>
          </p:cNvGraphicFramePr>
          <p:nvPr/>
        </p:nvGraphicFramePr>
        <p:xfrm>
          <a:off x="5681674" y="2714620"/>
          <a:ext cx="533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266" name="Équation" r:id="rId7" imgW="266400" imgH="190440" progId="Equation.3">
                  <p:embed/>
                </p:oleObj>
              </mc:Choice>
              <mc:Fallback>
                <p:oleObj name="Équation" r:id="rId7" imgW="266400" imgH="1904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674" y="2714620"/>
                        <a:ext cx="5334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82" name="Object 6"/>
          <p:cNvGraphicFramePr>
            <a:graphicFrameLocks noChangeAspect="1"/>
          </p:cNvGraphicFramePr>
          <p:nvPr/>
        </p:nvGraphicFramePr>
        <p:xfrm>
          <a:off x="3121025" y="3505994"/>
          <a:ext cx="635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267" name="Équation" r:id="rId9" imgW="317160" imgH="203040" progId="Equation.3">
                  <p:embed/>
                </p:oleObj>
              </mc:Choice>
              <mc:Fallback>
                <p:oleObj name="Équation" r:id="rId9" imgW="31716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3505994"/>
                        <a:ext cx="6350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83" name="Object 7"/>
          <p:cNvGraphicFramePr>
            <a:graphicFrameLocks noChangeAspect="1"/>
          </p:cNvGraphicFramePr>
          <p:nvPr/>
        </p:nvGraphicFramePr>
        <p:xfrm>
          <a:off x="4349752" y="3405188"/>
          <a:ext cx="5080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268" name="Équation" r:id="rId11" imgW="253800" imgH="304560" progId="Equation.3">
                  <p:embed/>
                </p:oleObj>
              </mc:Choice>
              <mc:Fallback>
                <p:oleObj name="Équation" r:id="rId11" imgW="253800" imgH="3045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2" y="3405188"/>
                        <a:ext cx="5080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86" name="Object 10"/>
          <p:cNvGraphicFramePr>
            <a:graphicFrameLocks noChangeAspect="1"/>
          </p:cNvGraphicFramePr>
          <p:nvPr/>
        </p:nvGraphicFramePr>
        <p:xfrm>
          <a:off x="3000364" y="4191011"/>
          <a:ext cx="787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269" name="Équation" r:id="rId13" imgW="393480" imgH="393480" progId="Equation.3">
                  <p:embed/>
                </p:oleObj>
              </mc:Choice>
              <mc:Fallback>
                <p:oleObj name="Équation" r:id="rId13" imgW="393480" imgH="393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4191011"/>
                        <a:ext cx="78740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87" name="Object 11"/>
          <p:cNvGraphicFramePr>
            <a:graphicFrameLocks noChangeAspect="1"/>
          </p:cNvGraphicFramePr>
          <p:nvPr/>
        </p:nvGraphicFramePr>
        <p:xfrm>
          <a:off x="4225925" y="4279911"/>
          <a:ext cx="711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270" name="Équation" r:id="rId15" imgW="355320" imgH="304560" progId="Equation.3">
                  <p:embed/>
                </p:oleObj>
              </mc:Choice>
              <mc:Fallback>
                <p:oleObj name="Équation" r:id="rId15" imgW="355320" imgH="3045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25" y="4279911"/>
                        <a:ext cx="7112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90" name="Object 14"/>
          <p:cNvGraphicFramePr>
            <a:graphicFrameLocks noChangeAspect="1"/>
          </p:cNvGraphicFramePr>
          <p:nvPr/>
        </p:nvGraphicFramePr>
        <p:xfrm>
          <a:off x="5746760" y="3532188"/>
          <a:ext cx="254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271" name="Équation" r:id="rId17" imgW="126720" imgH="177480" progId="Equation.3">
                  <p:embed/>
                </p:oleObj>
              </mc:Choice>
              <mc:Fallback>
                <p:oleObj name="Équation" r:id="rId17" imgW="126720" imgH="1774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60" y="3532188"/>
                        <a:ext cx="2540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91" name="Object 15"/>
          <p:cNvGraphicFramePr>
            <a:graphicFrameLocks noChangeAspect="1"/>
          </p:cNvGraphicFramePr>
          <p:nvPr/>
        </p:nvGraphicFramePr>
        <p:xfrm>
          <a:off x="5715008" y="4406911"/>
          <a:ext cx="254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272" name="Équation" r:id="rId18" imgW="126720" imgH="177480" progId="Equation.3">
                  <p:embed/>
                </p:oleObj>
              </mc:Choice>
              <mc:Fallback>
                <p:oleObj name="Équation" r:id="rId18" imgW="126720" imgH="1774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4406911"/>
                        <a:ext cx="2540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92" name="Object 16"/>
          <p:cNvGraphicFramePr>
            <a:graphicFrameLocks noChangeAspect="1"/>
          </p:cNvGraphicFramePr>
          <p:nvPr/>
        </p:nvGraphicFramePr>
        <p:xfrm>
          <a:off x="7175520" y="2728114"/>
          <a:ext cx="254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273" name="Équation" r:id="rId19" imgW="126720" imgH="177480" progId="Equation.3">
                  <p:embed/>
                </p:oleObj>
              </mc:Choice>
              <mc:Fallback>
                <p:oleObj name="Équation" r:id="rId19" imgW="126720" imgH="1774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20" y="2728114"/>
                        <a:ext cx="2540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93" name="Object 17"/>
          <p:cNvGraphicFramePr>
            <a:graphicFrameLocks noChangeAspect="1"/>
          </p:cNvGraphicFramePr>
          <p:nvPr/>
        </p:nvGraphicFramePr>
        <p:xfrm>
          <a:off x="6978672" y="3505994"/>
          <a:ext cx="736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274" name="Équation" r:id="rId20" imgW="368280" imgH="203040" progId="Equation.3">
                  <p:embed/>
                </p:oleObj>
              </mc:Choice>
              <mc:Fallback>
                <p:oleObj name="Équation" r:id="rId20" imgW="368280" imgH="2030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672" y="3505994"/>
                        <a:ext cx="73660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5794" name="Object 18"/>
          <p:cNvGraphicFramePr>
            <a:graphicFrameLocks noChangeAspect="1"/>
          </p:cNvGraphicFramePr>
          <p:nvPr/>
        </p:nvGraphicFramePr>
        <p:xfrm>
          <a:off x="6856434" y="4165611"/>
          <a:ext cx="7874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275" name="Équation" r:id="rId22" imgW="393480" imgH="419040" progId="Equation.3">
                  <p:embed/>
                </p:oleObj>
              </mc:Choice>
              <mc:Fallback>
                <p:oleObj name="Équation" r:id="rId22" imgW="393480" imgH="4190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6434" y="4165611"/>
                        <a:ext cx="7874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1772816"/>
            <a:ext cx="84604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La puissance active transmise par un générateur à une utilisation est maximale lorsque les impédances du générateur et de l’utilisation sont conjuguées.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576" y="44624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4.3. Compléments sur les puissances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908720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4.3.1. Puissance maximale transmise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147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357562"/>
            <a:ext cx="3273425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14754" name="Object 2"/>
          <p:cNvGraphicFramePr>
            <a:graphicFrameLocks noChangeAspect="1"/>
          </p:cNvGraphicFramePr>
          <p:nvPr/>
        </p:nvGraphicFramePr>
        <p:xfrm>
          <a:off x="3722688" y="3357562"/>
          <a:ext cx="46767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915" name="Équation" r:id="rId4" imgW="2336760" imgH="241200" progId="Equation.3">
                  <p:embed/>
                </p:oleObj>
              </mc:Choice>
              <mc:Fallback>
                <p:oleObj name="Équation" r:id="rId4" imgW="23367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3357562"/>
                        <a:ext cx="46767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428992" y="3857628"/>
            <a:ext cx="5715008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P est maximale si :                      c’est à dire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14755" name="Object 3"/>
          <p:cNvGraphicFramePr>
            <a:graphicFrameLocks noChangeAspect="1"/>
          </p:cNvGraphicFramePr>
          <p:nvPr/>
        </p:nvGraphicFramePr>
        <p:xfrm>
          <a:off x="5643570" y="3857628"/>
          <a:ext cx="1320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916" name="Équation" r:id="rId6" imgW="660240" imgH="266400" progId="Equation.3">
                  <p:embed/>
                </p:oleObj>
              </mc:Choice>
              <mc:Fallback>
                <p:oleObj name="Équation" r:id="rId6" imgW="660240" imgH="266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3857628"/>
                        <a:ext cx="1320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56" name="Object 4"/>
          <p:cNvGraphicFramePr>
            <a:graphicFrameLocks noChangeAspect="1"/>
          </p:cNvGraphicFramePr>
          <p:nvPr/>
        </p:nvGraphicFramePr>
        <p:xfrm>
          <a:off x="4711700" y="4500563"/>
          <a:ext cx="32527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917" name="Équation" r:id="rId8" imgW="1625400" imgH="241200" progId="Equation.3">
                  <p:embed/>
                </p:oleObj>
              </mc:Choice>
              <mc:Fallback>
                <p:oleObj name="Équation" r:id="rId8" imgW="16254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4500563"/>
                        <a:ext cx="32527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57" name="Object 5"/>
          <p:cNvGraphicFramePr>
            <a:graphicFrameLocks noChangeAspect="1"/>
          </p:cNvGraphicFramePr>
          <p:nvPr/>
        </p:nvGraphicFramePr>
        <p:xfrm>
          <a:off x="5429256" y="5214950"/>
          <a:ext cx="1600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918" name="Équation" r:id="rId10" imgW="799920" imgH="495000" progId="Equation.3">
                  <p:embed/>
                </p:oleObj>
              </mc:Choice>
              <mc:Fallback>
                <p:oleObj name="Équation" r:id="rId10" imgW="799920" imgH="495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5214950"/>
                        <a:ext cx="1600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83568" y="908720"/>
            <a:ext cx="84604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La puissance active fournie à un dipôle est égale à la somme des puissances actives consommées par les différents éléments qui constituent le dipôle.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3608" y="446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4.3.2. Théorème de Boucherot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600" y="2714620"/>
            <a:ext cx="8460432" cy="142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La puissance réactive échangée avec un dipôle est égale à la somme des puissances réactives échangées par les différents éléments qui constituent le dipôle.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44824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fr-FR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3568" y="2924944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L’étude du régime permanent sinusoïdal est grandement facilitée par l’utilisation de la représentation par les </a:t>
            </a:r>
            <a:r>
              <a:rPr lang="fr-FR" sz="2000" smtClean="0">
                <a:latin typeface="Arial" pitchFamily="34" charset="0"/>
                <a:cs typeface="Arial" pitchFamily="34" charset="0"/>
              </a:rPr>
              <a:t>nombres complexes.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03548" y="404664"/>
            <a:ext cx="8136904" cy="6048672"/>
          </a:xfrm>
          <a:prstGeom prst="round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latin typeface="Arial Rounded MT Bold" pitchFamily="34" charset="0"/>
              </a:rPr>
              <a:t>Chapitre</a:t>
            </a:r>
            <a:r>
              <a:rPr lang="fr-FR" sz="1600" dirty="0" smtClean="0">
                <a:latin typeface="Arial Rounded MT Bold" pitchFamily="34" charset="0"/>
              </a:rPr>
              <a:t> </a:t>
            </a:r>
            <a:r>
              <a:rPr lang="fr-FR" sz="4000" dirty="0" smtClean="0">
                <a:latin typeface="Arial Rounded MT Bold" pitchFamily="34" charset="0"/>
              </a:rPr>
              <a:t>4 </a:t>
            </a:r>
            <a:r>
              <a:rPr lang="fr-FR" sz="1600" dirty="0" smtClean="0">
                <a:latin typeface="Arial Rounded MT Bold" pitchFamily="34" charset="0"/>
              </a:rPr>
              <a:t>: </a:t>
            </a:r>
          </a:p>
          <a:p>
            <a:pPr algn="ctr"/>
            <a:r>
              <a:rPr lang="fr-FR" sz="8000" dirty="0" smtClean="0">
                <a:latin typeface="Arial Rounded MT Bold" pitchFamily="34" charset="0"/>
              </a:rPr>
              <a:t>Analyse de systèmes du 1</a:t>
            </a:r>
            <a:r>
              <a:rPr lang="fr-FR" sz="8000" baseline="30000" dirty="0" smtClean="0">
                <a:latin typeface="Arial Rounded MT Bold" pitchFamily="34" charset="0"/>
              </a:rPr>
              <a:t>er</a:t>
            </a:r>
            <a:r>
              <a:rPr lang="fr-FR" sz="8000" dirty="0" smtClean="0">
                <a:latin typeface="Arial Rounded MT Bold" pitchFamily="34" charset="0"/>
              </a:rPr>
              <a:t> ordre</a:t>
            </a:r>
            <a:endParaRPr lang="fr-FR" sz="80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72816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Introduction</a:t>
            </a:r>
            <a:endParaRPr lang="fr-FR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2786152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L’analyse fréquentielle et l’analyse temporelle sont les deux grands domaines de l’analyse des systèmes.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1. Généralités sur les systèmes</a:t>
            </a:r>
            <a:endParaRPr lang="fr-FR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1988840"/>
            <a:ext cx="846043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Un système linéaire est un système qui peut être décrit par des équations linéaires, ou encore qui obéit au principe de superposition.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un système est dit continu lorsque les variations des grandeurs physiques le caractérisant sont des fonctions d’une variable continue (en général le temps).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Un système invariant est un système dont les caractéristiques de comportement ne se modifient pas dans le temps.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576" y="908720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1.1. Notions de systèmes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1. Signaux et grandeurs électriques</a:t>
            </a:r>
            <a:endParaRPr lang="fr-FR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576" y="908720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1.1. Classification des signaux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1772816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1.1.1. Nature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4509120"/>
            <a:ext cx="84604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signal constant : x(t) =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cste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signal variable : x(t) ≠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cste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4"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Cas particulier : signal périodique x(t+T) = x(t)  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36450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1.1.2. Représentation temporelle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83568" y="2636912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signal continu (signal unidirectionnel) : x(t) ≥ 0 ou x(t) ≤ 0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signal alternatif (signal bidirectionnel) : x(t</a:t>
            </a:r>
            <a:r>
              <a:rPr lang="fr-FR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) &gt; 0 et x(t</a:t>
            </a:r>
            <a:r>
              <a:rPr lang="fr-FR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) &lt; 0 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3568" y="1285860"/>
            <a:ext cx="84604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Le système peut être représenté par :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Un schéma physique (schéma électrique ou mécanique par exemple).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Une équation différentielle à coefficients constants liant e(t) et s(t).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Une fonction de transfert (relation mathématique entre entrée et  sortie).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83568" y="4286256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Un SLCI est du 1</a:t>
            </a:r>
            <a:r>
              <a:rPr lang="fr-FR" sz="2000" baseline="30000" dirty="0" smtClean="0">
                <a:latin typeface="Arial" pitchFamily="34" charset="0"/>
                <a:cs typeface="Arial" pitchFamily="34" charset="0"/>
              </a:rPr>
              <a:t>er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ordre si s(t) et e(t) sont liés par une équation différentielle du 1</a:t>
            </a:r>
            <a:r>
              <a:rPr lang="fr-FR" sz="2000" baseline="30000" dirty="0" smtClean="0">
                <a:latin typeface="Arial" pitchFamily="34" charset="0"/>
                <a:cs typeface="Arial" pitchFamily="34" charset="0"/>
              </a:rPr>
              <a:t>er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ordre.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2576" y="3357562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1.2. Système du 1</a:t>
            </a:r>
            <a:r>
              <a:rPr lang="fr-FR" sz="3200" b="1" baseline="30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</a:t>
            </a: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ordre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1588" y="357166"/>
            <a:ext cx="40608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143504" y="5572140"/>
            <a:ext cx="39969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a</a:t>
            </a:r>
            <a:r>
              <a:rPr lang="fr-FR" sz="20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, a</a:t>
            </a:r>
            <a:r>
              <a:rPr lang="fr-FR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, b</a:t>
            </a:r>
            <a:r>
              <a:rPr lang="fr-FR" sz="20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, b</a:t>
            </a:r>
            <a:r>
              <a:rPr lang="fr-FR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: constantes réelles.</a:t>
            </a:r>
          </a:p>
        </p:txBody>
      </p:sp>
      <p:graphicFrame>
        <p:nvGraphicFramePr>
          <p:cNvPr id="720897" name="Object 1"/>
          <p:cNvGraphicFramePr>
            <a:graphicFrameLocks noChangeAspect="1"/>
          </p:cNvGraphicFramePr>
          <p:nvPr/>
        </p:nvGraphicFramePr>
        <p:xfrm>
          <a:off x="714348" y="5500702"/>
          <a:ext cx="4165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38" name="Équation" r:id="rId4" imgW="2082600" imgH="393480" progId="Equation.3">
                  <p:embed/>
                </p:oleObj>
              </mc:Choice>
              <mc:Fallback>
                <p:oleObj name="Équation" r:id="rId4" imgW="2082600" imgH="3934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5500702"/>
                        <a:ext cx="4165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83568" y="1196752"/>
            <a:ext cx="84604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Analyse temporelle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On observe le comportement du système en fonction du temps. 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Cette analyse fait appel aux équations différentielles. 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Elle permet de décrire le comportement transitoire des systèmes.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60" y="44624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1.3. Outils d’analyse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3568" y="3573016"/>
            <a:ext cx="84604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Analyse fréquentielle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On observe le comportement du système en fonction de la fréquence de la grandeur d’entrée. 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Cette analyse fait appel aux nombres complexes. 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Elle permet de connaître la réponse du système à une excitation sinusoïdale, dont la fréquence balaye le domaine d’emploi du système.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2. Analyse fréquentielle </a:t>
            </a:r>
            <a:endParaRPr lang="fr-FR" sz="1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2636912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Lorsque le signal d’entrée est sinusoïdal de pulsation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, l’équation différentielle devient :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576" y="908720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2.1. Fonction de transfert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1772816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2.1.1. Fonction de transfert complexe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4387170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La fonction de transfert complexe du système est :  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graphicFrame>
        <p:nvGraphicFramePr>
          <p:cNvPr id="718850" name="Object 2"/>
          <p:cNvGraphicFramePr>
            <a:graphicFrameLocks noChangeAspect="1"/>
          </p:cNvGraphicFramePr>
          <p:nvPr/>
        </p:nvGraphicFramePr>
        <p:xfrm>
          <a:off x="1000100" y="3786190"/>
          <a:ext cx="723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31" name="Équation" r:id="rId3" imgW="3619440" imgH="228600" progId="Equation.3">
                  <p:embed/>
                </p:oleObj>
              </mc:Choice>
              <mc:Fallback>
                <p:oleObj name="Équation" r:id="rId3" imgW="36194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786190"/>
                        <a:ext cx="723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51" name="Object 3"/>
          <p:cNvGraphicFramePr>
            <a:graphicFrameLocks noChangeAspect="1"/>
          </p:cNvGraphicFramePr>
          <p:nvPr/>
        </p:nvGraphicFramePr>
        <p:xfrm>
          <a:off x="3286116" y="5357826"/>
          <a:ext cx="2946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32" name="Équation" r:id="rId5" imgW="1473120" imgH="431640" progId="Equation.3">
                  <p:embed/>
                </p:oleObj>
              </mc:Choice>
              <mc:Fallback>
                <p:oleObj name="Équation" r:id="rId5" imgW="14731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5357826"/>
                        <a:ext cx="2946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908720"/>
            <a:ext cx="84604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Le lieu de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Bode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consiste à représenter  </a:t>
            </a:r>
            <a:r>
              <a:rPr lang="fr-FR" sz="2000" u="sng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(j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) par deux diagrammes :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Diagramme de gain représentant le module T de </a:t>
            </a:r>
            <a:r>
              <a:rPr lang="fr-FR" sz="2000" u="sng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(j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) en fonction de la pulsation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Abscisse : pulsation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(rad/s) ou fréquence f (Hz) en échelle logarithmique.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5013176"/>
            <a:ext cx="8460432" cy="95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Ordonnée : module T ou gain G exprimé en décibels (dB) en échelle linéaire.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3608" y="446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2.1.2. Diagramme de </a:t>
            </a:r>
            <a:r>
              <a:rPr lang="fr-FR" sz="28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Bode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4" descr="https://encrypted-tbn0.gstatic.com/images?q=tbn:ANd9GcSYICmAUVsTUWS4uY8QSHi_HfBHJk-BknGwe3ECfo5aHpDYEiaC6Q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789041"/>
            <a:ext cx="8147304" cy="1008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necteur droit 12"/>
          <p:cNvCxnSpPr/>
          <p:nvPr/>
        </p:nvCxnSpPr>
        <p:spPr>
          <a:xfrm>
            <a:off x="683568" y="3717032"/>
            <a:ext cx="1656184" cy="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851920" y="3717032"/>
            <a:ext cx="504056" cy="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971600" y="3347700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1 décade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563888" y="3356992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1 octave</a:t>
            </a:r>
            <a:endParaRPr lang="fr-FR" dirty="0"/>
          </a:p>
        </p:txBody>
      </p:sp>
      <p:graphicFrame>
        <p:nvGraphicFramePr>
          <p:cNvPr id="717826" name="Object 2"/>
          <p:cNvGraphicFramePr>
            <a:graphicFrameLocks noChangeAspect="1"/>
          </p:cNvGraphicFramePr>
          <p:nvPr/>
        </p:nvGraphicFramePr>
        <p:xfrm>
          <a:off x="3214678" y="5929330"/>
          <a:ext cx="238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67" name="Équation" r:id="rId4" imgW="1193760" imgH="228600" progId="Equation.3">
                  <p:embed/>
                </p:oleObj>
              </mc:Choice>
              <mc:Fallback>
                <p:oleObj name="Équation" r:id="rId4" imgW="11937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5929330"/>
                        <a:ext cx="2387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908720"/>
            <a:ext cx="84604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Diagramme de phase représentant l’argument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φ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fr-FR" sz="2000" u="sng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(j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) en fonction de la pulsation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Abscisse : pulsation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(rad/s) ou fréquence f (Hz) en échelle logarithmique.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Ordonnée : argument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φ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(° ou rad) en échelle linéaire.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83568" y="4005064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Propriétés</a:t>
            </a:r>
            <a:endParaRPr lang="fr-FR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16802" name="Object 2"/>
          <p:cNvGraphicFramePr>
            <a:graphicFrameLocks noChangeAspect="1"/>
          </p:cNvGraphicFramePr>
          <p:nvPr/>
        </p:nvGraphicFramePr>
        <p:xfrm>
          <a:off x="2786050" y="3429000"/>
          <a:ext cx="246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5" name="Équation" r:id="rId3" imgW="1231560" imgH="215640" progId="Equation.3">
                  <p:embed/>
                </p:oleObj>
              </mc:Choice>
              <mc:Fallback>
                <p:oleObj name="Équation" r:id="rId3" imgW="123156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3429000"/>
                        <a:ext cx="2463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03" name="Object 3"/>
          <p:cNvGraphicFramePr>
            <a:graphicFrameLocks noChangeAspect="1"/>
          </p:cNvGraphicFramePr>
          <p:nvPr/>
        </p:nvGraphicFramePr>
        <p:xfrm>
          <a:off x="1142976" y="4572008"/>
          <a:ext cx="538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6" name="Équation" r:id="rId5" imgW="2692080" imgH="253800" progId="Equation.3">
                  <p:embed/>
                </p:oleObj>
              </mc:Choice>
              <mc:Fallback>
                <p:oleObj name="Équation" r:id="rId5" imgW="269208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4572008"/>
                        <a:ext cx="5384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06" name="Object 6"/>
          <p:cNvGraphicFramePr>
            <a:graphicFrameLocks noChangeAspect="1"/>
          </p:cNvGraphicFramePr>
          <p:nvPr/>
        </p:nvGraphicFramePr>
        <p:xfrm>
          <a:off x="2016125" y="5214938"/>
          <a:ext cx="403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7" name="Équation" r:id="rId7" imgW="2019240" imgH="228600" progId="Equation.3">
                  <p:embed/>
                </p:oleObj>
              </mc:Choice>
              <mc:Fallback>
                <p:oleObj name="Équation" r:id="rId7" imgW="201924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5214938"/>
                        <a:ext cx="403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07" name="Object 7"/>
          <p:cNvGraphicFramePr>
            <a:graphicFrameLocks noChangeAspect="1"/>
          </p:cNvGraphicFramePr>
          <p:nvPr/>
        </p:nvGraphicFramePr>
        <p:xfrm>
          <a:off x="1965325" y="5929313"/>
          <a:ext cx="414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8" name="Équation" r:id="rId9" imgW="2070000" imgH="228600" progId="Equation.3">
                  <p:embed/>
                </p:oleObj>
              </mc:Choice>
              <mc:Fallback>
                <p:oleObj name="Équation" r:id="rId9" imgW="20700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5929313"/>
                        <a:ext cx="414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2576" y="44624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2.2. Fonctions élémentaires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Objet 10"/>
          <p:cNvGraphicFramePr>
            <a:graphicFrameLocks noChangeAspect="1"/>
          </p:cNvGraphicFramePr>
          <p:nvPr/>
        </p:nvGraphicFramePr>
        <p:xfrm>
          <a:off x="558800" y="1196752"/>
          <a:ext cx="1474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4" name="Équation" r:id="rId3" imgW="736560" imgH="215640" progId="Equation.3">
                  <p:embed/>
                </p:oleObj>
              </mc:Choice>
              <mc:Fallback>
                <p:oleObj name="Équation" r:id="rId3" imgW="736560" imgH="2156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196752"/>
                        <a:ext cx="14747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755576" y="2132856"/>
          <a:ext cx="20335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5" name="Équation" r:id="rId5" imgW="1015920" imgH="253800" progId="Equation.3">
                  <p:embed/>
                </p:oleObj>
              </mc:Choice>
              <mc:Fallback>
                <p:oleObj name="Équation" r:id="rId5" imgW="10159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132856"/>
                        <a:ext cx="2033588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5127625" y="1916113"/>
          <a:ext cx="29225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6" name="Équation" r:id="rId7" imgW="1460160" imgH="457200" progId="Equation.3">
                  <p:embed/>
                </p:oleObj>
              </mc:Choice>
              <mc:Fallback>
                <p:oleObj name="Équation" r:id="rId7" imgW="146016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1916113"/>
                        <a:ext cx="29225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oupe 53"/>
          <p:cNvGrpSpPr/>
          <p:nvPr/>
        </p:nvGrpSpPr>
        <p:grpSpPr>
          <a:xfrm>
            <a:off x="323528" y="3356992"/>
            <a:ext cx="4373228" cy="1800200"/>
            <a:chOff x="323528" y="3356992"/>
            <a:chExt cx="4373228" cy="1800200"/>
          </a:xfrm>
        </p:grpSpPr>
        <p:cxnSp>
          <p:nvCxnSpPr>
            <p:cNvPr id="30" name="Connecteur droit avec flèche 29"/>
            <p:cNvCxnSpPr/>
            <p:nvPr/>
          </p:nvCxnSpPr>
          <p:spPr>
            <a:xfrm flipH="1" flipV="1">
              <a:off x="1384388" y="3573016"/>
              <a:ext cx="19260" cy="15841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 rot="5400000" flipV="1">
              <a:off x="2536516" y="3725416"/>
              <a:ext cx="0" cy="23042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1384388" y="335699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G(dB)</a:t>
              </a:r>
              <a:endParaRPr lang="fr-FR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3616636" y="457183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ω</a:t>
              </a:r>
              <a:r>
                <a:rPr lang="fr-FR" dirty="0" smtClean="0"/>
                <a:t>(rad/s)</a:t>
              </a:r>
              <a:endParaRPr lang="fr-FR" dirty="0"/>
            </a:p>
          </p:txBody>
        </p:sp>
        <p:cxnSp>
          <p:nvCxnSpPr>
            <p:cNvPr id="37" name="Connecteur droit 36"/>
            <p:cNvCxnSpPr/>
            <p:nvPr/>
          </p:nvCxnSpPr>
          <p:spPr>
            <a:xfrm>
              <a:off x="1384388" y="4149080"/>
              <a:ext cx="1872208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>
              <a:off x="323528" y="393305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20log|k|</a:t>
              </a:r>
              <a:endParaRPr lang="fr-FR" dirty="0"/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5004048" y="3789040"/>
            <a:ext cx="3888432" cy="1368152"/>
            <a:chOff x="5004048" y="3789040"/>
            <a:chExt cx="3888432" cy="1368152"/>
          </a:xfrm>
        </p:grpSpPr>
        <p:cxnSp>
          <p:nvCxnSpPr>
            <p:cNvPr id="43" name="Connecteur droit avec flèche 42"/>
            <p:cNvCxnSpPr/>
            <p:nvPr/>
          </p:nvCxnSpPr>
          <p:spPr>
            <a:xfrm flipV="1">
              <a:off x="5580112" y="3861048"/>
              <a:ext cx="0" cy="12961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 rot="5400000" flipV="1">
              <a:off x="6732240" y="3284984"/>
              <a:ext cx="0" cy="23042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5580112" y="378904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φ</a:t>
              </a:r>
              <a:r>
                <a:rPr lang="fr-FR" dirty="0" smtClean="0"/>
                <a:t>(°)</a:t>
              </a:r>
              <a:endParaRPr lang="fr-FR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7812360" y="407707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ω</a:t>
              </a:r>
              <a:r>
                <a:rPr lang="fr-FR" dirty="0" smtClean="0"/>
                <a:t>(rad/s)</a:t>
              </a:r>
              <a:endParaRPr lang="fr-FR" dirty="0"/>
            </a:p>
          </p:txBody>
        </p:sp>
        <p:cxnSp>
          <p:nvCxnSpPr>
            <p:cNvPr id="47" name="Connecteur droit 46"/>
            <p:cNvCxnSpPr/>
            <p:nvPr/>
          </p:nvCxnSpPr>
          <p:spPr>
            <a:xfrm>
              <a:off x="5580112" y="4437112"/>
              <a:ext cx="1872208" cy="0"/>
            </a:xfrm>
            <a:prstGeom prst="line">
              <a:avLst/>
            </a:prstGeom>
            <a:ln w="2857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5004048" y="4787860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-180</a:t>
              </a:r>
              <a:endParaRPr lang="fr-FR" dirty="0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5220072" y="422108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0</a:t>
              </a:r>
              <a:endParaRPr lang="fr-FR" dirty="0"/>
            </a:p>
          </p:txBody>
        </p:sp>
        <p:cxnSp>
          <p:nvCxnSpPr>
            <p:cNvPr id="51" name="Connecteur droit 50"/>
            <p:cNvCxnSpPr/>
            <p:nvPr/>
          </p:nvCxnSpPr>
          <p:spPr>
            <a:xfrm>
              <a:off x="5580112" y="5013176"/>
              <a:ext cx="1872208" cy="0"/>
            </a:xfrm>
            <a:prstGeom prst="line">
              <a:avLst/>
            </a:prstGeom>
            <a:ln w="2857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6804248" y="407707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K &gt; 0</a:t>
              </a:r>
              <a:endParaRPr lang="fr-FR" dirty="0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6956648" y="465313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K &lt; 0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93700" y="332656"/>
          <a:ext cx="18049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2" name="Équation" r:id="rId3" imgW="901440" imgH="431640" progId="Equation.3">
                  <p:embed/>
                </p:oleObj>
              </mc:Choice>
              <mc:Fallback>
                <p:oleObj name="Équation" r:id="rId3" imgW="90144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32656"/>
                        <a:ext cx="1804988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611560" y="1772816"/>
          <a:ext cx="24399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3" name="Équation" r:id="rId5" imgW="1218960" imgH="482400" progId="Equation.3">
                  <p:embed/>
                </p:oleObj>
              </mc:Choice>
              <mc:Fallback>
                <p:oleObj name="Équation" r:id="rId5" imgW="1218960" imgH="482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772816"/>
                        <a:ext cx="2439987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5991225" y="1772816"/>
          <a:ext cx="11953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4" name="Équation" r:id="rId7" imgW="596880" imgH="393480" progId="Equation.3">
                  <p:embed/>
                </p:oleObj>
              </mc:Choice>
              <mc:Fallback>
                <p:oleObj name="Équation" r:id="rId7" imgW="59688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225" y="1772816"/>
                        <a:ext cx="119538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e 25"/>
          <p:cNvGrpSpPr/>
          <p:nvPr/>
        </p:nvGrpSpPr>
        <p:grpSpPr>
          <a:xfrm>
            <a:off x="539552" y="3093925"/>
            <a:ext cx="3725156" cy="2135275"/>
            <a:chOff x="1206884" y="908720"/>
            <a:chExt cx="3725156" cy="2135275"/>
          </a:xfrm>
        </p:grpSpPr>
        <p:cxnSp>
          <p:nvCxnSpPr>
            <p:cNvPr id="27" name="Connecteur droit avec flèche 26"/>
            <p:cNvCxnSpPr/>
            <p:nvPr/>
          </p:nvCxnSpPr>
          <p:spPr>
            <a:xfrm flipH="1" flipV="1">
              <a:off x="1619672" y="1124744"/>
              <a:ext cx="19260" cy="17752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 rot="5400000" flipV="1">
              <a:off x="2771800" y="1277144"/>
              <a:ext cx="0" cy="23042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1710940" y="1413115"/>
              <a:ext cx="2179500" cy="16308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359012" y="239592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ω</a:t>
              </a:r>
              <a:r>
                <a:rPr lang="fr-FR" baseline="-25000" dirty="0" smtClean="0"/>
                <a:t>0</a:t>
              </a:r>
              <a:endParaRPr lang="fr-FR" baseline="-25000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3131840" y="242088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10</a:t>
              </a:r>
              <a:r>
                <a:rPr lang="el-GR" dirty="0" smtClean="0"/>
                <a:t>ω</a:t>
              </a:r>
              <a:r>
                <a:rPr lang="fr-FR" baseline="-25000" dirty="0" smtClean="0"/>
                <a:t>0</a:t>
              </a:r>
              <a:endParaRPr lang="fr-FR" baseline="-25000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619672" y="908720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G(dB)</a:t>
              </a:r>
              <a:endParaRPr lang="fr-FR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851920" y="212356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ω</a:t>
              </a:r>
              <a:r>
                <a:rPr lang="fr-FR" dirty="0" smtClean="0"/>
                <a:t>(rad/s)</a:t>
              </a:r>
              <a:endParaRPr lang="fr-FR" dirty="0"/>
            </a:p>
          </p:txBody>
        </p:sp>
        <p:cxnSp>
          <p:nvCxnSpPr>
            <p:cNvPr id="34" name="Connecteur droit 33"/>
            <p:cNvCxnSpPr/>
            <p:nvPr/>
          </p:nvCxnSpPr>
          <p:spPr>
            <a:xfrm>
              <a:off x="1619672" y="1700808"/>
              <a:ext cx="187220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3491880" y="1700808"/>
              <a:ext cx="0" cy="72008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1206884" y="148478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20</a:t>
              </a:r>
              <a:endParaRPr lang="fr-FR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331640" y="220486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0</a:t>
              </a:r>
              <a:endParaRPr lang="fr-FR" dirty="0"/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4788024" y="3429000"/>
            <a:ext cx="3744416" cy="1368152"/>
            <a:chOff x="971600" y="3995772"/>
            <a:chExt cx="3744416" cy="1368152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1403648" y="4067780"/>
              <a:ext cx="0" cy="12961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2555776" y="3941440"/>
              <a:ext cx="0" cy="23042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1403648" y="399577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φ</a:t>
              </a:r>
              <a:r>
                <a:rPr lang="fr-FR" dirty="0" smtClean="0"/>
                <a:t>(°)</a:t>
              </a:r>
              <a:endParaRPr lang="fr-FR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3635896" y="478786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ω</a:t>
              </a:r>
              <a:r>
                <a:rPr lang="fr-FR" dirty="0" smtClean="0"/>
                <a:t>(rad/s)</a:t>
              </a:r>
              <a:endParaRPr lang="fr-FR" dirty="0"/>
            </a:p>
          </p:txBody>
        </p:sp>
        <p:cxnSp>
          <p:nvCxnSpPr>
            <p:cNvPr id="44" name="Connecteur droit 43"/>
            <p:cNvCxnSpPr/>
            <p:nvPr/>
          </p:nvCxnSpPr>
          <p:spPr>
            <a:xfrm>
              <a:off x="1403648" y="4643844"/>
              <a:ext cx="1872208" cy="0"/>
            </a:xfrm>
            <a:prstGeom prst="line">
              <a:avLst/>
            </a:prstGeom>
            <a:ln w="2857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1115616" y="486916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0</a:t>
              </a:r>
              <a:endParaRPr lang="fr-FR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971600" y="442782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90</a:t>
              </a:r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68300" y="168176"/>
          <a:ext cx="185578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86" name="Équation" r:id="rId3" imgW="927000" imgH="622080" progId="Equation.3">
                  <p:embed/>
                </p:oleObj>
              </mc:Choice>
              <mc:Fallback>
                <p:oleObj name="Équation" r:id="rId3" imgW="927000" imgH="6220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168176"/>
                        <a:ext cx="1855788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530225" y="1700213"/>
          <a:ext cx="26193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87" name="Équation" r:id="rId5" imgW="1307880" imgH="482400" progId="Equation.3">
                  <p:embed/>
                </p:oleObj>
              </mc:Choice>
              <mc:Fallback>
                <p:oleObj name="Équation" r:id="rId5" imgW="1307880" imgH="482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700213"/>
                        <a:ext cx="26193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5876925" y="1849512"/>
          <a:ext cx="14239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88" name="Équation" r:id="rId7" imgW="711000" imgH="393480" progId="Equation.3">
                  <p:embed/>
                </p:oleObj>
              </mc:Choice>
              <mc:Fallback>
                <p:oleObj name="Équation" r:id="rId7" imgW="71100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925" y="1849512"/>
                        <a:ext cx="142398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e 17"/>
          <p:cNvGrpSpPr/>
          <p:nvPr/>
        </p:nvGrpSpPr>
        <p:grpSpPr>
          <a:xfrm>
            <a:off x="4860032" y="3789040"/>
            <a:ext cx="3816424" cy="1449452"/>
            <a:chOff x="899592" y="4355812"/>
            <a:chExt cx="3816424" cy="1449452"/>
          </a:xfrm>
        </p:grpSpPr>
        <p:cxnSp>
          <p:nvCxnSpPr>
            <p:cNvPr id="19" name="Connecteur droit avec flèche 18"/>
            <p:cNvCxnSpPr/>
            <p:nvPr/>
          </p:nvCxnSpPr>
          <p:spPr>
            <a:xfrm flipV="1">
              <a:off x="1403648" y="4509120"/>
              <a:ext cx="0" cy="12961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rot="5400000" flipV="1">
              <a:off x="2555776" y="3941440"/>
              <a:ext cx="0" cy="23042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1403648" y="435581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φ</a:t>
              </a:r>
              <a:r>
                <a:rPr lang="fr-FR" dirty="0" smtClean="0"/>
                <a:t>(°)</a:t>
              </a:r>
              <a:endParaRPr lang="fr-FR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635896" y="478786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ω</a:t>
              </a:r>
              <a:r>
                <a:rPr lang="fr-FR" dirty="0" smtClean="0"/>
                <a:t>(rad/s)</a:t>
              </a:r>
              <a:endParaRPr lang="fr-FR" dirty="0"/>
            </a:p>
          </p:txBody>
        </p:sp>
        <p:cxnSp>
          <p:nvCxnSpPr>
            <p:cNvPr id="23" name="Connecteur droit 22"/>
            <p:cNvCxnSpPr/>
            <p:nvPr/>
          </p:nvCxnSpPr>
          <p:spPr>
            <a:xfrm>
              <a:off x="1403648" y="5517232"/>
              <a:ext cx="1872208" cy="0"/>
            </a:xfrm>
            <a:prstGeom prst="line">
              <a:avLst/>
            </a:prstGeom>
            <a:ln w="2857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1115616" y="486916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0</a:t>
              </a:r>
              <a:endParaRPr lang="fr-FR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899592" y="535463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- 90</a:t>
              </a:r>
              <a:endParaRPr lang="fr-FR" dirty="0"/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611560" y="2996952"/>
            <a:ext cx="3816424" cy="2566984"/>
            <a:chOff x="611560" y="2996952"/>
            <a:chExt cx="3816424" cy="2566984"/>
          </a:xfrm>
        </p:grpSpPr>
        <p:grpSp>
          <p:nvGrpSpPr>
            <p:cNvPr id="5" name="Groupe 4"/>
            <p:cNvGrpSpPr/>
            <p:nvPr/>
          </p:nvGrpSpPr>
          <p:grpSpPr>
            <a:xfrm>
              <a:off x="611560" y="2996952"/>
              <a:ext cx="3816424" cy="2566984"/>
              <a:chOff x="1115616" y="908720"/>
              <a:chExt cx="3816424" cy="2566984"/>
            </a:xfrm>
          </p:grpSpPr>
          <p:cxnSp>
            <p:nvCxnSpPr>
              <p:cNvPr id="6" name="Connecteur droit avec flèche 5"/>
              <p:cNvCxnSpPr/>
              <p:nvPr/>
            </p:nvCxnSpPr>
            <p:spPr>
              <a:xfrm flipV="1">
                <a:off x="1619672" y="1124744"/>
                <a:ext cx="0" cy="23042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avec flèche 6"/>
              <p:cNvCxnSpPr/>
              <p:nvPr/>
            </p:nvCxnSpPr>
            <p:spPr>
              <a:xfrm rot="5400000" flipV="1">
                <a:off x="2771800" y="1277144"/>
                <a:ext cx="0" cy="23042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/>
              <p:cNvCxnSpPr/>
              <p:nvPr/>
            </p:nvCxnSpPr>
            <p:spPr>
              <a:xfrm>
                <a:off x="1691680" y="1772816"/>
                <a:ext cx="2251508" cy="17028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ZoneTexte 10"/>
              <p:cNvSpPr txBox="1"/>
              <p:nvPr/>
            </p:nvSpPr>
            <p:spPr>
              <a:xfrm>
                <a:off x="1619672" y="90872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G(dB)</a:t>
                </a:r>
                <a:endParaRPr lang="fr-FR" dirty="0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3851920" y="2123564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 smtClean="0"/>
                  <a:t>ω</a:t>
                </a:r>
                <a:r>
                  <a:rPr lang="fr-FR" dirty="0" smtClean="0"/>
                  <a:t>(rad/s)</a:t>
                </a:r>
                <a:endParaRPr lang="fr-FR" dirty="0"/>
              </a:p>
            </p:txBody>
          </p:sp>
          <p:cxnSp>
            <p:nvCxnSpPr>
              <p:cNvPr id="13" name="Connecteur droit 12"/>
              <p:cNvCxnSpPr/>
              <p:nvPr/>
            </p:nvCxnSpPr>
            <p:spPr>
              <a:xfrm>
                <a:off x="1619672" y="3140968"/>
                <a:ext cx="1872208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3491880" y="249289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ZoneTexte 15"/>
              <p:cNvSpPr txBox="1"/>
              <p:nvPr/>
            </p:nvSpPr>
            <p:spPr>
              <a:xfrm>
                <a:off x="1331640" y="220486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0</a:t>
                </a:r>
                <a:endParaRPr lang="fr-FR" dirty="0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1115616" y="298766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- 20</a:t>
                </a:r>
                <a:endParaRPr lang="fr-FR" dirty="0"/>
              </a:p>
            </p:txBody>
          </p:sp>
        </p:grpSp>
        <p:sp>
          <p:nvSpPr>
            <p:cNvPr id="27" name="ZoneTexte 26"/>
            <p:cNvSpPr txBox="1"/>
            <p:nvPr/>
          </p:nvSpPr>
          <p:spPr>
            <a:xfrm>
              <a:off x="1907704" y="472514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ω</a:t>
              </a:r>
              <a:r>
                <a:rPr lang="fr-FR" baseline="-25000" dirty="0" smtClean="0"/>
                <a:t>0</a:t>
              </a:r>
              <a:endParaRPr lang="fr-FR" baseline="-250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699792" y="421179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10</a:t>
              </a:r>
              <a:r>
                <a:rPr lang="el-GR" dirty="0" smtClean="0"/>
                <a:t>ω</a:t>
              </a:r>
              <a:r>
                <a:rPr lang="fr-FR" baseline="-25000" dirty="0" smtClean="0"/>
                <a:t>0</a:t>
              </a:r>
              <a:endParaRPr lang="fr-FR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203200" y="333375"/>
          <a:ext cx="21875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75" name="Équation" r:id="rId4" imgW="1091880" imgH="431640" progId="Equation.3">
                  <p:embed/>
                </p:oleObj>
              </mc:Choice>
              <mc:Fallback>
                <p:oleObj name="Équation" r:id="rId4" imgW="1091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333375"/>
                        <a:ext cx="218757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7020272" y="1628800"/>
          <a:ext cx="12382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76" name="Équation" r:id="rId6" imgW="825480" imgH="228600" progId="Equation.3">
                  <p:embed/>
                </p:oleObj>
              </mc:Choice>
              <mc:Fallback>
                <p:oleObj name="Équation" r:id="rId6" imgW="8254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1628800"/>
                        <a:ext cx="12382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7452320" y="2276872"/>
          <a:ext cx="40163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77" name="Équation" r:id="rId8" imgW="266400" imgH="215640" progId="Equation.3">
                  <p:embed/>
                </p:oleObj>
              </mc:Choice>
              <mc:Fallback>
                <p:oleObj name="Équation" r:id="rId8" imgW="26640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2276872"/>
                        <a:ext cx="401638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3203849" y="404664"/>
          <a:ext cx="5616624" cy="2304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7"/>
                <a:gridCol w="2160240"/>
                <a:gridCol w="2304257"/>
              </a:tblGrid>
              <a:tr h="482426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ω</a:t>
                      </a:r>
                      <a:endParaRPr lang="fr-FR" sz="1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0                                    </a:t>
                      </a:r>
                      <a:r>
                        <a:rPr lang="el-GR" sz="1800" dirty="0" smtClean="0"/>
                        <a:t>ω</a:t>
                      </a:r>
                      <a:r>
                        <a:rPr lang="fr-FR" sz="1800" baseline="-25000" dirty="0" smtClean="0"/>
                        <a:t>0                     </a:t>
                      </a:r>
                      <a:r>
                        <a:rPr lang="fr-FR" sz="1800" baseline="0" dirty="0" smtClean="0"/>
                        <a:t>                    </a:t>
                      </a:r>
                      <a:r>
                        <a:rPr lang="fr-FR" sz="1800" baseline="-25000" dirty="0" smtClean="0"/>
                        <a:t> </a:t>
                      </a:r>
                      <a:r>
                        <a:rPr lang="fr-FR" sz="1800" baseline="0" dirty="0" smtClean="0"/>
                        <a:t>∞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09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u="sng" dirty="0" smtClean="0"/>
                        <a:t>T</a:t>
                      </a:r>
                      <a:r>
                        <a:rPr lang="fr-FR" sz="1800" dirty="0" smtClean="0"/>
                        <a:t>(j</a:t>
                      </a:r>
                      <a:r>
                        <a:rPr lang="el-GR" sz="1800" dirty="0" smtClean="0"/>
                        <a:t>ω</a:t>
                      </a:r>
                      <a:r>
                        <a:rPr lang="fr-FR" sz="18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063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G(</a:t>
                      </a:r>
                      <a:r>
                        <a:rPr lang="el-GR" sz="1800" dirty="0" smtClean="0"/>
                        <a:t>ω</a:t>
                      </a:r>
                      <a:r>
                        <a:rPr lang="fr-FR" sz="18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063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/>
                        <a:t>φ</a:t>
                      </a:r>
                      <a:r>
                        <a:rPr lang="fr-FR" sz="1800" dirty="0" smtClean="0"/>
                        <a:t>(</a:t>
                      </a:r>
                      <a:r>
                        <a:rPr lang="el-GR" sz="1800" dirty="0" smtClean="0"/>
                        <a:t>ω</a:t>
                      </a:r>
                      <a:r>
                        <a:rPr lang="fr-FR" sz="18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1017" name="Object 9"/>
          <p:cNvGraphicFramePr>
            <a:graphicFrameLocks noChangeAspect="1"/>
          </p:cNvGraphicFramePr>
          <p:nvPr/>
        </p:nvGraphicFramePr>
        <p:xfrm>
          <a:off x="7380684" y="1052736"/>
          <a:ext cx="647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78" name="Équation" r:id="rId10" imgW="431640" imgH="228600" progId="Equation.3">
                  <p:embed/>
                </p:oleObj>
              </mc:Choice>
              <mc:Fallback>
                <p:oleObj name="Équation" r:id="rId10" imgW="43164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684" y="1052736"/>
                        <a:ext cx="6477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" name="Groupe 87"/>
          <p:cNvGrpSpPr/>
          <p:nvPr/>
        </p:nvGrpSpPr>
        <p:grpSpPr>
          <a:xfrm>
            <a:off x="539552" y="3453965"/>
            <a:ext cx="3725156" cy="1991259"/>
            <a:chOff x="539552" y="3453965"/>
            <a:chExt cx="3725156" cy="1991259"/>
          </a:xfrm>
        </p:grpSpPr>
        <p:cxnSp>
          <p:nvCxnSpPr>
            <p:cNvPr id="39" name="Connecteur droit 38"/>
            <p:cNvCxnSpPr/>
            <p:nvPr/>
          </p:nvCxnSpPr>
          <p:spPr>
            <a:xfrm flipV="1">
              <a:off x="971600" y="5013176"/>
              <a:ext cx="2583904" cy="8384"/>
            </a:xfrm>
            <a:prstGeom prst="line">
              <a:avLst/>
            </a:prstGeom>
            <a:ln w="31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flipH="1" flipV="1">
              <a:off x="952340" y="3669989"/>
              <a:ext cx="19260" cy="17752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flipV="1">
              <a:off x="1870879" y="3933056"/>
              <a:ext cx="1404977" cy="10801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1691680" y="494116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ω</a:t>
              </a:r>
              <a:r>
                <a:rPr lang="fr-FR" baseline="-25000" dirty="0" smtClean="0"/>
                <a:t>0</a:t>
              </a:r>
              <a:endParaRPr lang="fr-FR" baseline="-250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464508" y="4966133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10</a:t>
              </a:r>
              <a:r>
                <a:rPr lang="el-GR" dirty="0" smtClean="0"/>
                <a:t>ω</a:t>
              </a:r>
              <a:r>
                <a:rPr lang="fr-FR" baseline="-25000" dirty="0" smtClean="0"/>
                <a:t>0</a:t>
              </a:r>
              <a:endParaRPr lang="fr-FR" baseline="-25000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952340" y="3453965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G(dB)</a:t>
              </a:r>
              <a:endParaRPr lang="fr-FR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184588" y="4668809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ω</a:t>
              </a:r>
              <a:r>
                <a:rPr lang="fr-FR" dirty="0" smtClean="0"/>
                <a:t>(rad/s)</a:t>
              </a:r>
              <a:endParaRPr lang="fr-FR" dirty="0"/>
            </a:p>
          </p:txBody>
        </p:sp>
        <p:cxnSp>
          <p:nvCxnSpPr>
            <p:cNvPr id="15" name="Connecteur droit 14"/>
            <p:cNvCxnSpPr/>
            <p:nvPr/>
          </p:nvCxnSpPr>
          <p:spPr>
            <a:xfrm>
              <a:off x="952340" y="4293096"/>
              <a:ext cx="187220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2771800" y="4293096"/>
              <a:ext cx="0" cy="67303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539552" y="4030029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20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664308" y="4750109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0</a:t>
              </a:r>
              <a:endParaRPr lang="fr-FR" dirty="0"/>
            </a:p>
          </p:txBody>
        </p:sp>
        <p:cxnSp>
          <p:nvCxnSpPr>
            <p:cNvPr id="37" name="Connecteur droit 36"/>
            <p:cNvCxnSpPr/>
            <p:nvPr/>
          </p:nvCxnSpPr>
          <p:spPr>
            <a:xfrm>
              <a:off x="971600" y="5013176"/>
              <a:ext cx="936104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e 54"/>
            <p:cNvGrpSpPr/>
            <p:nvPr/>
          </p:nvGrpSpPr>
          <p:grpSpPr>
            <a:xfrm>
              <a:off x="971600" y="4077072"/>
              <a:ext cx="2016224" cy="820287"/>
              <a:chOff x="971600" y="4083396"/>
              <a:chExt cx="2016224" cy="820287"/>
            </a:xfrm>
          </p:grpSpPr>
          <p:cxnSp>
            <p:nvCxnSpPr>
              <p:cNvPr id="47" name="Connecteur droit 46"/>
              <p:cNvCxnSpPr/>
              <p:nvPr/>
            </p:nvCxnSpPr>
            <p:spPr>
              <a:xfrm flipV="1">
                <a:off x="971600" y="4869160"/>
                <a:ext cx="723664" cy="3452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>
              <a:xfrm flipH="1">
                <a:off x="1972112" y="4083396"/>
                <a:ext cx="1015712" cy="71375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Arc 53"/>
              <p:cNvSpPr/>
              <p:nvPr/>
            </p:nvSpPr>
            <p:spPr>
              <a:xfrm flipV="1">
                <a:off x="1403648" y="4653136"/>
                <a:ext cx="576064" cy="216024"/>
              </a:xfrm>
              <a:prstGeom prst="arc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7" name="Connecteur droit 56"/>
            <p:cNvCxnSpPr/>
            <p:nvPr/>
          </p:nvCxnSpPr>
          <p:spPr>
            <a:xfrm flipV="1">
              <a:off x="2267744" y="4797152"/>
              <a:ext cx="0" cy="214544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1907704" y="4797152"/>
              <a:ext cx="50405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2267744" y="471585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3dB</a:t>
              </a:r>
              <a:endParaRPr lang="fr-FR" dirty="0"/>
            </a:p>
          </p:txBody>
        </p:sp>
      </p:grpSp>
      <p:sp>
        <p:nvSpPr>
          <p:cNvPr id="66" name="ZoneTexte 65"/>
          <p:cNvSpPr txBox="1"/>
          <p:nvPr/>
        </p:nvSpPr>
        <p:spPr>
          <a:xfrm>
            <a:off x="2771800" y="573325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Diagramme  asymptotique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Courbe réelle</a:t>
            </a:r>
            <a:endParaRPr lang="fr-FR" b="1" dirty="0">
              <a:solidFill>
                <a:srgbClr val="FF0000"/>
              </a:solidFill>
            </a:endParaRPr>
          </a:p>
        </p:txBody>
      </p:sp>
      <p:grpSp>
        <p:nvGrpSpPr>
          <p:cNvPr id="87" name="Groupe 86"/>
          <p:cNvGrpSpPr/>
          <p:nvPr/>
        </p:nvGrpSpPr>
        <p:grpSpPr>
          <a:xfrm>
            <a:off x="4788024" y="3356992"/>
            <a:ext cx="3744416" cy="1881500"/>
            <a:chOff x="4788024" y="3356992"/>
            <a:chExt cx="3744416" cy="1881500"/>
          </a:xfrm>
        </p:grpSpPr>
        <p:cxnSp>
          <p:nvCxnSpPr>
            <p:cNvPr id="20" name="Connecteur droit avec flèche 19"/>
            <p:cNvCxnSpPr/>
            <p:nvPr/>
          </p:nvCxnSpPr>
          <p:spPr>
            <a:xfrm flipV="1">
              <a:off x="5220072" y="3429000"/>
              <a:ext cx="0" cy="17281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 rot="5400000" flipV="1">
              <a:off x="6372200" y="3734708"/>
              <a:ext cx="0" cy="23042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5292080" y="335699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φ</a:t>
              </a:r>
              <a:r>
                <a:rPr lang="fr-FR" dirty="0" smtClean="0"/>
                <a:t>(°)</a:t>
              </a:r>
              <a:endParaRPr lang="fr-FR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7452320" y="458112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ω</a:t>
              </a:r>
              <a:r>
                <a:rPr lang="fr-FR" dirty="0" smtClean="0"/>
                <a:t>(rad/s)</a:t>
              </a:r>
              <a:endParaRPr lang="fr-FR" dirty="0"/>
            </a:p>
          </p:txBody>
        </p:sp>
        <p:cxnSp>
          <p:nvCxnSpPr>
            <p:cNvPr id="24" name="Connecteur droit 23"/>
            <p:cNvCxnSpPr/>
            <p:nvPr/>
          </p:nvCxnSpPr>
          <p:spPr>
            <a:xfrm>
              <a:off x="6156176" y="4005064"/>
              <a:ext cx="936104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4932040" y="466242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0</a:t>
              </a:r>
              <a:endParaRPr lang="fr-FR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788024" y="422108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45</a:t>
              </a:r>
              <a:endParaRPr lang="fr-FR" dirty="0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5940152" y="486916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ω</a:t>
              </a:r>
              <a:r>
                <a:rPr lang="fr-FR" baseline="-25000" dirty="0" smtClean="0"/>
                <a:t>0</a:t>
              </a:r>
              <a:endParaRPr lang="fr-FR" baseline="-25000" dirty="0"/>
            </a:p>
          </p:txBody>
        </p:sp>
        <p:cxnSp>
          <p:nvCxnSpPr>
            <p:cNvPr id="71" name="Connecteur droit 70"/>
            <p:cNvCxnSpPr/>
            <p:nvPr/>
          </p:nvCxnSpPr>
          <p:spPr>
            <a:xfrm>
              <a:off x="5220072" y="4869160"/>
              <a:ext cx="936104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flipV="1">
              <a:off x="6156176" y="4005064"/>
              <a:ext cx="0" cy="864096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4788024" y="378904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90</a:t>
              </a:r>
              <a:endParaRPr lang="fr-FR" dirty="0"/>
            </a:p>
          </p:txBody>
        </p:sp>
        <p:cxnSp>
          <p:nvCxnSpPr>
            <p:cNvPr id="76" name="Connecteur droit 75"/>
            <p:cNvCxnSpPr/>
            <p:nvPr/>
          </p:nvCxnSpPr>
          <p:spPr>
            <a:xfrm>
              <a:off x="5220072" y="4437112"/>
              <a:ext cx="9361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e 85"/>
            <p:cNvGrpSpPr/>
            <p:nvPr/>
          </p:nvGrpSpPr>
          <p:grpSpPr>
            <a:xfrm>
              <a:off x="5364088" y="4077072"/>
              <a:ext cx="1584176" cy="720080"/>
              <a:chOff x="5364088" y="4077072"/>
              <a:chExt cx="1584176" cy="720080"/>
            </a:xfrm>
          </p:grpSpPr>
          <p:grpSp>
            <p:nvGrpSpPr>
              <p:cNvPr id="78" name="Groupe 77"/>
              <p:cNvGrpSpPr/>
              <p:nvPr/>
            </p:nvGrpSpPr>
            <p:grpSpPr>
              <a:xfrm>
                <a:off x="5364088" y="4437112"/>
                <a:ext cx="792088" cy="360040"/>
                <a:chOff x="971600" y="4083396"/>
                <a:chExt cx="2016224" cy="820287"/>
              </a:xfrm>
            </p:grpSpPr>
            <p:cxnSp>
              <p:nvCxnSpPr>
                <p:cNvPr id="79" name="Connecteur droit 78"/>
                <p:cNvCxnSpPr/>
                <p:nvPr/>
              </p:nvCxnSpPr>
              <p:spPr>
                <a:xfrm flipV="1">
                  <a:off x="971600" y="4869160"/>
                  <a:ext cx="723664" cy="3452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cteur droit 79"/>
                <p:cNvCxnSpPr/>
                <p:nvPr/>
              </p:nvCxnSpPr>
              <p:spPr>
                <a:xfrm flipH="1">
                  <a:off x="1972112" y="4083396"/>
                  <a:ext cx="1015712" cy="71375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Arc 80"/>
                <p:cNvSpPr/>
                <p:nvPr/>
              </p:nvSpPr>
              <p:spPr>
                <a:xfrm flipV="1">
                  <a:off x="1403648" y="4653136"/>
                  <a:ext cx="576064" cy="216024"/>
                </a:xfrm>
                <a:prstGeom prst="arc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2" name="Groupe 81"/>
              <p:cNvGrpSpPr/>
              <p:nvPr/>
            </p:nvGrpSpPr>
            <p:grpSpPr>
              <a:xfrm flipH="1" flipV="1">
                <a:off x="6156176" y="4077072"/>
                <a:ext cx="792088" cy="360040"/>
                <a:chOff x="971600" y="4083396"/>
                <a:chExt cx="2016224" cy="820287"/>
              </a:xfrm>
            </p:grpSpPr>
            <p:cxnSp>
              <p:nvCxnSpPr>
                <p:cNvPr id="83" name="Connecteur droit 82"/>
                <p:cNvCxnSpPr/>
                <p:nvPr/>
              </p:nvCxnSpPr>
              <p:spPr>
                <a:xfrm flipV="1">
                  <a:off x="971600" y="4869160"/>
                  <a:ext cx="723664" cy="3452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necteur droit 83"/>
                <p:cNvCxnSpPr/>
                <p:nvPr/>
              </p:nvCxnSpPr>
              <p:spPr>
                <a:xfrm flipH="1">
                  <a:off x="1972112" y="4083396"/>
                  <a:ext cx="1015712" cy="71375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Arc 84"/>
                <p:cNvSpPr/>
                <p:nvPr/>
              </p:nvSpPr>
              <p:spPr>
                <a:xfrm flipV="1">
                  <a:off x="1403648" y="4653136"/>
                  <a:ext cx="576064" cy="216024"/>
                </a:xfrm>
                <a:prstGeom prst="arc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sp>
        <p:nvSpPr>
          <p:cNvPr id="50" name="Rectangle 49"/>
          <p:cNvSpPr/>
          <p:nvPr/>
        </p:nvSpPr>
        <p:spPr>
          <a:xfrm>
            <a:off x="5004048" y="1052736"/>
            <a:ext cx="86409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5004048" y="1700808"/>
            <a:ext cx="86409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5004048" y="2276872"/>
            <a:ext cx="86409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7236296" y="1052736"/>
            <a:ext cx="86409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6948264" y="1628800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6948264" y="227687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50" grpId="0" animBg="1"/>
      <p:bldP spid="52" grpId="0" animBg="1"/>
      <p:bldP spid="53" grpId="0" animBg="1"/>
      <p:bldP spid="56" grpId="0" animBg="1"/>
      <p:bldP spid="58" grpId="0" animBg="1"/>
      <p:bldP spid="6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77800" y="142875"/>
          <a:ext cx="223837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95" name="Équation" r:id="rId3" imgW="1117440" imgH="622080" progId="Equation.3">
                  <p:embed/>
                </p:oleObj>
              </mc:Choice>
              <mc:Fallback>
                <p:oleObj name="Équation" r:id="rId3" imgW="1117440" imgH="622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142875"/>
                        <a:ext cx="2238375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6934200" y="1628800"/>
          <a:ext cx="1409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96" name="Équation" r:id="rId5" imgW="939600" imgH="228600" progId="Equation.3">
                  <p:embed/>
                </p:oleObj>
              </mc:Choice>
              <mc:Fallback>
                <p:oleObj name="Équation" r:id="rId5" imgW="9396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628800"/>
                        <a:ext cx="14097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7366000" y="2239467"/>
          <a:ext cx="573088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97" name="Équation" r:id="rId7" imgW="380880" imgH="215640" progId="Equation.3">
                  <p:embed/>
                </p:oleObj>
              </mc:Choice>
              <mc:Fallback>
                <p:oleObj name="Équation" r:id="rId7" imgW="3808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2239467"/>
                        <a:ext cx="573088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3203849" y="404664"/>
          <a:ext cx="5616624" cy="2304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7"/>
                <a:gridCol w="2160240"/>
                <a:gridCol w="2304257"/>
              </a:tblGrid>
              <a:tr h="482426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ω</a:t>
                      </a:r>
                      <a:endParaRPr lang="fr-FR" sz="1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0                                    </a:t>
                      </a:r>
                      <a:r>
                        <a:rPr lang="el-GR" sz="1800" dirty="0" smtClean="0"/>
                        <a:t>ω</a:t>
                      </a:r>
                      <a:r>
                        <a:rPr lang="fr-FR" sz="1800" baseline="-25000" dirty="0" smtClean="0"/>
                        <a:t>0                                                    </a:t>
                      </a:r>
                      <a:r>
                        <a:rPr lang="fr-FR" sz="1800" baseline="0" dirty="0" smtClean="0"/>
                        <a:t>∞</a:t>
                      </a:r>
                      <a:endParaRPr lang="fr-FR" sz="1800" baseline="-25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09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u="sng" dirty="0" smtClean="0"/>
                        <a:t>T</a:t>
                      </a:r>
                      <a:r>
                        <a:rPr lang="fr-FR" sz="1800" dirty="0" smtClean="0"/>
                        <a:t>(j</a:t>
                      </a:r>
                      <a:r>
                        <a:rPr lang="el-GR" sz="1800" dirty="0" smtClean="0"/>
                        <a:t>ω</a:t>
                      </a:r>
                      <a:r>
                        <a:rPr lang="fr-FR" sz="18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063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G(</a:t>
                      </a:r>
                      <a:r>
                        <a:rPr lang="el-GR" sz="1800" dirty="0" smtClean="0"/>
                        <a:t>ω</a:t>
                      </a:r>
                      <a:r>
                        <a:rPr lang="fr-FR" sz="18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063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 smtClean="0"/>
                        <a:t>φ</a:t>
                      </a:r>
                      <a:r>
                        <a:rPr lang="fr-FR" sz="1800" dirty="0" smtClean="0"/>
                        <a:t>(</a:t>
                      </a:r>
                      <a:r>
                        <a:rPr lang="el-GR" sz="1800" dirty="0" smtClean="0"/>
                        <a:t>ω</a:t>
                      </a:r>
                      <a:r>
                        <a:rPr lang="fr-FR" sz="18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1017" name="Object 9"/>
          <p:cNvGraphicFramePr>
            <a:graphicFrameLocks noChangeAspect="1"/>
          </p:cNvGraphicFramePr>
          <p:nvPr/>
        </p:nvGraphicFramePr>
        <p:xfrm>
          <a:off x="7361238" y="836712"/>
          <a:ext cx="685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98" name="Équation" r:id="rId9" imgW="457200" imgH="431640" progId="Equation.3">
                  <p:embed/>
                </p:oleObj>
              </mc:Choice>
              <mc:Fallback>
                <p:oleObj name="Équation" r:id="rId9" imgW="45720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1238" y="836712"/>
                        <a:ext cx="685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e 55"/>
          <p:cNvGrpSpPr/>
          <p:nvPr/>
        </p:nvGrpSpPr>
        <p:grpSpPr>
          <a:xfrm>
            <a:off x="467544" y="3453965"/>
            <a:ext cx="3797164" cy="1991259"/>
            <a:chOff x="467544" y="3453965"/>
            <a:chExt cx="3797164" cy="1991259"/>
          </a:xfrm>
        </p:grpSpPr>
        <p:cxnSp>
          <p:nvCxnSpPr>
            <p:cNvPr id="8" name="Connecteur droit 7"/>
            <p:cNvCxnSpPr/>
            <p:nvPr/>
          </p:nvCxnSpPr>
          <p:spPr>
            <a:xfrm flipV="1">
              <a:off x="971600" y="4221088"/>
              <a:ext cx="2583904" cy="8384"/>
            </a:xfrm>
            <a:prstGeom prst="line">
              <a:avLst/>
            </a:prstGeom>
            <a:ln w="31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H="1" flipV="1">
              <a:off x="952340" y="3669989"/>
              <a:ext cx="19260" cy="177523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907704" y="4221088"/>
              <a:ext cx="1404977" cy="10801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1691680" y="386104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ω</a:t>
              </a:r>
              <a:r>
                <a:rPr lang="fr-FR" baseline="-25000" dirty="0" smtClean="0"/>
                <a:t>0</a:t>
              </a:r>
              <a:endParaRPr lang="fr-FR" baseline="-250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464508" y="392376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10</a:t>
              </a:r>
              <a:r>
                <a:rPr lang="el-GR" dirty="0" smtClean="0"/>
                <a:t>ω</a:t>
              </a:r>
              <a:r>
                <a:rPr lang="fr-FR" baseline="-25000" dirty="0" smtClean="0"/>
                <a:t>0</a:t>
              </a:r>
              <a:endParaRPr lang="fr-FR" baseline="-25000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952340" y="3453965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G(dB)</a:t>
              </a:r>
              <a:endParaRPr lang="fr-FR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184588" y="386104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ω</a:t>
              </a:r>
              <a:r>
                <a:rPr lang="fr-FR" dirty="0" smtClean="0"/>
                <a:t>(rad/s)</a:t>
              </a:r>
              <a:endParaRPr lang="fr-FR" dirty="0"/>
            </a:p>
          </p:txBody>
        </p:sp>
        <p:cxnSp>
          <p:nvCxnSpPr>
            <p:cNvPr id="15" name="Connecteur droit 14"/>
            <p:cNvCxnSpPr/>
            <p:nvPr/>
          </p:nvCxnSpPr>
          <p:spPr>
            <a:xfrm>
              <a:off x="952340" y="4869160"/>
              <a:ext cx="187220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2771800" y="4221088"/>
              <a:ext cx="0" cy="67303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611560" y="407707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0</a:t>
              </a:r>
              <a:endParaRPr lang="fr-FR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67544" y="471585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-20</a:t>
              </a:r>
              <a:endParaRPr lang="fr-FR" dirty="0"/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971600" y="4221088"/>
              <a:ext cx="936104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e 54"/>
            <p:cNvGrpSpPr/>
            <p:nvPr/>
          </p:nvGrpSpPr>
          <p:grpSpPr>
            <a:xfrm flipV="1">
              <a:off x="971600" y="4336905"/>
              <a:ext cx="2016224" cy="820287"/>
              <a:chOff x="971600" y="4083396"/>
              <a:chExt cx="2016224" cy="820287"/>
            </a:xfrm>
          </p:grpSpPr>
          <p:cxnSp>
            <p:nvCxnSpPr>
              <p:cNvPr id="24" name="Connecteur droit 23"/>
              <p:cNvCxnSpPr/>
              <p:nvPr/>
            </p:nvCxnSpPr>
            <p:spPr>
              <a:xfrm flipV="1">
                <a:off x="971600" y="4869160"/>
                <a:ext cx="723664" cy="3452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/>
              <p:nvPr/>
            </p:nvCxnSpPr>
            <p:spPr>
              <a:xfrm flipH="1">
                <a:off x="1972112" y="4083396"/>
                <a:ext cx="1015712" cy="71375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Arc 25"/>
              <p:cNvSpPr/>
              <p:nvPr/>
            </p:nvSpPr>
            <p:spPr>
              <a:xfrm flipV="1">
                <a:off x="1403648" y="4653136"/>
                <a:ext cx="576064" cy="216024"/>
              </a:xfrm>
              <a:prstGeom prst="arc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1" name="Connecteur droit 20"/>
            <p:cNvCxnSpPr/>
            <p:nvPr/>
          </p:nvCxnSpPr>
          <p:spPr>
            <a:xfrm flipV="1">
              <a:off x="2267744" y="4221088"/>
              <a:ext cx="0" cy="214544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1835696" y="4437112"/>
              <a:ext cx="50405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2267744" y="414908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3dB</a:t>
              </a:r>
              <a:endParaRPr lang="fr-FR" dirty="0"/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2771800" y="573325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Diagramme  asymptotique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Courbe réelle</a:t>
            </a:r>
            <a:endParaRPr lang="fr-FR" b="1" dirty="0">
              <a:solidFill>
                <a:srgbClr val="FF0000"/>
              </a:solidFill>
            </a:endParaRPr>
          </a:p>
        </p:txBody>
      </p:sp>
      <p:grpSp>
        <p:nvGrpSpPr>
          <p:cNvPr id="57" name="Groupe 56"/>
          <p:cNvGrpSpPr/>
          <p:nvPr/>
        </p:nvGrpSpPr>
        <p:grpSpPr>
          <a:xfrm>
            <a:off x="4716016" y="3356992"/>
            <a:ext cx="3816424" cy="1800200"/>
            <a:chOff x="4716016" y="3356992"/>
            <a:chExt cx="3816424" cy="1800200"/>
          </a:xfrm>
        </p:grpSpPr>
        <p:cxnSp>
          <p:nvCxnSpPr>
            <p:cNvPr id="29" name="Connecteur droit avec flèche 28"/>
            <p:cNvCxnSpPr/>
            <p:nvPr/>
          </p:nvCxnSpPr>
          <p:spPr>
            <a:xfrm flipV="1">
              <a:off x="5220072" y="3429000"/>
              <a:ext cx="0" cy="17281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rot="5400000" flipV="1">
              <a:off x="6372200" y="2852936"/>
              <a:ext cx="0" cy="23042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/>
            <p:cNvSpPr txBox="1"/>
            <p:nvPr/>
          </p:nvSpPr>
          <p:spPr>
            <a:xfrm>
              <a:off x="5292080" y="335699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φ</a:t>
              </a:r>
              <a:r>
                <a:rPr lang="fr-FR" dirty="0" smtClean="0"/>
                <a:t>(°)</a:t>
              </a:r>
              <a:endParaRPr lang="fr-FR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7452320" y="363573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ω</a:t>
              </a:r>
              <a:r>
                <a:rPr lang="fr-FR" dirty="0" smtClean="0"/>
                <a:t>(rad/s)</a:t>
              </a:r>
              <a:endParaRPr lang="fr-FR" dirty="0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6156176" y="4869160"/>
              <a:ext cx="936104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4716016" y="471585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-90</a:t>
              </a:r>
              <a:endParaRPr lang="fr-FR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788024" y="422108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-45</a:t>
              </a:r>
              <a:endParaRPr lang="fr-FR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5940152" y="3645024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ω</a:t>
              </a:r>
              <a:r>
                <a:rPr lang="fr-FR" baseline="-25000" dirty="0" smtClean="0"/>
                <a:t>0</a:t>
              </a:r>
              <a:endParaRPr lang="fr-FR" baseline="-25000" dirty="0"/>
            </a:p>
          </p:txBody>
        </p:sp>
        <p:cxnSp>
          <p:nvCxnSpPr>
            <p:cNvPr id="37" name="Connecteur droit 36"/>
            <p:cNvCxnSpPr/>
            <p:nvPr/>
          </p:nvCxnSpPr>
          <p:spPr>
            <a:xfrm>
              <a:off x="5220072" y="4005064"/>
              <a:ext cx="936104" cy="0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V="1">
              <a:off x="6156176" y="4005064"/>
              <a:ext cx="0" cy="864096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>
              <a:off x="4932040" y="378904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0</a:t>
              </a:r>
              <a:endParaRPr lang="fr-FR" dirty="0"/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5220072" y="4437112"/>
              <a:ext cx="9361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85"/>
            <p:cNvGrpSpPr/>
            <p:nvPr/>
          </p:nvGrpSpPr>
          <p:grpSpPr>
            <a:xfrm flipV="1">
              <a:off x="5364088" y="4077072"/>
              <a:ext cx="1584176" cy="720080"/>
              <a:chOff x="5364088" y="4077072"/>
              <a:chExt cx="1584176" cy="720080"/>
            </a:xfrm>
          </p:grpSpPr>
          <p:grpSp>
            <p:nvGrpSpPr>
              <p:cNvPr id="42" name="Groupe 77"/>
              <p:cNvGrpSpPr/>
              <p:nvPr/>
            </p:nvGrpSpPr>
            <p:grpSpPr>
              <a:xfrm>
                <a:off x="5364088" y="4437112"/>
                <a:ext cx="792088" cy="360040"/>
                <a:chOff x="971600" y="4083396"/>
                <a:chExt cx="2016224" cy="820287"/>
              </a:xfrm>
            </p:grpSpPr>
            <p:cxnSp>
              <p:nvCxnSpPr>
                <p:cNvPr id="47" name="Connecteur droit 46"/>
                <p:cNvCxnSpPr/>
                <p:nvPr/>
              </p:nvCxnSpPr>
              <p:spPr>
                <a:xfrm flipV="1">
                  <a:off x="971600" y="4869160"/>
                  <a:ext cx="723664" cy="3452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/>
                <p:cNvCxnSpPr/>
                <p:nvPr/>
              </p:nvCxnSpPr>
              <p:spPr>
                <a:xfrm flipH="1">
                  <a:off x="1972112" y="4083396"/>
                  <a:ext cx="1015712" cy="71375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Arc 48"/>
                <p:cNvSpPr/>
                <p:nvPr/>
              </p:nvSpPr>
              <p:spPr>
                <a:xfrm flipV="1">
                  <a:off x="1403648" y="4653136"/>
                  <a:ext cx="576064" cy="216024"/>
                </a:xfrm>
                <a:prstGeom prst="arc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3" name="Groupe 81"/>
              <p:cNvGrpSpPr/>
              <p:nvPr/>
            </p:nvGrpSpPr>
            <p:grpSpPr>
              <a:xfrm flipH="1" flipV="1">
                <a:off x="6156176" y="4077072"/>
                <a:ext cx="792088" cy="360040"/>
                <a:chOff x="971600" y="4083396"/>
                <a:chExt cx="2016224" cy="820287"/>
              </a:xfrm>
            </p:grpSpPr>
            <p:cxnSp>
              <p:nvCxnSpPr>
                <p:cNvPr id="44" name="Connecteur droit 43"/>
                <p:cNvCxnSpPr/>
                <p:nvPr/>
              </p:nvCxnSpPr>
              <p:spPr>
                <a:xfrm flipV="1">
                  <a:off x="971600" y="4869160"/>
                  <a:ext cx="723664" cy="3452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/>
                <p:cNvCxnSpPr/>
                <p:nvPr/>
              </p:nvCxnSpPr>
              <p:spPr>
                <a:xfrm flipH="1">
                  <a:off x="1972112" y="4083396"/>
                  <a:ext cx="1015712" cy="71375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Arc 45"/>
                <p:cNvSpPr/>
                <p:nvPr/>
              </p:nvSpPr>
              <p:spPr>
                <a:xfrm flipV="1">
                  <a:off x="1403648" y="4653136"/>
                  <a:ext cx="576064" cy="216024"/>
                </a:xfrm>
                <a:prstGeom prst="arc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sp>
        <p:nvSpPr>
          <p:cNvPr id="50" name="Rectangle 49"/>
          <p:cNvSpPr/>
          <p:nvPr/>
        </p:nvSpPr>
        <p:spPr>
          <a:xfrm>
            <a:off x="6948264" y="227687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6876256" y="1628800"/>
            <a:ext cx="158417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7100664" y="908720"/>
            <a:ext cx="1440160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4860032" y="2204864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4860032" y="1628800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4860032" y="980728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43608" y="116632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1.1.3. Forme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83568" y="1412776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signal sinusoïdal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83568" y="2442954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signal triangulaire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83568" y="4516180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signal rectangulaire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83568" y="3501008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signal en dents de scie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83568" y="5524292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signal quelconque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7" name="Picture 9" descr="http://upload.wikimedia.org/wikipedia/commons/thumb/4/47/Signaux.png/400px-Signaux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-40000" contrast="-40000"/>
          </a:blip>
          <a:srcRect l="19136" t="52632" r="18428" b="30621"/>
          <a:stretch>
            <a:fillRect/>
          </a:stretch>
        </p:blipFill>
        <p:spPr bwMode="auto">
          <a:xfrm>
            <a:off x="4211960" y="2492896"/>
            <a:ext cx="2378788" cy="50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9" descr="http://upload.wikimedia.org/wikipedia/commons/thumb/4/47/Signaux.png/400px-Signaux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-40000" contrast="-40000"/>
          </a:blip>
          <a:srcRect l="19136" t="7177" r="18428" b="78469"/>
          <a:stretch>
            <a:fillRect/>
          </a:stretch>
        </p:blipFill>
        <p:spPr bwMode="auto">
          <a:xfrm>
            <a:off x="4209436" y="1484784"/>
            <a:ext cx="2378788" cy="43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9" descr="http://upload.wikimedia.org/wikipedia/commons/thumb/4/47/Signaux.png/400px-Signaux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-40000" contrast="-40000"/>
          </a:blip>
          <a:srcRect l="19136" t="28708" r="18428" b="54545"/>
          <a:stretch>
            <a:fillRect/>
          </a:stretch>
        </p:blipFill>
        <p:spPr bwMode="auto">
          <a:xfrm>
            <a:off x="4209436" y="4509120"/>
            <a:ext cx="2378788" cy="50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9" descr="http://upload.wikimedia.org/wikipedia/commons/thumb/4/47/Signaux.png/400px-Signaux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-40000" contrast="-40000"/>
          </a:blip>
          <a:srcRect l="19136" t="76556" r="18428" b="4785"/>
          <a:stretch>
            <a:fillRect/>
          </a:stretch>
        </p:blipFill>
        <p:spPr bwMode="auto">
          <a:xfrm>
            <a:off x="4211960" y="3443435"/>
            <a:ext cx="2378788" cy="561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4624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3. Analyse transitoire de circuit </a:t>
            </a:r>
            <a:endParaRPr lang="fr-FR" sz="1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2636912"/>
            <a:ext cx="8460432" cy="958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Un circuit électrique du 1</a:t>
            </a:r>
            <a:r>
              <a:rPr lang="fr-FR" sz="2000" baseline="30000" dirty="0" smtClean="0">
                <a:latin typeface="Arial" pitchFamily="34" charset="0"/>
                <a:cs typeface="Arial" pitchFamily="34" charset="0"/>
              </a:rPr>
              <a:t>er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ordre est régi par une équation différentielle de la forme :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576" y="908720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3.1. Réponse à une excitation </a:t>
            </a:r>
            <a:r>
              <a:rPr lang="fr-FR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cste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1772816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3.1.1. Définitions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173058" name="Object 2"/>
          <p:cNvGraphicFramePr>
            <a:graphicFrameLocks noChangeAspect="1"/>
          </p:cNvGraphicFramePr>
          <p:nvPr/>
        </p:nvGraphicFramePr>
        <p:xfrm>
          <a:off x="2187575" y="3551238"/>
          <a:ext cx="292576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40" name="Équation" r:id="rId3" imgW="1460160" imgH="596880" progId="Equation.3">
                  <p:embed/>
                </p:oleObj>
              </mc:Choice>
              <mc:Fallback>
                <p:oleObj name="Équation" r:id="rId3" imgW="1460160" imgH="596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3551238"/>
                        <a:ext cx="2925763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3568" y="5206644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Pour une excitation constante e(t) = E, on a :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580112" y="3349441"/>
            <a:ext cx="30243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K : gain statique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τ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: constante de temps</a:t>
            </a:r>
          </a:p>
        </p:txBody>
      </p:sp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2238375" y="5810250"/>
          <a:ext cx="292576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41" name="Équation" r:id="rId5" imgW="1460160" imgH="393480" progId="Equation.3">
                  <p:embed/>
                </p:oleObj>
              </mc:Choice>
              <mc:Fallback>
                <p:oleObj name="Équation" r:id="rId5" imgW="14601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5810250"/>
                        <a:ext cx="292576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260648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 La solution générale de l ’équation différentielle complète s’écrit :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3568" y="3429000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fr-FR" sz="2000" baseline="-250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est une solution particulière de l’équation générale (équation avec second membre). Cette équation correspond au régime forcé.</a:t>
            </a:r>
          </a:p>
        </p:txBody>
      </p:sp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3707904" y="908720"/>
          <a:ext cx="16271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4" name="Équation" r:id="rId3" imgW="812520" imgH="215640" progId="Equation.3">
                  <p:embed/>
                </p:oleObj>
              </mc:Choice>
              <mc:Fallback>
                <p:oleObj name="Équation" r:id="rId3" imgW="8125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908720"/>
                        <a:ext cx="16271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83568" y="1844824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fr-FR" sz="2000" baseline="-25000" dirty="0" err="1" smtClean="0">
                <a:latin typeface="Arial" pitchFamily="34" charset="0"/>
                <a:cs typeface="Arial" pitchFamily="34" charset="0"/>
              </a:rPr>
              <a:t>H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est la solution générale de l’équation homogène (équation avec second membre nul). Cette équation correspond au régime libre.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908720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On doit résoudre l’équation :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608" y="446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3.1.2. Résolution de l’équation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3568" y="5877272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B est une constante qui dépend des conditions initiales.</a:t>
            </a:r>
          </a:p>
        </p:txBody>
      </p:sp>
      <p:graphicFrame>
        <p:nvGraphicFramePr>
          <p:cNvPr id="175109" name="Object 5"/>
          <p:cNvGraphicFramePr>
            <a:graphicFrameLocks noChangeAspect="1"/>
          </p:cNvGraphicFramePr>
          <p:nvPr/>
        </p:nvGraphicFramePr>
        <p:xfrm>
          <a:off x="3635896" y="1561480"/>
          <a:ext cx="21367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70" name="Équation" r:id="rId3" imgW="1066680" imgH="393480" progId="Equation.3">
                  <p:embed/>
                </p:oleObj>
              </mc:Choice>
              <mc:Fallback>
                <p:oleObj name="Équation" r:id="rId3" imgW="106668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561480"/>
                        <a:ext cx="213677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83568" y="3955122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 Recherche de </a:t>
            </a:r>
            <a:r>
              <a:rPr lang="fr-FR" sz="2000" b="1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fr-FR" sz="2000" b="1" baseline="-250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175110" name="Object 6"/>
          <p:cNvGraphicFramePr>
            <a:graphicFrameLocks noChangeAspect="1"/>
          </p:cNvGraphicFramePr>
          <p:nvPr/>
        </p:nvGraphicFramePr>
        <p:xfrm>
          <a:off x="2843808" y="2996952"/>
          <a:ext cx="60039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71" name="Équation" r:id="rId5" imgW="2997000" imgH="419040" progId="Equation.3">
                  <p:embed/>
                </p:oleObj>
              </mc:Choice>
              <mc:Fallback>
                <p:oleObj name="Équation" r:id="rId5" imgW="299700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996952"/>
                        <a:ext cx="60039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83568" y="5092244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 Solution générale 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83568" y="2427948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 Recherche de </a:t>
            </a:r>
            <a:r>
              <a:rPr lang="fr-FR" sz="2000" b="1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fr-FR" sz="2000" b="1" baseline="-25000" dirty="0" err="1" smtClean="0">
                <a:latin typeface="Arial" pitchFamily="34" charset="0"/>
                <a:cs typeface="Arial" pitchFamily="34" charset="0"/>
              </a:rPr>
              <a:t>H</a:t>
            </a:r>
            <a:r>
              <a:rPr lang="fr-FR" sz="2000" b="1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175111" name="Object 7"/>
          <p:cNvGraphicFramePr>
            <a:graphicFrameLocks noChangeAspect="1"/>
          </p:cNvGraphicFramePr>
          <p:nvPr/>
        </p:nvGraphicFramePr>
        <p:xfrm>
          <a:off x="2947988" y="4581128"/>
          <a:ext cx="51641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72" name="Équation" r:id="rId7" imgW="2577960" imgH="215640" progId="Equation.3">
                  <p:embed/>
                </p:oleObj>
              </mc:Choice>
              <mc:Fallback>
                <p:oleObj name="Équation" r:id="rId7" imgW="257796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4581128"/>
                        <a:ext cx="51641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2" name="Object 8"/>
          <p:cNvGraphicFramePr>
            <a:graphicFrameLocks noChangeAspect="1"/>
          </p:cNvGraphicFramePr>
          <p:nvPr/>
        </p:nvGraphicFramePr>
        <p:xfrm>
          <a:off x="4513263" y="5157192"/>
          <a:ext cx="2035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73" name="Équation" r:id="rId9" imgW="1015920" imgH="228600" progId="Equation.3">
                  <p:embed/>
                </p:oleObj>
              </mc:Choice>
              <mc:Fallback>
                <p:oleObj name="Équation" r:id="rId9" imgW="101592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3" y="5157192"/>
                        <a:ext cx="20351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908720"/>
            <a:ext cx="8460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Analysons le comportement du circuit RC suivant :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576" y="44624"/>
            <a:ext cx="853142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3.2. Exemple d’un circuit RC</a:t>
            </a:r>
            <a:endParaRPr lang="fr-FR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36450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3.2.1. Charge de condensateur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83568" y="4509120"/>
            <a:ext cx="84604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A l’instant t = 0, on applique une tension constante e(t) = E.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On considère que le condensateur est initialement déchargé 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c-à-d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à t = 0,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fr-FR" sz="2000" baseline="-25000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(0) = 0).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Etudions l’évolution de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fr-FR" sz="2000" baseline="-25000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(t).  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1403648" y="1484784"/>
            <a:ext cx="3456384" cy="2160240"/>
            <a:chOff x="251520" y="332656"/>
            <a:chExt cx="3456384" cy="2160240"/>
          </a:xfrm>
        </p:grpSpPr>
        <p:pic>
          <p:nvPicPr>
            <p:cNvPr id="15" name="Picture 2" descr="http://formav-lms-e-learning.fr/FORMAV_RC/CaptureRC.JPG"/>
            <p:cNvPicPr>
              <a:picLocks noChangeAspect="1" noChangeArrowheads="1"/>
            </p:cNvPicPr>
            <p:nvPr/>
          </p:nvPicPr>
          <p:blipFill>
            <a:blip r:embed="rId2" cstate="print"/>
            <a:srcRect r="8042" b="20055"/>
            <a:stretch>
              <a:fillRect/>
            </a:stretch>
          </p:blipFill>
          <p:spPr bwMode="auto">
            <a:xfrm>
              <a:off x="251520" y="332656"/>
              <a:ext cx="3293355" cy="18656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Rectangle 15"/>
            <p:cNvSpPr/>
            <p:nvPr/>
          </p:nvSpPr>
          <p:spPr>
            <a:xfrm>
              <a:off x="1619672" y="2132856"/>
              <a:ext cx="72008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3059832" y="1268760"/>
              <a:ext cx="648072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u</a:t>
              </a:r>
              <a:r>
                <a:rPr lang="fr-FR" baseline="-25000" dirty="0" err="1" smtClean="0"/>
                <a:t>C</a:t>
              </a:r>
              <a:endParaRPr lang="fr-FR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908720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Mise en équation : </a:t>
            </a:r>
          </a:p>
        </p:txBody>
      </p:sp>
      <p:graphicFrame>
        <p:nvGraphicFramePr>
          <p:cNvPr id="175109" name="Object 5"/>
          <p:cNvGraphicFramePr>
            <a:graphicFrameLocks noChangeAspect="1"/>
          </p:cNvGraphicFramePr>
          <p:nvPr/>
        </p:nvGraphicFramePr>
        <p:xfrm>
          <a:off x="1230313" y="1562100"/>
          <a:ext cx="6946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6" name="Équation" r:id="rId3" imgW="3466800" imgH="393480" progId="Equation.3">
                  <p:embed/>
                </p:oleObj>
              </mc:Choice>
              <mc:Fallback>
                <p:oleObj name="Équation" r:id="rId3" imgW="34668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1562100"/>
                        <a:ext cx="69469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83568" y="3356992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Solution de l’équation homogène : </a:t>
            </a:r>
          </a:p>
        </p:txBody>
      </p:sp>
      <p:graphicFrame>
        <p:nvGraphicFramePr>
          <p:cNvPr id="175110" name="Object 6"/>
          <p:cNvGraphicFramePr>
            <a:graphicFrameLocks noChangeAspect="1"/>
          </p:cNvGraphicFramePr>
          <p:nvPr/>
        </p:nvGraphicFramePr>
        <p:xfrm>
          <a:off x="5386388" y="2924944"/>
          <a:ext cx="9159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7" name="Équation" r:id="rId5" imgW="457200" imgH="228600" progId="Equation.3">
                  <p:embed/>
                </p:oleObj>
              </mc:Choice>
              <mc:Fallback>
                <p:oleObj name="Équation" r:id="rId5" imgW="4572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2924944"/>
                        <a:ext cx="9159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83568" y="4365104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Solution générale 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83568" y="2427948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Solution particulière : </a:t>
            </a:r>
          </a:p>
        </p:txBody>
      </p:sp>
      <p:graphicFrame>
        <p:nvGraphicFramePr>
          <p:cNvPr id="175112" name="Object 8"/>
          <p:cNvGraphicFramePr>
            <a:graphicFrameLocks noChangeAspect="1"/>
          </p:cNvGraphicFramePr>
          <p:nvPr/>
        </p:nvGraphicFramePr>
        <p:xfrm>
          <a:off x="4500563" y="5157788"/>
          <a:ext cx="2060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8" name="Équation" r:id="rId7" imgW="1028520" imgH="228600" progId="Equation.3">
                  <p:embed/>
                </p:oleObj>
              </mc:Choice>
              <mc:Fallback>
                <p:oleObj name="Équation" r:id="rId7" imgW="102852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157788"/>
                        <a:ext cx="20605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8" name="Object 6"/>
          <p:cNvGraphicFramePr>
            <a:graphicFrameLocks noChangeAspect="1"/>
          </p:cNvGraphicFramePr>
          <p:nvPr/>
        </p:nvGraphicFramePr>
        <p:xfrm>
          <a:off x="4970463" y="3933825"/>
          <a:ext cx="1552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9" name="Équation" r:id="rId9" imgW="774360" imgH="228600" progId="Equation.3">
                  <p:embed/>
                </p:oleObj>
              </mc:Choice>
              <mc:Fallback>
                <p:oleObj name="Équation" r:id="rId9" imgW="77436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63" y="3933825"/>
                        <a:ext cx="15525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3568" y="5654188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La tangente à l’origine coupe l’asymptote horizontale au bout d’un temps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683568" y="2420888"/>
          <a:ext cx="2160240" cy="2584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1152128"/>
              </a:tblGrid>
              <a:tr h="42400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u</a:t>
                      </a:r>
                      <a:r>
                        <a:rPr lang="fr-FR" baseline="-25000" dirty="0" err="1" smtClean="0"/>
                        <a:t>C</a:t>
                      </a:r>
                      <a:r>
                        <a:rPr lang="fr-FR" dirty="0" smtClean="0"/>
                        <a:t>(t)</a:t>
                      </a:r>
                      <a:endParaRPr lang="fr-FR" dirty="0"/>
                    </a:p>
                  </a:txBody>
                  <a:tcPr/>
                </a:tc>
              </a:tr>
              <a:tr h="42400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42400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τ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0,63E</a:t>
                      </a:r>
                      <a:endParaRPr lang="fr-FR" dirty="0"/>
                    </a:p>
                  </a:txBody>
                  <a:tcPr/>
                </a:tc>
              </a:tr>
              <a:tr h="45618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r>
                        <a:rPr lang="el-GR" dirty="0" smtClean="0"/>
                        <a:t>τ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0,95E</a:t>
                      </a:r>
                      <a:endParaRPr lang="fr-F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r>
                        <a:rPr lang="el-GR" dirty="0" smtClean="0"/>
                        <a:t>τ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0,99E</a:t>
                      </a:r>
                    </a:p>
                  </a:txBody>
                  <a:tcPr/>
                </a:tc>
              </a:tr>
              <a:tr h="42400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∞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83568" y="116632"/>
            <a:ext cx="244827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Conditions initiales :</a:t>
            </a:r>
          </a:p>
        </p:txBody>
      </p:sp>
      <p:graphicFrame>
        <p:nvGraphicFramePr>
          <p:cNvPr id="178179" name="Object 3"/>
          <p:cNvGraphicFramePr>
            <a:graphicFrameLocks noChangeAspect="1"/>
          </p:cNvGraphicFramePr>
          <p:nvPr/>
        </p:nvGraphicFramePr>
        <p:xfrm>
          <a:off x="3540125" y="188913"/>
          <a:ext cx="4835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00" name="Équation" r:id="rId3" imgW="2412720" imgH="241200" progId="Equation.3">
                  <p:embed/>
                </p:oleObj>
              </mc:Choice>
              <mc:Fallback>
                <p:oleObj name="Équation" r:id="rId3" imgW="241272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188913"/>
                        <a:ext cx="48355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0" name="Object 4"/>
          <p:cNvGraphicFramePr>
            <a:graphicFrameLocks noChangeAspect="1"/>
          </p:cNvGraphicFramePr>
          <p:nvPr/>
        </p:nvGraphicFramePr>
        <p:xfrm>
          <a:off x="5521325" y="692150"/>
          <a:ext cx="13493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01" name="Équation" r:id="rId5" imgW="672840" imgH="177480" progId="Equation.3">
                  <p:embed/>
                </p:oleObj>
              </mc:Choice>
              <mc:Fallback>
                <p:oleObj name="Équation" r:id="rId5" imgW="67284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692150"/>
                        <a:ext cx="134937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1" name="Object 5"/>
          <p:cNvGraphicFramePr>
            <a:graphicFrameLocks noChangeAspect="1"/>
          </p:cNvGraphicFramePr>
          <p:nvPr/>
        </p:nvGraphicFramePr>
        <p:xfrm>
          <a:off x="5508104" y="1124744"/>
          <a:ext cx="27241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02" name="Équation" r:id="rId7" imgW="1358640" imgH="241200" progId="Equation.3">
                  <p:embed/>
                </p:oleObj>
              </mc:Choice>
              <mc:Fallback>
                <p:oleObj name="Équation" r:id="rId7" imgW="135864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124744"/>
                        <a:ext cx="27241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683568" y="1628800"/>
            <a:ext cx="244827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u="sng" dirty="0" smtClean="0">
                <a:latin typeface="Arial" pitchFamily="34" charset="0"/>
                <a:cs typeface="Arial" pitchFamily="34" charset="0"/>
              </a:rPr>
              <a:t>Points particuliers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5436096" y="1643806"/>
            <a:ext cx="244827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u="sng" dirty="0" smtClean="0">
                <a:latin typeface="Arial" pitchFamily="34" charset="0"/>
                <a:cs typeface="Arial" pitchFamily="34" charset="0"/>
              </a:rPr>
              <a:t>Tracé de la courbe</a:t>
            </a: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683568" y="5157192"/>
            <a:ext cx="244827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u="sng" dirty="0" smtClean="0">
                <a:latin typeface="Arial" pitchFamily="34" charset="0"/>
                <a:cs typeface="Arial" pitchFamily="34" charset="0"/>
              </a:rPr>
              <a:t>Remarque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3923928" y="2204864"/>
            <a:ext cx="5184576" cy="3105636"/>
            <a:chOff x="3923928" y="2204864"/>
            <a:chExt cx="5184576" cy="3105636"/>
          </a:xfrm>
        </p:grpSpPr>
        <p:grpSp>
          <p:nvGrpSpPr>
            <p:cNvPr id="22" name="Groupe 21"/>
            <p:cNvGrpSpPr/>
            <p:nvPr/>
          </p:nvGrpSpPr>
          <p:grpSpPr>
            <a:xfrm>
              <a:off x="3923928" y="2204864"/>
              <a:ext cx="5184576" cy="3105636"/>
              <a:chOff x="3923928" y="2483604"/>
              <a:chExt cx="5184576" cy="3105636"/>
            </a:xfrm>
          </p:grpSpPr>
          <p:cxnSp>
            <p:nvCxnSpPr>
              <p:cNvPr id="13" name="Connecteur droit 12"/>
              <p:cNvCxnSpPr/>
              <p:nvPr/>
            </p:nvCxnSpPr>
            <p:spPr>
              <a:xfrm flipV="1">
                <a:off x="4283968" y="2492896"/>
                <a:ext cx="720080" cy="28083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8178" name="Picture 2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3923928" y="2833340"/>
                <a:ext cx="4464496" cy="2755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0" name="ZoneTexte 19"/>
              <p:cNvSpPr txBox="1"/>
              <p:nvPr/>
            </p:nvSpPr>
            <p:spPr>
              <a:xfrm>
                <a:off x="3995936" y="2483604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 smtClean="0"/>
                  <a:t>u</a:t>
                </a:r>
                <a:r>
                  <a:rPr lang="fr-FR" baseline="-25000" dirty="0" err="1" smtClean="0"/>
                  <a:t>C</a:t>
                </a:r>
                <a:r>
                  <a:rPr lang="fr-FR" dirty="0" smtClean="0"/>
                  <a:t>/E</a:t>
                </a:r>
                <a:endParaRPr lang="fr-FR" dirty="0"/>
              </a:p>
            </p:txBody>
          </p:sp>
          <p:sp>
            <p:nvSpPr>
              <p:cNvPr id="21" name="ZoneTexte 20"/>
              <p:cNvSpPr txBox="1"/>
              <p:nvPr/>
            </p:nvSpPr>
            <p:spPr>
              <a:xfrm>
                <a:off x="8244408" y="5003884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t/</a:t>
                </a:r>
                <a:r>
                  <a:rPr lang="el-GR" dirty="0" smtClean="0"/>
                  <a:t>τ</a:t>
                </a:r>
                <a:endParaRPr lang="fr-FR" dirty="0"/>
              </a:p>
            </p:txBody>
          </p:sp>
        </p:grpSp>
        <p:cxnSp>
          <p:nvCxnSpPr>
            <p:cNvPr id="25" name="Connecteur droit 24"/>
            <p:cNvCxnSpPr/>
            <p:nvPr/>
          </p:nvCxnSpPr>
          <p:spPr>
            <a:xfrm>
              <a:off x="4283968" y="3068960"/>
              <a:ext cx="3888432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1835696" y="3356992"/>
            <a:ext cx="79208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1907704" y="3789040"/>
            <a:ext cx="79208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907704" y="4221088"/>
            <a:ext cx="79208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1835696" y="4653136"/>
            <a:ext cx="79208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23" grpId="0"/>
      <p:bldP spid="27" grpId="0" animBg="1"/>
      <p:bldP spid="28" grpId="0" animBg="1"/>
      <p:bldP spid="2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43608" y="44624"/>
            <a:ext cx="810039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3.2.2. Décharge de condensateur</a:t>
            </a:r>
            <a:endParaRPr lang="fr-FR" sz="2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83568" y="836712"/>
            <a:ext cx="84604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A l’instant t = 0, on applique une tension constante e(t) = 0.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On considère que le condensateur est initialement chargé 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c-à-d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à t = 0,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fr-FR" sz="2000" baseline="-25000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(0) = E).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Etudions l’évolution de </a:t>
            </a:r>
            <a:r>
              <a:rPr lang="fr-FR" sz="2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fr-FR" sz="2000" baseline="-25000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(t).  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83568" y="2780928"/>
            <a:ext cx="846043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Mise en équation : </a:t>
            </a: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1243013" y="3361680"/>
          <a:ext cx="6921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7" name="Équation" r:id="rId3" imgW="3454200" imgH="393480" progId="Equation.3">
                  <p:embed/>
                </p:oleObj>
              </mc:Choice>
              <mc:Fallback>
                <p:oleObj name="Équation" r:id="rId3" imgW="34542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3361680"/>
                        <a:ext cx="69215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683568" y="5035242"/>
            <a:ext cx="40324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Solution de l’équation homogène : </a:t>
            </a:r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5399088" y="4411663"/>
          <a:ext cx="8905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8" name="Équation" r:id="rId5" imgW="444240" imgH="228600" progId="Equation.3">
                  <p:embed/>
                </p:oleObj>
              </mc:Choice>
              <mc:Fallback>
                <p:oleObj name="Équation" r:id="rId5" imgW="4442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4411663"/>
                        <a:ext cx="8905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683568" y="5755322"/>
            <a:ext cx="28803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Solution générale : </a:t>
            </a: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683568" y="4315162"/>
            <a:ext cx="32403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Solution particulière : </a:t>
            </a:r>
          </a:p>
        </p:txBody>
      </p:sp>
      <p:graphicFrame>
        <p:nvGraphicFramePr>
          <p:cNvPr id="22" name="Object 8"/>
          <p:cNvGraphicFramePr>
            <a:graphicFrameLocks noChangeAspect="1"/>
          </p:cNvGraphicFramePr>
          <p:nvPr/>
        </p:nvGraphicFramePr>
        <p:xfrm>
          <a:off x="5672138" y="5864225"/>
          <a:ext cx="17319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9" name="Équation" r:id="rId7" imgW="863280" imgH="241200" progId="Equation.3">
                  <p:embed/>
                </p:oleObj>
              </mc:Choice>
              <mc:Fallback>
                <p:oleObj name="Équation" r:id="rId7" imgW="8632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138" y="5864225"/>
                        <a:ext cx="173196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5307013" y="5119688"/>
          <a:ext cx="17319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90" name="Équation" r:id="rId9" imgW="863280" imgH="241200" progId="Equation.3">
                  <p:embed/>
                </p:oleObj>
              </mc:Choice>
              <mc:Fallback>
                <p:oleObj name="Équation" r:id="rId9" imgW="86328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5119688"/>
                        <a:ext cx="173196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83568" y="5654188"/>
            <a:ext cx="8460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La tangente à l’origine coupe l’asymptote horizontale au bout d’un temps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τ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683568" y="2420888"/>
          <a:ext cx="2160240" cy="2584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1152128"/>
              </a:tblGrid>
              <a:tr h="42400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u</a:t>
                      </a:r>
                      <a:r>
                        <a:rPr lang="fr-FR" baseline="-25000" dirty="0" err="1" smtClean="0"/>
                        <a:t>C</a:t>
                      </a:r>
                      <a:r>
                        <a:rPr lang="fr-FR" dirty="0" smtClean="0"/>
                        <a:t>(t)</a:t>
                      </a:r>
                      <a:endParaRPr lang="fr-FR" dirty="0"/>
                    </a:p>
                  </a:txBody>
                  <a:tcPr/>
                </a:tc>
              </a:tr>
              <a:tr h="42400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</a:tr>
              <a:tr h="42400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τ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0,37E</a:t>
                      </a:r>
                      <a:endParaRPr lang="fr-FR" dirty="0"/>
                    </a:p>
                  </a:txBody>
                  <a:tcPr/>
                </a:tc>
              </a:tr>
              <a:tr h="45618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r>
                        <a:rPr lang="el-GR" dirty="0" smtClean="0"/>
                        <a:t>τ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0,05E</a:t>
                      </a:r>
                      <a:endParaRPr lang="fr-FR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r>
                        <a:rPr lang="el-GR" dirty="0" smtClean="0"/>
                        <a:t>τ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0,01E</a:t>
                      </a:r>
                    </a:p>
                  </a:txBody>
                  <a:tcPr/>
                </a:tc>
              </a:tr>
              <a:tr h="42400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∞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83568" y="116632"/>
            <a:ext cx="244827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Conditions initiales :</a:t>
            </a:r>
          </a:p>
        </p:txBody>
      </p:sp>
      <p:graphicFrame>
        <p:nvGraphicFramePr>
          <p:cNvPr id="178179" name="Object 3"/>
          <p:cNvGraphicFramePr>
            <a:graphicFrameLocks noChangeAspect="1"/>
          </p:cNvGraphicFramePr>
          <p:nvPr/>
        </p:nvGraphicFramePr>
        <p:xfrm>
          <a:off x="4379913" y="201613"/>
          <a:ext cx="3155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84" name="Équation" r:id="rId3" imgW="1574640" imgH="228600" progId="Equation.3">
                  <p:embed/>
                </p:oleObj>
              </mc:Choice>
              <mc:Fallback>
                <p:oleObj name="Équation" r:id="rId3" imgW="15746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201613"/>
                        <a:ext cx="31559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1" name="Object 5"/>
          <p:cNvGraphicFramePr>
            <a:graphicFrameLocks noChangeAspect="1"/>
          </p:cNvGraphicFramePr>
          <p:nvPr/>
        </p:nvGraphicFramePr>
        <p:xfrm>
          <a:off x="5813425" y="692150"/>
          <a:ext cx="21129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85" name="Équation" r:id="rId5" imgW="1054080" imgH="241200" progId="Equation.3">
                  <p:embed/>
                </p:oleObj>
              </mc:Choice>
              <mc:Fallback>
                <p:oleObj name="Équation" r:id="rId5" imgW="10540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692150"/>
                        <a:ext cx="211296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683568" y="1412776"/>
            <a:ext cx="244827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u="sng" dirty="0" smtClean="0">
                <a:latin typeface="Arial" pitchFamily="34" charset="0"/>
                <a:cs typeface="Arial" pitchFamily="34" charset="0"/>
              </a:rPr>
              <a:t>Points particuliers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5436096" y="1412776"/>
            <a:ext cx="244827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u="sng" dirty="0" smtClean="0">
                <a:latin typeface="Arial" pitchFamily="34" charset="0"/>
                <a:cs typeface="Arial" pitchFamily="34" charset="0"/>
              </a:rPr>
              <a:t>Tracé de la courbe</a:t>
            </a: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683568" y="5157192"/>
            <a:ext cx="2448272" cy="49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u="sng" dirty="0" smtClean="0">
                <a:latin typeface="Arial" pitchFamily="34" charset="0"/>
                <a:cs typeface="Arial" pitchFamily="34" charset="0"/>
              </a:rPr>
              <a:t>Remarque</a:t>
            </a:r>
          </a:p>
        </p:txBody>
      </p:sp>
      <p:grpSp>
        <p:nvGrpSpPr>
          <p:cNvPr id="27" name="Groupe 26"/>
          <p:cNvGrpSpPr/>
          <p:nvPr/>
        </p:nvGrpSpPr>
        <p:grpSpPr>
          <a:xfrm>
            <a:off x="3779912" y="1979548"/>
            <a:ext cx="5364088" cy="3681700"/>
            <a:chOff x="3779912" y="1979548"/>
            <a:chExt cx="5364088" cy="3681700"/>
          </a:xfrm>
        </p:grpSpPr>
        <p:cxnSp>
          <p:nvCxnSpPr>
            <p:cNvPr id="22" name="Connecteur droit 21"/>
            <p:cNvCxnSpPr/>
            <p:nvPr/>
          </p:nvCxnSpPr>
          <p:spPr>
            <a:xfrm>
              <a:off x="4139952" y="2852936"/>
              <a:ext cx="720080" cy="28083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3923928" y="197954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u</a:t>
              </a:r>
              <a:r>
                <a:rPr lang="fr-FR" baseline="-25000" dirty="0" err="1" smtClean="0"/>
                <a:t>C</a:t>
              </a:r>
              <a:r>
                <a:rPr lang="fr-FR" dirty="0" smtClean="0"/>
                <a:t>/E</a:t>
              </a:r>
              <a:endParaRPr lang="fr-FR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8279904" y="450912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t/</a:t>
              </a:r>
              <a:r>
                <a:rPr lang="el-GR" dirty="0" smtClean="0"/>
                <a:t>τ</a:t>
              </a:r>
              <a:endParaRPr lang="fr-FR" dirty="0"/>
            </a:p>
          </p:txBody>
        </p:sp>
        <p:pic>
          <p:nvPicPr>
            <p:cNvPr id="179206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 r="2622"/>
            <a:stretch>
              <a:fillRect/>
            </a:stretch>
          </p:blipFill>
          <p:spPr bwMode="auto">
            <a:xfrm>
              <a:off x="3779912" y="2348880"/>
              <a:ext cx="4464496" cy="275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8" name="Rectangle 27"/>
          <p:cNvSpPr/>
          <p:nvPr/>
        </p:nvSpPr>
        <p:spPr>
          <a:xfrm>
            <a:off x="1979712" y="3356992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1979712" y="4653136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1907704" y="4221088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1907704" y="3789040"/>
            <a:ext cx="6480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23" grpId="0"/>
      <p:bldP spid="28" grpId="0" animBg="1"/>
      <p:bldP spid="29" grpId="0" animBg="1"/>
      <p:bldP spid="30" grpId="0" animBg="1"/>
      <p:bldP spid="3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72816"/>
            <a:ext cx="914400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Conclusion</a:t>
            </a:r>
            <a:endParaRPr lang="fr-FR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3568" y="2786152"/>
            <a:ext cx="8460432" cy="142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Un système du 1</a:t>
            </a:r>
            <a:r>
              <a:rPr lang="fr-FR" sz="2000" baseline="30000" dirty="0" smtClean="0">
                <a:latin typeface="Arial" pitchFamily="34" charset="0"/>
                <a:cs typeface="Arial" pitchFamily="34" charset="0"/>
              </a:rPr>
              <a:t>er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ordre est caractérisé par son gain statique et sa constante de temps.</a:t>
            </a:r>
          </a:p>
          <a:p>
            <a:pPr algn="just"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Son comportement est décrit par une équation différentielle du 1</a:t>
            </a:r>
            <a:r>
              <a:rPr lang="fr-FR" sz="2000" baseline="30000" dirty="0" smtClean="0">
                <a:latin typeface="Arial" pitchFamily="34" charset="0"/>
                <a:cs typeface="Arial" pitchFamily="34" charset="0"/>
              </a:rPr>
              <a:t>er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 ordre.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03548" y="404664"/>
            <a:ext cx="8136904" cy="6048672"/>
          </a:xfrm>
          <a:prstGeom prst="round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latin typeface="Arial Rounded MT Bold" pitchFamily="34" charset="0"/>
              </a:rPr>
              <a:t>Chapitre</a:t>
            </a:r>
            <a:r>
              <a:rPr lang="fr-FR" sz="1600" dirty="0" smtClean="0">
                <a:latin typeface="Arial Rounded MT Bold" pitchFamily="34" charset="0"/>
              </a:rPr>
              <a:t> </a:t>
            </a:r>
            <a:r>
              <a:rPr lang="fr-FR" sz="4000" dirty="0" smtClean="0">
                <a:latin typeface="Arial Rounded MT Bold" pitchFamily="34" charset="0"/>
              </a:rPr>
              <a:t>5 </a:t>
            </a:r>
            <a:r>
              <a:rPr lang="fr-FR" sz="1600" dirty="0" smtClean="0">
                <a:latin typeface="Arial Rounded MT Bold" pitchFamily="34" charset="0"/>
              </a:rPr>
              <a:t>: </a:t>
            </a:r>
          </a:p>
          <a:p>
            <a:pPr algn="ctr"/>
            <a:r>
              <a:rPr lang="fr-FR" sz="8000" dirty="0" smtClean="0">
                <a:latin typeface="Arial Rounded MT Bold" pitchFamily="34" charset="0"/>
              </a:rPr>
              <a:t>Notions </a:t>
            </a:r>
          </a:p>
          <a:p>
            <a:pPr algn="ctr"/>
            <a:r>
              <a:rPr lang="fr-FR" sz="8000" dirty="0" smtClean="0">
                <a:latin typeface="Arial Rounded MT Bold" pitchFamily="34" charset="0"/>
              </a:rPr>
              <a:t>sur les quadripôles</a:t>
            </a:r>
            <a:endParaRPr lang="fr-FR" sz="80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8872</TotalTime>
  <Words>3907</Words>
  <Application>Microsoft Office PowerPoint</Application>
  <PresentationFormat>Affichage à l'écran (4:3)</PresentationFormat>
  <Paragraphs>694</Paragraphs>
  <Slides>114</Slides>
  <Notes>3</Notes>
  <HiddenSlides>1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114</vt:i4>
      </vt:variant>
    </vt:vector>
  </HeadingPairs>
  <TitlesOfParts>
    <vt:vector size="116" baseType="lpstr">
      <vt:lpstr>Thème Office</vt:lpstr>
      <vt:lpstr>Équation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O. Cissé</dc:creator>
  <cp:lastModifiedBy>USER</cp:lastModifiedBy>
  <cp:revision>478</cp:revision>
  <dcterms:created xsi:type="dcterms:W3CDTF">2013-11-26T15:46:50Z</dcterms:created>
  <dcterms:modified xsi:type="dcterms:W3CDTF">2017-07-03T13:14:02Z</dcterms:modified>
</cp:coreProperties>
</file>