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3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BB3EB-0B4E-4143-A8BD-F330196E925B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ED0F2-0144-2545-83F1-3C0CAE607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54B-972F-9848-915C-6800ED9EDE28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3927-775C-CC48-978C-F7E23951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54B-972F-9848-915C-6800ED9EDE28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3927-775C-CC48-978C-F7E23951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9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54B-972F-9848-915C-6800ED9EDE28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3927-775C-CC48-978C-F7E23951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3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54B-972F-9848-915C-6800ED9EDE28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3927-775C-CC48-978C-F7E23951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3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54B-972F-9848-915C-6800ED9EDE28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3927-775C-CC48-978C-F7E23951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0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54B-972F-9848-915C-6800ED9EDE28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3927-775C-CC48-978C-F7E23951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54B-972F-9848-915C-6800ED9EDE28}" type="datetimeFigureOut">
              <a:rPr lang="en-US" smtClean="0"/>
              <a:t>8/13/17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3927-775C-CC48-978C-F7E23951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54B-972F-9848-915C-6800ED9EDE28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3927-775C-CC48-978C-F7E23951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1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54B-972F-9848-915C-6800ED9EDE28}" type="datetimeFigureOut">
              <a:rPr lang="en-US" smtClean="0"/>
              <a:t>8/13/17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3927-775C-CC48-978C-F7E23951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54B-972F-9848-915C-6800ED9EDE28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3927-775C-CC48-978C-F7E23951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54B-972F-9848-915C-6800ED9EDE28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3927-775C-CC48-978C-F7E23951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1254B-972F-9848-915C-6800ED9EDE28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3927-775C-CC48-978C-F7E23951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3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118699" y="1753814"/>
            <a:ext cx="33337" cy="324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18699" y="5014878"/>
            <a:ext cx="7614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sz="1800" i="0" dirty="0" smtClean="0"/>
              <a:t>Depth</a:t>
            </a:r>
            <a:r>
              <a:rPr lang="en-AU" sz="1800" i="0" dirty="0"/>
              <a:t> 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18699" y="1753078"/>
            <a:ext cx="16438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05165" y="1412919"/>
            <a:ext cx="381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800" i="0" dirty="0" smtClean="0">
                <a:latin typeface="Symbol" charset="2"/>
                <a:cs typeface="Symbol" charset="2"/>
              </a:rPr>
              <a:t>s</a:t>
            </a:r>
            <a:endParaRPr lang="en-US" sz="1800" dirty="0">
              <a:latin typeface="Symbol" charset="2"/>
              <a:cs typeface="Symbol" charset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273384" y="2431632"/>
            <a:ext cx="1529696" cy="2566896"/>
          </a:xfrm>
          <a:custGeom>
            <a:avLst/>
            <a:gdLst>
              <a:gd name="connsiteX0" fmla="*/ 29904 w 1529696"/>
              <a:gd name="connsiteY0" fmla="*/ 2701994 h 2701994"/>
              <a:gd name="connsiteX1" fmla="*/ 29904 w 1529696"/>
              <a:gd name="connsiteY1" fmla="*/ 1296957 h 2701994"/>
              <a:gd name="connsiteX2" fmla="*/ 340672 w 1529696"/>
              <a:gd name="connsiteY2" fmla="*/ 486359 h 2701994"/>
              <a:gd name="connsiteX3" fmla="*/ 948696 w 1529696"/>
              <a:gd name="connsiteY3" fmla="*/ 94570 h 2701994"/>
              <a:gd name="connsiteX4" fmla="*/ 1529696 w 1529696"/>
              <a:gd name="connsiteY4" fmla="*/ 0 h 270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9696" h="2701994">
                <a:moveTo>
                  <a:pt x="29904" y="2701994"/>
                </a:moveTo>
                <a:cubicBezTo>
                  <a:pt x="4006" y="2184111"/>
                  <a:pt x="-21891" y="1666229"/>
                  <a:pt x="29904" y="1296957"/>
                </a:cubicBezTo>
                <a:cubicBezTo>
                  <a:pt x="81699" y="927684"/>
                  <a:pt x="187540" y="686757"/>
                  <a:pt x="340672" y="486359"/>
                </a:cubicBezTo>
                <a:cubicBezTo>
                  <a:pt x="493804" y="285961"/>
                  <a:pt x="750525" y="175630"/>
                  <a:pt x="948696" y="94570"/>
                </a:cubicBezTo>
                <a:cubicBezTo>
                  <a:pt x="1146867" y="13510"/>
                  <a:pt x="1529696" y="0"/>
                  <a:pt x="1529696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2273384" y="2715342"/>
            <a:ext cx="1529696" cy="2300484"/>
          </a:xfrm>
          <a:custGeom>
            <a:avLst/>
            <a:gdLst>
              <a:gd name="connsiteX0" fmla="*/ 29904 w 1529696"/>
              <a:gd name="connsiteY0" fmla="*/ 2701994 h 2701994"/>
              <a:gd name="connsiteX1" fmla="*/ 29904 w 1529696"/>
              <a:gd name="connsiteY1" fmla="*/ 1296957 h 2701994"/>
              <a:gd name="connsiteX2" fmla="*/ 340672 w 1529696"/>
              <a:gd name="connsiteY2" fmla="*/ 486359 h 2701994"/>
              <a:gd name="connsiteX3" fmla="*/ 948696 w 1529696"/>
              <a:gd name="connsiteY3" fmla="*/ 94570 h 2701994"/>
              <a:gd name="connsiteX4" fmla="*/ 1529696 w 1529696"/>
              <a:gd name="connsiteY4" fmla="*/ 0 h 270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9696" h="2701994">
                <a:moveTo>
                  <a:pt x="29904" y="2701994"/>
                </a:moveTo>
                <a:cubicBezTo>
                  <a:pt x="4006" y="2184111"/>
                  <a:pt x="-21891" y="1666229"/>
                  <a:pt x="29904" y="1296957"/>
                </a:cubicBezTo>
                <a:cubicBezTo>
                  <a:pt x="81699" y="927684"/>
                  <a:pt x="187540" y="686757"/>
                  <a:pt x="340672" y="486359"/>
                </a:cubicBezTo>
                <a:cubicBezTo>
                  <a:pt x="493804" y="285961"/>
                  <a:pt x="750525" y="175630"/>
                  <a:pt x="948696" y="94570"/>
                </a:cubicBezTo>
                <a:cubicBezTo>
                  <a:pt x="1146867" y="13510"/>
                  <a:pt x="1529696" y="0"/>
                  <a:pt x="1529696" y="0"/>
                </a:cubicBezTo>
              </a:path>
            </a:pathLst>
          </a:custGeom>
          <a:ln>
            <a:solidFill>
              <a:srgbClr val="DCE6F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20183" y="963093"/>
            <a:ext cx="45537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smtClean="0"/>
              <a:t>The </a:t>
            </a:r>
            <a:r>
              <a:rPr lang="en-US" sz="2000" dirty="0" err="1" smtClean="0"/>
              <a:t>Byerlee</a:t>
            </a:r>
            <a:r>
              <a:rPr lang="en-US" sz="2000" dirty="0" smtClean="0"/>
              <a:t> </a:t>
            </a:r>
            <a:r>
              <a:rPr lang="en-US" sz="2000" dirty="0" err="1" smtClean="0"/>
              <a:t>Pasticity</a:t>
            </a:r>
            <a:r>
              <a:rPr lang="en-US" sz="2000" dirty="0" smtClean="0"/>
              <a:t> law is :</a:t>
            </a:r>
          </a:p>
          <a:p>
            <a:endParaRPr lang="en-AU" sz="2000" i="1" dirty="0" smtClean="0">
              <a:latin typeface="Symbol" charset="2"/>
              <a:cs typeface="Symbol" charset="2"/>
            </a:endParaRPr>
          </a:p>
          <a:p>
            <a:r>
              <a:rPr lang="en-AU" sz="2000" i="1" dirty="0" smtClean="0">
                <a:latin typeface="Symbol" charset="2"/>
                <a:cs typeface="Symbol" charset="2"/>
              </a:rPr>
              <a:t>s</a:t>
            </a:r>
            <a:r>
              <a:rPr lang="en-US" sz="2000" dirty="0" smtClean="0">
                <a:latin typeface="Symbol" charset="2"/>
                <a:cs typeface="Symbol" charset="2"/>
              </a:rPr>
              <a:t> </a:t>
            </a:r>
            <a:r>
              <a:rPr lang="en-AU" sz="2000" dirty="0" smtClean="0">
                <a:latin typeface="Symbol" charset="2"/>
                <a:cs typeface="Symbol" charset="2"/>
              </a:rPr>
              <a:t>= </a:t>
            </a:r>
            <a:r>
              <a:rPr lang="en-AU" sz="2000" i="1" dirty="0" smtClean="0">
                <a:latin typeface="Symbol" charset="2"/>
                <a:cs typeface="Symbol" charset="2"/>
              </a:rPr>
              <a:t>s</a:t>
            </a:r>
            <a:r>
              <a:rPr lang="en-US" sz="2000" baseline="-25000" dirty="0" smtClean="0">
                <a:latin typeface="Symbol" charset="2"/>
                <a:cs typeface="Symbol" charset="2"/>
              </a:rPr>
              <a:t>0</a:t>
            </a:r>
            <a:r>
              <a:rPr lang="en-US" sz="2000" dirty="0" smtClean="0">
                <a:latin typeface="Symbol" charset="2"/>
                <a:cs typeface="Symbol" charset="2"/>
              </a:rPr>
              <a:t> + </a:t>
            </a:r>
            <a:r>
              <a:rPr lang="en-US" sz="2000" i="1" dirty="0" err="1" smtClean="0">
                <a:latin typeface="Symbol" charset="2"/>
                <a:cs typeface="Symbol" charset="2"/>
              </a:rPr>
              <a:t>m</a:t>
            </a:r>
            <a:r>
              <a:rPr lang="en-US" sz="2000" i="1" dirty="0" err="1" smtClean="0">
                <a:latin typeface="Times"/>
                <a:cs typeface="Times"/>
              </a:rPr>
              <a:t>P</a:t>
            </a:r>
            <a:endParaRPr lang="en-US" sz="2000" dirty="0" smtClean="0"/>
          </a:p>
          <a:p>
            <a:endParaRPr lang="en-US" sz="2000" i="0" dirty="0"/>
          </a:p>
          <a:p>
            <a:r>
              <a:rPr lang="en-US" sz="2000" dirty="0" smtClean="0"/>
              <a:t>Then, for the creep </a:t>
            </a:r>
            <a:r>
              <a:rPr lang="en-US" sz="2000" i="0" dirty="0" smtClean="0"/>
              <a:t>the constitutive law is:</a:t>
            </a:r>
          </a:p>
          <a:p>
            <a:endParaRPr lang="en-US" sz="2000" i="0" dirty="0"/>
          </a:p>
          <a:p>
            <a:endParaRPr lang="en-US" sz="2000" i="0" dirty="0"/>
          </a:p>
          <a:p>
            <a:r>
              <a:rPr lang="en-US" sz="2000" i="0" dirty="0" smtClean="0"/>
              <a:t>Which in the stress explicit form reads:</a:t>
            </a:r>
          </a:p>
          <a:p>
            <a:endParaRPr lang="en-US" sz="2000" i="0" dirty="0"/>
          </a:p>
          <a:p>
            <a:endParaRPr lang="en-US" sz="2000" i="0" dirty="0" smtClean="0"/>
          </a:p>
          <a:p>
            <a:endParaRPr lang="en-US" sz="2000" i="0" dirty="0"/>
          </a:p>
          <a:p>
            <a:r>
              <a:rPr lang="en-US" sz="2000" i="0" dirty="0" smtClean="0"/>
              <a:t>Knowing that temperature increases with depth, different strength curves can be plot corresponding to different strain rate values.</a:t>
            </a:r>
            <a:endParaRPr lang="en-US" sz="2000" i="0" dirty="0"/>
          </a:p>
        </p:txBody>
      </p:sp>
      <p:pic>
        <p:nvPicPr>
          <p:cNvPr id="19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330"/>
          <a:stretch>
            <a:fillRect/>
          </a:stretch>
        </p:blipFill>
        <p:spPr bwMode="auto">
          <a:xfrm>
            <a:off x="4767317" y="2520363"/>
            <a:ext cx="501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3"/>
          <a:stretch>
            <a:fillRect/>
          </a:stretch>
        </p:blipFill>
        <p:spPr bwMode="auto">
          <a:xfrm>
            <a:off x="5200328" y="2518587"/>
            <a:ext cx="20208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13" y="3554760"/>
            <a:ext cx="3202281" cy="6176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99655" y="3402651"/>
            <a:ext cx="803425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ymbol" charset="2"/>
                <a:cs typeface="Symbol" charset="2"/>
              </a:rPr>
              <a:t>e </a:t>
            </a:r>
            <a:r>
              <a:rPr lang="en-US" sz="2000" i="0" dirty="0" smtClean="0">
                <a:latin typeface="Symbol" charset="2"/>
                <a:cs typeface="Symbol" charset="2"/>
              </a:rPr>
              <a:t>=</a:t>
            </a:r>
            <a:r>
              <a:rPr lang="en-US" sz="2000" dirty="0" smtClean="0">
                <a:latin typeface="Symbol" charset="2"/>
                <a:cs typeface="Symbol" charset="2"/>
              </a:rPr>
              <a:t> </a:t>
            </a:r>
            <a:r>
              <a:rPr lang="en-US" sz="2000" dirty="0" smtClean="0">
                <a:solidFill>
                  <a:srgbClr val="3366FF"/>
                </a:solidFill>
                <a:latin typeface="Symbol" charset="2"/>
                <a:cs typeface="Symbol" charset="2"/>
              </a:rPr>
              <a:t>e</a:t>
            </a:r>
            <a:r>
              <a:rPr lang="en-US" sz="2000" i="0" baseline="-25000" dirty="0" smtClean="0">
                <a:solidFill>
                  <a:srgbClr val="3366FF"/>
                </a:solidFill>
                <a:latin typeface="Symbol" charset="2"/>
                <a:cs typeface="Symbol" charset="2"/>
              </a:rPr>
              <a:t>0</a:t>
            </a:r>
          </a:p>
          <a:p>
            <a:r>
              <a:rPr lang="en-US" sz="2000" dirty="0" smtClean="0">
                <a:latin typeface="Symbol" charset="2"/>
                <a:cs typeface="Symbol" charset="2"/>
              </a:rPr>
              <a:t>e </a:t>
            </a:r>
            <a:r>
              <a:rPr lang="en-US" sz="2000" i="0" dirty="0" smtClean="0">
                <a:latin typeface="Symbol" charset="2"/>
                <a:cs typeface="Symbol" charset="2"/>
              </a:rPr>
              <a:t>=</a:t>
            </a:r>
            <a:r>
              <a:rPr lang="en-US" sz="2000" dirty="0" smtClean="0">
                <a:latin typeface="Symbol" charset="2"/>
                <a:cs typeface="Symbol" charset="2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ymbol" charset="2"/>
                <a:cs typeface="Symbol" charset="2"/>
              </a:rPr>
              <a:t>e</a:t>
            </a:r>
            <a:r>
              <a:rPr lang="en-US" sz="2000" i="0" baseline="-25000" dirty="0" smtClean="0">
                <a:solidFill>
                  <a:schemeClr val="accent1">
                    <a:lumMod val="75000"/>
                  </a:schemeClr>
                </a:solidFill>
                <a:latin typeface="Symbol" charset="2"/>
                <a:cs typeface="Symbol" charset="2"/>
              </a:rPr>
              <a:t>1</a:t>
            </a:r>
          </a:p>
          <a:p>
            <a:r>
              <a:rPr lang="en-US" sz="2000" dirty="0" smtClean="0">
                <a:latin typeface="Symbol" charset="2"/>
                <a:cs typeface="Symbol" charset="2"/>
              </a:rPr>
              <a:t>e </a:t>
            </a:r>
            <a:r>
              <a:rPr lang="en-US" sz="2000" i="0" dirty="0" smtClean="0">
                <a:latin typeface="Symbol" charset="2"/>
                <a:cs typeface="Symbol" charset="2"/>
              </a:rPr>
              <a:t>=</a:t>
            </a:r>
            <a:r>
              <a:rPr lang="en-US" sz="2000" dirty="0" smtClean="0">
                <a:latin typeface="Symbol" charset="2"/>
                <a:cs typeface="Symbol" charset="2"/>
              </a:rPr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ymbol" charset="2"/>
                <a:cs typeface="Symbol" charset="2"/>
              </a:rPr>
              <a:t>e</a:t>
            </a:r>
            <a:r>
              <a:rPr lang="en-US" sz="2000" i="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ymbol" charset="2"/>
                <a:cs typeface="Symbol" charset="2"/>
              </a:rPr>
              <a:t>2</a:t>
            </a:r>
          </a:p>
          <a:p>
            <a:pPr marL="342900" indent="-342900">
              <a:buFont typeface="Symbol" charset="0"/>
              <a:buChar char="e"/>
            </a:pPr>
            <a:endParaRPr lang="en-US" sz="2000" i="0" baseline="-25000" dirty="0">
              <a:latin typeface="Symbol" charset="2"/>
              <a:cs typeface="Symbol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39771" y="3244290"/>
            <a:ext cx="31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.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30027" y="3545300"/>
            <a:ext cx="31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.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7307" y="3859820"/>
            <a:ext cx="31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.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08363" y="3248080"/>
            <a:ext cx="31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.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8619" y="3549090"/>
            <a:ext cx="31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.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15899" y="3863610"/>
            <a:ext cx="31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.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273384" y="2161433"/>
            <a:ext cx="1529696" cy="2701994"/>
          </a:xfrm>
          <a:custGeom>
            <a:avLst/>
            <a:gdLst>
              <a:gd name="connsiteX0" fmla="*/ 29904 w 1529696"/>
              <a:gd name="connsiteY0" fmla="*/ 2701994 h 2701994"/>
              <a:gd name="connsiteX1" fmla="*/ 29904 w 1529696"/>
              <a:gd name="connsiteY1" fmla="*/ 1296957 h 2701994"/>
              <a:gd name="connsiteX2" fmla="*/ 340672 w 1529696"/>
              <a:gd name="connsiteY2" fmla="*/ 486359 h 2701994"/>
              <a:gd name="connsiteX3" fmla="*/ 948696 w 1529696"/>
              <a:gd name="connsiteY3" fmla="*/ 94570 h 2701994"/>
              <a:gd name="connsiteX4" fmla="*/ 1529696 w 1529696"/>
              <a:gd name="connsiteY4" fmla="*/ 0 h 270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9696" h="2701994">
                <a:moveTo>
                  <a:pt x="29904" y="2701994"/>
                </a:moveTo>
                <a:cubicBezTo>
                  <a:pt x="4006" y="2184111"/>
                  <a:pt x="-21891" y="1666229"/>
                  <a:pt x="29904" y="1296957"/>
                </a:cubicBezTo>
                <a:cubicBezTo>
                  <a:pt x="81699" y="927684"/>
                  <a:pt x="187540" y="686757"/>
                  <a:pt x="340672" y="486359"/>
                </a:cubicBezTo>
                <a:cubicBezTo>
                  <a:pt x="493804" y="285961"/>
                  <a:pt x="750525" y="175630"/>
                  <a:pt x="948696" y="94570"/>
                </a:cubicBezTo>
                <a:cubicBezTo>
                  <a:pt x="1146867" y="13510"/>
                  <a:pt x="1529696" y="0"/>
                  <a:pt x="1529696" y="0"/>
                </a:cubicBezTo>
              </a:path>
            </a:pathLst>
          </a:cu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2379" y="1742802"/>
            <a:ext cx="1289664" cy="171328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434" y="3597636"/>
            <a:ext cx="89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Byerlee</a:t>
            </a:r>
            <a:endParaRPr lang="en-US" dirty="0" smtClean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02379" y="1761762"/>
            <a:ext cx="33337" cy="324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302379" y="5022826"/>
            <a:ext cx="7614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sz="1800" i="0" dirty="0" smtClean="0"/>
              <a:t>Depth</a:t>
            </a:r>
            <a:endParaRPr lang="en-US" sz="18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02379" y="1761026"/>
            <a:ext cx="16438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88845" y="1420867"/>
            <a:ext cx="381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800" i="0" dirty="0" smtClean="0">
                <a:latin typeface="Symbol" charset="2"/>
                <a:cs typeface="Symbol" charset="2"/>
              </a:rPr>
              <a:t>s</a:t>
            </a:r>
            <a:endParaRPr lang="en-US" sz="1800" dirty="0">
              <a:latin typeface="Symbol" charset="2"/>
              <a:cs typeface="Symbol" charset="2"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 idx="4294967295"/>
          </p:nvPr>
        </p:nvSpPr>
        <p:spPr>
          <a:xfrm>
            <a:off x="87313" y="-61913"/>
            <a:ext cx="8599487" cy="1143001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alibri" charset="0"/>
              </a:rPr>
              <a:t>Rheology of the Lithosphere: Yield Strength Envelope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15668" y="1976767"/>
            <a:ext cx="739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 idx="4294967295"/>
          </p:nvPr>
        </p:nvSpPr>
        <p:spPr>
          <a:xfrm>
            <a:off x="87313" y="-61913"/>
            <a:ext cx="8599487" cy="1143001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alibri" charset="0"/>
              </a:rPr>
              <a:t>Rheology of the Lithosphere: Yield Strength Envelope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4294967295"/>
          </p:nvPr>
        </p:nvSpPr>
        <p:spPr>
          <a:xfrm>
            <a:off x="866588" y="1263650"/>
            <a:ext cx="7820212" cy="4525963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buFont typeface="Arial" charset="0"/>
              <a:buNone/>
            </a:pPr>
            <a:r>
              <a:rPr lang="en-US" sz="1800" dirty="0">
                <a:latin typeface="Calibri" charset="0"/>
              </a:rPr>
              <a:t>How the Yield Strength Envelope (YSE) is built</a:t>
            </a:r>
          </a:p>
          <a:p>
            <a:pPr marL="609600" indent="-609600" eaLnBrk="1" hangingPunct="1">
              <a:buFont typeface="Arial" charset="0"/>
              <a:buNone/>
            </a:pPr>
            <a:endParaRPr lang="en-US" sz="1800" dirty="0" smtClean="0">
              <a:latin typeface="Calibri" charset="0"/>
            </a:endParaRPr>
          </a:p>
          <a:p>
            <a:pPr marL="609600" indent="-609600" eaLnBrk="1" hangingPunct="1">
              <a:buFont typeface="Arial" charset="0"/>
              <a:buNone/>
            </a:pPr>
            <a:r>
              <a:rPr lang="en-US" sz="1800" dirty="0" smtClean="0">
                <a:latin typeface="Calibri" charset="0"/>
              </a:rPr>
              <a:t>Boundary Conditions - Parameters</a:t>
            </a:r>
            <a:endParaRPr lang="en-US" sz="1800" dirty="0">
              <a:latin typeface="Calibri" charset="0"/>
            </a:endParaRPr>
          </a:p>
          <a:p>
            <a:pPr marL="609600" indent="-609600" eaLnBrk="1" hangingPunct="1">
              <a:buFont typeface="Arial" charset="0"/>
              <a:buAutoNum type="arabicParenR"/>
            </a:pPr>
            <a:r>
              <a:rPr lang="en-US" sz="1800" dirty="0">
                <a:latin typeface="Calibri" charset="0"/>
              </a:rPr>
              <a:t>The stress is the Pressure (P=</a:t>
            </a:r>
            <a:r>
              <a:rPr lang="en-US" sz="1800" dirty="0">
                <a:latin typeface="Symbol" charset="0"/>
                <a:sym typeface="Symbol" charset="0"/>
              </a:rPr>
              <a:t></a:t>
            </a:r>
            <a:r>
              <a:rPr lang="en-US" sz="1800" dirty="0" err="1">
                <a:latin typeface="Calibri" charset="0"/>
              </a:rPr>
              <a:t>gy</a:t>
            </a:r>
            <a:r>
              <a:rPr lang="en-US" sz="1800" dirty="0">
                <a:latin typeface="Calibri" charset="0"/>
              </a:rPr>
              <a:t>)</a:t>
            </a:r>
          </a:p>
          <a:p>
            <a:pPr marL="609600" indent="-609600" eaLnBrk="1" hangingPunct="1">
              <a:buFont typeface="Arial" charset="0"/>
              <a:buAutoNum type="arabicParenR"/>
            </a:pPr>
            <a:r>
              <a:rPr lang="en-US" sz="1800" dirty="0">
                <a:latin typeface="Calibri" charset="0"/>
              </a:rPr>
              <a:t>Temperature (Heat flow, </a:t>
            </a:r>
            <a:r>
              <a:rPr lang="en-US" sz="1800" dirty="0" err="1">
                <a:latin typeface="Calibri" charset="0"/>
              </a:rPr>
              <a:t>dT</a:t>
            </a:r>
            <a:r>
              <a:rPr lang="en-US" sz="1800" dirty="0">
                <a:latin typeface="Calibri" charset="0"/>
              </a:rPr>
              <a:t>/</a:t>
            </a:r>
            <a:r>
              <a:rPr lang="en-US" sz="1800" dirty="0" err="1">
                <a:latin typeface="Calibri" charset="0"/>
              </a:rPr>
              <a:t>dy</a:t>
            </a:r>
            <a:r>
              <a:rPr lang="en-US" sz="1800" dirty="0">
                <a:latin typeface="Calibri" charset="0"/>
              </a:rPr>
              <a:t>)</a:t>
            </a:r>
          </a:p>
          <a:p>
            <a:pPr marL="609600" indent="-609600" eaLnBrk="1" hangingPunct="1">
              <a:buFont typeface="Arial" charset="0"/>
              <a:buAutoNum type="arabicParenR"/>
            </a:pPr>
            <a:r>
              <a:rPr lang="en-US" sz="1800" dirty="0">
                <a:latin typeface="Calibri" charset="0"/>
              </a:rPr>
              <a:t>Fix a background strain rate (10</a:t>
            </a:r>
            <a:r>
              <a:rPr lang="en-US" sz="1800" baseline="30000" dirty="0">
                <a:latin typeface="Calibri" charset="0"/>
              </a:rPr>
              <a:t>-15</a:t>
            </a:r>
            <a:r>
              <a:rPr lang="en-US" sz="1800" dirty="0">
                <a:latin typeface="Calibri" charset="0"/>
              </a:rPr>
              <a:t> s</a:t>
            </a:r>
            <a:r>
              <a:rPr lang="en-US" sz="1800" baseline="30000" dirty="0">
                <a:latin typeface="Calibri" charset="0"/>
              </a:rPr>
              <a:t>-1</a:t>
            </a:r>
            <a:r>
              <a:rPr lang="en-US" sz="1800" dirty="0">
                <a:latin typeface="Calibri" charset="0"/>
              </a:rPr>
              <a:t>)</a:t>
            </a:r>
          </a:p>
          <a:p>
            <a:pPr marL="609600" indent="-609600" eaLnBrk="1" hangingPunct="1">
              <a:buFont typeface="Arial" charset="0"/>
              <a:buNone/>
            </a:pPr>
            <a:endParaRPr lang="en-US" sz="1800" dirty="0">
              <a:latin typeface="Calibri" charset="0"/>
            </a:endParaRPr>
          </a:p>
          <a:p>
            <a:pPr marL="609600" indent="-609600" eaLnBrk="1" hangingPunct="1">
              <a:buFont typeface="Arial" charset="0"/>
              <a:buNone/>
            </a:pPr>
            <a:r>
              <a:rPr lang="en-US" sz="1800" dirty="0" err="1" smtClean="0">
                <a:latin typeface="Calibri" charset="0"/>
              </a:rPr>
              <a:t>Rheologies</a:t>
            </a:r>
            <a:endParaRPr lang="en-US" sz="1800" dirty="0">
              <a:latin typeface="Calibri" charset="0"/>
            </a:endParaRPr>
          </a:p>
          <a:p>
            <a:pPr marL="609600" indent="-609600" eaLnBrk="1" hangingPunct="1">
              <a:buFont typeface="Arial" charset="0"/>
              <a:buNone/>
            </a:pPr>
            <a:r>
              <a:rPr lang="en-US" sz="1800" dirty="0">
                <a:latin typeface="Calibri" charset="0"/>
              </a:rPr>
              <a:t>4) </a:t>
            </a:r>
            <a:r>
              <a:rPr lang="en-US" sz="1800" dirty="0" err="1">
                <a:latin typeface="Calibri" charset="0"/>
              </a:rPr>
              <a:t>Byerlee</a:t>
            </a:r>
            <a:r>
              <a:rPr lang="ja-JP" altLang="en-US" sz="1800" dirty="0">
                <a:latin typeface="Calibri" charset="0"/>
              </a:rPr>
              <a:t>’</a:t>
            </a:r>
            <a:r>
              <a:rPr lang="en-US" altLang="ja-JP" sz="1800" dirty="0">
                <a:latin typeface="Calibri" charset="0"/>
              </a:rPr>
              <a:t>s Frictional Sliding</a:t>
            </a:r>
          </a:p>
          <a:p>
            <a:pPr marL="609600" indent="-609600" eaLnBrk="1" hangingPunct="1">
              <a:buFont typeface="Arial" charset="0"/>
              <a:buNone/>
            </a:pPr>
            <a:r>
              <a:rPr lang="en-US" sz="1800" dirty="0" smtClean="0">
                <a:latin typeface="Calibri" charset="0"/>
              </a:rPr>
              <a:t>(Red Line</a:t>
            </a:r>
            <a:r>
              <a:rPr lang="en-US" sz="1800" dirty="0">
                <a:latin typeface="Calibri" charset="0"/>
              </a:rPr>
              <a:t>)</a:t>
            </a:r>
          </a:p>
          <a:p>
            <a:pPr marL="609600" indent="-609600" eaLnBrk="1" hangingPunct="1">
              <a:buFont typeface="Arial" charset="0"/>
              <a:buNone/>
            </a:pPr>
            <a:r>
              <a:rPr lang="en-US" sz="1800" dirty="0">
                <a:latin typeface="Calibri" charset="0"/>
              </a:rPr>
              <a:t>5) Creep Law </a:t>
            </a:r>
            <a:r>
              <a:rPr lang="en-US" sz="1800" dirty="0" smtClean="0">
                <a:latin typeface="Calibri" charset="0"/>
              </a:rPr>
              <a:t>for the Olivine (Blue)</a:t>
            </a:r>
          </a:p>
          <a:p>
            <a:pPr marL="609600" indent="-609600" eaLnBrk="1" hangingPunct="1">
              <a:buFont typeface="Arial" charset="0"/>
              <a:buNone/>
            </a:pPr>
            <a:r>
              <a:rPr lang="en-US" sz="1800" dirty="0" smtClean="0">
                <a:latin typeface="Calibri" charset="0"/>
              </a:rPr>
              <a:t>6) Creep Law for the Crust (Green)</a:t>
            </a:r>
          </a:p>
          <a:p>
            <a:pPr marL="609600" indent="-609600" eaLnBrk="1" hangingPunct="1">
              <a:buFont typeface="Arial" charset="0"/>
              <a:buNone/>
            </a:pPr>
            <a:endParaRPr lang="en-US" sz="1800" dirty="0">
              <a:latin typeface="Calibri" charset="0"/>
            </a:endParaRPr>
          </a:p>
          <a:p>
            <a:pPr marL="609600" indent="-609600" eaLnBrk="1" hangingPunct="1">
              <a:buFont typeface="Arial" charset="0"/>
              <a:buNone/>
            </a:pPr>
            <a:r>
              <a:rPr lang="en-US" sz="1800" dirty="0">
                <a:latin typeface="Calibri" charset="0"/>
              </a:rPr>
              <a:t>Rheological Model:</a:t>
            </a:r>
          </a:p>
          <a:p>
            <a:pPr marL="609600" indent="-609600" eaLnBrk="1" hangingPunct="1">
              <a:buFont typeface="Arial" charset="0"/>
              <a:buNone/>
            </a:pPr>
            <a:r>
              <a:rPr lang="en-US" sz="1800" dirty="0" smtClean="0">
                <a:latin typeface="Calibri" charset="0"/>
              </a:rPr>
              <a:t>7) Find the minimum (Dashed black line)</a:t>
            </a:r>
            <a:endParaRPr lang="en-US" sz="1800" dirty="0">
              <a:latin typeface="Calibri" charset="0"/>
            </a:endParaRPr>
          </a:p>
          <a:p>
            <a:pPr marL="609600" indent="-609600" eaLnBrk="1" hangingPunct="1">
              <a:buFont typeface="Arial" charset="0"/>
              <a:buNone/>
            </a:pPr>
            <a:endParaRPr lang="en-US" sz="1800" dirty="0">
              <a:latin typeface="Calibri" charset="0"/>
            </a:endParaRPr>
          </a:p>
          <a:p>
            <a:pPr marL="609600" indent="-609600" eaLnBrk="1" hangingPunct="1">
              <a:buFont typeface="Arial" charset="0"/>
              <a:buNone/>
            </a:pPr>
            <a:endParaRPr lang="en-US" sz="1800" dirty="0">
              <a:latin typeface="Calibri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32708" y="1631685"/>
            <a:ext cx="33337" cy="324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832708" y="4892749"/>
            <a:ext cx="7614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sz="1800" i="0" dirty="0" smtClean="0"/>
              <a:t>Depth</a:t>
            </a:r>
            <a:r>
              <a:rPr lang="en-AU" sz="1800" i="0" dirty="0"/>
              <a:t> </a:t>
            </a:r>
            <a:endParaRPr lang="en-US" sz="1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32708" y="1630949"/>
            <a:ext cx="16438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19174" y="1290790"/>
            <a:ext cx="381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800" i="0" dirty="0" smtClean="0">
                <a:latin typeface="Symbol" charset="2"/>
                <a:cs typeface="Symbol" charset="2"/>
              </a:rPr>
              <a:t>s</a:t>
            </a:r>
            <a:endParaRPr lang="en-US" sz="1800" dirty="0">
              <a:latin typeface="Symbol" charset="2"/>
              <a:cs typeface="Symbol" charset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987393" y="2309503"/>
            <a:ext cx="1529696" cy="2566896"/>
          </a:xfrm>
          <a:custGeom>
            <a:avLst/>
            <a:gdLst>
              <a:gd name="connsiteX0" fmla="*/ 29904 w 1529696"/>
              <a:gd name="connsiteY0" fmla="*/ 2701994 h 2701994"/>
              <a:gd name="connsiteX1" fmla="*/ 29904 w 1529696"/>
              <a:gd name="connsiteY1" fmla="*/ 1296957 h 2701994"/>
              <a:gd name="connsiteX2" fmla="*/ 340672 w 1529696"/>
              <a:gd name="connsiteY2" fmla="*/ 486359 h 2701994"/>
              <a:gd name="connsiteX3" fmla="*/ 948696 w 1529696"/>
              <a:gd name="connsiteY3" fmla="*/ 94570 h 2701994"/>
              <a:gd name="connsiteX4" fmla="*/ 1529696 w 1529696"/>
              <a:gd name="connsiteY4" fmla="*/ 0 h 270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9696" h="2701994">
                <a:moveTo>
                  <a:pt x="29904" y="2701994"/>
                </a:moveTo>
                <a:cubicBezTo>
                  <a:pt x="4006" y="2184111"/>
                  <a:pt x="-21891" y="1666229"/>
                  <a:pt x="29904" y="1296957"/>
                </a:cubicBezTo>
                <a:cubicBezTo>
                  <a:pt x="81699" y="927684"/>
                  <a:pt x="187540" y="686757"/>
                  <a:pt x="340672" y="486359"/>
                </a:cubicBezTo>
                <a:cubicBezTo>
                  <a:pt x="493804" y="285961"/>
                  <a:pt x="750525" y="175630"/>
                  <a:pt x="948696" y="94570"/>
                </a:cubicBezTo>
                <a:cubicBezTo>
                  <a:pt x="1146867" y="13510"/>
                  <a:pt x="1529696" y="0"/>
                  <a:pt x="1529696" y="0"/>
                </a:cubicBezTo>
              </a:path>
            </a:pathLst>
          </a:custGeom>
          <a:ln w="5715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13664" y="3280522"/>
            <a:ext cx="764335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charset="0"/>
              <a:buChar char="e"/>
            </a:pPr>
            <a:endParaRPr lang="en-US" sz="2000" i="0" dirty="0" smtClean="0">
              <a:latin typeface="Symbol" charset="2"/>
              <a:cs typeface="Symbol" charset="2"/>
            </a:endParaRPr>
          </a:p>
          <a:p>
            <a:r>
              <a:rPr lang="en-US" sz="2000" dirty="0" smtClean="0">
                <a:latin typeface="Symbol" charset="2"/>
                <a:cs typeface="Symbol" charset="2"/>
              </a:rPr>
              <a:t>e </a:t>
            </a:r>
            <a:r>
              <a:rPr lang="en-US" sz="2000" i="0" dirty="0" smtClean="0">
                <a:latin typeface="Symbol" charset="2"/>
                <a:cs typeface="Symbol" charset="2"/>
              </a:rPr>
              <a:t>=</a:t>
            </a:r>
            <a:r>
              <a:rPr lang="en-US" sz="2000" dirty="0" smtClean="0">
                <a:latin typeface="Symbol" charset="2"/>
                <a:cs typeface="Symbol" charset="2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ymbol" charset="2"/>
                <a:cs typeface="Symbol" charset="2"/>
              </a:rPr>
              <a:t>e</a:t>
            </a:r>
            <a:r>
              <a:rPr lang="en-US" sz="2000" i="0" baseline="-25000" dirty="0" smtClean="0">
                <a:solidFill>
                  <a:schemeClr val="accent1">
                    <a:lumMod val="75000"/>
                  </a:schemeClr>
                </a:solidFill>
                <a:latin typeface="Symbol" charset="2"/>
                <a:cs typeface="Symbol" charset="2"/>
              </a:rPr>
              <a:t>1</a:t>
            </a:r>
          </a:p>
          <a:p>
            <a:endParaRPr lang="en-US" sz="2000" i="0" baseline="-25000" dirty="0">
              <a:latin typeface="Symbol" charset="2"/>
              <a:cs typeface="Symbol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4036" y="3423171"/>
            <a:ext cx="31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.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2628" y="3426961"/>
            <a:ext cx="31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.</a:t>
            </a:r>
            <a:endParaRPr lang="en-US" sz="2000" dirty="0">
              <a:latin typeface="Times"/>
              <a:cs typeface="Time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22964" y="1620673"/>
            <a:ext cx="1289664" cy="1713281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5987393" y="1837765"/>
            <a:ext cx="1074183" cy="1985516"/>
          </a:xfrm>
          <a:custGeom>
            <a:avLst/>
            <a:gdLst>
              <a:gd name="connsiteX0" fmla="*/ 29904 w 1529696"/>
              <a:gd name="connsiteY0" fmla="*/ 2701994 h 2701994"/>
              <a:gd name="connsiteX1" fmla="*/ 29904 w 1529696"/>
              <a:gd name="connsiteY1" fmla="*/ 1296957 h 2701994"/>
              <a:gd name="connsiteX2" fmla="*/ 340672 w 1529696"/>
              <a:gd name="connsiteY2" fmla="*/ 486359 h 2701994"/>
              <a:gd name="connsiteX3" fmla="*/ 948696 w 1529696"/>
              <a:gd name="connsiteY3" fmla="*/ 94570 h 2701994"/>
              <a:gd name="connsiteX4" fmla="*/ 1529696 w 1529696"/>
              <a:gd name="connsiteY4" fmla="*/ 0 h 270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9696" h="2701994">
                <a:moveTo>
                  <a:pt x="29904" y="2701994"/>
                </a:moveTo>
                <a:cubicBezTo>
                  <a:pt x="4006" y="2184111"/>
                  <a:pt x="-21891" y="1666229"/>
                  <a:pt x="29904" y="1296957"/>
                </a:cubicBezTo>
                <a:cubicBezTo>
                  <a:pt x="81699" y="927684"/>
                  <a:pt x="187540" y="686757"/>
                  <a:pt x="340672" y="486359"/>
                </a:cubicBezTo>
                <a:cubicBezTo>
                  <a:pt x="493804" y="285961"/>
                  <a:pt x="750525" y="175630"/>
                  <a:pt x="948696" y="94570"/>
                </a:cubicBezTo>
                <a:cubicBezTo>
                  <a:pt x="1146867" y="13510"/>
                  <a:pt x="1529696" y="0"/>
                  <a:pt x="1529696" y="0"/>
                </a:cubicBezTo>
              </a:path>
            </a:pathLst>
          </a:custGeom>
          <a:ln w="5715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31430" y="3994834"/>
            <a:ext cx="206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Lithospheric Mantle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(Olivine)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00746" y="1645679"/>
            <a:ext cx="67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Crust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834143" y="2491125"/>
            <a:ext cx="1643856" cy="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903" name="TextBox 80902"/>
          <p:cNvSpPr txBox="1"/>
          <p:nvPr/>
        </p:nvSpPr>
        <p:spPr>
          <a:xfrm>
            <a:off x="7517089" y="2306459"/>
            <a:ext cx="74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Moho</a:t>
            </a:r>
            <a:endParaRPr lang="en-US" dirty="0" smtClean="0"/>
          </a:p>
        </p:txBody>
      </p:sp>
      <p:sp>
        <p:nvSpPr>
          <p:cNvPr id="80904" name="Freeform 80903"/>
          <p:cNvSpPr/>
          <p:nvPr/>
        </p:nvSpPr>
        <p:spPr>
          <a:xfrm>
            <a:off x="5871882" y="1628588"/>
            <a:ext cx="721691" cy="2988236"/>
          </a:xfrm>
          <a:custGeom>
            <a:avLst/>
            <a:gdLst>
              <a:gd name="connsiteX0" fmla="*/ 0 w 721691"/>
              <a:gd name="connsiteY0" fmla="*/ 0 h 2988236"/>
              <a:gd name="connsiteX1" fmla="*/ 29883 w 721691"/>
              <a:gd name="connsiteY1" fmla="*/ 74706 h 2988236"/>
              <a:gd name="connsiteX2" fmla="*/ 104589 w 721691"/>
              <a:gd name="connsiteY2" fmla="*/ 164353 h 2988236"/>
              <a:gd name="connsiteX3" fmla="*/ 164353 w 721691"/>
              <a:gd name="connsiteY3" fmla="*/ 254000 h 2988236"/>
              <a:gd name="connsiteX4" fmla="*/ 179294 w 721691"/>
              <a:gd name="connsiteY4" fmla="*/ 298824 h 2988236"/>
              <a:gd name="connsiteX5" fmla="*/ 209177 w 721691"/>
              <a:gd name="connsiteY5" fmla="*/ 328706 h 2988236"/>
              <a:gd name="connsiteX6" fmla="*/ 239059 w 721691"/>
              <a:gd name="connsiteY6" fmla="*/ 373530 h 2988236"/>
              <a:gd name="connsiteX7" fmla="*/ 254000 w 721691"/>
              <a:gd name="connsiteY7" fmla="*/ 418353 h 2988236"/>
              <a:gd name="connsiteX8" fmla="*/ 313765 w 721691"/>
              <a:gd name="connsiteY8" fmla="*/ 508000 h 2988236"/>
              <a:gd name="connsiteX9" fmla="*/ 373530 w 721691"/>
              <a:gd name="connsiteY9" fmla="*/ 567765 h 2988236"/>
              <a:gd name="connsiteX10" fmla="*/ 328706 w 721691"/>
              <a:gd name="connsiteY10" fmla="*/ 642471 h 2988236"/>
              <a:gd name="connsiteX11" fmla="*/ 254000 w 721691"/>
              <a:gd name="connsiteY11" fmla="*/ 717177 h 2988236"/>
              <a:gd name="connsiteX12" fmla="*/ 239059 w 721691"/>
              <a:gd name="connsiteY12" fmla="*/ 762000 h 2988236"/>
              <a:gd name="connsiteX13" fmla="*/ 209177 w 721691"/>
              <a:gd name="connsiteY13" fmla="*/ 806824 h 2988236"/>
              <a:gd name="connsiteX14" fmla="*/ 283883 w 721691"/>
              <a:gd name="connsiteY14" fmla="*/ 866588 h 2988236"/>
              <a:gd name="connsiteX15" fmla="*/ 642471 w 721691"/>
              <a:gd name="connsiteY15" fmla="*/ 881530 h 2988236"/>
              <a:gd name="connsiteX16" fmla="*/ 672353 w 721691"/>
              <a:gd name="connsiteY16" fmla="*/ 926353 h 2988236"/>
              <a:gd name="connsiteX17" fmla="*/ 657412 w 721691"/>
              <a:gd name="connsiteY17" fmla="*/ 956236 h 2988236"/>
              <a:gd name="connsiteX18" fmla="*/ 612589 w 721691"/>
              <a:gd name="connsiteY18" fmla="*/ 986118 h 2988236"/>
              <a:gd name="connsiteX19" fmla="*/ 552824 w 721691"/>
              <a:gd name="connsiteY19" fmla="*/ 1016000 h 2988236"/>
              <a:gd name="connsiteX20" fmla="*/ 478118 w 721691"/>
              <a:gd name="connsiteY20" fmla="*/ 1090706 h 2988236"/>
              <a:gd name="connsiteX21" fmla="*/ 418353 w 721691"/>
              <a:gd name="connsiteY21" fmla="*/ 1165412 h 2988236"/>
              <a:gd name="connsiteX22" fmla="*/ 373530 w 721691"/>
              <a:gd name="connsiteY22" fmla="*/ 1255059 h 2988236"/>
              <a:gd name="connsiteX23" fmla="*/ 328706 w 721691"/>
              <a:gd name="connsiteY23" fmla="*/ 1329765 h 2988236"/>
              <a:gd name="connsiteX24" fmla="*/ 298824 w 721691"/>
              <a:gd name="connsiteY24" fmla="*/ 1419412 h 2988236"/>
              <a:gd name="connsiteX25" fmla="*/ 268942 w 721691"/>
              <a:gd name="connsiteY25" fmla="*/ 1479177 h 2988236"/>
              <a:gd name="connsiteX26" fmla="*/ 254000 w 721691"/>
              <a:gd name="connsiteY26" fmla="*/ 1538941 h 2988236"/>
              <a:gd name="connsiteX27" fmla="*/ 224118 w 721691"/>
              <a:gd name="connsiteY27" fmla="*/ 1673412 h 2988236"/>
              <a:gd name="connsiteX28" fmla="*/ 194236 w 721691"/>
              <a:gd name="connsiteY28" fmla="*/ 1763059 h 2988236"/>
              <a:gd name="connsiteX29" fmla="*/ 164353 w 721691"/>
              <a:gd name="connsiteY29" fmla="*/ 1882588 h 2988236"/>
              <a:gd name="connsiteX30" fmla="*/ 149412 w 721691"/>
              <a:gd name="connsiteY30" fmla="*/ 2988236 h 298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21691" h="2988236">
                <a:moveTo>
                  <a:pt x="0" y="0"/>
                </a:moveTo>
                <a:cubicBezTo>
                  <a:pt x="9961" y="24902"/>
                  <a:pt x="17889" y="50717"/>
                  <a:pt x="29883" y="74706"/>
                </a:cubicBezTo>
                <a:cubicBezTo>
                  <a:pt x="50686" y="116312"/>
                  <a:pt x="71542" y="131307"/>
                  <a:pt x="104589" y="164353"/>
                </a:cubicBezTo>
                <a:cubicBezTo>
                  <a:pt x="140115" y="270934"/>
                  <a:pt x="89740" y="142080"/>
                  <a:pt x="164353" y="254000"/>
                </a:cubicBezTo>
                <a:cubicBezTo>
                  <a:pt x="173089" y="267104"/>
                  <a:pt x="171191" y="285319"/>
                  <a:pt x="179294" y="298824"/>
                </a:cubicBezTo>
                <a:cubicBezTo>
                  <a:pt x="186542" y="310903"/>
                  <a:pt x="200377" y="317706"/>
                  <a:pt x="209177" y="328706"/>
                </a:cubicBezTo>
                <a:cubicBezTo>
                  <a:pt x="220395" y="342728"/>
                  <a:pt x="231028" y="357469"/>
                  <a:pt x="239059" y="373530"/>
                </a:cubicBezTo>
                <a:cubicBezTo>
                  <a:pt x="246102" y="387617"/>
                  <a:pt x="246351" y="404586"/>
                  <a:pt x="254000" y="418353"/>
                </a:cubicBezTo>
                <a:cubicBezTo>
                  <a:pt x="271442" y="449748"/>
                  <a:pt x="288370" y="482605"/>
                  <a:pt x="313765" y="508000"/>
                </a:cubicBezTo>
                <a:lnTo>
                  <a:pt x="373530" y="567765"/>
                </a:lnTo>
                <a:cubicBezTo>
                  <a:pt x="347583" y="645606"/>
                  <a:pt x="375585" y="583872"/>
                  <a:pt x="328706" y="642471"/>
                </a:cubicBezTo>
                <a:cubicBezTo>
                  <a:pt x="271787" y="713620"/>
                  <a:pt x="330842" y="665949"/>
                  <a:pt x="254000" y="717177"/>
                </a:cubicBezTo>
                <a:cubicBezTo>
                  <a:pt x="249020" y="732118"/>
                  <a:pt x="246102" y="747913"/>
                  <a:pt x="239059" y="762000"/>
                </a:cubicBezTo>
                <a:cubicBezTo>
                  <a:pt x="231028" y="778061"/>
                  <a:pt x="212129" y="789111"/>
                  <a:pt x="209177" y="806824"/>
                </a:cubicBezTo>
                <a:cubicBezTo>
                  <a:pt x="200531" y="858702"/>
                  <a:pt x="248060" y="864029"/>
                  <a:pt x="283883" y="866588"/>
                </a:cubicBezTo>
                <a:cubicBezTo>
                  <a:pt x="403212" y="875112"/>
                  <a:pt x="522942" y="876549"/>
                  <a:pt x="642471" y="881530"/>
                </a:cubicBezTo>
                <a:cubicBezTo>
                  <a:pt x="652432" y="896471"/>
                  <a:pt x="658331" y="915136"/>
                  <a:pt x="672353" y="926353"/>
                </a:cubicBezTo>
                <a:cubicBezTo>
                  <a:pt x="708078" y="954933"/>
                  <a:pt x="769720" y="928158"/>
                  <a:pt x="657412" y="956236"/>
                </a:cubicBezTo>
                <a:cubicBezTo>
                  <a:pt x="642471" y="966197"/>
                  <a:pt x="628180" y="977209"/>
                  <a:pt x="612589" y="986118"/>
                </a:cubicBezTo>
                <a:cubicBezTo>
                  <a:pt x="593251" y="997168"/>
                  <a:pt x="570405" y="1002326"/>
                  <a:pt x="552824" y="1016000"/>
                </a:cubicBezTo>
                <a:cubicBezTo>
                  <a:pt x="525026" y="1037621"/>
                  <a:pt x="497652" y="1061404"/>
                  <a:pt x="478118" y="1090706"/>
                </a:cubicBezTo>
                <a:cubicBezTo>
                  <a:pt x="440422" y="1147251"/>
                  <a:pt x="460934" y="1122833"/>
                  <a:pt x="418353" y="1165412"/>
                </a:cubicBezTo>
                <a:cubicBezTo>
                  <a:pt x="380798" y="1278079"/>
                  <a:pt x="431457" y="1139203"/>
                  <a:pt x="373530" y="1255059"/>
                </a:cubicBezTo>
                <a:cubicBezTo>
                  <a:pt x="334739" y="1332642"/>
                  <a:pt x="387073" y="1271400"/>
                  <a:pt x="328706" y="1329765"/>
                </a:cubicBezTo>
                <a:cubicBezTo>
                  <a:pt x="318745" y="1359647"/>
                  <a:pt x="312910" y="1391239"/>
                  <a:pt x="298824" y="1419412"/>
                </a:cubicBezTo>
                <a:cubicBezTo>
                  <a:pt x="288863" y="1439334"/>
                  <a:pt x="276763" y="1458322"/>
                  <a:pt x="268942" y="1479177"/>
                </a:cubicBezTo>
                <a:cubicBezTo>
                  <a:pt x="261732" y="1498404"/>
                  <a:pt x="258455" y="1518895"/>
                  <a:pt x="254000" y="1538941"/>
                </a:cubicBezTo>
                <a:cubicBezTo>
                  <a:pt x="241812" y="1593785"/>
                  <a:pt x="239736" y="1621353"/>
                  <a:pt x="224118" y="1673412"/>
                </a:cubicBezTo>
                <a:cubicBezTo>
                  <a:pt x="215067" y="1703582"/>
                  <a:pt x="201876" y="1732501"/>
                  <a:pt x="194236" y="1763059"/>
                </a:cubicBezTo>
                <a:lnTo>
                  <a:pt x="164353" y="1882588"/>
                </a:lnTo>
                <a:cubicBezTo>
                  <a:pt x="126112" y="2379733"/>
                  <a:pt x="149412" y="2011887"/>
                  <a:pt x="149412" y="2988236"/>
                </a:cubicBezTo>
              </a:path>
            </a:pathLst>
          </a:cu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2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 idx="4294967295"/>
          </p:nvPr>
        </p:nvSpPr>
        <p:spPr>
          <a:xfrm>
            <a:off x="87313" y="-61913"/>
            <a:ext cx="8599487" cy="1143001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alibri" charset="0"/>
              </a:rPr>
              <a:t>Rheology of the Lithosphere: Yield Strength Envelope</a:t>
            </a: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91" y="1081088"/>
            <a:ext cx="5481637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240" y="3426301"/>
            <a:ext cx="3475038" cy="271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56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195</Words>
  <Application>Microsoft Macintosh PowerPoint</Application>
  <PresentationFormat>On-screen Show (4:3)</PresentationFormat>
  <Paragraphs>55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ＭＳ Ｐゴシック</vt:lpstr>
      <vt:lpstr>Symbol</vt:lpstr>
      <vt:lpstr>Times</vt:lpstr>
      <vt:lpstr>Office Theme</vt:lpstr>
      <vt:lpstr>Rheology of the Lithosphere: Yield Strength Envelope</vt:lpstr>
      <vt:lpstr>Rheology of the Lithosphere: Yield Strength Envelope</vt:lpstr>
      <vt:lpstr>Rheology of the Lithosphere: Yield Strength Envelope</vt:lpstr>
    </vt:vector>
  </TitlesOfParts>
  <Company>hell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Rheology of the Lithosphere: Yield Strength Envelope</dc:title>
  <dc:creator>Fabio Capitanio</dc:creator>
  <cp:lastModifiedBy>Fabio A. Capitanio</cp:lastModifiedBy>
  <cp:revision>8</cp:revision>
  <dcterms:created xsi:type="dcterms:W3CDTF">2016-08-18T02:17:38Z</dcterms:created>
  <dcterms:modified xsi:type="dcterms:W3CDTF">2017-08-13T02:06:44Z</dcterms:modified>
</cp:coreProperties>
</file>