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22"/>
  </p:notesMasterIdLst>
  <p:sldIdLst>
    <p:sldId id="270" r:id="rId2"/>
    <p:sldId id="257" r:id="rId3"/>
    <p:sldId id="258" r:id="rId4"/>
    <p:sldId id="273" r:id="rId5"/>
    <p:sldId id="274" r:id="rId6"/>
    <p:sldId id="275" r:id="rId7"/>
    <p:sldId id="260" r:id="rId8"/>
    <p:sldId id="261" r:id="rId9"/>
    <p:sldId id="264" r:id="rId10"/>
    <p:sldId id="262" r:id="rId11"/>
    <p:sldId id="263" r:id="rId12"/>
    <p:sldId id="265" r:id="rId13"/>
    <p:sldId id="266" r:id="rId14"/>
    <p:sldId id="271" r:id="rId15"/>
    <p:sldId id="267" r:id="rId16"/>
    <p:sldId id="268" r:id="rId17"/>
    <p:sldId id="269" r:id="rId18"/>
    <p:sldId id="259" r:id="rId19"/>
    <p:sldId id="276"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 Schoen" initials="JJS" lastIdx="2" clrIdx="0">
    <p:extLst>
      <p:ext uri="{19B8F6BF-5375-455C-9EA6-DF929625EA0E}">
        <p15:presenceInfo xmlns:p15="http://schemas.microsoft.com/office/powerpoint/2012/main" userId="S-1-5-21-3020372185-1919682342-3756526228-2999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D0B9"/>
    <a:srgbClr val="B6D2EC"/>
    <a:srgbClr val="0673B6"/>
    <a:srgbClr val="FFFFA9"/>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71" autoAdjust="0"/>
    <p:restoredTop sz="94660"/>
  </p:normalViewPr>
  <p:slideViewPr>
    <p:cSldViewPr snapToGrid="0">
      <p:cViewPr varScale="1">
        <p:scale>
          <a:sx n="116" d="100"/>
          <a:sy n="116"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8313-44E6-4B9F-9395-D24E2344BC59}"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8A8B1-5840-4D54-AFE2-0CC6886E9315}" type="slidenum">
              <a:rPr lang="en-US" smtClean="0"/>
              <a:t>‹#›</a:t>
            </a:fld>
            <a:endParaRPr lang="en-US"/>
          </a:p>
        </p:txBody>
      </p:sp>
    </p:spTree>
    <p:extLst>
      <p:ext uri="{BB962C8B-B14F-4D97-AF65-F5344CB8AC3E}">
        <p14:creationId xmlns:p14="http://schemas.microsoft.com/office/powerpoint/2010/main" val="50533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38A8B1-5840-4D54-AFE2-0CC6886E9315}" type="slidenum">
              <a:rPr lang="en-US" smtClean="0"/>
              <a:t>1</a:t>
            </a:fld>
            <a:endParaRPr lang="en-US"/>
          </a:p>
        </p:txBody>
      </p:sp>
    </p:spTree>
    <p:extLst>
      <p:ext uri="{BB962C8B-B14F-4D97-AF65-F5344CB8AC3E}">
        <p14:creationId xmlns:p14="http://schemas.microsoft.com/office/powerpoint/2010/main" val="356197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38A8B1-5840-4D54-AFE2-0CC6886E9315}" type="slidenum">
              <a:rPr lang="en-US" smtClean="0"/>
              <a:t>9</a:t>
            </a:fld>
            <a:endParaRPr lang="en-US"/>
          </a:p>
        </p:txBody>
      </p:sp>
    </p:spTree>
    <p:extLst>
      <p:ext uri="{BB962C8B-B14F-4D97-AF65-F5344CB8AC3E}">
        <p14:creationId xmlns:p14="http://schemas.microsoft.com/office/powerpoint/2010/main" val="82571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34699-0687-40C1-A955-F584E33B7069}"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25225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B6D72-0DB5-431C-BFCA-F318003E55BF}"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62224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E99EF-A556-4661-BE41-0CEF7C7D26A9}"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26104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02B82-A857-4419-88AF-D55570CCBFDA}"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89276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9E34D-1ADE-46E1-8F46-9150EFE40EDC}" type="datetime1">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426485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40CE10-CA0C-4936-9915-757BFA88CCD3}" type="datetime1">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185367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365F92-1D72-4316-A2A1-556B97EA4D72}" type="datetime1">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27972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53202-4EB9-4F28-8BB3-337E1D9F52ED}" type="datetime1">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174203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F7FAA-C414-4026-8D84-ACDC927A1496}" type="datetime1">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6550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CF79C-B354-4E29-845A-8D8D074B88BB}" type="datetime1">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58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908E5-717F-45D8-B870-6609B7D705F3}" type="datetime1">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8715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4D0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F87F8-F3D9-49FD-A9C5-322471DAB6F3}" type="datetime1">
              <a:rPr lang="en-US" smtClean="0"/>
              <a:t>1/25/2017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7442D-F358-4383-8C53-18E6EE28E930}" type="slidenum">
              <a:rPr lang="en-US" smtClean="0"/>
              <a:t>‹#›</a:t>
            </a:fld>
            <a:endParaRPr lang="en-US"/>
          </a:p>
        </p:txBody>
      </p:sp>
    </p:spTree>
    <p:extLst>
      <p:ext uri="{BB962C8B-B14F-4D97-AF65-F5344CB8AC3E}">
        <p14:creationId xmlns:p14="http://schemas.microsoft.com/office/powerpoint/2010/main" val="179707062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gebish.org/manual/curr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ebish.org/manual/current/" TargetMode="External"/><Relationship Id="rId2" Type="http://schemas.openxmlformats.org/officeDocument/2006/relationships/hyperlink" Target="https://github.com/j23schoen/GebDem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hromedriver.storage.googleapis.com/index.html?path=2.2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517650"/>
            <a:ext cx="571500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0" y="6151418"/>
            <a:ext cx="12192000" cy="706582"/>
          </a:xfrm>
          <a:solidFill>
            <a:schemeClr val="bg1"/>
          </a:solidFill>
        </p:spPr>
        <p:txBody>
          <a:bodyPr/>
          <a:lstStyle/>
          <a:p>
            <a:pPr algn="r"/>
            <a:r>
              <a:rPr lang="en-US" sz="2400" dirty="0">
                <a:solidFill>
                  <a:schemeClr val="tx1"/>
                </a:solidFill>
                <a:latin typeface="+mj-lt"/>
              </a:rPr>
              <a:t>Justin Schoen</a:t>
            </a:r>
          </a:p>
          <a:p>
            <a:endParaRPr lang="en-US" dirty="0"/>
          </a:p>
        </p:txBody>
      </p:sp>
    </p:spTree>
    <p:extLst>
      <p:ext uri="{BB962C8B-B14F-4D97-AF65-F5344CB8AC3E}">
        <p14:creationId xmlns:p14="http://schemas.microsoft.com/office/powerpoint/2010/main" val="4140262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606" y="0"/>
            <a:ext cx="8534400" cy="1507067"/>
          </a:xfrm>
        </p:spPr>
        <p:txBody>
          <a:bodyPr/>
          <a:lstStyle/>
          <a:p>
            <a:r>
              <a:rPr lang="en-US" dirty="0" smtClean="0"/>
              <a:t>The Base URL</a:t>
            </a:r>
            <a:endParaRPr lang="en-US" dirty="0"/>
          </a:p>
        </p:txBody>
      </p:sp>
      <p:sp>
        <p:nvSpPr>
          <p:cNvPr id="17" name="Footer Placeholder 16"/>
          <p:cNvSpPr>
            <a:spLocks noGrp="1"/>
          </p:cNvSpPr>
          <p:nvPr>
            <p:ph type="ftr" sz="quarter" idx="11"/>
          </p:nvPr>
        </p:nvSpPr>
        <p:spPr/>
        <p:txBody>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06" y="4055103"/>
            <a:ext cx="6892636" cy="1632554"/>
          </a:xfrm>
          <a:prstGeom prst="rect">
            <a:avLst/>
          </a:prstGeom>
        </p:spPr>
      </p:pic>
      <p:sp>
        <p:nvSpPr>
          <p:cNvPr id="10" name="TextBox 9"/>
          <p:cNvSpPr txBox="1"/>
          <p:nvPr/>
        </p:nvSpPr>
        <p:spPr>
          <a:xfrm>
            <a:off x="7549242" y="4686714"/>
            <a:ext cx="3733800" cy="369332"/>
          </a:xfrm>
          <a:prstGeom prst="rect">
            <a:avLst/>
          </a:prstGeom>
          <a:noFill/>
        </p:spPr>
        <p:txBody>
          <a:bodyPr wrap="square" rtlCol="0">
            <a:spAutoFit/>
          </a:bodyPr>
          <a:lstStyle/>
          <a:p>
            <a:r>
              <a:rPr lang="en-US" dirty="0" smtClean="0"/>
              <a:t>Example use in the </a:t>
            </a:r>
            <a:r>
              <a:rPr lang="en-US" dirty="0" err="1" smtClean="0"/>
              <a:t>GebConfig</a:t>
            </a:r>
            <a:r>
              <a:rPr lang="en-US" dirty="0" smtClean="0"/>
              <a:t> class</a:t>
            </a:r>
            <a:endParaRPr lang="en-US" dirty="0"/>
          </a:p>
        </p:txBody>
      </p:sp>
      <p:sp>
        <p:nvSpPr>
          <p:cNvPr id="15" name="TextBox 14"/>
          <p:cNvSpPr txBox="1"/>
          <p:nvPr/>
        </p:nvSpPr>
        <p:spPr>
          <a:xfrm>
            <a:off x="656606" y="1368081"/>
            <a:ext cx="10862459"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If you run your tests locally, </a:t>
            </a:r>
            <a:r>
              <a:rPr lang="en-US" sz="2000" dirty="0" err="1" smtClean="0"/>
              <a:t>geb</a:t>
            </a:r>
            <a:r>
              <a:rPr lang="en-US" sz="2000" dirty="0" smtClean="0"/>
              <a:t> wants to spin up the app each time, unless you already have it running or port 8080 is being used. It will even try to spin up the app if you specify a different environment, like a release server.</a:t>
            </a:r>
          </a:p>
          <a:p>
            <a:pPr marL="285750" indent="-285750">
              <a:buFont typeface="Arial" panose="020B0604020202020204" pitchFamily="34" charset="0"/>
              <a:buChar char="•"/>
            </a:pPr>
            <a:r>
              <a:rPr lang="en-US" sz="2000" dirty="0" smtClean="0"/>
              <a:t>If you want to run against your local host, the base </a:t>
            </a:r>
            <a:r>
              <a:rPr lang="en-US" sz="2000" dirty="0" err="1" smtClean="0"/>
              <a:t>url</a:t>
            </a:r>
            <a:r>
              <a:rPr lang="en-US" sz="2000" dirty="0" smtClean="0"/>
              <a:t> will be localhost:8080/</a:t>
            </a:r>
            <a:r>
              <a:rPr lang="en-US" sz="2000" dirty="0" err="1" smtClean="0"/>
              <a:t>whateverAppYouAreIn</a:t>
            </a:r>
            <a:r>
              <a:rPr lang="en-US" sz="2000" dirty="0" smtClean="0"/>
              <a:t> and you don’t have to do any additional configuration in the </a:t>
            </a:r>
            <a:r>
              <a:rPr lang="en-US" sz="2000" dirty="0" err="1" smtClean="0"/>
              <a:t>GebConfig</a:t>
            </a:r>
            <a:r>
              <a:rPr lang="en-US" sz="2000" dirty="0" smtClean="0"/>
              <a:t> class. If you want test against a release server, for example, you have to set the base </a:t>
            </a:r>
            <a:r>
              <a:rPr lang="en-US" sz="2000" dirty="0" err="1" smtClean="0"/>
              <a:t>url</a:t>
            </a:r>
            <a:r>
              <a:rPr lang="en-US" sz="2000" dirty="0" smtClean="0"/>
              <a:t> in the </a:t>
            </a:r>
            <a:r>
              <a:rPr lang="en-US" sz="2000" dirty="0" err="1" smtClean="0"/>
              <a:t>GebConfig</a:t>
            </a:r>
            <a:r>
              <a:rPr lang="en-US" sz="2000" dirty="0" smtClean="0"/>
              <a:t> like in the top picture. </a:t>
            </a:r>
            <a:endParaRPr lang="en-US" sz="2000" dirty="0"/>
          </a:p>
          <a:p>
            <a:pPr marL="285750" indent="-285750">
              <a:buFont typeface="Arial" panose="020B0604020202020204" pitchFamily="34" charset="0"/>
              <a:buChar char="•"/>
            </a:pPr>
            <a:r>
              <a:rPr lang="en-US" sz="2000" dirty="0" smtClean="0"/>
              <a:t>Example of how to access the </a:t>
            </a:r>
            <a:r>
              <a:rPr lang="en-US" sz="2000" dirty="0" err="1" smtClean="0"/>
              <a:t>baseUrl</a:t>
            </a:r>
            <a:r>
              <a:rPr lang="en-US" sz="2000" dirty="0" smtClean="0"/>
              <a:t> is on the next page</a:t>
            </a:r>
            <a:endParaRPr lang="en-US" sz="2000" dirty="0"/>
          </a:p>
        </p:txBody>
      </p:sp>
    </p:spTree>
    <p:extLst>
      <p:ext uri="{BB962C8B-B14F-4D97-AF65-F5344CB8AC3E}">
        <p14:creationId xmlns:p14="http://schemas.microsoft.com/office/powerpoint/2010/main" val="2743665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534400" cy="1507067"/>
          </a:xfrm>
        </p:spPr>
        <p:txBody>
          <a:bodyPr/>
          <a:lstStyle/>
          <a:p>
            <a:r>
              <a:rPr lang="en-US" dirty="0" err="1" smtClean="0"/>
              <a:t>setupSpec</a:t>
            </a:r>
            <a:r>
              <a:rPr lang="en-US" dirty="0" smtClean="0"/>
              <a:t>()</a:t>
            </a:r>
            <a:endParaRPr lang="en-US" dirty="0"/>
          </a:p>
        </p:txBody>
      </p:sp>
      <p:sp>
        <p:nvSpPr>
          <p:cNvPr id="4" name="Content Placeholder 3"/>
          <p:cNvSpPr txBox="1">
            <a:spLocks noGrp="1"/>
          </p:cNvSpPr>
          <p:nvPr>
            <p:ph idx="1"/>
          </p:nvPr>
        </p:nvSpPr>
        <p:spPr>
          <a:xfrm>
            <a:off x="838200" y="1159076"/>
            <a:ext cx="10515600" cy="1993366"/>
          </a:xfrm>
          <a:prstGeom prst="rect">
            <a:avLst/>
          </a:prstGeom>
          <a:noFill/>
        </p:spPr>
        <p:txBody>
          <a:bodyPr wrap="square" rtlCol="0">
            <a:spAutoFit/>
          </a:bodyPr>
          <a:lstStyle/>
          <a:p>
            <a:pPr marL="285750" indent="-285750"/>
            <a:r>
              <a:rPr lang="en-US" sz="2000" dirty="0"/>
              <a:t>When writing a spec class, where you write the functional tests, you’ll extend </a:t>
            </a:r>
            <a:r>
              <a:rPr lang="en-US" sz="2000" dirty="0" err="1"/>
              <a:t>GebSpec</a:t>
            </a:r>
            <a:r>
              <a:rPr lang="en-US" sz="2000" dirty="0"/>
              <a:t>. One of the features that comes with </a:t>
            </a:r>
            <a:r>
              <a:rPr lang="en-US" sz="2000" dirty="0" err="1"/>
              <a:t>GebSpec</a:t>
            </a:r>
            <a:r>
              <a:rPr lang="en-US" sz="2000" dirty="0"/>
              <a:t> is the </a:t>
            </a:r>
            <a:r>
              <a:rPr lang="en-US" sz="2000" dirty="0" err="1"/>
              <a:t>setupSpec</a:t>
            </a:r>
            <a:r>
              <a:rPr lang="en-US" sz="2000" dirty="0"/>
              <a:t>() method. The </a:t>
            </a:r>
            <a:r>
              <a:rPr lang="en-US" sz="2000" dirty="0" err="1"/>
              <a:t>setupSpec</a:t>
            </a:r>
            <a:r>
              <a:rPr lang="en-US" sz="2000" dirty="0"/>
              <a:t>() method will run one time at the beginning of your spec file. It’s extremely useful for setting up any data, especially </a:t>
            </a:r>
            <a:r>
              <a:rPr lang="en-US" sz="2000" dirty="0" err="1" smtClean="0"/>
              <a:t>urls</a:t>
            </a:r>
            <a:r>
              <a:rPr lang="en-US" sz="2000" dirty="0" smtClean="0"/>
              <a:t> when the </a:t>
            </a:r>
            <a:r>
              <a:rPr lang="en-US" sz="2000" dirty="0" err="1" smtClean="0"/>
              <a:t>url</a:t>
            </a:r>
            <a:r>
              <a:rPr lang="en-US" sz="2000" dirty="0" smtClean="0"/>
              <a:t> needs to be parameterized. </a:t>
            </a:r>
            <a:r>
              <a:rPr lang="en-US" sz="2000" dirty="0" err="1"/>
              <a:t>GebSpec</a:t>
            </a:r>
            <a:r>
              <a:rPr lang="en-US" sz="2000" dirty="0"/>
              <a:t> also includes </a:t>
            </a:r>
            <a:r>
              <a:rPr lang="en-US" sz="2000" dirty="0" err="1" smtClean="0"/>
              <a:t>cleanupSpec</a:t>
            </a:r>
            <a:r>
              <a:rPr lang="en-US" sz="2000" dirty="0" smtClean="0"/>
              <a:t>(), </a:t>
            </a:r>
            <a:r>
              <a:rPr lang="en-US" sz="2000" dirty="0"/>
              <a:t>which runs last.</a:t>
            </a:r>
          </a:p>
          <a:p>
            <a:pPr marL="285750" indent="-285750">
              <a:buFont typeface="Arial" panose="020B0604020202020204" pitchFamily="34" charset="0"/>
              <a:buChar char="•"/>
            </a:pPr>
            <a:endParaRPr lang="en-US" dirty="0"/>
          </a:p>
        </p:txBody>
      </p:sp>
      <p:sp>
        <p:nvSpPr>
          <p:cNvPr id="23" name="Footer Placeholder 22"/>
          <p:cNvSpPr>
            <a:spLocks noGrp="1"/>
          </p:cNvSpPr>
          <p:nvPr>
            <p:ph type="ftr" sz="quarter" idx="11"/>
          </p:nvPr>
        </p:nvSpPr>
        <p:spPr/>
        <p:txBody>
          <a:bodyPr/>
          <a:lstStyle/>
          <a:p>
            <a:endParaRPr lang="en-US" dirty="0"/>
          </a:p>
        </p:txBody>
      </p:sp>
      <p:grpSp>
        <p:nvGrpSpPr>
          <p:cNvPr id="7" name="Group 6"/>
          <p:cNvGrpSpPr/>
          <p:nvPr/>
        </p:nvGrpSpPr>
        <p:grpSpPr>
          <a:xfrm>
            <a:off x="320634" y="2875443"/>
            <a:ext cx="10181096" cy="2566470"/>
            <a:chOff x="320634" y="3082943"/>
            <a:chExt cx="10181096" cy="2566470"/>
          </a:xfrm>
        </p:grpSpPr>
        <p:grpSp>
          <p:nvGrpSpPr>
            <p:cNvPr id="6" name="Group 5"/>
            <p:cNvGrpSpPr/>
            <p:nvPr/>
          </p:nvGrpSpPr>
          <p:grpSpPr>
            <a:xfrm>
              <a:off x="320634" y="3082943"/>
              <a:ext cx="10181096" cy="2566470"/>
              <a:chOff x="320634" y="2835806"/>
              <a:chExt cx="10181096" cy="256647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34" y="2835806"/>
                <a:ext cx="8513256" cy="1434297"/>
              </a:xfrm>
              <a:prstGeom prst="rect">
                <a:avLst/>
              </a:prstGeom>
            </p:spPr>
          </p:pic>
          <p:cxnSp>
            <p:nvCxnSpPr>
              <p:cNvPr id="8" name="Straight Arrow Connector 7"/>
              <p:cNvCxnSpPr/>
              <p:nvPr/>
            </p:nvCxnSpPr>
            <p:spPr>
              <a:xfrm flipV="1">
                <a:off x="838200" y="3656744"/>
                <a:ext cx="1323109" cy="1235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634" y="4904870"/>
                <a:ext cx="2695699" cy="400110"/>
              </a:xfrm>
              <a:prstGeom prst="rect">
                <a:avLst/>
              </a:prstGeom>
              <a:noFill/>
            </p:spPr>
            <p:txBody>
              <a:bodyPr wrap="square" rtlCol="0">
                <a:spAutoFit/>
              </a:bodyPr>
              <a:lstStyle/>
              <a:p>
                <a:r>
                  <a:rPr lang="en-US" sz="2000" dirty="0" smtClean="0"/>
                  <a:t>Page Object</a:t>
                </a:r>
                <a:endParaRPr lang="en-US" sz="2000" dirty="0"/>
              </a:p>
            </p:txBody>
          </p:sp>
          <p:cxnSp>
            <p:nvCxnSpPr>
              <p:cNvPr id="11" name="Straight Arrow Connector 10"/>
              <p:cNvCxnSpPr>
                <a:stCxn id="13" idx="0"/>
              </p:cNvCxnSpPr>
              <p:nvPr/>
            </p:nvCxnSpPr>
            <p:spPr>
              <a:xfrm flipH="1" flipV="1">
                <a:off x="6096000" y="3669839"/>
                <a:ext cx="1122219" cy="1136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40385" y="4806092"/>
                <a:ext cx="1555668" cy="400110"/>
              </a:xfrm>
              <a:prstGeom prst="rect">
                <a:avLst/>
              </a:prstGeom>
              <a:noFill/>
            </p:spPr>
            <p:txBody>
              <a:bodyPr wrap="square" rtlCol="0">
                <a:spAutoFit/>
              </a:bodyPr>
              <a:lstStyle/>
              <a:p>
                <a:r>
                  <a:rPr lang="en-US" sz="2000" dirty="0" smtClean="0"/>
                  <a:t>Base </a:t>
                </a:r>
                <a:r>
                  <a:rPr lang="en-US" sz="2000" dirty="0" err="1" smtClean="0"/>
                  <a:t>url</a:t>
                </a:r>
                <a:endParaRPr lang="en-US" sz="2000" dirty="0"/>
              </a:p>
            </p:txBody>
          </p:sp>
          <p:cxnSp>
            <p:nvCxnSpPr>
              <p:cNvPr id="14" name="Straight Arrow Connector 13"/>
              <p:cNvCxnSpPr/>
              <p:nvPr/>
            </p:nvCxnSpPr>
            <p:spPr>
              <a:xfrm flipH="1" flipV="1">
                <a:off x="8549559" y="3669838"/>
                <a:ext cx="772571" cy="9844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614556" y="3260093"/>
                <a:ext cx="2315688" cy="396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233543" y="4623983"/>
                <a:ext cx="2268187" cy="400110"/>
              </a:xfrm>
              <a:prstGeom prst="rect">
                <a:avLst/>
              </a:prstGeom>
              <a:noFill/>
            </p:spPr>
            <p:txBody>
              <a:bodyPr wrap="square" rtlCol="0">
                <a:spAutoFit/>
              </a:bodyPr>
              <a:lstStyle/>
              <a:p>
                <a:r>
                  <a:rPr lang="en-US" sz="2000" dirty="0" smtClean="0"/>
                  <a:t>Controller and view</a:t>
                </a:r>
                <a:endParaRPr lang="en-US" sz="2000" dirty="0"/>
              </a:p>
            </p:txBody>
          </p:sp>
          <p:sp>
            <p:nvSpPr>
              <p:cNvPr id="19" name="Rectangle 18"/>
              <p:cNvSpPr/>
              <p:nvPr/>
            </p:nvSpPr>
            <p:spPr>
              <a:xfrm>
                <a:off x="3871356" y="3260093"/>
                <a:ext cx="570015" cy="396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283528" y="4694390"/>
                <a:ext cx="2812472" cy="707886"/>
              </a:xfrm>
              <a:prstGeom prst="rect">
                <a:avLst/>
              </a:prstGeom>
              <a:noFill/>
            </p:spPr>
            <p:txBody>
              <a:bodyPr wrap="square" rtlCol="0">
                <a:spAutoFit/>
              </a:bodyPr>
              <a:lstStyle/>
              <a:p>
                <a:r>
                  <a:rPr lang="en-US" sz="2000" dirty="0" smtClean="0"/>
                  <a:t>Static </a:t>
                </a:r>
                <a:r>
                  <a:rPr lang="en-US" sz="2000" dirty="0" err="1" smtClean="0"/>
                  <a:t>url</a:t>
                </a:r>
                <a:r>
                  <a:rPr lang="en-US" sz="2000" dirty="0" smtClean="0"/>
                  <a:t> variable of the </a:t>
                </a:r>
                <a:r>
                  <a:rPr lang="en-US" sz="2000" dirty="0" err="1" smtClean="0"/>
                  <a:t>GebDemo</a:t>
                </a:r>
                <a:r>
                  <a:rPr lang="en-US" sz="2000" dirty="0" smtClean="0"/>
                  <a:t> page object</a:t>
                </a:r>
                <a:endParaRPr lang="en-US" sz="2000" dirty="0"/>
              </a:p>
            </p:txBody>
          </p:sp>
        </p:grpSp>
        <p:cxnSp>
          <p:nvCxnSpPr>
            <p:cNvPr id="20" name="Straight Arrow Connector 19"/>
            <p:cNvCxnSpPr/>
            <p:nvPr/>
          </p:nvCxnSpPr>
          <p:spPr>
            <a:xfrm flipH="1" flipV="1">
              <a:off x="4156363" y="3911219"/>
              <a:ext cx="114300" cy="936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6121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20" y="1690687"/>
            <a:ext cx="6599757" cy="4876367"/>
          </a:xfrm>
          <a:prstGeom prst="rect">
            <a:avLst/>
          </a:prstGeom>
        </p:spPr>
      </p:pic>
      <p:sp>
        <p:nvSpPr>
          <p:cNvPr id="2" name="Title 1"/>
          <p:cNvSpPr>
            <a:spLocks noGrp="1"/>
          </p:cNvSpPr>
          <p:nvPr>
            <p:ph type="title"/>
          </p:nvPr>
        </p:nvSpPr>
        <p:spPr>
          <a:xfrm>
            <a:off x="888669" y="13543"/>
            <a:ext cx="8534400" cy="1507067"/>
          </a:xfrm>
        </p:spPr>
        <p:txBody>
          <a:bodyPr/>
          <a:lstStyle/>
          <a:p>
            <a:r>
              <a:rPr lang="en-US" dirty="0" smtClean="0"/>
              <a:t>Putting it all together</a:t>
            </a:r>
            <a:endParaRPr lang="en-US" dirty="0"/>
          </a:p>
        </p:txBody>
      </p:sp>
      <p:sp>
        <p:nvSpPr>
          <p:cNvPr id="16" name="Rectangle 15"/>
          <p:cNvSpPr/>
          <p:nvPr/>
        </p:nvSpPr>
        <p:spPr>
          <a:xfrm>
            <a:off x="3265712" y="3237198"/>
            <a:ext cx="1140032" cy="242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20" idx="3"/>
            <a:endCxn id="16" idx="1"/>
          </p:cNvCxnSpPr>
          <p:nvPr/>
        </p:nvCxnSpPr>
        <p:spPr>
          <a:xfrm>
            <a:off x="2256312" y="2994976"/>
            <a:ext cx="1009400" cy="3633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9382" y="2256312"/>
            <a:ext cx="2006930" cy="1477328"/>
          </a:xfrm>
          <a:prstGeom prst="rect">
            <a:avLst/>
          </a:prstGeom>
          <a:noFill/>
        </p:spPr>
        <p:txBody>
          <a:bodyPr wrap="square" rtlCol="0">
            <a:spAutoFit/>
          </a:bodyPr>
          <a:lstStyle/>
          <a:p>
            <a:r>
              <a:rPr lang="en-US" dirty="0" smtClean="0"/>
              <a:t>‘to’ keyword tells </a:t>
            </a:r>
            <a:r>
              <a:rPr lang="en-US" dirty="0" err="1" smtClean="0"/>
              <a:t>geb</a:t>
            </a:r>
            <a:r>
              <a:rPr lang="en-US" dirty="0" smtClean="0"/>
              <a:t> to navigate to the </a:t>
            </a:r>
            <a:r>
              <a:rPr lang="en-US" dirty="0" err="1" smtClean="0"/>
              <a:t>GebDemoPage</a:t>
            </a:r>
            <a:r>
              <a:rPr lang="en-US" dirty="0" smtClean="0"/>
              <a:t>, using the </a:t>
            </a:r>
            <a:r>
              <a:rPr lang="en-US" dirty="0" err="1" smtClean="0"/>
              <a:t>url</a:t>
            </a:r>
            <a:r>
              <a:rPr lang="en-US" dirty="0" smtClean="0"/>
              <a:t> set for that page</a:t>
            </a:r>
            <a:endParaRPr lang="en-US" dirty="0"/>
          </a:p>
        </p:txBody>
      </p:sp>
      <p:sp>
        <p:nvSpPr>
          <p:cNvPr id="22" name="Rectangle 21"/>
          <p:cNvSpPr/>
          <p:nvPr/>
        </p:nvSpPr>
        <p:spPr>
          <a:xfrm>
            <a:off x="3194461" y="3649545"/>
            <a:ext cx="2315689" cy="242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5510151" y="2717977"/>
            <a:ext cx="3912918" cy="1052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23068" y="2030681"/>
            <a:ext cx="2554747" cy="923330"/>
          </a:xfrm>
          <a:prstGeom prst="rect">
            <a:avLst/>
          </a:prstGeom>
          <a:noFill/>
        </p:spPr>
        <p:txBody>
          <a:bodyPr wrap="square" rtlCol="0">
            <a:spAutoFit/>
          </a:bodyPr>
          <a:lstStyle/>
          <a:p>
            <a:r>
              <a:rPr lang="en-US" dirty="0" smtClean="0"/>
              <a:t>‘</a:t>
            </a:r>
            <a:r>
              <a:rPr lang="en-US" dirty="0" err="1" smtClean="0"/>
              <a:t>findCharactersButton</a:t>
            </a:r>
            <a:r>
              <a:rPr lang="en-US" dirty="0" smtClean="0"/>
              <a:t>’ is content on the </a:t>
            </a:r>
            <a:r>
              <a:rPr lang="en-US" dirty="0" err="1" smtClean="0"/>
              <a:t>GebDemoPage</a:t>
            </a:r>
            <a:endParaRPr lang="en-US" dirty="0"/>
          </a:p>
        </p:txBody>
      </p:sp>
      <p:sp>
        <p:nvSpPr>
          <p:cNvPr id="32" name="Rectangle 31"/>
          <p:cNvSpPr/>
          <p:nvPr/>
        </p:nvSpPr>
        <p:spPr>
          <a:xfrm>
            <a:off x="3311235" y="5262609"/>
            <a:ext cx="3184568" cy="10075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2256312" y="5533901"/>
            <a:ext cx="1054923" cy="36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8753" y="5138499"/>
            <a:ext cx="2137559" cy="1477328"/>
          </a:xfrm>
          <a:prstGeom prst="rect">
            <a:avLst/>
          </a:prstGeom>
          <a:noFill/>
        </p:spPr>
        <p:txBody>
          <a:bodyPr wrap="square" rtlCol="0">
            <a:spAutoFit/>
          </a:bodyPr>
          <a:lstStyle/>
          <a:p>
            <a:r>
              <a:rPr lang="en-US" dirty="0" smtClean="0"/>
              <a:t>These are all assertions. Each of these fields are content on the </a:t>
            </a:r>
            <a:r>
              <a:rPr lang="en-US" dirty="0" err="1" smtClean="0"/>
              <a:t>GebDemoPage</a:t>
            </a:r>
            <a:endParaRPr lang="en-US" dirty="0"/>
          </a:p>
        </p:txBody>
      </p:sp>
      <p:sp>
        <p:nvSpPr>
          <p:cNvPr id="38" name="TextBox 37"/>
          <p:cNvSpPr txBox="1"/>
          <p:nvPr/>
        </p:nvSpPr>
        <p:spPr>
          <a:xfrm>
            <a:off x="9423069" y="3649545"/>
            <a:ext cx="2416630" cy="923330"/>
          </a:xfrm>
          <a:prstGeom prst="rect">
            <a:avLst/>
          </a:prstGeom>
          <a:noFill/>
        </p:spPr>
        <p:txBody>
          <a:bodyPr wrap="square" rtlCol="0">
            <a:spAutoFit/>
          </a:bodyPr>
          <a:lstStyle/>
          <a:p>
            <a:r>
              <a:rPr lang="en-US" dirty="0" smtClean="0"/>
              <a:t>I’ll explain the </a:t>
            </a:r>
            <a:r>
              <a:rPr lang="en-US" dirty="0" err="1" smtClean="0"/>
              <a:t>waitFor</a:t>
            </a:r>
            <a:r>
              <a:rPr lang="en-US" dirty="0" smtClean="0"/>
              <a:t> closures on the next page</a:t>
            </a:r>
            <a:endParaRPr lang="en-US" dirty="0"/>
          </a:p>
        </p:txBody>
      </p:sp>
      <p:cxnSp>
        <p:nvCxnSpPr>
          <p:cNvPr id="39" name="Straight Arrow Connector 38"/>
          <p:cNvCxnSpPr>
            <a:stCxn id="38" idx="1"/>
          </p:cNvCxnSpPr>
          <p:nvPr/>
        </p:nvCxnSpPr>
        <p:spPr>
          <a:xfrm flipH="1">
            <a:off x="6096001" y="4111210"/>
            <a:ext cx="3327068" cy="3347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5830784" y="4001984"/>
            <a:ext cx="265216" cy="8906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3441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71"/>
            <a:ext cx="10515600" cy="1325563"/>
          </a:xfrm>
        </p:spPr>
        <p:txBody>
          <a:bodyPr/>
          <a:lstStyle/>
          <a:p>
            <a:r>
              <a:rPr lang="en-US" dirty="0" err="1"/>
              <a:t>w</a:t>
            </a:r>
            <a:r>
              <a:rPr lang="en-US" dirty="0" err="1" smtClean="0"/>
              <a:t>aitFor</a:t>
            </a:r>
            <a:r>
              <a:rPr lang="en-US" dirty="0" smtClean="0"/>
              <a:t> closure</a:t>
            </a:r>
            <a:endParaRPr lang="en-US" dirty="0"/>
          </a:p>
        </p:txBody>
      </p:sp>
      <p:sp>
        <p:nvSpPr>
          <p:cNvPr id="3" name="Content Placeholder 2"/>
          <p:cNvSpPr>
            <a:spLocks noGrp="1"/>
          </p:cNvSpPr>
          <p:nvPr>
            <p:ph idx="1"/>
          </p:nvPr>
        </p:nvSpPr>
        <p:spPr>
          <a:xfrm>
            <a:off x="838200" y="1095619"/>
            <a:ext cx="10515600" cy="4351338"/>
          </a:xfrm>
        </p:spPr>
        <p:txBody>
          <a:bodyPr>
            <a:normAutofit/>
          </a:bodyPr>
          <a:lstStyle/>
          <a:p>
            <a:pPr marL="285750" indent="-285750"/>
            <a:r>
              <a:rPr lang="en-US" sz="2000" dirty="0"/>
              <a:t>The </a:t>
            </a:r>
            <a:r>
              <a:rPr lang="en-US" sz="2000" dirty="0" err="1"/>
              <a:t>waitFor</a:t>
            </a:r>
            <a:r>
              <a:rPr lang="en-US" sz="2000" dirty="0"/>
              <a:t> closure is going to be used most frequently with </a:t>
            </a:r>
            <a:r>
              <a:rPr lang="en-US" sz="2000" dirty="0" err="1"/>
              <a:t>ajax</a:t>
            </a:r>
            <a:r>
              <a:rPr lang="en-US" sz="2000" dirty="0"/>
              <a:t> requests when you’re waiting for data to get populated somewhere on the page or for a loading dialog to appear and </a:t>
            </a:r>
            <a:r>
              <a:rPr lang="en-US" sz="2000" dirty="0" smtClean="0"/>
              <a:t>disappear.</a:t>
            </a:r>
            <a:endParaRPr lang="en-US" sz="2000" dirty="0"/>
          </a:p>
          <a:p>
            <a:pPr marL="285750" indent="-285750"/>
            <a:r>
              <a:rPr lang="en-US" sz="2000" dirty="0"/>
              <a:t>In the example </a:t>
            </a:r>
            <a:r>
              <a:rPr lang="en-US" sz="2000" dirty="0" smtClean="0"/>
              <a:t>below on the left, </a:t>
            </a:r>
            <a:r>
              <a:rPr lang="en-US" sz="2000" dirty="0"/>
              <a:t>there are two </a:t>
            </a:r>
            <a:r>
              <a:rPr lang="en-US" sz="2000" dirty="0" err="1"/>
              <a:t>waitFor</a:t>
            </a:r>
            <a:r>
              <a:rPr lang="en-US" sz="2000" dirty="0"/>
              <a:t> closures. We have to </a:t>
            </a:r>
            <a:r>
              <a:rPr lang="en-US" sz="2000" dirty="0" smtClean="0"/>
              <a:t>wait for </a:t>
            </a:r>
            <a:r>
              <a:rPr lang="en-US" sz="2000" dirty="0"/>
              <a:t>the dialog to show up, then </a:t>
            </a:r>
            <a:r>
              <a:rPr lang="en-US" sz="2000" dirty="0" smtClean="0"/>
              <a:t>wait for </a:t>
            </a:r>
            <a:r>
              <a:rPr lang="en-US" sz="2000" dirty="0"/>
              <a:t>it to disappear. We have to </a:t>
            </a:r>
            <a:r>
              <a:rPr lang="en-US" sz="2000" dirty="0" smtClean="0"/>
              <a:t>wait for </a:t>
            </a:r>
            <a:r>
              <a:rPr lang="en-US" sz="2000" dirty="0"/>
              <a:t>it to show up because the </a:t>
            </a:r>
            <a:r>
              <a:rPr lang="en-US" sz="2000" dirty="0" err="1"/>
              <a:t>webdriver</a:t>
            </a:r>
            <a:r>
              <a:rPr lang="en-US" sz="2000" dirty="0"/>
              <a:t> moves so quickly that if you tell it to </a:t>
            </a:r>
            <a:r>
              <a:rPr lang="en-US" sz="2000" dirty="0" smtClean="0"/>
              <a:t>wait for </a:t>
            </a:r>
            <a:r>
              <a:rPr lang="en-US" sz="2000" dirty="0"/>
              <a:t>it disappear it will think it’s already gone, thus moving forward before the request has completed or data has been </a:t>
            </a:r>
            <a:r>
              <a:rPr lang="en-US" sz="2000" dirty="0" smtClean="0"/>
              <a:t>populated.</a:t>
            </a:r>
          </a:p>
          <a:p>
            <a:pPr marL="285750" indent="-285750"/>
            <a:r>
              <a:rPr lang="en-US" sz="2000" dirty="0" smtClean="0"/>
              <a:t>If you don’t have a dialog, you would be able to just wait for data to be populated or whatever it is that changes that you’re waiting to see. (see right picture)</a:t>
            </a:r>
            <a:endParaRPr lang="en-US" sz="2000" dirty="0"/>
          </a:p>
        </p:txBody>
      </p:sp>
      <p:sp>
        <p:nvSpPr>
          <p:cNvPr id="6" name="Footer Placeholder 5"/>
          <p:cNvSpPr>
            <a:spLocks noGrp="1"/>
          </p:cNvSpPr>
          <p:nvPr>
            <p:ph type="ftr"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10947"/>
            <a:ext cx="5454130" cy="22672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352" y="4210946"/>
            <a:ext cx="5098275" cy="1132949"/>
          </a:xfrm>
          <a:prstGeom prst="rect">
            <a:avLst/>
          </a:prstGeom>
        </p:spPr>
      </p:pic>
    </p:spTree>
    <p:extLst>
      <p:ext uri="{BB962C8B-B14F-4D97-AF65-F5344CB8AC3E}">
        <p14:creationId xmlns:p14="http://schemas.microsoft.com/office/powerpoint/2010/main" val="2922255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Page Object Methods	</a:t>
            </a:r>
            <a:endParaRPr lang="en-US" dirty="0"/>
          </a:p>
        </p:txBody>
      </p:sp>
      <p:sp>
        <p:nvSpPr>
          <p:cNvPr id="3" name="Content Placeholder 2"/>
          <p:cNvSpPr>
            <a:spLocks noGrp="1"/>
          </p:cNvSpPr>
          <p:nvPr>
            <p:ph idx="1"/>
          </p:nvPr>
        </p:nvSpPr>
        <p:spPr>
          <a:xfrm>
            <a:off x="566351" y="1177868"/>
            <a:ext cx="10515600" cy="1938853"/>
          </a:xfrm>
        </p:spPr>
        <p:txBody>
          <a:bodyPr>
            <a:normAutofit/>
          </a:bodyPr>
          <a:lstStyle/>
          <a:p>
            <a:r>
              <a:rPr lang="en-US" sz="2000" dirty="0" smtClean="0"/>
              <a:t>In many cases we’ll have repeated actions written out in our specs, such as clicking a button, filling out fields, etc. When you find yourself writing the same steps multiple times, move them into a method in the Page Object and call the method from the spec. This will clean up tests dramatically and improve maintainability.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 y="2532255"/>
            <a:ext cx="4151337" cy="18525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375" y="2575855"/>
            <a:ext cx="3401166" cy="18644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750" y="3116721"/>
            <a:ext cx="3172751" cy="625085"/>
          </a:xfrm>
          <a:prstGeom prst="rect">
            <a:avLst/>
          </a:prstGeom>
        </p:spPr>
      </p:pic>
      <p:sp>
        <p:nvSpPr>
          <p:cNvPr id="12" name="Right Arrow 11"/>
          <p:cNvSpPr/>
          <p:nvPr/>
        </p:nvSpPr>
        <p:spPr>
          <a:xfrm>
            <a:off x="4198837" y="3310978"/>
            <a:ext cx="616808"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8240176" y="3240845"/>
            <a:ext cx="689574"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230" y="4579063"/>
            <a:ext cx="4151337" cy="923330"/>
          </a:xfrm>
          <a:prstGeom prst="rect">
            <a:avLst/>
          </a:prstGeom>
          <a:noFill/>
        </p:spPr>
        <p:txBody>
          <a:bodyPr wrap="square" rtlCol="0">
            <a:spAutoFit/>
          </a:bodyPr>
          <a:lstStyle/>
          <a:p>
            <a:r>
              <a:rPr lang="en-US" dirty="0" smtClean="0"/>
              <a:t>I’ll use this same step multiple times throughout the spec file so it should be its own method.</a:t>
            </a:r>
            <a:endParaRPr lang="en-US" dirty="0"/>
          </a:p>
        </p:txBody>
      </p:sp>
      <p:sp>
        <p:nvSpPr>
          <p:cNvPr id="15" name="TextBox 14"/>
          <p:cNvSpPr txBox="1"/>
          <p:nvPr/>
        </p:nvSpPr>
        <p:spPr>
          <a:xfrm>
            <a:off x="4815645" y="4529838"/>
            <a:ext cx="3840446" cy="369332"/>
          </a:xfrm>
          <a:prstGeom prst="rect">
            <a:avLst/>
          </a:prstGeom>
          <a:noFill/>
        </p:spPr>
        <p:txBody>
          <a:bodyPr wrap="square" rtlCol="0">
            <a:spAutoFit/>
          </a:bodyPr>
          <a:lstStyle/>
          <a:p>
            <a:r>
              <a:rPr lang="en-US" dirty="0" smtClean="0"/>
              <a:t>Add this method to the </a:t>
            </a:r>
            <a:r>
              <a:rPr lang="en-US" dirty="0" err="1" smtClean="0"/>
              <a:t>GebDemoPage</a:t>
            </a:r>
            <a:r>
              <a:rPr lang="en-US" dirty="0" smtClean="0"/>
              <a:t>.</a:t>
            </a:r>
            <a:endParaRPr lang="en-US" dirty="0"/>
          </a:p>
        </p:txBody>
      </p:sp>
      <p:sp>
        <p:nvSpPr>
          <p:cNvPr id="16" name="TextBox 15"/>
          <p:cNvSpPr txBox="1"/>
          <p:nvPr/>
        </p:nvSpPr>
        <p:spPr>
          <a:xfrm>
            <a:off x="8879079" y="3840116"/>
            <a:ext cx="3172751" cy="1200329"/>
          </a:xfrm>
          <a:prstGeom prst="rect">
            <a:avLst/>
          </a:prstGeom>
          <a:noFill/>
        </p:spPr>
        <p:txBody>
          <a:bodyPr wrap="square" rtlCol="0">
            <a:spAutoFit/>
          </a:bodyPr>
          <a:lstStyle/>
          <a:p>
            <a:r>
              <a:rPr lang="en-US" dirty="0" smtClean="0"/>
              <a:t>Now, back in the </a:t>
            </a:r>
            <a:r>
              <a:rPr lang="en-US" dirty="0" err="1" smtClean="0"/>
              <a:t>GebDemoSpec</a:t>
            </a:r>
            <a:r>
              <a:rPr lang="en-US" dirty="0" smtClean="0"/>
              <a:t>, replace the old block of code with the method created in the page object.</a:t>
            </a:r>
            <a:endParaRPr lang="en-US" dirty="0"/>
          </a:p>
        </p:txBody>
      </p:sp>
    </p:spTree>
    <p:extLst>
      <p:ext uri="{BB962C8B-B14F-4D97-AF65-F5344CB8AC3E}">
        <p14:creationId xmlns:p14="http://schemas.microsoft.com/office/powerpoint/2010/main" val="1393861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588" y="2455"/>
            <a:ext cx="10515600" cy="1325563"/>
          </a:xfrm>
        </p:spPr>
        <p:txBody>
          <a:bodyPr/>
          <a:lstStyle/>
          <a:p>
            <a:r>
              <a:rPr lang="en-US" dirty="0" smtClean="0"/>
              <a:t>Modules</a:t>
            </a:r>
            <a:endParaRPr lang="en-US" dirty="0"/>
          </a:p>
        </p:txBody>
      </p:sp>
      <p:sp>
        <p:nvSpPr>
          <p:cNvPr id="3" name="Content Placeholder 2"/>
          <p:cNvSpPr>
            <a:spLocks noGrp="1"/>
          </p:cNvSpPr>
          <p:nvPr>
            <p:ph idx="1"/>
          </p:nvPr>
        </p:nvSpPr>
        <p:spPr>
          <a:xfrm>
            <a:off x="574588" y="1328018"/>
            <a:ext cx="10515600" cy="4351338"/>
          </a:xfrm>
        </p:spPr>
        <p:txBody>
          <a:bodyPr>
            <a:normAutofit/>
          </a:bodyPr>
          <a:lstStyle/>
          <a:p>
            <a:r>
              <a:rPr lang="en-US" sz="2000" dirty="0" smtClean="0"/>
              <a:t>Modules are re-usable definitions of content that can be used across multiple pages.</a:t>
            </a:r>
          </a:p>
          <a:p>
            <a:r>
              <a:rPr lang="en-US" sz="2000" dirty="0" smtClean="0"/>
              <a:t>I created a module for a UI autocomplete widget. It doesn’t belong in a Page Object because then it would have to be repeated in each page it’s used. By creating a module out of it, you can access it from anywhere</a:t>
            </a:r>
          </a:p>
          <a:p>
            <a:r>
              <a:rPr lang="en-US" sz="2000" dirty="0" smtClean="0"/>
              <a:t>Extending ‘Module’ is necessary as it allows you to define the content of the module and treat it similar to a Page Object</a:t>
            </a:r>
          </a:p>
          <a:p>
            <a:r>
              <a:rPr lang="en-US" sz="2000" dirty="0" smtClean="0"/>
              <a:t>See use on next slide</a:t>
            </a:r>
          </a:p>
        </p:txBody>
      </p:sp>
      <p:sp>
        <p:nvSpPr>
          <p:cNvPr id="5" name="Footer Placeholder 4"/>
          <p:cNvSpPr>
            <a:spLocks noGrp="1"/>
          </p:cNvSpPr>
          <p:nvPr>
            <p:ph type="ftr" sz="quarter" idx="1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39" y="3721208"/>
            <a:ext cx="7713272" cy="2452419"/>
          </a:xfrm>
          <a:prstGeom prst="rect">
            <a:avLst/>
          </a:prstGeom>
        </p:spPr>
      </p:pic>
    </p:spTree>
    <p:extLst>
      <p:ext uri="{BB962C8B-B14F-4D97-AF65-F5344CB8AC3E}">
        <p14:creationId xmlns:p14="http://schemas.microsoft.com/office/powerpoint/2010/main" val="156475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44" y="283413"/>
            <a:ext cx="5629358" cy="35048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44" y="3911909"/>
            <a:ext cx="7932891" cy="1526989"/>
          </a:xfrm>
          <a:prstGeom prst="rect">
            <a:avLst/>
          </a:prstGeom>
        </p:spPr>
      </p:pic>
      <p:sp>
        <p:nvSpPr>
          <p:cNvPr id="6" name="Rectangle 5"/>
          <p:cNvSpPr/>
          <p:nvPr/>
        </p:nvSpPr>
        <p:spPr>
          <a:xfrm>
            <a:off x="617516" y="2367009"/>
            <a:ext cx="5130141" cy="2811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0" idx="1"/>
            <a:endCxn id="6" idx="3"/>
          </p:cNvCxnSpPr>
          <p:nvPr/>
        </p:nvCxnSpPr>
        <p:spPr>
          <a:xfrm flipH="1">
            <a:off x="5747657" y="2035821"/>
            <a:ext cx="1003742" cy="471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51399" y="1712655"/>
            <a:ext cx="5118265" cy="646331"/>
          </a:xfrm>
          <a:prstGeom prst="rect">
            <a:avLst/>
          </a:prstGeom>
          <a:noFill/>
        </p:spPr>
        <p:txBody>
          <a:bodyPr wrap="square" rtlCol="0">
            <a:spAutoFit/>
          </a:bodyPr>
          <a:lstStyle/>
          <a:p>
            <a:r>
              <a:rPr lang="en-US" dirty="0" smtClean="0"/>
              <a:t>In the </a:t>
            </a:r>
            <a:r>
              <a:rPr lang="en-US" dirty="0" err="1" smtClean="0"/>
              <a:t>GebDemoPage</a:t>
            </a:r>
            <a:r>
              <a:rPr lang="en-US" dirty="0" smtClean="0"/>
              <a:t>, we create a piece of content to represent/use the </a:t>
            </a:r>
            <a:r>
              <a:rPr lang="en-US" dirty="0" err="1" smtClean="0"/>
              <a:t>AutocompleteWidgetModule</a:t>
            </a:r>
            <a:endParaRPr lang="en-US" dirty="0"/>
          </a:p>
        </p:txBody>
      </p:sp>
      <p:sp>
        <p:nvSpPr>
          <p:cNvPr id="11" name="TextBox 10"/>
          <p:cNvSpPr txBox="1"/>
          <p:nvPr/>
        </p:nvSpPr>
        <p:spPr>
          <a:xfrm>
            <a:off x="302544" y="5688281"/>
            <a:ext cx="11062142" cy="923330"/>
          </a:xfrm>
          <a:prstGeom prst="rect">
            <a:avLst/>
          </a:prstGeom>
          <a:noFill/>
        </p:spPr>
        <p:txBody>
          <a:bodyPr wrap="square" rtlCol="0">
            <a:spAutoFit/>
          </a:bodyPr>
          <a:lstStyle/>
          <a:p>
            <a:r>
              <a:rPr lang="en-US" dirty="0" smtClean="0"/>
              <a:t>In the test, we can use the </a:t>
            </a:r>
            <a:r>
              <a:rPr lang="en-US" dirty="0" err="1" smtClean="0"/>
              <a:t>autocompleteModule</a:t>
            </a:r>
            <a:r>
              <a:rPr lang="en-US" dirty="0" smtClean="0"/>
              <a:t> defined in our page object to access content defined in the </a:t>
            </a:r>
          </a:p>
          <a:p>
            <a:r>
              <a:rPr lang="en-US" dirty="0" err="1" smtClean="0"/>
              <a:t>AutocompleteWidgetModule</a:t>
            </a:r>
            <a:r>
              <a:rPr lang="en-US" dirty="0" smtClean="0"/>
              <a:t>. Here we wait for the widget to show up, then we search through the results to find the result with the text we want, then we click it.</a:t>
            </a:r>
            <a:endParaRPr lang="en-US" dirty="0"/>
          </a:p>
        </p:txBody>
      </p:sp>
      <p:cxnSp>
        <p:nvCxnSpPr>
          <p:cNvPr id="12" name="Straight Arrow Connector 11"/>
          <p:cNvCxnSpPr/>
          <p:nvPr/>
        </p:nvCxnSpPr>
        <p:spPr>
          <a:xfrm flipH="1" flipV="1">
            <a:off x="3334987" y="5438899"/>
            <a:ext cx="13855" cy="2493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84061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Form-Control Shortcuts</a:t>
            </a:r>
            <a:endParaRPr lang="en-US" dirty="0"/>
          </a:p>
        </p:txBody>
      </p:sp>
      <p:sp>
        <p:nvSpPr>
          <p:cNvPr id="3" name="Content Placeholder 2"/>
          <p:cNvSpPr>
            <a:spLocks noGrp="1"/>
          </p:cNvSpPr>
          <p:nvPr>
            <p:ph idx="1"/>
          </p:nvPr>
        </p:nvSpPr>
        <p:spPr>
          <a:xfrm>
            <a:off x="838200" y="1325563"/>
            <a:ext cx="10515600" cy="4633889"/>
          </a:xfrm>
        </p:spPr>
        <p:txBody>
          <a:bodyPr>
            <a:normAutofit/>
          </a:bodyPr>
          <a:lstStyle/>
          <a:p>
            <a:r>
              <a:rPr lang="en-US" sz="2000" dirty="0" smtClean="0"/>
              <a:t>If your contents are enclosed in a form, shortcuts are included to easily interact with them by selecting the name attribute of the elements in the form</a:t>
            </a:r>
          </a:p>
          <a:p>
            <a:r>
              <a:rPr lang="en-US" sz="2000" dirty="0" smtClean="0"/>
              <a:t>The example below shows how to interact with selects. Similar shortcuts exist for text input, checkboxes, radio buttons, multi selects, etc… </a:t>
            </a:r>
          </a:p>
          <a:p>
            <a:r>
              <a:rPr lang="en-US" sz="2000" dirty="0"/>
              <a:t>http://www.gebish.org/manual/current/#setting-form-control-values</a:t>
            </a:r>
          </a:p>
        </p:txBody>
      </p:sp>
      <p:sp>
        <p:nvSpPr>
          <p:cNvPr id="6" name="Footer Placeholder 5"/>
          <p:cNvSpPr>
            <a:spLocks noGrp="1"/>
          </p:cNvSpPr>
          <p:nvPr>
            <p:ph type="ftr" sz="quarter" idx="1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45977"/>
            <a:ext cx="8611802" cy="3210373"/>
          </a:xfrm>
          <a:prstGeom prst="rect">
            <a:avLst/>
          </a:prstGeom>
        </p:spPr>
      </p:pic>
    </p:spTree>
    <p:extLst>
      <p:ext uri="{BB962C8B-B14F-4D97-AF65-F5344CB8AC3E}">
        <p14:creationId xmlns:p14="http://schemas.microsoft.com/office/powerpoint/2010/main" val="566973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Run </a:t>
            </a:r>
            <a:r>
              <a:rPr lang="en-US" dirty="0" err="1" smtClean="0"/>
              <a:t>Geb</a:t>
            </a:r>
            <a:r>
              <a:rPr lang="en-US" dirty="0" smtClean="0"/>
              <a:t> Tests</a:t>
            </a:r>
            <a:endParaRPr lang="en-US" dirty="0"/>
          </a:p>
        </p:txBody>
      </p:sp>
      <p:sp>
        <p:nvSpPr>
          <p:cNvPr id="3" name="Content Placeholder 2"/>
          <p:cNvSpPr>
            <a:spLocks noGrp="1"/>
          </p:cNvSpPr>
          <p:nvPr>
            <p:ph idx="1"/>
          </p:nvPr>
        </p:nvSpPr>
        <p:spPr>
          <a:xfrm>
            <a:off x="838200" y="1325563"/>
            <a:ext cx="10515600" cy="4351338"/>
          </a:xfrm>
        </p:spPr>
        <p:txBody>
          <a:bodyPr>
            <a:noAutofit/>
          </a:bodyPr>
          <a:lstStyle/>
          <a:p>
            <a:r>
              <a:rPr lang="en-US" sz="2000" dirty="0" smtClean="0"/>
              <a:t>To run all functional tests</a:t>
            </a:r>
          </a:p>
          <a:p>
            <a:pPr lvl="1"/>
            <a:r>
              <a:rPr lang="en-US" sz="2000" dirty="0" smtClean="0"/>
              <a:t>grails </a:t>
            </a:r>
            <a:r>
              <a:rPr lang="en-US" sz="2000" dirty="0" err="1" smtClean="0"/>
              <a:t>dev</a:t>
            </a:r>
            <a:r>
              <a:rPr lang="en-US" sz="2000" dirty="0" smtClean="0"/>
              <a:t> test-app functional:</a:t>
            </a:r>
          </a:p>
          <a:p>
            <a:r>
              <a:rPr lang="en-US" sz="2000" dirty="0" smtClean="0"/>
              <a:t>To run a certain functional test</a:t>
            </a:r>
          </a:p>
          <a:p>
            <a:pPr lvl="1"/>
            <a:r>
              <a:rPr lang="en-US" sz="2000" dirty="0" smtClean="0"/>
              <a:t>grails </a:t>
            </a:r>
            <a:r>
              <a:rPr lang="en-US" sz="2000" dirty="0" err="1" smtClean="0"/>
              <a:t>dev</a:t>
            </a:r>
            <a:r>
              <a:rPr lang="en-US" sz="2000" dirty="0" smtClean="0"/>
              <a:t> test-app functional: </a:t>
            </a:r>
            <a:r>
              <a:rPr lang="en-US" sz="2000" dirty="0" err="1" smtClean="0"/>
              <a:t>GebDemoSpec</a:t>
            </a:r>
            <a:endParaRPr lang="en-US" sz="2000" dirty="0" smtClean="0"/>
          </a:p>
          <a:p>
            <a:r>
              <a:rPr lang="en-US" sz="2000" dirty="0" smtClean="0"/>
              <a:t>To run against a grails environment to hit a different database, for example</a:t>
            </a:r>
          </a:p>
          <a:p>
            <a:pPr lvl="1"/>
            <a:r>
              <a:rPr lang="en-US" sz="2000" dirty="0" smtClean="0"/>
              <a:t>grails </a:t>
            </a:r>
            <a:r>
              <a:rPr lang="en-US" sz="2000" dirty="0" err="1" smtClean="0"/>
              <a:t>dev</a:t>
            </a:r>
            <a:r>
              <a:rPr lang="en-US" sz="2000" dirty="0" smtClean="0"/>
              <a:t> test-app –</a:t>
            </a:r>
            <a:r>
              <a:rPr lang="en-US" sz="2000" dirty="0" err="1" smtClean="0"/>
              <a:t>Dgrails.env</a:t>
            </a:r>
            <a:r>
              <a:rPr lang="en-US" sz="2000" dirty="0" smtClean="0"/>
              <a:t>=support functional: </a:t>
            </a:r>
            <a:r>
              <a:rPr lang="en-US" sz="2000" dirty="0" err="1" smtClean="0"/>
              <a:t>GebDemoSpec</a:t>
            </a:r>
            <a:endParaRPr lang="en-US" sz="2000" dirty="0" smtClean="0"/>
          </a:p>
          <a:p>
            <a:r>
              <a:rPr lang="en-US" sz="2000" dirty="0" smtClean="0"/>
              <a:t>To run against a grails environment and a </a:t>
            </a:r>
            <a:r>
              <a:rPr lang="en-US" sz="2000" dirty="0" err="1" smtClean="0"/>
              <a:t>geb</a:t>
            </a:r>
            <a:r>
              <a:rPr lang="en-US" sz="2000" dirty="0" smtClean="0"/>
              <a:t> environment, useful when several environments are defined in the </a:t>
            </a:r>
            <a:r>
              <a:rPr lang="en-US" sz="2000" dirty="0" err="1" smtClean="0"/>
              <a:t>GebConfig</a:t>
            </a:r>
            <a:r>
              <a:rPr lang="en-US" sz="2000" dirty="0" smtClean="0"/>
              <a:t> to run tests against different </a:t>
            </a:r>
            <a:r>
              <a:rPr lang="en-US" sz="2000" dirty="0" err="1" smtClean="0"/>
              <a:t>webdriver</a:t>
            </a:r>
            <a:r>
              <a:rPr lang="en-US" sz="2000" dirty="0"/>
              <a:t> </a:t>
            </a:r>
            <a:r>
              <a:rPr lang="en-US" sz="2000" dirty="0" smtClean="0"/>
              <a:t>or </a:t>
            </a:r>
            <a:r>
              <a:rPr lang="en-US" sz="2000" dirty="0" err="1" smtClean="0"/>
              <a:t>url</a:t>
            </a:r>
            <a:endParaRPr lang="en-US" sz="2000" dirty="0" smtClean="0"/>
          </a:p>
          <a:p>
            <a:pPr lvl="1"/>
            <a:r>
              <a:rPr lang="en-US" sz="2000" dirty="0" smtClean="0"/>
              <a:t>grails </a:t>
            </a:r>
            <a:r>
              <a:rPr lang="en-US" sz="2000" dirty="0" err="1" smtClean="0"/>
              <a:t>dev</a:t>
            </a:r>
            <a:r>
              <a:rPr lang="en-US" sz="2000" dirty="0" smtClean="0"/>
              <a:t> test-app –</a:t>
            </a:r>
            <a:r>
              <a:rPr lang="en-US" sz="2000" dirty="0" err="1" smtClean="0"/>
              <a:t>Dgrails.env</a:t>
            </a:r>
            <a:r>
              <a:rPr lang="en-US" sz="2000" dirty="0" smtClean="0"/>
              <a:t>=support –</a:t>
            </a:r>
            <a:r>
              <a:rPr lang="en-US" sz="2000" dirty="0" err="1" smtClean="0"/>
              <a:t>Dgeb.env</a:t>
            </a:r>
            <a:r>
              <a:rPr lang="en-US" sz="2000" dirty="0" smtClean="0"/>
              <a:t>=</a:t>
            </a:r>
            <a:r>
              <a:rPr lang="en-US" sz="2000" dirty="0" err="1" smtClean="0"/>
              <a:t>chromeLocal</a:t>
            </a:r>
            <a:r>
              <a:rPr lang="en-US" sz="2000" dirty="0" smtClean="0"/>
              <a:t> functional: </a:t>
            </a:r>
            <a:r>
              <a:rPr lang="en-US" sz="2000" dirty="0" err="1" smtClean="0"/>
              <a:t>GebDemoSpec</a:t>
            </a:r>
            <a:endParaRPr lang="en-US" sz="2000" dirty="0" smtClean="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57454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Steps</a:t>
            </a:r>
            <a:endParaRPr lang="en-US" dirty="0"/>
          </a:p>
        </p:txBody>
      </p:sp>
      <p:sp>
        <p:nvSpPr>
          <p:cNvPr id="3" name="Content Placeholder 2"/>
          <p:cNvSpPr>
            <a:spLocks noGrp="1"/>
          </p:cNvSpPr>
          <p:nvPr>
            <p:ph idx="1"/>
          </p:nvPr>
        </p:nvSpPr>
        <p:spPr/>
        <p:txBody>
          <a:bodyPr>
            <a:normAutofit/>
          </a:bodyPr>
          <a:lstStyle/>
          <a:p>
            <a:r>
              <a:rPr lang="en-US" sz="2000" dirty="0" smtClean="0"/>
              <a:t>I highly recommend cloning my </a:t>
            </a:r>
            <a:r>
              <a:rPr lang="en-US" sz="2000" dirty="0" err="1" smtClean="0"/>
              <a:t>GebDemo</a:t>
            </a:r>
            <a:r>
              <a:rPr lang="en-US" sz="2000" dirty="0" smtClean="0"/>
              <a:t> project on </a:t>
            </a:r>
            <a:r>
              <a:rPr lang="en-US" sz="2000" dirty="0" err="1" smtClean="0"/>
              <a:t>git</a:t>
            </a:r>
            <a:r>
              <a:rPr lang="en-US" sz="2000" dirty="0" smtClean="0"/>
              <a:t>; I have it linked on the next slide. It is a grails project with </a:t>
            </a:r>
            <a:r>
              <a:rPr lang="en-US" sz="2000" dirty="0" err="1" smtClean="0"/>
              <a:t>Geb</a:t>
            </a:r>
            <a:r>
              <a:rPr lang="en-US" sz="2000" dirty="0" smtClean="0"/>
              <a:t> configured, one controller, a few </a:t>
            </a:r>
            <a:r>
              <a:rPr lang="en-US" sz="2000" dirty="0" err="1" smtClean="0"/>
              <a:t>gsps</a:t>
            </a:r>
            <a:r>
              <a:rPr lang="en-US" sz="2000" dirty="0" smtClean="0"/>
              <a:t>, and a spec file with a few basic tests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402" y="2582942"/>
            <a:ext cx="4441195" cy="4171361"/>
          </a:xfrm>
          <a:prstGeom prst="rect">
            <a:avLst/>
          </a:prstGeom>
        </p:spPr>
      </p:pic>
    </p:spTree>
    <p:extLst>
      <p:ext uri="{BB962C8B-B14F-4D97-AF65-F5344CB8AC3E}">
        <p14:creationId xmlns:p14="http://schemas.microsoft.com/office/powerpoint/2010/main" val="2938015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736" y="27716"/>
            <a:ext cx="8534400" cy="1507067"/>
          </a:xfrm>
        </p:spPr>
        <p:txBody>
          <a:bodyPr/>
          <a:lstStyle/>
          <a:p>
            <a:r>
              <a:rPr lang="en-US" sz="5400" dirty="0" err="1" smtClean="0"/>
              <a:t>Geb</a:t>
            </a:r>
            <a:endParaRPr lang="en-US" dirty="0"/>
          </a:p>
        </p:txBody>
      </p:sp>
      <p:sp>
        <p:nvSpPr>
          <p:cNvPr id="3" name="Content Placeholder 2"/>
          <p:cNvSpPr>
            <a:spLocks noGrp="1"/>
          </p:cNvSpPr>
          <p:nvPr>
            <p:ph idx="1"/>
          </p:nvPr>
        </p:nvSpPr>
        <p:spPr>
          <a:xfrm>
            <a:off x="667736" y="1429035"/>
            <a:ext cx="8534400" cy="3615267"/>
          </a:xfrm>
        </p:spPr>
        <p:txBody>
          <a:bodyPr>
            <a:normAutofit/>
          </a:bodyPr>
          <a:lstStyle/>
          <a:p>
            <a:r>
              <a:rPr lang="en-US" sz="2000" dirty="0" err="1" smtClean="0"/>
              <a:t>Geb</a:t>
            </a:r>
            <a:r>
              <a:rPr lang="en-US" sz="2000" dirty="0" smtClean="0"/>
              <a:t> </a:t>
            </a:r>
            <a:r>
              <a:rPr lang="en-US" sz="2000" dirty="0"/>
              <a:t>brings together the power of </a:t>
            </a:r>
            <a:r>
              <a:rPr lang="en-US" sz="2000" dirty="0" err="1" smtClean="0"/>
              <a:t>WebDriver</a:t>
            </a:r>
            <a:r>
              <a:rPr lang="en-US" sz="2000" dirty="0" smtClean="0"/>
              <a:t> (Selenium), </a:t>
            </a:r>
            <a:r>
              <a:rPr lang="en-US" sz="2000" dirty="0"/>
              <a:t>the elegance of </a:t>
            </a:r>
            <a:r>
              <a:rPr lang="en-US" sz="2000" dirty="0" err="1" smtClean="0"/>
              <a:t>jQuery</a:t>
            </a:r>
            <a:r>
              <a:rPr lang="en-US" sz="2000" dirty="0"/>
              <a:t> content </a:t>
            </a:r>
            <a:r>
              <a:rPr lang="en-US" sz="2000" dirty="0" smtClean="0"/>
              <a:t>selection, </a:t>
            </a:r>
            <a:r>
              <a:rPr lang="en-US" sz="2000" dirty="0"/>
              <a:t>the robustness of </a:t>
            </a:r>
            <a:r>
              <a:rPr lang="en-US" sz="2000" dirty="0" smtClean="0"/>
              <a:t>Page Object</a:t>
            </a:r>
            <a:r>
              <a:rPr lang="en-US" sz="2000" dirty="0"/>
              <a:t> modelling and the expressiveness of the </a:t>
            </a:r>
            <a:r>
              <a:rPr lang="en-US" sz="2000" dirty="0" smtClean="0"/>
              <a:t>Groovy</a:t>
            </a:r>
            <a:r>
              <a:rPr lang="en-US" sz="2000" dirty="0"/>
              <a:t> language</a:t>
            </a:r>
            <a:r>
              <a:rPr lang="en-US" sz="2000" dirty="0" smtClean="0"/>
              <a:t>.</a:t>
            </a:r>
          </a:p>
          <a:p>
            <a:r>
              <a:rPr lang="en-US" sz="2000" dirty="0" smtClean="0"/>
              <a:t>Top resource is the </a:t>
            </a:r>
            <a:r>
              <a:rPr lang="en-US" sz="2000" dirty="0" smtClean="0">
                <a:hlinkClick r:id="rId2"/>
              </a:rPr>
              <a:t>Book of </a:t>
            </a:r>
            <a:r>
              <a:rPr lang="en-US" sz="2000" dirty="0" err="1" smtClean="0">
                <a:hlinkClick r:id="rId2"/>
              </a:rPr>
              <a:t>Geb</a:t>
            </a:r>
            <a:endParaRPr lang="en-US" sz="2000" b="1"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14070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Resources</a:t>
            </a:r>
            <a:endParaRPr lang="en-US" dirty="0"/>
          </a:p>
        </p:txBody>
      </p:sp>
      <p:sp>
        <p:nvSpPr>
          <p:cNvPr id="3" name="Content Placeholder 2"/>
          <p:cNvSpPr>
            <a:spLocks noGrp="1"/>
          </p:cNvSpPr>
          <p:nvPr>
            <p:ph idx="1"/>
          </p:nvPr>
        </p:nvSpPr>
        <p:spPr>
          <a:xfrm>
            <a:off x="838200" y="1325563"/>
            <a:ext cx="10515600" cy="4351338"/>
          </a:xfrm>
        </p:spPr>
        <p:txBody>
          <a:bodyPr>
            <a:normAutofit/>
          </a:bodyPr>
          <a:lstStyle/>
          <a:p>
            <a:r>
              <a:rPr lang="en-US" sz="2000" dirty="0" err="1" smtClean="0">
                <a:hlinkClick r:id="rId2"/>
              </a:rPr>
              <a:t>GebDemo</a:t>
            </a:r>
            <a:r>
              <a:rPr lang="en-US" sz="2000" dirty="0" smtClean="0">
                <a:hlinkClick r:id="rId2"/>
              </a:rPr>
              <a:t> on </a:t>
            </a:r>
            <a:r>
              <a:rPr lang="en-US" sz="2000" dirty="0" err="1" smtClean="0">
                <a:hlinkClick r:id="rId2"/>
              </a:rPr>
              <a:t>git</a:t>
            </a:r>
            <a:endParaRPr lang="en-US" sz="2000" dirty="0" smtClean="0"/>
          </a:p>
          <a:p>
            <a:r>
              <a:rPr lang="en-US" sz="2000" dirty="0" smtClean="0">
                <a:hlinkClick r:id="rId3"/>
              </a:rPr>
              <a:t>Book of </a:t>
            </a:r>
            <a:r>
              <a:rPr lang="en-US" sz="2000" dirty="0" err="1" smtClean="0">
                <a:hlinkClick r:id="rId3"/>
              </a:rPr>
              <a:t>Geb</a:t>
            </a:r>
            <a:endParaRPr lang="en-US" sz="2000"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39792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r>
              <a:rPr lang="en-US" dirty="0" smtClean="0"/>
              <a:t>Configuration</a:t>
            </a:r>
            <a:endParaRPr lang="en-US" dirty="0"/>
          </a:p>
        </p:txBody>
      </p:sp>
      <p:sp>
        <p:nvSpPr>
          <p:cNvPr id="3" name="Content Placeholder 2"/>
          <p:cNvSpPr>
            <a:spLocks noGrp="1"/>
          </p:cNvSpPr>
          <p:nvPr>
            <p:ph idx="1"/>
          </p:nvPr>
        </p:nvSpPr>
        <p:spPr>
          <a:xfrm>
            <a:off x="684212" y="1171833"/>
            <a:ext cx="8534400" cy="3615267"/>
          </a:xfrm>
        </p:spPr>
        <p:txBody>
          <a:bodyPr>
            <a:normAutofit/>
          </a:bodyPr>
          <a:lstStyle/>
          <a:p>
            <a:r>
              <a:rPr lang="en-US" sz="2000" dirty="0" smtClean="0"/>
              <a:t>For future reference, I have a tutorial on getting up and running with </a:t>
            </a:r>
            <a:r>
              <a:rPr lang="en-US" sz="2000" dirty="0" err="1"/>
              <a:t>G</a:t>
            </a:r>
            <a:r>
              <a:rPr lang="en-US" sz="2000" dirty="0" err="1" smtClean="0"/>
              <a:t>eb</a:t>
            </a:r>
            <a:r>
              <a:rPr lang="en-US" sz="2000" dirty="0" smtClean="0"/>
              <a:t> </a:t>
            </a:r>
            <a:r>
              <a:rPr lang="en-US" sz="2000" dirty="0" smtClean="0"/>
              <a:t>on the wiki on </a:t>
            </a:r>
            <a:r>
              <a:rPr lang="en-US" sz="2000" dirty="0" err="1" smtClean="0"/>
              <a:t>gitlab</a:t>
            </a:r>
            <a:r>
              <a:rPr lang="en-US" sz="2000" dirty="0" smtClean="0"/>
              <a:t> by navigating to the </a:t>
            </a:r>
            <a:r>
              <a:rPr lang="en-US" sz="2000" dirty="0" err="1" smtClean="0"/>
              <a:t>ccsdas</a:t>
            </a:r>
            <a:r>
              <a:rPr lang="en-US" sz="2000" dirty="0" smtClean="0"/>
              <a:t> project, and then the wiki tab, and then </a:t>
            </a:r>
            <a:r>
              <a:rPr lang="en-US" sz="2000" dirty="0" err="1" smtClean="0"/>
              <a:t>Geb</a:t>
            </a:r>
            <a:r>
              <a:rPr lang="en-US" sz="2000" dirty="0" smtClean="0"/>
              <a:t> Tutorial</a:t>
            </a:r>
          </a:p>
          <a:p>
            <a:r>
              <a:rPr lang="en-US" sz="2000" dirty="0" smtClean="0"/>
              <a:t>The following pages will take you through set up</a:t>
            </a:r>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2950561"/>
            <a:ext cx="10058400" cy="2621164"/>
          </a:xfrm>
          <a:prstGeom prst="rect">
            <a:avLst/>
          </a:prstGeom>
        </p:spPr>
      </p:pic>
    </p:spTree>
    <p:extLst>
      <p:ext uri="{BB962C8B-B14F-4D97-AF65-F5344CB8AC3E}">
        <p14:creationId xmlns:p14="http://schemas.microsoft.com/office/powerpoint/2010/main" val="227695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Chrome </a:t>
            </a:r>
            <a:r>
              <a:rPr lang="en-US" dirty="0" err="1" smtClean="0"/>
              <a:t>Webdriver</a:t>
            </a:r>
            <a:endParaRPr lang="en-US" dirty="0"/>
          </a:p>
        </p:txBody>
      </p:sp>
      <p:sp>
        <p:nvSpPr>
          <p:cNvPr id="3" name="Content Placeholder 2"/>
          <p:cNvSpPr>
            <a:spLocks noGrp="1"/>
          </p:cNvSpPr>
          <p:nvPr>
            <p:ph idx="1"/>
          </p:nvPr>
        </p:nvSpPr>
        <p:spPr/>
        <p:txBody>
          <a:bodyPr>
            <a:normAutofit/>
          </a:bodyPr>
          <a:lstStyle/>
          <a:p>
            <a:r>
              <a:rPr lang="en-US" sz="2000" dirty="0" smtClean="0"/>
              <a:t>Download the </a:t>
            </a:r>
            <a:r>
              <a:rPr lang="en-US" sz="2000" dirty="0" smtClean="0">
                <a:hlinkClick r:id="rId2"/>
              </a:rPr>
              <a:t>chrome </a:t>
            </a:r>
            <a:r>
              <a:rPr lang="en-US" sz="2000" dirty="0" err="1" smtClean="0">
                <a:hlinkClick r:id="rId2"/>
              </a:rPr>
              <a:t>webdriver</a:t>
            </a:r>
            <a:endParaRPr lang="en-US" sz="2000" dirty="0" smtClean="0"/>
          </a:p>
          <a:p>
            <a:r>
              <a:rPr lang="en-US" sz="2000" dirty="0" smtClean="0"/>
              <a:t>Extract it to an easily identifiable location </a:t>
            </a:r>
            <a:endParaRPr lang="en-US" sz="2000" dirty="0"/>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296" y="2859612"/>
            <a:ext cx="9888601" cy="1589840"/>
          </a:xfrm>
          <a:prstGeom prst="rect">
            <a:avLst/>
          </a:prstGeom>
        </p:spPr>
      </p:pic>
    </p:spTree>
    <p:extLst>
      <p:ext uri="{BB962C8B-B14F-4D97-AF65-F5344CB8AC3E}">
        <p14:creationId xmlns:p14="http://schemas.microsoft.com/office/powerpoint/2010/main" val="903573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a:t>
            </a:r>
            <a:r>
              <a:rPr lang="en-US" dirty="0" err="1" smtClean="0"/>
              <a:t>GebConfig</a:t>
            </a:r>
            <a:endParaRPr lang="en-US" dirty="0"/>
          </a:p>
        </p:txBody>
      </p:sp>
      <p:sp>
        <p:nvSpPr>
          <p:cNvPr id="3" name="Content Placeholder 2"/>
          <p:cNvSpPr>
            <a:spLocks noGrp="1"/>
          </p:cNvSpPr>
          <p:nvPr>
            <p:ph idx="1"/>
          </p:nvPr>
        </p:nvSpPr>
        <p:spPr>
          <a:xfrm>
            <a:off x="838200" y="1505114"/>
            <a:ext cx="10515600" cy="4351338"/>
          </a:xfrm>
        </p:spPr>
        <p:txBody>
          <a:bodyPr>
            <a:normAutofit/>
          </a:bodyPr>
          <a:lstStyle/>
          <a:p>
            <a:r>
              <a:rPr lang="en-US" sz="2000" dirty="0" smtClean="0"/>
              <a:t>First create a directory in your project structure called ‘functional’ similar to the unit test directory, then create a groovy class in this directory named ‘</a:t>
            </a:r>
            <a:r>
              <a:rPr lang="en-US" sz="2000" dirty="0" err="1" smtClean="0"/>
              <a:t>GebConfig</a:t>
            </a:r>
            <a:r>
              <a:rPr lang="en-US" sz="2000" dirty="0" smtClean="0"/>
              <a:t>’</a:t>
            </a:r>
          </a:p>
          <a:p>
            <a:r>
              <a:rPr lang="en-US" sz="2000" dirty="0" smtClean="0"/>
              <a:t>You want your </a:t>
            </a:r>
            <a:r>
              <a:rPr lang="en-US" sz="2000" smtClean="0"/>
              <a:t>GebConfig </a:t>
            </a:r>
            <a:r>
              <a:rPr lang="en-US" sz="2000" dirty="0" smtClean="0"/>
              <a:t>to look like below. This is setting the default driver to be chrome, and sets up environments that you can specify when you run the tests</a:t>
            </a:r>
            <a:endParaRPr lang="en-US" sz="2000" dirty="0"/>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99" y="3025259"/>
            <a:ext cx="7887801" cy="3696216"/>
          </a:xfrm>
          <a:prstGeom prst="rect">
            <a:avLst/>
          </a:prstGeom>
        </p:spPr>
      </p:pic>
      <p:sp>
        <p:nvSpPr>
          <p:cNvPr id="6" name="Rectangle 5"/>
          <p:cNvSpPr/>
          <p:nvPr/>
        </p:nvSpPr>
        <p:spPr>
          <a:xfrm>
            <a:off x="414779" y="3572759"/>
            <a:ext cx="5260157" cy="1791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53678" y="5182458"/>
            <a:ext cx="5260157" cy="1791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5674936" y="3271101"/>
            <a:ext cx="3252248" cy="4096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213835" y="3271101"/>
            <a:ext cx="2713349" cy="1974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27184" y="3025259"/>
            <a:ext cx="2318993" cy="1200329"/>
          </a:xfrm>
          <a:prstGeom prst="rect">
            <a:avLst/>
          </a:prstGeom>
          <a:noFill/>
        </p:spPr>
        <p:txBody>
          <a:bodyPr wrap="square" rtlCol="0">
            <a:spAutoFit/>
          </a:bodyPr>
          <a:lstStyle/>
          <a:p>
            <a:r>
              <a:rPr lang="en-US" dirty="0" smtClean="0"/>
              <a:t>Setting the path to the chrome driver we extracted in the previous slide</a:t>
            </a:r>
            <a:endParaRPr lang="en-US" dirty="0"/>
          </a:p>
        </p:txBody>
      </p:sp>
    </p:spTree>
    <p:extLst>
      <p:ext uri="{BB962C8B-B14F-4D97-AF65-F5344CB8AC3E}">
        <p14:creationId xmlns:p14="http://schemas.microsoft.com/office/powerpoint/2010/main" val="809503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a:t>
            </a:r>
            <a:r>
              <a:rPr lang="en-US" dirty="0" err="1" smtClean="0"/>
              <a:t>BuildConfig</a:t>
            </a:r>
            <a:endParaRPr lang="en-US" dirty="0"/>
          </a:p>
        </p:txBody>
      </p:sp>
      <p:sp>
        <p:nvSpPr>
          <p:cNvPr id="3" name="Content Placeholder 2"/>
          <p:cNvSpPr>
            <a:spLocks noGrp="1"/>
          </p:cNvSpPr>
          <p:nvPr>
            <p:ph idx="1"/>
          </p:nvPr>
        </p:nvSpPr>
        <p:spPr/>
        <p:txBody>
          <a:bodyPr>
            <a:normAutofit/>
          </a:bodyPr>
          <a:lstStyle/>
          <a:p>
            <a:r>
              <a:rPr lang="en-US" sz="2000" dirty="0" smtClean="0"/>
              <a:t>Navigate to your project’s </a:t>
            </a:r>
            <a:r>
              <a:rPr lang="en-US" sz="2000" dirty="0" err="1" smtClean="0"/>
              <a:t>BuildConfig.groovy</a:t>
            </a:r>
            <a:r>
              <a:rPr lang="en-US" sz="2000" dirty="0" smtClean="0"/>
              <a:t> class</a:t>
            </a:r>
          </a:p>
          <a:p>
            <a:r>
              <a:rPr lang="en-US" sz="2000" dirty="0" smtClean="0"/>
              <a:t>You will need to add 3 dependencies: </a:t>
            </a:r>
            <a:r>
              <a:rPr lang="en-US" sz="2000" dirty="0" err="1" smtClean="0"/>
              <a:t>geb-spock</a:t>
            </a:r>
            <a:r>
              <a:rPr lang="en-US" sz="2000" dirty="0" smtClean="0"/>
              <a:t>, selenium chrome driver, and selenium support</a:t>
            </a:r>
          </a:p>
          <a:p>
            <a:r>
              <a:rPr lang="en-US" sz="2000" dirty="0" smtClean="0"/>
              <a:t>You will also need to add 1 plugin: </a:t>
            </a:r>
            <a:r>
              <a:rPr lang="en-US" sz="2000" dirty="0" err="1" smtClean="0"/>
              <a:t>geb</a:t>
            </a:r>
            <a:endParaRPr lang="en-US" sz="2000" dirty="0" smtClean="0"/>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58" y="3153450"/>
            <a:ext cx="5895914" cy="19653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204" y="3153450"/>
            <a:ext cx="5040749" cy="3353470"/>
          </a:xfrm>
          <a:prstGeom prst="rect">
            <a:avLst/>
          </a:prstGeom>
        </p:spPr>
      </p:pic>
      <p:sp>
        <p:nvSpPr>
          <p:cNvPr id="8" name="Rectangle 7"/>
          <p:cNvSpPr/>
          <p:nvPr/>
        </p:nvSpPr>
        <p:spPr>
          <a:xfrm>
            <a:off x="509047" y="4308050"/>
            <a:ext cx="5231877" cy="565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41823" y="6106274"/>
            <a:ext cx="1225485" cy="1961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787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4"/>
            <a:ext cx="8534400" cy="1507067"/>
          </a:xfrm>
        </p:spPr>
        <p:txBody>
          <a:bodyPr/>
          <a:lstStyle/>
          <a:p>
            <a:r>
              <a:rPr lang="en-US" dirty="0" err="1" smtClean="0"/>
              <a:t>jQuery-ish</a:t>
            </a:r>
            <a:r>
              <a:rPr lang="en-US" dirty="0" smtClean="0"/>
              <a:t> navigator API</a:t>
            </a:r>
            <a:endParaRPr lang="en-US" dirty="0"/>
          </a:p>
        </p:txBody>
      </p:sp>
      <p:sp>
        <p:nvSpPr>
          <p:cNvPr id="7" name="Content Placeholder 6"/>
          <p:cNvSpPr>
            <a:spLocks noGrp="1"/>
          </p:cNvSpPr>
          <p:nvPr>
            <p:ph idx="1"/>
          </p:nvPr>
        </p:nvSpPr>
        <p:spPr>
          <a:xfrm>
            <a:off x="838200" y="1290165"/>
            <a:ext cx="10515600" cy="4351338"/>
          </a:xfrm>
        </p:spPr>
        <p:txBody>
          <a:bodyPr>
            <a:normAutofit/>
          </a:bodyPr>
          <a:lstStyle/>
          <a:p>
            <a:r>
              <a:rPr lang="en-US" sz="2000" dirty="0" smtClean="0"/>
              <a:t>$(“div”, 0, class: “</a:t>
            </a:r>
            <a:r>
              <a:rPr lang="en-US" sz="2000" dirty="0" err="1" smtClean="0"/>
              <a:t>geb</a:t>
            </a:r>
            <a:r>
              <a:rPr lang="en-US" sz="2000" dirty="0" smtClean="0"/>
              <a:t>”)</a:t>
            </a:r>
          </a:p>
          <a:p>
            <a:r>
              <a:rPr lang="en-US" sz="2000" dirty="0" smtClean="0"/>
              <a:t>$(“div”, id: “</a:t>
            </a:r>
            <a:r>
              <a:rPr lang="en-US" sz="2000" dirty="0" err="1" smtClean="0"/>
              <a:t>gebby</a:t>
            </a:r>
            <a:r>
              <a:rPr lang="en-US" sz="2000" dirty="0" smtClean="0"/>
              <a:t>”)</a:t>
            </a:r>
          </a:p>
          <a:p>
            <a:r>
              <a:rPr lang="en-US" sz="2000" dirty="0" smtClean="0"/>
              <a:t>$(“</a:t>
            </a:r>
            <a:r>
              <a:rPr lang="en-US" sz="2000" dirty="0" err="1" smtClean="0"/>
              <a:t>div#geb</a:t>
            </a:r>
            <a:r>
              <a:rPr lang="en-US" sz="2000" dirty="0" smtClean="0"/>
              <a:t>”)</a:t>
            </a:r>
          </a:p>
          <a:p>
            <a:r>
              <a:rPr lang="en-US" sz="2000" dirty="0" smtClean="0"/>
              <a:t>$(“div”, 0)</a:t>
            </a:r>
          </a:p>
          <a:p>
            <a:r>
              <a:rPr lang="en-US" sz="2000" dirty="0" smtClean="0"/>
              <a:t>$(“div”, class: “</a:t>
            </a:r>
            <a:r>
              <a:rPr lang="en-US" sz="2000" dirty="0" err="1" smtClean="0"/>
              <a:t>geb</a:t>
            </a:r>
            <a:r>
              <a:rPr lang="en-US" sz="2000" dirty="0" smtClean="0"/>
              <a:t>”)</a:t>
            </a:r>
          </a:p>
          <a:p>
            <a:r>
              <a:rPr lang="en-US" sz="2000" dirty="0" smtClean="0"/>
              <a:t>$(“</a:t>
            </a:r>
            <a:r>
              <a:rPr lang="en-US" sz="2000" dirty="0" err="1" smtClean="0"/>
              <a:t>div.geb</a:t>
            </a:r>
            <a:r>
              <a:rPr lang="en-US" sz="2000" dirty="0" smtClean="0"/>
              <a:t>”)</a:t>
            </a:r>
          </a:p>
          <a:p>
            <a:r>
              <a:rPr lang="en-US" sz="2000" dirty="0" smtClean="0"/>
              <a:t>$(“div”).children(“a”).siblings(“h4”)</a:t>
            </a:r>
          </a:p>
        </p:txBody>
      </p:sp>
      <p:sp>
        <p:nvSpPr>
          <p:cNvPr id="3" name="Footer Placeholder 2"/>
          <p:cNvSpPr>
            <a:spLocks noGrp="1"/>
          </p:cNvSpPr>
          <p:nvPr>
            <p:ph type="ftr" sz="quarter" idx="11"/>
          </p:nvPr>
        </p:nvSpPr>
        <p:spPr/>
        <p:txBody>
          <a:bodyPr/>
          <a:lstStyle/>
          <a:p>
            <a:endParaRPr lang="en-US"/>
          </a:p>
        </p:txBody>
      </p:sp>
      <p:pic>
        <p:nvPicPr>
          <p:cNvPr id="8" name="Picture 7"/>
          <p:cNvPicPr>
            <a:picLocks noChangeAspect="1"/>
          </p:cNvPicPr>
          <p:nvPr/>
        </p:nvPicPr>
        <p:blipFill>
          <a:blip r:embed="rId2"/>
          <a:stretch>
            <a:fillRect/>
          </a:stretch>
        </p:blipFill>
        <p:spPr>
          <a:xfrm>
            <a:off x="5800325" y="1290165"/>
            <a:ext cx="4438650" cy="4486275"/>
          </a:xfrm>
          <a:prstGeom prst="rect">
            <a:avLst/>
          </a:prstGeom>
        </p:spPr>
      </p:pic>
    </p:spTree>
    <p:extLst>
      <p:ext uri="{BB962C8B-B14F-4D97-AF65-F5344CB8AC3E}">
        <p14:creationId xmlns:p14="http://schemas.microsoft.com/office/powerpoint/2010/main" val="838479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534400" cy="1507067"/>
          </a:xfrm>
        </p:spPr>
        <p:txBody>
          <a:bodyPr/>
          <a:lstStyle/>
          <a:p>
            <a:r>
              <a:rPr lang="en-US" dirty="0" smtClean="0"/>
              <a:t>Page Object Pattern</a:t>
            </a:r>
            <a:endParaRPr lang="en-US" dirty="0"/>
          </a:p>
        </p:txBody>
      </p:sp>
      <p:sp>
        <p:nvSpPr>
          <p:cNvPr id="3" name="Content Placeholder 2"/>
          <p:cNvSpPr>
            <a:spLocks noGrp="1"/>
          </p:cNvSpPr>
          <p:nvPr>
            <p:ph idx="1"/>
          </p:nvPr>
        </p:nvSpPr>
        <p:spPr>
          <a:xfrm>
            <a:off x="838200" y="1507067"/>
            <a:ext cx="10515600" cy="4351338"/>
          </a:xfrm>
        </p:spPr>
        <p:txBody>
          <a:bodyPr>
            <a:normAutofit/>
          </a:bodyPr>
          <a:lstStyle/>
          <a:p>
            <a:r>
              <a:rPr lang="en-US" sz="2000" dirty="0" smtClean="0"/>
              <a:t>Page Objects are essentially representations of pages, they hold the contents of the page, the </a:t>
            </a:r>
            <a:r>
              <a:rPr lang="en-US" sz="2000" dirty="0" err="1" smtClean="0"/>
              <a:t>url</a:t>
            </a:r>
            <a:r>
              <a:rPr lang="en-US" sz="2000" dirty="0" smtClean="0"/>
              <a:t>, and can house common methods such as navigation around the page that may need to be reused in multiple tests.</a:t>
            </a:r>
          </a:p>
          <a:p>
            <a:r>
              <a:rPr lang="en-US" sz="2000" dirty="0" smtClean="0"/>
              <a:t>To use the features of Page objects, simply extend Page in your class.</a:t>
            </a:r>
          </a:p>
          <a:p>
            <a:endParaRPr lang="en-US" sz="2000"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92336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902" y="349807"/>
            <a:ext cx="6002417" cy="5849113"/>
          </a:xfrm>
          <a:prstGeom prst="rect">
            <a:avLst/>
          </a:prstGeom>
        </p:spPr>
      </p:pic>
      <p:sp>
        <p:nvSpPr>
          <p:cNvPr id="5" name="Rectangle 4"/>
          <p:cNvSpPr/>
          <p:nvPr/>
        </p:nvSpPr>
        <p:spPr>
          <a:xfrm>
            <a:off x="4358244" y="1151906"/>
            <a:ext cx="1068779" cy="213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5427023" y="653142"/>
            <a:ext cx="4346368" cy="5937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512134" y="468476"/>
            <a:ext cx="1860264" cy="369332"/>
          </a:xfrm>
          <a:prstGeom prst="rect">
            <a:avLst/>
          </a:prstGeom>
          <a:noFill/>
        </p:spPr>
        <p:txBody>
          <a:bodyPr wrap="square" rtlCol="0">
            <a:spAutoFit/>
          </a:bodyPr>
          <a:lstStyle/>
          <a:p>
            <a:pPr algn="ctr"/>
            <a:r>
              <a:rPr lang="en-US" dirty="0" smtClean="0"/>
              <a:t>Extend Page</a:t>
            </a:r>
          </a:p>
        </p:txBody>
      </p:sp>
      <p:sp>
        <p:nvSpPr>
          <p:cNvPr id="10" name="Rectangle 9"/>
          <p:cNvSpPr/>
          <p:nvPr/>
        </p:nvSpPr>
        <p:spPr>
          <a:xfrm>
            <a:off x="3192483" y="2729344"/>
            <a:ext cx="4953990" cy="29945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92483" y="1529937"/>
            <a:ext cx="1068779" cy="213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92483" y="1940624"/>
            <a:ext cx="4787735" cy="6699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1" idx="1"/>
          </p:cNvCxnSpPr>
          <p:nvPr/>
        </p:nvCxnSpPr>
        <p:spPr>
          <a:xfrm>
            <a:off x="2355478" y="1012125"/>
            <a:ext cx="837005" cy="624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90057" y="3389417"/>
            <a:ext cx="1063729" cy="327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980218" y="2275606"/>
            <a:ext cx="1418897" cy="9426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29841" y="2610589"/>
            <a:ext cx="2541319" cy="3139321"/>
          </a:xfrm>
          <a:prstGeom prst="rect">
            <a:avLst/>
          </a:prstGeom>
          <a:noFill/>
        </p:spPr>
        <p:txBody>
          <a:bodyPr wrap="square" rtlCol="0">
            <a:spAutoFit/>
          </a:bodyPr>
          <a:lstStyle/>
          <a:p>
            <a:r>
              <a:rPr lang="en-US" dirty="0" smtClean="0"/>
              <a:t>The ‘at’ block is used as an assertion. What it’s saying here is that the header will have text that says “Welcome to </a:t>
            </a:r>
            <a:r>
              <a:rPr lang="en-US" dirty="0" err="1" smtClean="0"/>
              <a:t>Geb</a:t>
            </a:r>
            <a:r>
              <a:rPr lang="en-US" dirty="0" smtClean="0"/>
              <a:t> – Seinfeld Example” AT the </a:t>
            </a:r>
            <a:r>
              <a:rPr lang="en-US" dirty="0" err="1" smtClean="0"/>
              <a:t>GebDemoSpec</a:t>
            </a:r>
            <a:r>
              <a:rPr lang="en-US" dirty="0" smtClean="0"/>
              <a:t> page. If the header element does not say that, the test will fail immediately.</a:t>
            </a:r>
            <a:endParaRPr lang="en-US" dirty="0"/>
          </a:p>
        </p:txBody>
      </p:sp>
      <p:sp>
        <p:nvSpPr>
          <p:cNvPr id="22" name="TextBox 21"/>
          <p:cNvSpPr txBox="1"/>
          <p:nvPr/>
        </p:nvSpPr>
        <p:spPr>
          <a:xfrm>
            <a:off x="95889" y="302305"/>
            <a:ext cx="2259589" cy="2585323"/>
          </a:xfrm>
          <a:prstGeom prst="rect">
            <a:avLst/>
          </a:prstGeom>
          <a:noFill/>
        </p:spPr>
        <p:txBody>
          <a:bodyPr wrap="square" rtlCol="0">
            <a:spAutoFit/>
          </a:bodyPr>
          <a:lstStyle/>
          <a:p>
            <a:r>
              <a:rPr lang="en-US" dirty="0" smtClean="0"/>
              <a:t>The </a:t>
            </a:r>
            <a:r>
              <a:rPr lang="en-US" dirty="0" err="1" smtClean="0"/>
              <a:t>url</a:t>
            </a:r>
            <a:r>
              <a:rPr lang="en-US" dirty="0" smtClean="0"/>
              <a:t> for the </a:t>
            </a:r>
            <a:r>
              <a:rPr lang="en-US" dirty="0" err="1" smtClean="0"/>
              <a:t>GebDemoPage</a:t>
            </a:r>
            <a:r>
              <a:rPr lang="en-US" dirty="0" smtClean="0"/>
              <a:t>. You can set the </a:t>
            </a:r>
            <a:r>
              <a:rPr lang="en-US" dirty="0" err="1" smtClean="0"/>
              <a:t>url</a:t>
            </a:r>
            <a:r>
              <a:rPr lang="en-US" dirty="0" smtClean="0"/>
              <a:t> in the </a:t>
            </a:r>
            <a:r>
              <a:rPr lang="en-US" dirty="0" err="1" smtClean="0"/>
              <a:t>PageObject</a:t>
            </a:r>
            <a:r>
              <a:rPr lang="en-US" dirty="0" smtClean="0"/>
              <a:t>, but sometimes I prefer to set it in the </a:t>
            </a:r>
            <a:r>
              <a:rPr lang="en-US" dirty="0" err="1" smtClean="0"/>
              <a:t>setupSpec</a:t>
            </a:r>
            <a:r>
              <a:rPr lang="en-US" dirty="0" smtClean="0"/>
              <a:t>() method in the case you need to pass parameters.</a:t>
            </a:r>
            <a:endParaRPr lang="en-US" dirty="0"/>
          </a:p>
        </p:txBody>
      </p:sp>
      <p:sp>
        <p:nvSpPr>
          <p:cNvPr id="24" name="TextBox 23"/>
          <p:cNvSpPr txBox="1"/>
          <p:nvPr/>
        </p:nvSpPr>
        <p:spPr>
          <a:xfrm>
            <a:off x="95890" y="3641767"/>
            <a:ext cx="2678090" cy="2862322"/>
          </a:xfrm>
          <a:prstGeom prst="rect">
            <a:avLst/>
          </a:prstGeom>
          <a:noFill/>
        </p:spPr>
        <p:txBody>
          <a:bodyPr wrap="square" rtlCol="0">
            <a:spAutoFit/>
          </a:bodyPr>
          <a:lstStyle/>
          <a:p>
            <a:r>
              <a:rPr lang="en-US" dirty="0" smtClean="0"/>
              <a:t>The ‘content’ block houses the elements on a page that will be used to interact with. You’ll notice that a few of the elements are modules. These modules have an API that we can use to interact with the element much easier.</a:t>
            </a:r>
            <a:endParaRPr lang="en-US" dirty="0"/>
          </a:p>
        </p:txBody>
      </p:sp>
      <p:sp>
        <p:nvSpPr>
          <p:cNvPr id="28" name="Footer Placeholder 2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0655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1157</TotalTime>
  <Words>1332</Words>
  <Application>Microsoft Office PowerPoint</Application>
  <PresentationFormat>Widescreen</PresentationFormat>
  <Paragraphs>86</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Geb</vt:lpstr>
      <vt:lpstr>Configuration</vt:lpstr>
      <vt:lpstr>Configuration - Chrome Webdriver</vt:lpstr>
      <vt:lpstr>Configuration - GebConfig</vt:lpstr>
      <vt:lpstr>Configuration - BuildConfig</vt:lpstr>
      <vt:lpstr>jQuery-ish navigator API</vt:lpstr>
      <vt:lpstr>Page Object Pattern</vt:lpstr>
      <vt:lpstr>PowerPoint Presentation</vt:lpstr>
      <vt:lpstr>The Base URL</vt:lpstr>
      <vt:lpstr>setupSpec()</vt:lpstr>
      <vt:lpstr>Putting it all together</vt:lpstr>
      <vt:lpstr>waitFor closure</vt:lpstr>
      <vt:lpstr>Page Object Methods </vt:lpstr>
      <vt:lpstr>Modules</vt:lpstr>
      <vt:lpstr>PowerPoint Presentation</vt:lpstr>
      <vt:lpstr>Form-Control Shortcuts</vt:lpstr>
      <vt:lpstr>Run Geb Tests</vt:lpstr>
      <vt:lpstr>Action Steps</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 Schoen</dc:creator>
  <cp:lastModifiedBy>Justin J Schoen</cp:lastModifiedBy>
  <cp:revision>64</cp:revision>
  <dcterms:created xsi:type="dcterms:W3CDTF">2017-01-18T18:56:19Z</dcterms:created>
  <dcterms:modified xsi:type="dcterms:W3CDTF">2017-01-25T13:48:02Z</dcterms:modified>
</cp:coreProperties>
</file>