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59" r:id="rId6"/>
    <p:sldId id="260" r:id="rId7"/>
    <p:sldId id="261" r:id="rId8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US" sz="4000" b="1" i="1" err="1">
                <a:solidFill>
                  <a:srgbClr val="333F4F"/>
                </a:solidFill>
                <a:latin typeface="+mj-lt"/>
                <a:cs typeface="Arial"/>
              </a:rPr>
              <a:t>Estructura</a:t>
            </a:r>
            <a:r>
              <a:rPr lang="en-US" sz="4000" b="1" i="1">
                <a:solidFill>
                  <a:srgbClr val="333F4F"/>
                </a:solidFill>
                <a:latin typeface="+mj-lt"/>
                <a:cs typeface="Arial"/>
              </a:rPr>
              <a:t> de </a:t>
            </a:r>
            <a:r>
              <a:rPr lang="en-US" sz="4000" b="1" i="1" err="1">
                <a:solidFill>
                  <a:srgbClr val="333F4F"/>
                </a:solidFill>
                <a:latin typeface="+mj-lt"/>
                <a:cs typeface="Arial"/>
              </a:rPr>
              <a:t>datos</a:t>
            </a:r>
            <a:r>
              <a:rPr lang="en-US" sz="4000" b="1" i="1">
                <a:solidFill>
                  <a:srgbClr val="333F4F"/>
                </a:solidFill>
                <a:latin typeface="+mj-lt"/>
                <a:cs typeface="Arial"/>
              </a:rPr>
              <a:t> para </a:t>
            </a:r>
            <a:r>
              <a:rPr lang="en-US" sz="4000" b="1" i="1" err="1">
                <a:solidFill>
                  <a:srgbClr val="333F4F"/>
                </a:solidFill>
                <a:latin typeface="+mj-lt"/>
                <a:cs typeface="Arial"/>
              </a:rPr>
              <a:t>buscar</a:t>
            </a:r>
            <a:r>
              <a:rPr lang="en-US" sz="4000" b="1" i="1">
                <a:solidFill>
                  <a:srgbClr val="333F4F"/>
                </a:solidFill>
                <a:latin typeface="+mj-lt"/>
                <a:cs typeface="Arial"/>
              </a:rPr>
              <a:t> </a:t>
            </a:r>
            <a:r>
              <a:rPr lang="en-US" sz="4000" b="1" i="1" err="1">
                <a:solidFill>
                  <a:srgbClr val="333F4F"/>
                </a:solidFill>
                <a:latin typeface="+mj-lt"/>
                <a:cs typeface="Arial"/>
              </a:rPr>
              <a:t>archivos</a:t>
            </a:r>
            <a:endParaRPr lang="en-US" sz="4000" b="1" i="1" strike="noStrike" err="1">
              <a:solidFill>
                <a:srgbClr val="333F4F"/>
              </a:solidFill>
              <a:latin typeface="+mj-lt"/>
              <a:cs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b="1" i="1">
                <a:solidFill>
                  <a:srgbClr val="1F4E79"/>
                </a:solidFill>
                <a:latin typeface="Calibri"/>
              </a:rPr>
              <a:t>Luis Javier Palacio Mesa</a:t>
            </a:r>
            <a:endParaRPr lang="en-US" sz="2400" b="1" i="1" strike="noStrike">
              <a:solidFill>
                <a:srgbClr val="1F4E79"/>
              </a:solidFill>
              <a:latin typeface="Calibri"/>
            </a:endParaRPr>
          </a:p>
          <a:p>
            <a:pPr algn="ctr"/>
            <a:r>
              <a:rPr lang="en-US" sz="2400" b="1" i="1">
                <a:solidFill>
                  <a:srgbClr val="1F4E79"/>
                </a:solidFill>
                <a:latin typeface="Calibri"/>
                <a:ea typeface="DejaVu Sans"/>
              </a:rPr>
              <a:t>Santiago </a:t>
            </a:r>
            <a:r>
              <a:rPr lang="en-US" sz="2400" b="1" i="1" err="1">
                <a:solidFill>
                  <a:srgbClr val="1F4E79"/>
                </a:solidFill>
                <a:latin typeface="Calibri"/>
                <a:ea typeface="DejaVu Sans"/>
              </a:rPr>
              <a:t>Castrillón</a:t>
            </a:r>
            <a:r>
              <a:rPr lang="en-US" sz="2400" b="1" i="1">
                <a:solidFill>
                  <a:srgbClr val="1F4E79"/>
                </a:solidFill>
                <a:latin typeface="Calibri"/>
                <a:ea typeface="DejaVu Sans"/>
              </a:rPr>
              <a:t> </a:t>
            </a:r>
            <a:r>
              <a:rPr lang="en-US" sz="2400" b="1" i="1" err="1">
                <a:solidFill>
                  <a:srgbClr val="1F4E79"/>
                </a:solidFill>
                <a:latin typeface="Calibri"/>
                <a:ea typeface="DejaVu Sans"/>
              </a:rPr>
              <a:t>Galvis</a:t>
            </a:r>
          </a:p>
          <a:p>
            <a:pPr algn="ctr"/>
            <a:r>
              <a:rPr lang="en-US" sz="2400" b="1" i="1" err="1">
                <a:solidFill>
                  <a:srgbClr val="1F4E79"/>
                </a:solidFill>
                <a:latin typeface="Calibri"/>
                <a:ea typeface="DejaVu Sans"/>
              </a:rPr>
              <a:t>Kevyn</a:t>
            </a:r>
            <a:r>
              <a:rPr lang="en-US" sz="2400" b="1" i="1">
                <a:solidFill>
                  <a:srgbClr val="1F4E79"/>
                </a:solidFill>
                <a:latin typeface="Calibri"/>
                <a:ea typeface="DejaVu Sans"/>
              </a:rPr>
              <a:t> Santiago Gomez </a:t>
            </a:r>
            <a:r>
              <a:rPr lang="en-US" sz="2400" b="1" i="1" err="1">
                <a:solidFill>
                  <a:srgbClr val="1F4E79"/>
                </a:solidFill>
                <a:latin typeface="Calibri"/>
                <a:ea typeface="DejaVu Sans"/>
              </a:rPr>
              <a:t>Patiño</a:t>
            </a:r>
          </a:p>
          <a:p>
            <a:pPr algn="ctr">
              <a:lnSpc>
                <a:spcPct val="100000"/>
              </a:lnSpc>
            </a:pPr>
            <a:r>
              <a:rPr lang="en-US" sz="2400" b="0" i="1" strike="noStrike" spc="-1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endParaRPr lang="en-US" sz="2400" b="0" i="1" strike="noStrike" err="1">
              <a:solidFill>
                <a:srgbClr val="1F4E79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33350" y="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Diseñada</a:t>
            </a:r>
            <a:endParaRPr lang="en-US" sz="2800" b="1" i="1" spc="-1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3" name="Imagen 3" descr="estasi.png">
            <a:extLst>
              <a:ext uri="{FF2B5EF4-FFF2-40B4-BE49-F238E27FC236}">
                <a16:creationId xmlns:a16="http://schemas.microsoft.com/office/drawing/2014/main" id="{B48DE400-6AFE-4254-ABBF-5C211F7AB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593725"/>
            <a:ext cx="5997613" cy="2703513"/>
          </a:xfrm>
          <a:prstGeom prst="rect">
            <a:avLst/>
          </a:prstGeom>
        </p:spPr>
      </p:pic>
      <p:pic>
        <p:nvPicPr>
          <p:cNvPr id="5" name="Imagen 5" descr="lanuevaaa.png">
            <a:extLst>
              <a:ext uri="{FF2B5EF4-FFF2-40B4-BE49-F238E27FC236}">
                <a16:creationId xmlns:a16="http://schemas.microsoft.com/office/drawing/2014/main" id="{6F270C48-CC5E-4EBC-B8AC-2A4BF8DC6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5" y="2819400"/>
            <a:ext cx="6263636" cy="24949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2FC067B-B461-4ABB-B1CC-4BE3F909C5DB}"/>
              </a:ext>
            </a:extLst>
          </p:cNvPr>
          <p:cNvSpPr txBox="1"/>
          <p:nvPr/>
        </p:nvSpPr>
        <p:spPr>
          <a:xfrm>
            <a:off x="6122239" y="1438275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>
                <a:cs typeface="Arial"/>
              </a:rPr>
              <a:t>Figura 1</a:t>
            </a:r>
            <a:r>
              <a:rPr lang="es-ES">
                <a:cs typeface="Arial"/>
              </a:rPr>
              <a:t>:Una tabla de hash de listas enlazadas.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5ADFDB-FEFD-49A4-8BCF-0FB12A7860DF}"/>
              </a:ext>
            </a:extLst>
          </p:cNvPr>
          <p:cNvSpPr txBox="1"/>
          <p:nvPr/>
        </p:nvSpPr>
        <p:spPr>
          <a:xfrm>
            <a:off x="6211198" y="3296668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>
                <a:cs typeface="Arial"/>
              </a:rPr>
              <a:t>Figura 2</a:t>
            </a:r>
            <a:r>
              <a:rPr lang="es-ES">
                <a:cs typeface="Arial"/>
              </a:rPr>
              <a:t>: Una lista enlazada  de archivos o carpetas.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863787-E94D-4082-AF78-3A09D0470918}"/>
              </a:ext>
            </a:extLst>
          </p:cNvPr>
          <p:cNvSpPr txBox="1"/>
          <p:nvPr/>
        </p:nvSpPr>
        <p:spPr>
          <a:xfrm>
            <a:off x="695325" y="5191125"/>
            <a:ext cx="609212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47FEF57-04A5-41EC-8C92-6B6DF8BAE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23302"/>
              </p:ext>
            </p:extLst>
          </p:nvPr>
        </p:nvGraphicFramePr>
        <p:xfrm>
          <a:off x="1028700" y="542925"/>
          <a:ext cx="7303224" cy="4613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612">
                  <a:extLst>
                    <a:ext uri="{9D8B030D-6E8A-4147-A177-3AD203B41FA5}">
                      <a16:colId xmlns:a16="http://schemas.microsoft.com/office/drawing/2014/main" val="951920024"/>
                    </a:ext>
                  </a:extLst>
                </a:gridCol>
                <a:gridCol w="3651612">
                  <a:extLst>
                    <a:ext uri="{9D8B030D-6E8A-4147-A177-3AD203B41FA5}">
                      <a16:colId xmlns:a16="http://schemas.microsoft.com/office/drawing/2014/main" val="1960732699"/>
                    </a:ext>
                  </a:extLst>
                </a:gridCol>
              </a:tblGrid>
              <a:tr h="8720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err="1">
                          <a:effectLst/>
                        </a:rPr>
                        <a:t>Metodo</a:t>
                      </a:r>
                      <a:endParaRPr lang="es-ES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Complejidad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56068240"/>
                  </a:ext>
                </a:extLst>
              </a:tr>
              <a:tr h="9726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>
                          <a:effectLst/>
                        </a:rPr>
                      </a:br>
                      <a:r>
                        <a:rPr lang="es-ES" sz="2000" err="1">
                          <a:effectLst/>
                        </a:rPr>
                        <a:t>actualizarDirección</a:t>
                      </a:r>
                      <a:r>
                        <a:rPr lang="es-ES" sz="2000">
                          <a:effectLst/>
                        </a:rPr>
                        <a:t>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O(n) “siendo n el número de la profundidad del directorio”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15810305"/>
                  </a:ext>
                </a:extLst>
              </a:tr>
              <a:tr h="4024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err="1">
                          <a:effectLst/>
                        </a:rPr>
                        <a:t>listarContenido</a:t>
                      </a:r>
                      <a:endParaRPr lang="es-ES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O(n) 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34894380"/>
                  </a:ext>
                </a:extLst>
              </a:tr>
              <a:tr h="6037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añadir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O(n) “siendo n el número de la profundidad del directorio”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34444342"/>
                  </a:ext>
                </a:extLst>
              </a:tr>
              <a:tr h="4024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obtener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O(1) 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61538041"/>
                  </a:ext>
                </a:extLst>
              </a:tr>
              <a:tr h="4024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buscar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O(1)  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81285065"/>
                  </a:ext>
                </a:extLst>
              </a:tr>
              <a:tr h="4024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buscar “este buscar se emplea con una ruta”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O(n) “siendo n el número de archivos en la lista”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686256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B731F512-70DB-47E3-A090-39DB8769A171}"/>
              </a:ext>
            </a:extLst>
          </p:cNvPr>
          <p:cNvSpPr txBox="1"/>
          <p:nvPr/>
        </p:nvSpPr>
        <p:spPr>
          <a:xfrm>
            <a:off x="2286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8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Diseño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285750" y="1266825"/>
            <a:ext cx="7885113" cy="371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290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>
                <a:cs typeface="Arial"/>
              </a:rPr>
              <a:t>Para lograr este objetivo se tomaron en cuenta varias estructuras de almacenamiento de datos como lo son listas enlazadas, árbol b, tabla hash, arreglo y pila. Después de analizar las complejidades de estas estructuras en los objetivos específicos de inserción y búsqueda, se llegó a la conclusión de que la estructura más eficaz para esto es la tabla hash, debido a que en la inserción, lo único que se requiere es ingresar una clave, y la función hash se encarga de determinar el lugar idóneo para almacenarla, de tal forma que para búsquedas posteriores, el tiempo de ejecución sea </a:t>
            </a:r>
            <a:r>
              <a:rPr lang="en-US" sz="2000" err="1">
                <a:cs typeface="Arial"/>
              </a:rPr>
              <a:t>considerablemente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más</a:t>
            </a:r>
            <a:r>
              <a:rPr lang="en-US" sz="2000">
                <a:cs typeface="Arial"/>
              </a:rPr>
              <a:t> bajo.</a:t>
            </a:r>
            <a:br>
              <a:rPr lang="en-US">
                <a:latin typeface="+mn-ea"/>
                <a:cs typeface="+mn-ea"/>
              </a:rPr>
            </a:br>
            <a:endParaRPr lang="en-US">
              <a:cs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b="0" strike="noStrike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y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D4D253F-5457-496D-85C1-164F76D5E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0875"/>
              </p:ext>
            </p:extLst>
          </p:nvPr>
        </p:nvGraphicFramePr>
        <p:xfrm>
          <a:off x="457200" y="1485900"/>
          <a:ext cx="8258872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718">
                  <a:extLst>
                    <a:ext uri="{9D8B030D-6E8A-4147-A177-3AD203B41FA5}">
                      <a16:colId xmlns:a16="http://schemas.microsoft.com/office/drawing/2014/main" val="109839065"/>
                    </a:ext>
                  </a:extLst>
                </a:gridCol>
                <a:gridCol w="2064718">
                  <a:extLst>
                    <a:ext uri="{9D8B030D-6E8A-4147-A177-3AD203B41FA5}">
                      <a16:colId xmlns:a16="http://schemas.microsoft.com/office/drawing/2014/main" val="2165139599"/>
                    </a:ext>
                  </a:extLst>
                </a:gridCol>
                <a:gridCol w="2064718">
                  <a:extLst>
                    <a:ext uri="{9D8B030D-6E8A-4147-A177-3AD203B41FA5}">
                      <a16:colId xmlns:a16="http://schemas.microsoft.com/office/drawing/2014/main" val="723402573"/>
                    </a:ext>
                  </a:extLst>
                </a:gridCol>
                <a:gridCol w="2064718">
                  <a:extLst>
                    <a:ext uri="{9D8B030D-6E8A-4147-A177-3AD203B41FA5}">
                      <a16:colId xmlns:a16="http://schemas.microsoft.com/office/drawing/2014/main" val="1109277753"/>
                    </a:ext>
                  </a:extLst>
                </a:gridCol>
              </a:tblGrid>
              <a:tr h="4047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err="1">
                          <a:effectLst/>
                        </a:rPr>
                        <a:t>Operacion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Mejor tiempo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Peor tiempo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Tiempo promedio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18124702"/>
                  </a:ext>
                </a:extLst>
              </a:tr>
              <a:tr h="3961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err="1">
                          <a:effectLst/>
                        </a:rPr>
                        <a:t>leerArchivo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653 ms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1.9 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1.3 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49495164"/>
                  </a:ext>
                </a:extLst>
              </a:tr>
              <a:tr h="6544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buscar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con nombre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0 ms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0.04 ms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0 .00 ms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56097706"/>
                  </a:ext>
                </a:extLst>
              </a:tr>
              <a:tr h="654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buscar</a:t>
                      </a: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con ruta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0.07ms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0.23 ms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0.013ms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41156715"/>
                  </a:ext>
                </a:extLst>
              </a:tr>
              <a:tr h="38751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imprimir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0.87ms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4ms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2.8 ms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32587564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7E242644-DB50-4ADA-AB2F-BB2D3A58283E}"/>
              </a:ext>
            </a:extLst>
          </p:cNvPr>
          <p:cNvSpPr txBox="1"/>
          <p:nvPr/>
        </p:nvSpPr>
        <p:spPr>
          <a:xfrm>
            <a:off x="2286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Desarrollado</a:t>
            </a:r>
            <a:endParaRPr lang="en-US" sz="2800" b="1" i="1" spc="-1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2" name="Imagen 2" descr="d2ffd444-e675-4b10-b996-74f6874f9110(1).png">
            <a:extLst>
              <a:ext uri="{FF2B5EF4-FFF2-40B4-BE49-F238E27FC236}">
                <a16:creationId xmlns:a16="http://schemas.microsoft.com/office/drawing/2014/main" id="{57E553A3-9657-414B-8A30-DF26D7724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7"/>
          <a:stretch/>
        </p:blipFill>
        <p:spPr>
          <a:xfrm>
            <a:off x="209550" y="942975"/>
            <a:ext cx="8642882" cy="4642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2017-10-30T04:16:39Z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