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3" r:id="rId5"/>
    <p:sldId id="264" r:id="rId6"/>
    <p:sldId id="259" r:id="rId7"/>
    <p:sldId id="260" r:id="rId8"/>
    <p:sldId id="261" r:id="rId9"/>
    <p:sldId id="262" r:id="rId10"/>
  </p:sldIdLst>
  <p:sldSz cx="9144000" cy="6858000" type="screen4x3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2015FE-E297-4ABD-9B63-DFADA84C427A}" v="138" dt="2017-10-02T03:24:10.138"/>
    <p1510:client id="{BD4D0BBE-E329-4FA8-A977-E389921ABA6F}" v="57" dt="2017-10-02T03:26:38.2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.facebook.com/l.php?u=https://arxiv.org/abs/1611.04156&amp;h=IAQFlqjZK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10540" y="1332114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/>
            <a:r>
              <a:rPr lang="en-US" sz="4000" b="1" i="1">
                <a:solidFill>
                  <a:srgbClr val="333F4F"/>
                </a:solidFill>
                <a:latin typeface="+mj-lt"/>
                <a:cs typeface="Arial"/>
              </a:rPr>
              <a:t>Segunda </a:t>
            </a:r>
            <a:r>
              <a:rPr lang="en-US" sz="4000" b="1" i="1" err="1">
                <a:solidFill>
                  <a:srgbClr val="333F4F"/>
                </a:solidFill>
                <a:latin typeface="+mj-lt"/>
                <a:cs typeface="Arial"/>
              </a:rPr>
              <a:t>entrega</a:t>
            </a:r>
            <a:r>
              <a:rPr lang="en-US" sz="4000" b="1" i="1">
                <a:solidFill>
                  <a:srgbClr val="333F4F"/>
                </a:solidFill>
                <a:latin typeface="+mj-lt"/>
                <a:cs typeface="Arial"/>
              </a:rPr>
              <a:t> </a:t>
            </a:r>
            <a:r>
              <a:rPr lang="en-US" sz="4000" b="1" i="1" err="1">
                <a:solidFill>
                  <a:srgbClr val="333F4F"/>
                </a:solidFill>
                <a:latin typeface="+mj-lt"/>
                <a:cs typeface="Arial"/>
              </a:rPr>
              <a:t>proyecto</a:t>
            </a:r>
            <a:r>
              <a:rPr lang="en-US" sz="4000" b="1" i="1">
                <a:solidFill>
                  <a:srgbClr val="333F4F"/>
                </a:solidFill>
                <a:latin typeface="+mj-lt"/>
                <a:cs typeface="Arial"/>
              </a:rPr>
              <a:t> </a:t>
            </a:r>
            <a:r>
              <a:rPr lang="en-US" sz="4000" b="1" i="1" err="1">
                <a:solidFill>
                  <a:srgbClr val="333F4F"/>
                </a:solidFill>
                <a:latin typeface="+mj-lt"/>
                <a:cs typeface="Arial"/>
              </a:rPr>
              <a:t>estructura</a:t>
            </a:r>
            <a:r>
              <a:rPr lang="en-US" sz="4000" b="1" i="1">
                <a:solidFill>
                  <a:srgbClr val="333F4F"/>
                </a:solidFill>
                <a:latin typeface="+mj-lt"/>
                <a:cs typeface="Arial"/>
              </a:rPr>
              <a:t> de </a:t>
            </a:r>
            <a:r>
              <a:rPr lang="en-US" sz="4000" b="1" i="1" err="1">
                <a:solidFill>
                  <a:srgbClr val="333F4F"/>
                </a:solidFill>
                <a:latin typeface="+mj-lt"/>
                <a:cs typeface="Arial"/>
              </a:rPr>
              <a:t>datos</a:t>
            </a:r>
            <a:r>
              <a:rPr lang="en-US" sz="4000" b="1" i="1">
                <a:solidFill>
                  <a:srgbClr val="333F4F"/>
                </a:solidFill>
                <a:latin typeface="+mj-lt"/>
                <a:cs typeface="Arial"/>
              </a:rPr>
              <a:t> y </a:t>
            </a:r>
            <a:r>
              <a:rPr lang="en-US" sz="4000" b="1" i="1" err="1">
                <a:solidFill>
                  <a:srgbClr val="333F4F"/>
                </a:solidFill>
                <a:latin typeface="+mj-lt"/>
                <a:cs typeface="Arial"/>
              </a:rPr>
              <a:t>algoritmos</a:t>
            </a:r>
            <a:r>
              <a:rPr lang="en-US" sz="4000" b="1" i="1">
                <a:solidFill>
                  <a:srgbClr val="333F4F"/>
                </a:solidFill>
                <a:latin typeface="+mj-lt"/>
                <a:cs typeface="Arial"/>
              </a:rPr>
              <a:t> l</a:t>
            </a:r>
            <a:endParaRPr lang="en-US" sz="4000" b="1" i="1" strike="noStrike">
              <a:solidFill>
                <a:srgbClr val="333F4F"/>
              </a:solidFill>
              <a:latin typeface="+mj-lt"/>
              <a:cs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7640" y="2952959"/>
            <a:ext cx="8456760" cy="18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US" sz="2400" b="1" i="1">
                <a:solidFill>
                  <a:srgbClr val="1F4E79"/>
                </a:solidFill>
                <a:latin typeface="Calibri"/>
              </a:rPr>
              <a:t>Luis Javier Palacio Mesa</a:t>
            </a:r>
            <a:endParaRPr lang="en-US" sz="2400" b="1" i="1" strike="noStrike">
              <a:solidFill>
                <a:srgbClr val="1F4E79"/>
              </a:solidFill>
              <a:latin typeface="Calibri"/>
            </a:endParaRPr>
          </a:p>
          <a:p>
            <a:pPr algn="ctr"/>
            <a:r>
              <a:rPr lang="en-US" sz="2400" b="1" i="1">
                <a:solidFill>
                  <a:srgbClr val="1F4E79"/>
                </a:solidFill>
                <a:latin typeface="Calibri"/>
                <a:ea typeface="DejaVu Sans"/>
              </a:rPr>
              <a:t>Santiago </a:t>
            </a:r>
            <a:r>
              <a:rPr lang="en-US" sz="2400" b="1" i="1" err="1">
                <a:solidFill>
                  <a:srgbClr val="1F4E79"/>
                </a:solidFill>
                <a:latin typeface="Calibri"/>
                <a:ea typeface="DejaVu Sans"/>
              </a:rPr>
              <a:t>Castrillón</a:t>
            </a:r>
            <a:r>
              <a:rPr lang="en-US" sz="2400" b="1" i="1">
                <a:solidFill>
                  <a:srgbClr val="1F4E79"/>
                </a:solidFill>
                <a:latin typeface="Calibri"/>
                <a:ea typeface="DejaVu Sans"/>
              </a:rPr>
              <a:t> </a:t>
            </a:r>
            <a:r>
              <a:rPr lang="en-US" sz="2400" b="1" i="1" err="1">
                <a:solidFill>
                  <a:srgbClr val="1F4E79"/>
                </a:solidFill>
                <a:latin typeface="Calibri"/>
                <a:ea typeface="DejaVu Sans"/>
              </a:rPr>
              <a:t>Galvis</a:t>
            </a:r>
          </a:p>
          <a:p>
            <a:pPr algn="ctr"/>
            <a:r>
              <a:rPr lang="en-US" sz="2400" b="1" i="1" err="1">
                <a:solidFill>
                  <a:srgbClr val="1F4E79"/>
                </a:solidFill>
                <a:latin typeface="Calibri"/>
                <a:ea typeface="DejaVu Sans"/>
              </a:rPr>
              <a:t>Kevyn</a:t>
            </a:r>
            <a:r>
              <a:rPr lang="en-US" sz="2400" b="1" i="1">
                <a:solidFill>
                  <a:srgbClr val="1F4E79"/>
                </a:solidFill>
                <a:latin typeface="Calibri"/>
                <a:ea typeface="DejaVu Sans"/>
              </a:rPr>
              <a:t> Santiago Gomez </a:t>
            </a:r>
            <a:r>
              <a:rPr lang="en-US" sz="2400" b="1" i="1" err="1">
                <a:solidFill>
                  <a:srgbClr val="1F4E79"/>
                </a:solidFill>
                <a:latin typeface="Calibri"/>
                <a:ea typeface="DejaVu Sans"/>
              </a:rPr>
              <a:t>Patiño</a:t>
            </a:r>
          </a:p>
          <a:p>
            <a:pPr algn="ctr">
              <a:lnSpc>
                <a:spcPct val="100000"/>
              </a:lnSpc>
            </a:pPr>
            <a:r>
              <a:rPr lang="en-US" sz="2400" b="0" i="1" strike="noStrike" spc="-1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Medellín</a:t>
            </a:r>
            <a:endParaRPr lang="en-US" sz="2400" b="0" i="1" strike="noStrike" err="1">
              <a:solidFill>
                <a:srgbClr val="1F4E79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57557" y="537579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Estructuras</a:t>
            </a:r>
            <a:r>
              <a:rPr lang="en-US" sz="2800" b="1" i="1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Datos</a:t>
            </a:r>
            <a:r>
              <a:rPr lang="en-US" sz="2800" b="1" i="1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Diseñada</a:t>
            </a:r>
            <a:endParaRPr lang="en-US" sz="2800" b="1" i="1" spc="-1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pic>
        <p:nvPicPr>
          <p:cNvPr id="2" name="Imagen 2" descr="lamism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209675"/>
            <a:ext cx="4973845" cy="3534153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5457825" y="1346260"/>
            <a:ext cx="3212792" cy="163121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/>
              <a:t>Figura 1: Una tabla de Hash que usa como clave el nombre y como valor se encuentra el número de teléfono</a:t>
            </a:r>
            <a:endParaRPr lang="es-ES" sz="2000" err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Imagen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323850"/>
            <a:ext cx="6335982" cy="397492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71450" y="4276725"/>
            <a:ext cx="8103561" cy="98488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>
                <a:latin typeface="+mn-ea"/>
                <a:cs typeface="+mn-ea"/>
              </a:rPr>
            </a:br>
            <a:r>
              <a:rPr lang="en-US" sz="2000" err="1"/>
              <a:t>Figura</a:t>
            </a:r>
            <a:r>
              <a:rPr lang="en-US" sz="2000"/>
              <a:t> 2: Imagen de </a:t>
            </a:r>
            <a:r>
              <a:rPr lang="en-US" sz="2000" err="1"/>
              <a:t>una</a:t>
            </a:r>
            <a:r>
              <a:rPr lang="en-US" sz="2000"/>
              <a:t> </a:t>
            </a:r>
            <a:r>
              <a:rPr lang="en-US" sz="2000" err="1"/>
              <a:t>operación</a:t>
            </a:r>
            <a:r>
              <a:rPr lang="en-US" sz="2000"/>
              <a:t> de </a:t>
            </a:r>
            <a:r>
              <a:rPr lang="en-US" sz="2000" err="1"/>
              <a:t>agregación</a:t>
            </a:r>
            <a:r>
              <a:rPr lang="en-US" sz="2000"/>
              <a:t> </a:t>
            </a:r>
            <a:r>
              <a:rPr lang="en-US" sz="2000" err="1"/>
              <a:t>en</a:t>
            </a:r>
            <a:r>
              <a:rPr lang="en-US" sz="2000"/>
              <a:t> </a:t>
            </a:r>
            <a:r>
              <a:rPr lang="en-US" sz="2000" err="1"/>
              <a:t>una</a:t>
            </a:r>
            <a:r>
              <a:rPr lang="en-US" sz="2000"/>
              <a:t> </a:t>
            </a:r>
            <a:r>
              <a:rPr lang="en-US" sz="2000" err="1"/>
              <a:t>tabla</a:t>
            </a:r>
            <a:r>
              <a:rPr lang="en-US" sz="2000"/>
              <a:t> de hash.</a:t>
            </a:r>
          </a:p>
        </p:txBody>
      </p:sp>
    </p:spTree>
    <p:extLst>
      <p:ext uri="{BB962C8B-B14F-4D97-AF65-F5344CB8AC3E}">
        <p14:creationId xmlns:p14="http://schemas.microsoft.com/office/powerpoint/2010/main" val="3209991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11" y="167317"/>
            <a:ext cx="5525889" cy="433800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76250" y="4810125"/>
            <a:ext cx="8771694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b="1">
                <a:solidFill>
                  <a:srgbClr val="000000"/>
                </a:solidFill>
              </a:rPr>
              <a:t>Gráfica 3: </a:t>
            </a:r>
            <a:r>
              <a:rPr lang="es-ES" sz="2000">
                <a:solidFill>
                  <a:srgbClr val="000000"/>
                </a:solidFill>
              </a:rPr>
              <a:t>Imagen de una operación de borrado de una tabla de Hash</a:t>
            </a:r>
          </a:p>
        </p:txBody>
      </p:sp>
    </p:spTree>
    <p:extLst>
      <p:ext uri="{BB962C8B-B14F-4D97-AF65-F5344CB8AC3E}">
        <p14:creationId xmlns:p14="http://schemas.microsoft.com/office/powerpoint/2010/main" val="1354258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57660" y="433215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Criterios</a:t>
            </a:r>
            <a:r>
              <a:rPr lang="en-US" sz="2800" b="1" i="1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Diseño</a:t>
            </a:r>
            <a:r>
              <a:rPr lang="en-US" sz="2800" b="1" i="1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la </a:t>
            </a:r>
            <a:r>
              <a:rPr lang="en-US" sz="28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</a:t>
            </a:r>
            <a:r>
              <a:rPr lang="en-US" sz="2800" b="1" i="1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Datos</a:t>
            </a:r>
            <a:r>
              <a:rPr lang="en-US" sz="2800" b="1" i="1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</a:p>
        </p:txBody>
      </p:sp>
      <p:sp>
        <p:nvSpPr>
          <p:cNvPr id="83" name="CustomShape 2"/>
          <p:cNvSpPr/>
          <p:nvPr/>
        </p:nvSpPr>
        <p:spPr>
          <a:xfrm>
            <a:off x="285750" y="1266825"/>
            <a:ext cx="7885113" cy="371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342900" indent="-34290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la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estructura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de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datos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es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un factor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muy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importante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en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el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sistema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de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archivos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pues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de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ella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depende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el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óptimo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funcionamiento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.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Es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por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esto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que hay que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tener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en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cuenta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los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principales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factores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que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hacen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eficiente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un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sistema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de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archivos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en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este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caso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específico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lo que se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necesita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es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almacenar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una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gran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cantidad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de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archivos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y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encontrarlos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de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una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manera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rápida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. Para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lograr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este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objetivo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se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tomaron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en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cuenta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varias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estructuras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de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almacenamiento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de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datos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como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lo son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linkedList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árbol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b,  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tabla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hash, array y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estack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.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Después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de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analizar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las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complejidades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de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estas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estructuras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en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los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objetivos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específicos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de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inserción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y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búsqueda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, se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llegó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a la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conclusión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de que la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estructura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más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eficaz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para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esto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es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la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tabla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hash,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debido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a que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en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la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inserción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, lo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único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que se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requiere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es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ingresar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una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clave, y la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función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hash se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encarga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de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determinar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el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lugar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idóneo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para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almacenarla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, de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tal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forma que para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búsquedas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posteriores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, el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tiempo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de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ejecución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sea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considerablemente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cs typeface="Arial"/>
              </a:rPr>
              <a:t>más</a:t>
            </a:r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 bajo.</a:t>
            </a:r>
            <a:endParaRPr lang="en-US" sz="160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buClr>
                <a:srgbClr val="000000"/>
              </a:buClr>
              <a:buSzPct val="45000"/>
              <a:buChar char="Ø"/>
            </a:pPr>
            <a:br>
              <a:rPr lang="en-US">
                <a:latin typeface="+mn-ea"/>
                <a:cs typeface="+mn-ea"/>
              </a:rPr>
            </a:br>
            <a:endParaRPr lang="en-US"/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2000" b="0" strike="noStrike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3360" y="302378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Consumo</a:t>
            </a:r>
            <a:r>
              <a:rPr lang="en-US" sz="2800" b="1" i="1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Tiempo</a:t>
            </a:r>
            <a:r>
              <a:rPr lang="en-US" sz="2800" b="1" i="1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y </a:t>
            </a:r>
            <a:r>
              <a:rPr lang="en-US" sz="28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Memoria</a:t>
            </a:r>
            <a:endParaRPr lang="en-US" sz="2800" b="1" i="1" spc="-1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pic>
        <p:nvPicPr>
          <p:cNvPr id="85" name="Imagen 84"/>
          <p:cNvPicPr/>
          <p:nvPr/>
        </p:nvPicPr>
        <p:blipFill>
          <a:blip r:embed="rId2"/>
          <a:stretch/>
        </p:blipFill>
        <p:spPr>
          <a:xfrm>
            <a:off x="1802768" y="1243327"/>
            <a:ext cx="5280974" cy="421243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71935" y="254160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Software </a:t>
            </a:r>
            <a:r>
              <a:rPr lang="en-US" sz="28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Desarrollado</a:t>
            </a:r>
            <a:endParaRPr lang="en-US" sz="2800" b="1" i="1" spc="-1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pic>
        <p:nvPicPr>
          <p:cNvPr id="87" name="Imagen 86"/>
          <p:cNvPicPr/>
          <p:nvPr/>
        </p:nvPicPr>
        <p:blipFill>
          <a:blip r:embed="rId2"/>
          <a:stretch/>
        </p:blipFill>
        <p:spPr>
          <a:xfrm>
            <a:off x="917151" y="1074599"/>
            <a:ext cx="7437720" cy="3853868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944861" y="5093181"/>
            <a:ext cx="7031520" cy="4552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 4: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Sistema de </a:t>
            </a:r>
            <a:r>
              <a:rPr lang="en-US" sz="16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planificación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óptima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</a:t>
            </a:r>
            <a:r>
              <a:rPr lang="en-US" sz="16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domicilios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43360" y="331898"/>
            <a:ext cx="4342495" cy="5364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4585855" y="600109"/>
            <a:ext cx="66501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5093497" y="423023"/>
            <a:ext cx="2465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>
                <a:solidFill>
                  <a:srgbClr val="FF0000"/>
                </a:solidFill>
              </a:rPr>
              <a:t>Conserven este título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748145" y="1136530"/>
            <a:ext cx="7813964" cy="37919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/>
          <p:cNvSpPr txBox="1"/>
          <p:nvPr/>
        </p:nvSpPr>
        <p:spPr>
          <a:xfrm>
            <a:off x="-86080" y="5465383"/>
            <a:ext cx="4671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>
                <a:solidFill>
                  <a:srgbClr val="FF0000"/>
                </a:solidFill>
              </a:rPr>
              <a:t>Inserten sus propias gráficas y sus explicaciones</a:t>
            </a:r>
          </a:p>
        </p:txBody>
      </p:sp>
      <p:cxnSp>
        <p:nvCxnSpPr>
          <p:cNvPr id="15" name="Conector recto de flecha 14"/>
          <p:cNvCxnSpPr/>
          <p:nvPr/>
        </p:nvCxnSpPr>
        <p:spPr>
          <a:xfrm flipH="1">
            <a:off x="1025236" y="4928467"/>
            <a:ext cx="13856" cy="5369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42900" y="330953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Reporte</a:t>
            </a:r>
            <a:r>
              <a:rPr lang="en-US" sz="2800" b="1" i="1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aceptado</a:t>
            </a:r>
            <a:r>
              <a:rPr lang="en-US" sz="2800" b="1" i="1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en</a:t>
            </a:r>
            <a:r>
              <a:rPr lang="en-US" sz="2800" b="1" i="1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arXiv</a:t>
            </a:r>
            <a:endParaRPr lang="en-US" sz="2800" b="1" i="1" spc="-1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600075" y="1268730"/>
            <a:ext cx="8172450" cy="1393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buClr>
                <a:srgbClr val="000000"/>
              </a:buClr>
              <a:buSzPct val="45000"/>
            </a:pPr>
            <a:r>
              <a:rPr lang="es-CO" sz="18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C. Patiño-Forero, M. Agudelo-Toro, and M. Toro. </a:t>
            </a:r>
            <a:r>
              <a:rPr lang="en-US" sz="18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Planning system for deliveries in </a:t>
            </a:r>
            <a:r>
              <a:rPr lang="en-US" sz="1800" b="0" strike="noStrike" spc="-1" err="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Medellín</a:t>
            </a:r>
            <a:r>
              <a:rPr lang="en-US" sz="18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. </a:t>
            </a:r>
            <a:r>
              <a:rPr lang="en-US" sz="1800" b="0" strike="noStrike" spc="-1" err="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ArXiv</a:t>
            </a:r>
            <a:r>
              <a:rPr lang="en-US" sz="18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e-prints, Nov. 2016. Available at: </a:t>
            </a:r>
            <a:r>
              <a:rPr lang="en-US" sz="18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  <a:hlinkClick r:id="rId2"/>
              </a:rPr>
              <a:t>https://arxiv.org/abs/1611.04156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42900" y="1268729"/>
            <a:ext cx="8565573" cy="11558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3851564" y="2424544"/>
            <a:ext cx="803563" cy="3236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4524471" y="2662290"/>
            <a:ext cx="2465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>
                <a:solidFill>
                  <a:srgbClr val="FF0000"/>
                </a:solidFill>
              </a:rPr>
              <a:t>Inserten el enlace del reporte aceptado en </a:t>
            </a:r>
            <a:r>
              <a:rPr lang="es-CO" sz="1400" i="1" err="1">
                <a:solidFill>
                  <a:srgbClr val="FF0000"/>
                </a:solidFill>
              </a:rPr>
              <a:t>arXiv</a:t>
            </a:r>
            <a:endParaRPr lang="es-CO" sz="1400" i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2017-10-02T03:27:55Z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