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CO" sz="32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OPTIMIZACIÓN </a:t>
            </a:r>
            <a:r>
              <a:rPr lang="es-CO" sz="32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 RUTEO PARA VEHÍCULOS DISTRIBUIDORES </a:t>
            </a:r>
            <a:r>
              <a:rPr lang="es-CO" sz="32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ELÉCTRICOS</a:t>
            </a:r>
            <a:endParaRPr lang="en-US" sz="1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Luis Javier Palacio Mesa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Santiago </a:t>
            </a:r>
            <a:r>
              <a:rPr lang="en-US" sz="2400" b="1" i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Castrillón</a:t>
            </a: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i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Galvis</a:t>
            </a:r>
            <a:endParaRPr lang="en-US" sz="2400" b="1" i="1" spc="-1" dirty="0" smtClean="0">
              <a:solidFill>
                <a:srgbClr val="1F4E7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Alejandro Arroyave Bedoya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 de mayo de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88061" y="4978759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1: </a:t>
            </a:r>
            <a:r>
              <a:rPr lang="es-ES" dirty="0" smtClean="0"/>
              <a:t>Grafo </a:t>
            </a:r>
            <a:r>
              <a:rPr lang="es-ES" dirty="0"/>
              <a:t>representado por matriz de </a:t>
            </a:r>
            <a:r>
              <a:rPr lang="es-ES" dirty="0" smtClean="0"/>
              <a:t>adyacencia.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77" y="1151740"/>
            <a:ext cx="3258168" cy="3175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 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25105" y="4442904"/>
            <a:ext cx="4058698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funcionando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rutas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calculadas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por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medio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del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vecino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mas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cercano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para TSP)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5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del algoritmo para el peor de los casos, el mejor y el caso promedio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" name="Imagen 15"/>
          <p:cNvPicPr/>
          <p:nvPr/>
        </p:nvPicPr>
        <p:blipFill>
          <a:blip r:embed="rId2"/>
          <a:stretch>
            <a:fillRect/>
          </a:stretch>
        </p:blipFill>
        <p:spPr>
          <a:xfrm>
            <a:off x="526473" y="2119745"/>
            <a:ext cx="3726872" cy="21336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03" y="2304345"/>
            <a:ext cx="4721685" cy="1768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83580" y="837063"/>
            <a:ext cx="646612" cy="73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6" name="Elipse 5"/>
          <p:cNvSpPr/>
          <p:nvPr/>
        </p:nvSpPr>
        <p:spPr>
          <a:xfrm>
            <a:off x="1928403" y="1204455"/>
            <a:ext cx="646612" cy="73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7" name="Elipse 6"/>
          <p:cNvSpPr/>
          <p:nvPr/>
        </p:nvSpPr>
        <p:spPr>
          <a:xfrm>
            <a:off x="4438107" y="3635781"/>
            <a:ext cx="646612" cy="73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8" name="Elipse 7"/>
          <p:cNvSpPr/>
          <p:nvPr/>
        </p:nvSpPr>
        <p:spPr>
          <a:xfrm>
            <a:off x="1369150" y="3061014"/>
            <a:ext cx="646612" cy="73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11" name="Elipse 10"/>
          <p:cNvSpPr/>
          <p:nvPr/>
        </p:nvSpPr>
        <p:spPr>
          <a:xfrm>
            <a:off x="6730638" y="1970265"/>
            <a:ext cx="646612" cy="73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13" name="Rectángulo 12"/>
          <p:cNvSpPr/>
          <p:nvPr/>
        </p:nvSpPr>
        <p:spPr>
          <a:xfrm>
            <a:off x="3477986" y="2100894"/>
            <a:ext cx="538843" cy="4735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016829" y="2574423"/>
            <a:ext cx="600892" cy="10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5084719" y="2574423"/>
            <a:ext cx="1645919" cy="122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ángulo isósceles 25"/>
          <p:cNvSpPr/>
          <p:nvPr/>
        </p:nvSpPr>
        <p:spPr>
          <a:xfrm>
            <a:off x="5365567" y="2102527"/>
            <a:ext cx="431075" cy="372292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28" name="Triángulo isósceles 27"/>
          <p:cNvSpPr/>
          <p:nvPr/>
        </p:nvSpPr>
        <p:spPr>
          <a:xfrm>
            <a:off x="6838405" y="4213811"/>
            <a:ext cx="431075" cy="37229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cxnSp>
        <p:nvCxnSpPr>
          <p:cNvPr id="33" name="Conector recto de flecha 32"/>
          <p:cNvCxnSpPr>
            <a:endCxn id="28" idx="0"/>
          </p:cNvCxnSpPr>
          <p:nvPr/>
        </p:nvCxnSpPr>
        <p:spPr>
          <a:xfrm>
            <a:off x="7053943" y="2783429"/>
            <a:ext cx="0" cy="143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H="1" flipV="1">
            <a:off x="6244046" y="1571848"/>
            <a:ext cx="685800" cy="279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endCxn id="26" idx="0"/>
          </p:cNvCxnSpPr>
          <p:nvPr/>
        </p:nvCxnSpPr>
        <p:spPr>
          <a:xfrm flipH="1">
            <a:off x="5581105" y="1454283"/>
            <a:ext cx="215537" cy="6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 flipV="1">
            <a:off x="4016829" y="2269078"/>
            <a:ext cx="1348739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13" idx="1"/>
          </p:cNvCxnSpPr>
          <p:nvPr/>
        </p:nvCxnSpPr>
        <p:spPr>
          <a:xfrm flipH="1" flipV="1">
            <a:off x="2623592" y="1571848"/>
            <a:ext cx="854394" cy="765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H="1">
            <a:off x="1776549" y="1970266"/>
            <a:ext cx="372292" cy="1000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 flipV="1">
            <a:off x="2015761" y="2574423"/>
            <a:ext cx="1431404" cy="731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4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83416" y="2153583"/>
            <a:ext cx="66339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implementado con una matriz de adyacencia, ya que al ser un grafo completo no dirigido se ocuparía la misma memoria que al utilizar listas de adyacencia, y al hacer este cambio se optimizan todas las operaciones de esta estructura de datos, quedando la mayoría en O (1).</a:t>
            </a:r>
            <a:endParaRPr lang="es-CO" sz="2000" dirty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706582" y="5003216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ES" sz="1400" dirty="0"/>
              <a:t>C</a:t>
            </a:r>
            <a:r>
              <a:rPr lang="es-ES" sz="1400" dirty="0" smtClean="0"/>
              <a:t>onsumo </a:t>
            </a:r>
            <a:r>
              <a:rPr lang="es-ES" sz="1400" dirty="0"/>
              <a:t>de memoria de un algoritmo </a:t>
            </a:r>
            <a:r>
              <a:rPr lang="es-ES" sz="1400" dirty="0" smtClean="0"/>
              <a:t>del vecino mas cercano para TSP.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11" y="916538"/>
            <a:ext cx="4199880" cy="394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funcionamiento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81221" y="5032559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Tiempos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recorridos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cada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ruta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hecha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por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el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</a:t>
            </a:r>
            <a:endParaRPr lang="en-US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6" y="868319"/>
            <a:ext cx="4084527" cy="4036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07" y="1272524"/>
            <a:ext cx="5077588" cy="3355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1107</TotalTime>
  <Words>176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Santiago Castrillon</cp:lastModifiedBy>
  <cp:revision>92</cp:revision>
  <dcterms:created xsi:type="dcterms:W3CDTF">2015-03-03T14:30:17Z</dcterms:created>
  <dcterms:modified xsi:type="dcterms:W3CDTF">2018-05-24T05:58:10Z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