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7D9F-B2D0-4828-B492-9B4957A9A668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E498-952C-4327-9972-547E1C578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CE498-952C-4327-9972-547E1C578B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73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8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79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62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04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7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1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3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5EC3-6C6F-4658-B0D2-509166C41EDB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0DF294-C49C-4294-AF8F-564FEA5334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6928"/>
            <a:ext cx="3854528" cy="1078992"/>
          </a:xfrm>
        </p:spPr>
        <p:txBody>
          <a:bodyPr>
            <a:normAutofit/>
          </a:bodyPr>
          <a:lstStyle/>
          <a:p>
            <a:r>
              <a:rPr lang="ru-RU" b="1" dirty="0" smtClean="0"/>
              <a:t>Детализация и чёткое прописывание бизнес-целей: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4256" y="1993393"/>
            <a:ext cx="5058791" cy="336812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677334" y="1993393"/>
            <a:ext cx="3854528" cy="336812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Освоить новые каналы для информирования покупателей о выходе новых товаров и стимулировать спрос на новые вещи.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Приложение должно стимулировать людей по всему миру соревноваться с собой и другими, повышая </a:t>
            </a:r>
            <a:r>
              <a:rPr lang="ru-RU" dirty="0" err="1"/>
              <a:t>вовлечённость</a:t>
            </a:r>
            <a:r>
              <a:rPr lang="ru-RU" dirty="0"/>
              <a:t> в здоровый образ жизни и повышая качество жизни.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6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99383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и описание архитектурных опций и обоснование выбора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162" y="1508760"/>
            <a:ext cx="5078438" cy="30841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508761"/>
            <a:ext cx="3854528" cy="453260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Микросервисная</a:t>
            </a:r>
            <a:r>
              <a:rPr lang="ru-RU" dirty="0"/>
              <a:t> архитектура.(группы сервисов  объединены в независимые модули, внутри модуля также  слабосвязанные).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Использования оркестратора </a:t>
            </a:r>
            <a:r>
              <a:rPr lang="en-US" dirty="0"/>
              <a:t>bpm </a:t>
            </a:r>
            <a:r>
              <a:rPr lang="en-US" dirty="0" err="1"/>
              <a:t>camunda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Общий</a:t>
            </a:r>
            <a:r>
              <a:rPr lang="en-US" dirty="0"/>
              <a:t> backend(</a:t>
            </a:r>
            <a:r>
              <a:rPr lang="en-US" dirty="0" err="1"/>
              <a:t>Spring,C#,GO</a:t>
            </a:r>
            <a:r>
              <a:rPr lang="en-US" dirty="0"/>
              <a:t>).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Front</a:t>
            </a:r>
            <a:r>
              <a:rPr lang="ru-RU" dirty="0"/>
              <a:t> версия для </a:t>
            </a:r>
            <a:r>
              <a:rPr lang="ru-RU" dirty="0" err="1"/>
              <a:t>андроид</a:t>
            </a:r>
            <a:r>
              <a:rPr lang="ru-RU" dirty="0"/>
              <a:t> и  </a:t>
            </a:r>
            <a:r>
              <a:rPr lang="ru-RU" dirty="0" err="1"/>
              <a:t>apple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Общая база данных </a:t>
            </a:r>
            <a:r>
              <a:rPr lang="ru-RU" dirty="0" err="1"/>
              <a:t>oracle,MySql,Posgres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Два </a:t>
            </a:r>
            <a:r>
              <a:rPr lang="ru-RU" dirty="0" err="1"/>
              <a:t>StandBy</a:t>
            </a:r>
            <a:r>
              <a:rPr lang="ru-RU" dirty="0"/>
              <a:t> </a:t>
            </a:r>
            <a:r>
              <a:rPr lang="ru-RU" dirty="0" err="1"/>
              <a:t>сервира</a:t>
            </a:r>
            <a:r>
              <a:rPr lang="ru-RU" dirty="0"/>
              <a:t>  в разных ЦОД.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3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038" y="514924"/>
            <a:ext cx="3854528" cy="522220"/>
          </a:xfrm>
        </p:spPr>
        <p:txBody>
          <a:bodyPr/>
          <a:lstStyle/>
          <a:p>
            <a:r>
              <a:rPr lang="ru-RU" b="1" dirty="0"/>
              <a:t>Список ADR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763" y="1335024"/>
            <a:ext cx="5347412" cy="33618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335024"/>
            <a:ext cx="3854528" cy="4544567"/>
          </a:xfrm>
        </p:spPr>
        <p:txBody>
          <a:bodyPr/>
          <a:lstStyle/>
          <a:p>
            <a:r>
              <a:rPr lang="ru-RU" dirty="0" err="1"/>
              <a:t>Jira</a:t>
            </a:r>
            <a:r>
              <a:rPr lang="ru-RU" dirty="0"/>
              <a:t> фиксация задач  изменений  и принятых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4632"/>
            <a:ext cx="3854528" cy="704088"/>
          </a:xfrm>
        </p:spPr>
        <p:txBody>
          <a:bodyPr/>
          <a:lstStyle/>
          <a:p>
            <a:r>
              <a:rPr lang="ru-RU" b="1" dirty="0"/>
              <a:t>Описание сценариев использования приложения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344169"/>
            <a:ext cx="3854528" cy="469719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Выбор спортивного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Продажа спортивного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Отслежевание</a:t>
            </a:r>
            <a:r>
              <a:rPr lang="ru-RU" dirty="0"/>
              <a:t> заказов.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Реклама спортивного оборудование.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Продвижение бренда компании.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Индивидуальное использования для спорта и мониторинга результатов.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Групповое использование для  создание спортивных групп.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Поиск людей со схожими интересами.</a:t>
            </a:r>
          </a:p>
          <a:p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901" y="1490472"/>
            <a:ext cx="5170587" cy="33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606484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Базовая архитектура с учётом ограничений бизнес-требований, НФТ, выбранной архитектуры, адресация атрибутов качества.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11096"/>
            <a:ext cx="4150698" cy="494690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магазин.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заказа.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склад.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оплаты.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трекинга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регистрации.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авторизации.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пользователя(Обширный </a:t>
            </a: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здесь собраны  все  личные данные и    показатели, также  история тренировок).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группа.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ru-RU" dirty="0"/>
              <a:t>интеграции.</a:t>
            </a:r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2" y="514350"/>
            <a:ext cx="4654296" cy="60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514924"/>
            <a:ext cx="3854528" cy="778252"/>
          </a:xfrm>
        </p:spPr>
        <p:txBody>
          <a:bodyPr/>
          <a:lstStyle/>
          <a:p>
            <a:r>
              <a:rPr lang="ru-RU" b="1" dirty="0"/>
              <a:t>Информационное представление: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614" y="1533485"/>
            <a:ext cx="3854528" cy="39254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Информационное </a:t>
            </a:r>
            <a:r>
              <a:rPr lang="ru-RU" dirty="0"/>
              <a:t>представление программного обеспечения относится к обработке, передаче, хранению и управлению данными. Оно определяет</a:t>
            </a:r>
            <a:r>
              <a:rPr lang="en-US" dirty="0"/>
              <a:t>, </a:t>
            </a:r>
            <a:r>
              <a:rPr lang="ru-RU" dirty="0"/>
              <a:t>как данные организованы</a:t>
            </a:r>
            <a:r>
              <a:rPr lang="en-US" dirty="0"/>
              <a:t>, </a:t>
            </a:r>
            <a:r>
              <a:rPr lang="ru-RU" dirty="0"/>
              <a:t>как они взаимодействуют с другими компонентами системы и как они обрабатываются для достижения желаемых результатов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2" y="514350"/>
            <a:ext cx="4509914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10372"/>
          </a:xfrm>
        </p:spPr>
        <p:txBody>
          <a:bodyPr/>
          <a:lstStyle/>
          <a:p>
            <a:r>
              <a:rPr lang="ru-RU" b="1" dirty="0"/>
              <a:t>Многозадачность (</a:t>
            </a:r>
            <a:r>
              <a:rPr lang="ru-RU" b="1" dirty="0" err="1"/>
              <a:t>concurrency</a:t>
            </a:r>
            <a:r>
              <a:rPr lang="ru-RU" b="1" dirty="0"/>
              <a:t>):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344169"/>
            <a:ext cx="3854528" cy="4017350"/>
          </a:xfrm>
        </p:spPr>
        <p:txBody>
          <a:bodyPr/>
          <a:lstStyle/>
          <a:p>
            <a:r>
              <a:rPr lang="ru-RU" dirty="0" smtClean="0"/>
              <a:t>Многозадачность </a:t>
            </a:r>
            <a:r>
              <a:rPr lang="ru-RU" dirty="0"/>
              <a:t>относится к способности программного обеспечения обрабатывать несколько задач одновременно или параллельно. Это важное представление, особенно в современных информационных системах, где множество операций и запросов выполняются одновременно. Многозадачность позволяет оптимизировать использование ресурсов и повышает эффективность работы системы.</a:t>
            </a:r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514924"/>
            <a:ext cx="5458968" cy="42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92668"/>
          </a:xfrm>
        </p:spPr>
        <p:txBody>
          <a:bodyPr/>
          <a:lstStyle/>
          <a:p>
            <a:r>
              <a:rPr lang="ru-RU" b="1" dirty="0"/>
              <a:t>Инфраструктурное представление: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380745"/>
            <a:ext cx="3854528" cy="3980774"/>
          </a:xfrm>
        </p:spPr>
        <p:txBody>
          <a:bodyPr/>
          <a:lstStyle/>
          <a:p>
            <a:r>
              <a:rPr lang="ru-RU" dirty="0" smtClean="0"/>
              <a:t>Инфраструктурное </a:t>
            </a:r>
            <a:r>
              <a:rPr lang="ru-RU" dirty="0"/>
              <a:t>представление программного обеспечения отражает его взаимодействие с аппаратными и программными компонентами, на которых оно функционирует. Оно описывает, как программное обеспечение использует ресурсы и сервисы операционной системы, сети, базы данных и других компонентов инфраструктуры для выполнения своих задач.</a:t>
            </a:r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3" y="514350"/>
            <a:ext cx="5014474" cy="56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9266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Представление безопасности</a:t>
            </a:r>
            <a:r>
              <a:rPr lang="ru-RU" b="1" dirty="0" smtClean="0"/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08177"/>
            <a:ext cx="3854528" cy="3953342"/>
          </a:xfrm>
        </p:spPr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/>
              <a:t>безопасности программного обеспечения фокусируется на защите данных, информации и системы от несанкционированного доступа, угроз и потенциальных уязвимостей. Оно включает в себя реализацию соответствующих механизмов и политик безопасности, а также обеспечение конфиденциальности, целостности и доступности данных.</a:t>
            </a:r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514924"/>
            <a:ext cx="5342255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048700"/>
          </a:xfrm>
        </p:spPr>
        <p:txBody>
          <a:bodyPr/>
          <a:lstStyle/>
          <a:p>
            <a:r>
              <a:rPr lang="ru-RU" b="1" dirty="0"/>
              <a:t>Анализ рисков созданной архитектуры, компромиссов.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625" y="1167592"/>
            <a:ext cx="4513262" cy="419392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563625"/>
            <a:ext cx="3854528" cy="379789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Сложная поддержка так  как мы создали  12  модулей  в  каждом  модуле  от одного до  1000(поставим такое ограничения) сервисов  при этом  может быть до 10 копий одного 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</a:t>
            </a:r>
            <a:r>
              <a:rPr lang="ru-RU" dirty="0" err="1"/>
              <a:t>оракле</a:t>
            </a:r>
            <a:r>
              <a:rPr lang="ru-RU" dirty="0"/>
              <a:t>  стоит очень дорого,  риск  что это будет необоснованно дорого.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не обеспечить слабую связанность тогда при отключении одного сервиса может произойти каскадное отключения зависимы компонентов.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27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3" y="514924"/>
            <a:ext cx="8722699" cy="746948"/>
          </a:xfrm>
        </p:spPr>
        <p:txBody>
          <a:bodyPr>
            <a:normAutofit/>
          </a:bodyPr>
          <a:lstStyle/>
          <a:p>
            <a:r>
              <a:rPr lang="ru-RU" b="1" dirty="0"/>
              <a:t>Стоимость владения системой в первый, второй и пятый годы с учётом роста данных и базы пользователей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472184"/>
            <a:ext cx="9042738" cy="49286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 представляет собой надежную платформу предназначенную для охвата большого количества пользователей. Окупаемость будет зависит от многих факторов,  один  из них  сколько будет затрачено на рекламу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Самые  большие  вложения  в  первых год,  мы  говорим о затратах на  само приложения  и  его рекламу.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Первый год</a:t>
            </a:r>
            <a:r>
              <a:rPr lang="en-US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Закупка сервисного оборудования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Оплата труда Разработчиков, аналитиков, архитекторов, </a:t>
            </a:r>
            <a:r>
              <a:rPr lang="ru-RU" dirty="0" err="1"/>
              <a:t>тестировщиков</a:t>
            </a:r>
            <a:r>
              <a:rPr lang="ru-RU" dirty="0"/>
              <a:t>, администраторов.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Аренда ЦОД.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Закупка лицензий.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Реклама.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Второй и последующие годы</a:t>
            </a:r>
            <a:r>
              <a:rPr lang="en-US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Оплата труда Разработчиков, аналитиков, архитекторов,  </a:t>
            </a:r>
            <a:r>
              <a:rPr lang="ru-RU" dirty="0" err="1"/>
              <a:t>тестировщиков</a:t>
            </a:r>
            <a:r>
              <a:rPr lang="ru-RU" dirty="0"/>
              <a:t>, администраторов.(так  как  любое приложение нужно дорабатывать и поддерживать,  остаются  все  специалисты но их количество и объём  средств на оплату сокращается.)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Аренда ЦОД.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0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1"/>
            <a:ext cx="9831009" cy="6096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Arial" panose="020B0604020202020204" pitchFamily="34" charset="0"/>
              </a:rPr>
              <a:t>Анализ и список функциональных требований.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74172" y="609600"/>
            <a:ext cx="5573486" cy="6248399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sz="2500" dirty="0"/>
              <a:t>Приложение магазин(домен)</a:t>
            </a:r>
          </a:p>
          <a:p>
            <a:pPr lvl="0"/>
            <a:r>
              <a:rPr lang="ru-RU" sz="2500" dirty="0"/>
              <a:t>Приложение должно само поддерживаться.</a:t>
            </a:r>
          </a:p>
          <a:p>
            <a:pPr lvl="0"/>
            <a:r>
              <a:rPr lang="ru-RU" sz="2500" dirty="0"/>
              <a:t>Формирование такого образа бренда в глазах участников.</a:t>
            </a:r>
          </a:p>
          <a:p>
            <a:pPr lvl="0"/>
            <a:r>
              <a:rPr lang="ru-RU" sz="2500" dirty="0"/>
              <a:t>Возможность указания своего спортивного инвентаря (обувь, снаряды) для подсказок по составлению тренировок или своевременного обновления обуви. </a:t>
            </a:r>
          </a:p>
          <a:p>
            <a:pPr lvl="0"/>
            <a:r>
              <a:rPr lang="ru-RU" sz="2500" dirty="0"/>
              <a:t>Внедрение </a:t>
            </a:r>
            <a:r>
              <a:rPr lang="ru-RU" sz="2500" dirty="0" err="1"/>
              <a:t>промоакций</a:t>
            </a:r>
            <a:r>
              <a:rPr lang="ru-RU" sz="2500" dirty="0"/>
              <a:t> и новостей спорта в зависимости от характера тренировок для </a:t>
            </a:r>
            <a:r>
              <a:rPr lang="ru-RU" sz="2500" dirty="0" err="1"/>
              <a:t>вовлечённости</a:t>
            </a:r>
            <a:r>
              <a:rPr lang="ru-RU" sz="2500" dirty="0"/>
              <a:t>.</a:t>
            </a:r>
          </a:p>
          <a:p>
            <a:pPr lvl="0"/>
            <a:r>
              <a:rPr lang="ru-RU" sz="2500" dirty="0"/>
              <a:t>Лёгкая интеграция существующих приложений компании для облегчения продаж. </a:t>
            </a:r>
          </a:p>
          <a:p>
            <a:pPr lvl="0"/>
            <a:r>
              <a:rPr lang="ru-RU" sz="2500" dirty="0"/>
              <a:t>Возможность вставки региональных </a:t>
            </a:r>
            <a:r>
              <a:rPr lang="ru-RU" sz="2500" dirty="0" err="1"/>
              <a:t>промоакций</a:t>
            </a:r>
            <a:r>
              <a:rPr lang="ru-RU" sz="2500" dirty="0"/>
              <a:t>.</a:t>
            </a:r>
          </a:p>
          <a:p>
            <a:pPr lvl="0"/>
            <a:r>
              <a:rPr lang="ru-RU" sz="2500" dirty="0"/>
              <a:t>Доставка (домен)</a:t>
            </a:r>
          </a:p>
          <a:p>
            <a:pPr lvl="0"/>
            <a:r>
              <a:rPr lang="ru-RU" sz="2500" dirty="0"/>
              <a:t>Возможность отслеживать доставку.</a:t>
            </a:r>
          </a:p>
          <a:p>
            <a:pPr lvl="0"/>
            <a:r>
              <a:rPr lang="ru-RU" sz="2500" dirty="0"/>
              <a:t>Возможность перенести доставку.</a:t>
            </a:r>
          </a:p>
          <a:p>
            <a:pPr lvl="0"/>
            <a:r>
              <a:rPr lang="ru-RU" sz="2500" dirty="0"/>
              <a:t>Уведомление о доставке.</a:t>
            </a:r>
          </a:p>
          <a:p>
            <a:pPr lvl="0"/>
            <a:r>
              <a:rPr lang="ru-RU" sz="2500" dirty="0"/>
              <a:t>Изменения статуса товара при его доставке.</a:t>
            </a:r>
          </a:p>
          <a:p>
            <a:pPr lvl="0"/>
            <a:r>
              <a:rPr lang="ru-RU" sz="2500" dirty="0"/>
              <a:t>Возможность связаться с курьером доставляющим товар.</a:t>
            </a:r>
          </a:p>
          <a:p>
            <a:pPr lvl="0"/>
            <a:r>
              <a:rPr lang="ru-RU" sz="2500" dirty="0"/>
              <a:t>Склад(домен)</a:t>
            </a:r>
          </a:p>
          <a:p>
            <a:pPr lvl="0"/>
            <a:r>
              <a:rPr lang="ru-RU" sz="2500" dirty="0"/>
              <a:t>Возможность отслеживать статус товара.</a:t>
            </a:r>
          </a:p>
          <a:p>
            <a:pPr lvl="0"/>
            <a:r>
              <a:rPr lang="ru-RU" sz="2500" dirty="0"/>
              <a:t>Возможность изменения статуса товара.</a:t>
            </a:r>
          </a:p>
          <a:p>
            <a:pPr lvl="0"/>
            <a:r>
              <a:rPr lang="ru-RU" sz="2500" dirty="0"/>
              <a:t>Перенос  товара с одного склада на другой.</a:t>
            </a:r>
          </a:p>
          <a:p>
            <a:pPr lvl="0"/>
            <a:r>
              <a:rPr lang="ru-RU" sz="2500" dirty="0"/>
              <a:t>Списание товара при его доставке.</a:t>
            </a:r>
          </a:p>
          <a:p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99314" y="493486"/>
            <a:ext cx="6125029" cy="6981371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sz="2500" dirty="0"/>
              <a:t>Приложение пользователя(личные данные и метрики)(домен)</a:t>
            </a:r>
          </a:p>
          <a:p>
            <a:pPr lvl="0"/>
            <a:r>
              <a:rPr lang="ru-RU" sz="2500" dirty="0"/>
              <a:t>Приложение должно формировать социальные группы по интересам.</a:t>
            </a:r>
          </a:p>
          <a:p>
            <a:pPr lvl="0"/>
            <a:r>
              <a:rPr lang="ru-RU" sz="2500" dirty="0"/>
              <a:t>Приложение должно само поддерживаться.</a:t>
            </a:r>
          </a:p>
          <a:p>
            <a:pPr lvl="0"/>
            <a:r>
              <a:rPr lang="ru-RU" sz="2500" dirty="0"/>
              <a:t>Участники будут общаться и влиять друг на друга.</a:t>
            </a:r>
          </a:p>
          <a:p>
            <a:pPr lvl="0"/>
            <a:r>
              <a:rPr lang="ru-RU" sz="2500" dirty="0"/>
              <a:t>Формирование такого образа бренда в глазах участников.</a:t>
            </a:r>
          </a:p>
          <a:p>
            <a:pPr lvl="0"/>
            <a:r>
              <a:rPr lang="ru-RU" sz="2500" dirty="0"/>
              <a:t>Предоставление информации о характеристиках тренировки, сравнение с прошлыми тренировками, сравнение с людьми в регионе, с профессиональными спортсменами.</a:t>
            </a:r>
          </a:p>
          <a:p>
            <a:pPr lvl="0"/>
            <a:r>
              <a:rPr lang="ru-RU" sz="2500" dirty="0"/>
              <a:t>Возможность поиска людей по схожим интересам.</a:t>
            </a:r>
          </a:p>
          <a:p>
            <a:pPr lvl="0"/>
            <a:r>
              <a:rPr lang="ru-RU" sz="2500" dirty="0"/>
              <a:t>Основное сравнение — с самим собой для стимулирования результатов.</a:t>
            </a:r>
          </a:p>
          <a:p>
            <a:pPr lvl="0"/>
            <a:r>
              <a:rPr lang="ru-RU" sz="2500" dirty="0"/>
              <a:t>Формирования групп для совместных занятий.</a:t>
            </a:r>
          </a:p>
          <a:p>
            <a:pPr lvl="0"/>
            <a:r>
              <a:rPr lang="ru-RU" sz="2500" dirty="0"/>
              <a:t>Возможность указания своего спортивного инвентаря (обувь, снаряды) для подсказок по составлению тренировок или своевременного обновления обуви. </a:t>
            </a:r>
          </a:p>
          <a:p>
            <a:pPr lvl="0"/>
            <a:r>
              <a:rPr lang="ru-RU" sz="2500" dirty="0"/>
              <a:t>Формирование и подсказки по составлению тренировок и их расписания. </a:t>
            </a:r>
          </a:p>
          <a:p>
            <a:pPr lvl="0"/>
            <a:r>
              <a:rPr lang="ru-RU" sz="2500" dirty="0"/>
              <a:t>Уведомление друзей о ваших новых успехах.</a:t>
            </a:r>
          </a:p>
          <a:p>
            <a:pPr lvl="0"/>
            <a:r>
              <a:rPr lang="ru-RU" sz="2500" dirty="0" err="1"/>
              <a:t>Геймификация</a:t>
            </a:r>
            <a:r>
              <a:rPr lang="ru-RU" sz="2500" dirty="0"/>
              <a:t>.</a:t>
            </a:r>
          </a:p>
          <a:p>
            <a:pPr lvl="0"/>
            <a:r>
              <a:rPr lang="ru-RU" sz="2500" dirty="0"/>
              <a:t>Возможность подключения сторонних устройств для отслеживания тренировок (датчик сердцебиения, кислорода и так далее). </a:t>
            </a:r>
          </a:p>
          <a:p>
            <a:pPr lvl="0"/>
            <a:r>
              <a:rPr lang="ru-RU" sz="2500" dirty="0"/>
              <a:t>Интеграция с фитнес-функциями телефона.</a:t>
            </a:r>
          </a:p>
          <a:p>
            <a:pPr lvl="0"/>
            <a:r>
              <a:rPr lang="ru-RU" sz="2500" dirty="0"/>
              <a:t>Особое внимание охране пользовательских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Анализ </a:t>
            </a:r>
            <a:r>
              <a:rPr lang="ru-RU" b="1" dirty="0" err="1"/>
              <a:t>стейкхолдеров</a:t>
            </a:r>
            <a:r>
              <a:rPr lang="ru-RU" b="1" dirty="0"/>
              <a:t> и их интересов.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225" y="2213734"/>
            <a:ext cx="4513262" cy="314778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Поручить </a:t>
            </a:r>
            <a:r>
              <a:rPr lang="ru-RU" dirty="0"/>
              <a:t>отделу аналитиков изучить аналогичные приложения.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Собрать плюсы и минусы существующих приложений.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целевую аудиторию.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Наем компании для  проведения опроса по стране в </a:t>
            </a:r>
            <a:r>
              <a:rPr lang="ru-RU" dirty="0" err="1"/>
              <a:t>online</a:t>
            </a:r>
            <a:r>
              <a:rPr lang="ru-RU" dirty="0"/>
              <a:t> формате.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9140" y="374904"/>
            <a:ext cx="3354492" cy="12784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концептуальной архитектуры.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20241"/>
            <a:ext cx="3236298" cy="4718304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 магазин.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заказа.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склад.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оплаты.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трекинга доставки.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регистрации.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авторизации.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пользователя(Обширный модуль здесь собраны  все  личные данные и    показатели, также  история тренировок).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чат.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Модуль группа.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 интеграции.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92" y="374904"/>
            <a:ext cx="5650992" cy="63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634" y="514924"/>
            <a:ext cx="3854528" cy="1278466"/>
          </a:xfrm>
        </p:spPr>
        <p:txBody>
          <a:bodyPr/>
          <a:lstStyle/>
          <a:p>
            <a:r>
              <a:rPr lang="ru-RU" b="1" dirty="0"/>
              <a:t>Описание рисков реализации (бизнес и технические).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84" y="2048256"/>
            <a:ext cx="4974336" cy="2918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5" y="1793389"/>
            <a:ext cx="3854528" cy="424797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Сложная поддержка так  как мы создали  12  модулей  в  каждом  модуле  от одного до  1000(поставим такое ограничения) сервисов  при этом  может быть до 10 копий одного сервиса.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</a:t>
            </a:r>
            <a:r>
              <a:rPr lang="ru-RU" dirty="0" err="1"/>
              <a:t>оракле</a:t>
            </a:r>
            <a:r>
              <a:rPr lang="ru-RU" dirty="0"/>
              <a:t>  стоит очень дорого,  риск  что это будет необоснованно дорого.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не обеспечить слабую связанность тогда при отключении одного сервиса может произойти каскадное отключения зависимы компонентов.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2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53333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План поэтапной разработки и расширения системы, анализ критически важных компонентов.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97" y="2266301"/>
            <a:ext cx="4437951" cy="329984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847089"/>
            <a:ext cx="3854528" cy="4194272"/>
          </a:xfrm>
        </p:spPr>
        <p:txBody>
          <a:bodyPr>
            <a:normAutofit fontScale="92500"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Сбор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Анализ рынка.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функциональных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не функциональных требований.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Технического задания отделом аналитиков.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будущей архитектуры приложения.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Внутренние тестирования разработчиком.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 отделом аналитиков и бизнес заказчиком.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Подписание акта и протокола накат на </a:t>
            </a:r>
            <a:r>
              <a:rPr lang="ru-RU" dirty="0" err="1"/>
              <a:t>prod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97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/>
          <a:lstStyle/>
          <a:p>
            <a:r>
              <a:rPr lang="ru-RU" b="1" dirty="0"/>
              <a:t>Выделение критических бизнес-сценариев.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771" y="1908389"/>
            <a:ext cx="4913404" cy="253328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1908389"/>
            <a:ext cx="3854528" cy="413297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интернета.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Хакерская атака.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Авария на ЦОД.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Переключения на  второй ЦОД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5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130876"/>
            <a:ext cx="3854528" cy="993836"/>
          </a:xfrm>
        </p:spPr>
        <p:txBody>
          <a:bodyPr/>
          <a:lstStyle/>
          <a:p>
            <a:r>
              <a:rPr lang="ru-RU" b="1" dirty="0"/>
              <a:t>Атрибуты качества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215" y="1005840"/>
            <a:ext cx="5236287" cy="45994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3" y="1005840"/>
            <a:ext cx="4083127" cy="58521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Runtime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Доступность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Надёжность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Масштабируемость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Время хранения данных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Удобство использования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Безопасность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Конфигурируемость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Design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Расширяемость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Переносимость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Взаимодействие с другими системами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Поддерживаемость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Модульность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Тестируемость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28875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9625" y="1"/>
            <a:ext cx="8020050" cy="6252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и список нефункциональных требований.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825" y="2105025"/>
            <a:ext cx="4009425" cy="31875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3" y="295275"/>
            <a:ext cx="5561542" cy="6429375"/>
          </a:xfrm>
        </p:spPr>
        <p:txBody>
          <a:bodyPr>
            <a:normAutofit fontScale="25000" lnSpcReduction="20000"/>
          </a:bodyPr>
          <a:lstStyle/>
          <a:p>
            <a:pPr lvl="0">
              <a:spcBef>
                <a:spcPts val="500"/>
              </a:spcBef>
            </a:pPr>
            <a:r>
              <a:rPr lang="ru-RU" sz="5600" dirty="0"/>
              <a:t>Приложение магазин(домен)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Удобство клиента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Удобство сопровождения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Красивый дизайн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Заказ должен формироваться без задержек время добавление товара в корзину не более 2 секунд.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Подтверждение заказа не более 5 секунд.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Смс  по  подтверждению заказа должна приходить в течении 30 секунд после оплаты.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Возможность одновременной работы 5 000 000 пользователей в  приложении.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Задержка обновления  странице при большой загрузки не более 1 секунды.</a:t>
            </a:r>
          </a:p>
          <a:p>
            <a:pPr lvl="0">
              <a:lnSpc>
                <a:spcPct val="120000"/>
              </a:lnSpc>
              <a:spcBef>
                <a:spcPts val="500"/>
              </a:spcBef>
            </a:pPr>
            <a:r>
              <a:rPr lang="ru-RU" sz="5600" dirty="0"/>
              <a:t>Доставка (домен)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.Доставка осуществляется  не более трех </a:t>
            </a:r>
            <a:r>
              <a:rPr lang="ru-RU" sz="4000" dirty="0" err="1"/>
              <a:t>сутокю</a:t>
            </a:r>
            <a:endParaRPr lang="ru-RU" sz="4000" dirty="0"/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Передача товара курьеру в течение 24 часов.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Уведомления клиента что товар поступил на доставку.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Уведомление клиента что товар доставлен.</a:t>
            </a:r>
          </a:p>
          <a:p>
            <a:pPr lvl="0">
              <a:lnSpc>
                <a:spcPct val="120000"/>
              </a:lnSpc>
              <a:spcBef>
                <a:spcPts val="500"/>
              </a:spcBef>
            </a:pPr>
            <a:r>
              <a:rPr lang="ru-RU" sz="5600" dirty="0"/>
              <a:t>Склад(домен)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Сбор товара на доставку в течении 24 часов.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Передача товара на доставку в течении 28 часов.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Уведомления клиента что товар </a:t>
            </a:r>
            <a:r>
              <a:rPr lang="ru-RU" sz="4000" dirty="0" err="1"/>
              <a:t>ущел</a:t>
            </a:r>
            <a:r>
              <a:rPr lang="ru-RU" sz="4000" dirty="0"/>
              <a:t> со склада на доставку.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Проверка категории товара и совместимость совместной </a:t>
            </a:r>
            <a:r>
              <a:rPr lang="ru-RU" sz="4000" dirty="0" err="1"/>
              <a:t>отпраки</a:t>
            </a:r>
            <a:r>
              <a:rPr lang="ru-RU" sz="4000" dirty="0"/>
              <a:t>.</a:t>
            </a:r>
          </a:p>
          <a:p>
            <a:pPr lvl="0">
              <a:lnSpc>
                <a:spcPct val="120000"/>
              </a:lnSpc>
              <a:spcBef>
                <a:spcPts val="500"/>
              </a:spcBef>
            </a:pPr>
            <a:r>
              <a:rPr lang="ru-RU" sz="5600" dirty="0"/>
              <a:t>Приложение пользователя(личные данные и метрики)(домен).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Удобство клиента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Красивый дизайн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Возможность одновременной работы 5 000 000 пользователей в  приложении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Задержка обновления  странице при большой загрузки не более 1 секунды.</a:t>
            </a:r>
          </a:p>
          <a:p>
            <a:pPr marL="457200" lvl="0" indent="-4572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4000" dirty="0"/>
              <a:t>Восстановления пароля возможно только при подтверждении с  номера телефона который был указан при регистрации.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313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1338</Words>
  <Application>Microsoft Office PowerPoint</Application>
  <PresentationFormat>Widescreen</PresentationFormat>
  <Paragraphs>178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Детализация и чёткое прописывание бизнес-целей: </vt:lpstr>
      <vt:lpstr>Анализ и список функциональных требований.</vt:lpstr>
      <vt:lpstr>Анализ стейкхолдеров и их интересов.</vt:lpstr>
      <vt:lpstr>Разработка концептуальной архитектуры. </vt:lpstr>
      <vt:lpstr>Описание рисков реализации (бизнес и технические). </vt:lpstr>
      <vt:lpstr>План поэтапной разработки и расширения системы, анализ критически важных компонентов.  </vt:lpstr>
      <vt:lpstr>Выделение критических бизнес-сценариев. </vt:lpstr>
      <vt:lpstr>Атрибуты качества  </vt:lpstr>
      <vt:lpstr>Анализ и список нефункциональных требований. </vt:lpstr>
      <vt:lpstr>Анализ и описание архитектурных опций и обоснование выбора</vt:lpstr>
      <vt:lpstr>Список ADR</vt:lpstr>
      <vt:lpstr>Описание сценариев использования приложения</vt:lpstr>
      <vt:lpstr>Базовая архитектура с учётом ограничений бизнес-требований, НФТ, выбранной архитектуры, адресация атрибутов качества. </vt:lpstr>
      <vt:lpstr>Информационное представление:</vt:lpstr>
      <vt:lpstr>Многозадачность (concurrency):</vt:lpstr>
      <vt:lpstr>Инфраструктурное представление:</vt:lpstr>
      <vt:lpstr>Представление безопасности: </vt:lpstr>
      <vt:lpstr>Анализ рисков созданной архитектуры, компромиссов. </vt:lpstr>
      <vt:lpstr>Стоимость владения системой в первый, второй и пятый годы с учётом роста данных и базы пользователей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Детализация и чёткое прописывание бизнес-целей: </dc:title>
  <dc:creator>Евгений Афонасьев</dc:creator>
  <cp:lastModifiedBy>Евгений Афонасьев</cp:lastModifiedBy>
  <cp:revision>19</cp:revision>
  <dcterms:created xsi:type="dcterms:W3CDTF">2023-05-07T09:33:19Z</dcterms:created>
  <dcterms:modified xsi:type="dcterms:W3CDTF">2023-05-28T13:05:11Z</dcterms:modified>
</cp:coreProperties>
</file>