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0B_A1A65B1A.xml" ContentType="application/vnd.ms-powerpoint.comments+xml"/>
  <Override PartName="/ppt/ink/ink1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2" r:id="rId2"/>
    <p:sldId id="258" r:id="rId3"/>
    <p:sldId id="257" r:id="rId4"/>
    <p:sldId id="259" r:id="rId5"/>
    <p:sldId id="268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23C6AF-AE3D-2BAB-8B66-9E4FCC970E88}" name="elena gabay" initials="eg" userId="ed89f4d21a0deda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0ED57-F436-40FF-A4A8-3C6F0A48E285}" v="55" dt="2022-10-25T19:16:45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בדיקות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C-4F84-9D8D-3C7ED4A9B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C-4F84-9D8D-3C7ED4A9B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EC-4F84-9D8D-3C7ED4A9B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EC-4F84-9D8D-3C7ED4A9BB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EC-4F84-9D8D-3C7ED4A9BB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EC-4F84-9D8D-3C7ED4A9BB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EC-4F84-9D8D-3C7ED4A9BB5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4EC-4F84-9D8D-3C7ED4A9BB5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4EC-4F84-9D8D-3C7ED4A9BB5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4EC-4F84-9D8D-3C7ED4A9BB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גיליון1!$A$2:$A$11</c:f>
              <c:strCache>
                <c:ptCount val="10"/>
                <c:pt idx="0">
                  <c:v> CRUD</c:v>
                </c:pt>
                <c:pt idx="1">
                  <c:v> פונקציונלי</c:v>
                </c:pt>
                <c:pt idx="2">
                  <c:v> E2E</c:v>
                </c:pt>
                <c:pt idx="3">
                  <c:v>הרשאות</c:v>
                </c:pt>
                <c:pt idx="4">
                  <c:v>תאימות</c:v>
                </c:pt>
                <c:pt idx="5">
                  <c:v>שימושיות/UX /UI /GUI</c:v>
                </c:pt>
                <c:pt idx="6">
                  <c:v>גיבוי ושחזור</c:v>
                </c:pt>
                <c:pt idx="7">
                  <c:v>אבטחת מידע</c:v>
                </c:pt>
                <c:pt idx="8">
                  <c:v>ממשקים</c:v>
                </c:pt>
                <c:pt idx="9">
                  <c:v>התאוששות</c:v>
                </c:pt>
              </c:strCache>
            </c:strRef>
          </c:cat>
          <c:val>
            <c:numRef>
              <c:f>גיליון1!$B$2:$B$11</c:f>
              <c:numCache>
                <c:formatCode>General</c:formatCode>
                <c:ptCount val="10"/>
                <c:pt idx="0">
                  <c:v>26</c:v>
                </c:pt>
                <c:pt idx="1">
                  <c:v>157</c:v>
                </c:pt>
                <c:pt idx="2">
                  <c:v>26</c:v>
                </c:pt>
                <c:pt idx="3">
                  <c:v>16</c:v>
                </c:pt>
                <c:pt idx="4">
                  <c:v>75</c:v>
                </c:pt>
                <c:pt idx="5">
                  <c:v>4</c:v>
                </c:pt>
                <c:pt idx="6">
                  <c:v>12</c:v>
                </c:pt>
                <c:pt idx="7">
                  <c:v>22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B-428B-A80D-FF24EDF5EA6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B_A1A65B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2260E2-1DCC-493E-ABFB-A0CC2D11FC2B}" authorId="{5123C6AF-AE3D-2BAB-8B66-9E4FCC970E88}" created="2022-10-30T14:10:54.691">
    <pc:sldMkLst xmlns:pc="http://schemas.microsoft.com/office/powerpoint/2013/main/command">
      <pc:docMk/>
      <pc:sldMk cId="2712034074" sldId="267"/>
    </pc:sldMkLst>
    <p188:txBody>
      <a:bodyPr/>
      <a:lstStyle/>
      <a:p>
        <a:r>
          <a:rPr lang="en-IL"/>
          <a:t>באג באייפון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3C196-163F-44F6-93BA-CC8A33D96464}" type="doc">
      <dgm:prSet loTypeId="urn:microsoft.com/office/officeart/2005/8/layout/radial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L"/>
        </a:p>
      </dgm:t>
    </dgm:pt>
    <dgm:pt modelId="{FBBD6BA9-0060-403B-850F-A72194F00D95}">
      <dgm:prSet phldrT="[טקסט]"/>
      <dgm:spPr/>
      <dgm:t>
        <a:bodyPr/>
        <a:lstStyle/>
        <a:p>
          <a:r>
            <a:rPr lang="he-IL" dirty="0"/>
            <a:t>3</a:t>
          </a:r>
          <a:endParaRPr lang="en-IL" dirty="0"/>
        </a:p>
      </dgm:t>
    </dgm:pt>
    <dgm:pt modelId="{95363D16-D0B3-4AAE-AD5F-2BF191D202DC}" type="parTrans" cxnId="{A483F79F-52CF-4399-8ED9-87A05BC9A73D}">
      <dgm:prSet/>
      <dgm:spPr/>
      <dgm:t>
        <a:bodyPr/>
        <a:lstStyle/>
        <a:p>
          <a:endParaRPr lang="en-IL"/>
        </a:p>
      </dgm:t>
    </dgm:pt>
    <dgm:pt modelId="{698BC6B1-F043-4E94-8664-591391DDA8F6}" type="sibTrans" cxnId="{A483F79F-52CF-4399-8ED9-87A05BC9A73D}">
      <dgm:prSet/>
      <dgm:spPr/>
      <dgm:t>
        <a:bodyPr/>
        <a:lstStyle/>
        <a:p>
          <a:endParaRPr lang="en-IL"/>
        </a:p>
      </dgm:t>
    </dgm:pt>
    <dgm:pt modelId="{1440B9D0-1548-4629-AD5A-9284DE4BCF2E}">
      <dgm:prSet phldrT="[טקסט]" custT="1"/>
      <dgm:spPr/>
      <dgm:t>
        <a:bodyPr/>
        <a:lstStyle/>
        <a:p>
          <a:r>
            <a:rPr lang="he-IL" sz="4000" dirty="0"/>
            <a:t>מינורי</a:t>
          </a:r>
          <a:endParaRPr lang="en-IL" sz="4000" dirty="0"/>
        </a:p>
      </dgm:t>
    </dgm:pt>
    <dgm:pt modelId="{77C0095B-028D-41DB-9EC4-C5A497CA1C08}" type="parTrans" cxnId="{0247F023-0F01-44D5-A46F-8FF08D631315}">
      <dgm:prSet/>
      <dgm:spPr/>
      <dgm:t>
        <a:bodyPr/>
        <a:lstStyle/>
        <a:p>
          <a:endParaRPr lang="en-IL"/>
        </a:p>
      </dgm:t>
    </dgm:pt>
    <dgm:pt modelId="{155C0121-6BC5-4C82-891F-2497AD85569A}" type="sibTrans" cxnId="{0247F023-0F01-44D5-A46F-8FF08D631315}">
      <dgm:prSet/>
      <dgm:spPr/>
      <dgm:t>
        <a:bodyPr/>
        <a:lstStyle/>
        <a:p>
          <a:endParaRPr lang="en-IL"/>
        </a:p>
      </dgm:t>
    </dgm:pt>
    <dgm:pt modelId="{9F00335C-5C1D-47A1-A63C-0A106DC4272E}">
      <dgm:prSet phldrT="[טקסט]"/>
      <dgm:spPr/>
      <dgm:t>
        <a:bodyPr/>
        <a:lstStyle/>
        <a:p>
          <a:r>
            <a:rPr lang="en-US" dirty="0"/>
            <a:t>0</a:t>
          </a:r>
          <a:endParaRPr lang="en-IL" dirty="0"/>
        </a:p>
      </dgm:t>
    </dgm:pt>
    <dgm:pt modelId="{58877D9F-46A0-4BDA-8C78-1729F3E64BF3}" type="parTrans" cxnId="{01DC19FB-4294-41CA-A1B6-F6781435ADB3}">
      <dgm:prSet/>
      <dgm:spPr/>
      <dgm:t>
        <a:bodyPr/>
        <a:lstStyle/>
        <a:p>
          <a:endParaRPr lang="en-IL"/>
        </a:p>
      </dgm:t>
    </dgm:pt>
    <dgm:pt modelId="{3389707A-5143-4DE3-A839-253F74CAC44D}" type="sibTrans" cxnId="{01DC19FB-4294-41CA-A1B6-F6781435ADB3}">
      <dgm:prSet/>
      <dgm:spPr/>
      <dgm:t>
        <a:bodyPr/>
        <a:lstStyle/>
        <a:p>
          <a:endParaRPr lang="en-IL"/>
        </a:p>
      </dgm:t>
    </dgm:pt>
    <dgm:pt modelId="{D297A61A-BE41-4F89-B3BD-974BD38D7C8F}">
      <dgm:prSet phldrT="[טקסט]" custT="1"/>
      <dgm:spPr/>
      <dgm:t>
        <a:bodyPr/>
        <a:lstStyle/>
        <a:p>
          <a:r>
            <a:rPr lang="he-IL" sz="4000" dirty="0"/>
            <a:t>בינוני</a:t>
          </a:r>
          <a:endParaRPr lang="en-IL" sz="4000" dirty="0"/>
        </a:p>
      </dgm:t>
    </dgm:pt>
    <dgm:pt modelId="{C5DCD096-735D-4AFB-903D-17F625C09593}" type="parTrans" cxnId="{48BBE784-E3B7-42B8-98F8-8DD486092F52}">
      <dgm:prSet/>
      <dgm:spPr/>
      <dgm:t>
        <a:bodyPr/>
        <a:lstStyle/>
        <a:p>
          <a:endParaRPr lang="en-IL"/>
        </a:p>
      </dgm:t>
    </dgm:pt>
    <dgm:pt modelId="{6CBA26EC-F2EB-4A2B-8E44-D5B5CBBE3A2A}" type="sibTrans" cxnId="{48BBE784-E3B7-42B8-98F8-8DD486092F52}">
      <dgm:prSet/>
      <dgm:spPr/>
      <dgm:t>
        <a:bodyPr/>
        <a:lstStyle/>
        <a:p>
          <a:endParaRPr lang="en-IL"/>
        </a:p>
      </dgm:t>
    </dgm:pt>
    <dgm:pt modelId="{3743AB9D-3F5A-4149-B030-36478FE5B48F}">
      <dgm:prSet phldrT="[טקסט]"/>
      <dgm:spPr/>
      <dgm:t>
        <a:bodyPr/>
        <a:lstStyle/>
        <a:p>
          <a:r>
            <a:rPr lang="en-US" dirty="0"/>
            <a:t>0</a:t>
          </a:r>
          <a:endParaRPr lang="en-IL" dirty="0"/>
        </a:p>
      </dgm:t>
    </dgm:pt>
    <dgm:pt modelId="{7EF078C2-10CB-4B4B-BAF7-18029EC9E912}" type="parTrans" cxnId="{9BD7D017-DA74-481D-A10D-CA160C560E3E}">
      <dgm:prSet/>
      <dgm:spPr/>
      <dgm:t>
        <a:bodyPr/>
        <a:lstStyle/>
        <a:p>
          <a:endParaRPr lang="en-IL"/>
        </a:p>
      </dgm:t>
    </dgm:pt>
    <dgm:pt modelId="{A5D7C322-1819-4DB7-B74A-A23AEE287D44}" type="sibTrans" cxnId="{9BD7D017-DA74-481D-A10D-CA160C560E3E}">
      <dgm:prSet/>
      <dgm:spPr/>
      <dgm:t>
        <a:bodyPr/>
        <a:lstStyle/>
        <a:p>
          <a:endParaRPr lang="en-IL"/>
        </a:p>
      </dgm:t>
    </dgm:pt>
    <dgm:pt modelId="{162632FD-17BB-4433-A45E-3A58436C4CA4}">
      <dgm:prSet phldrT="[טקסט]" custT="1"/>
      <dgm:spPr/>
      <dgm:t>
        <a:bodyPr/>
        <a:lstStyle/>
        <a:p>
          <a:r>
            <a:rPr lang="he-IL" sz="4000" dirty="0"/>
            <a:t>חמור</a:t>
          </a:r>
          <a:endParaRPr lang="en-IL" sz="4000" dirty="0"/>
        </a:p>
      </dgm:t>
    </dgm:pt>
    <dgm:pt modelId="{7B04848C-FD87-4EB9-87B8-15BAC9F36313}" type="parTrans" cxnId="{7745B6A8-DDFF-45E7-88DA-DFCCF0C79B83}">
      <dgm:prSet/>
      <dgm:spPr/>
      <dgm:t>
        <a:bodyPr/>
        <a:lstStyle/>
        <a:p>
          <a:endParaRPr lang="en-IL"/>
        </a:p>
      </dgm:t>
    </dgm:pt>
    <dgm:pt modelId="{0D62340E-6977-4253-BEB9-AF73666EC6AB}" type="sibTrans" cxnId="{7745B6A8-DDFF-45E7-88DA-DFCCF0C79B83}">
      <dgm:prSet/>
      <dgm:spPr/>
      <dgm:t>
        <a:bodyPr/>
        <a:lstStyle/>
        <a:p>
          <a:endParaRPr lang="en-IL"/>
        </a:p>
      </dgm:t>
    </dgm:pt>
    <dgm:pt modelId="{C21723D6-2AE1-4EF3-ADBF-55655ABADE65}" type="pres">
      <dgm:prSet presAssocID="{FA03C196-163F-44F6-93BA-CC8A33D964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77760D2-A443-44CD-9ECF-65D86932C07C}" type="pres">
      <dgm:prSet presAssocID="{FA03C196-163F-44F6-93BA-CC8A33D96464}" presName="cycle" presStyleCnt="0"/>
      <dgm:spPr/>
    </dgm:pt>
    <dgm:pt modelId="{DF3F0331-4CB8-4A62-A49E-13BB25746796}" type="pres">
      <dgm:prSet presAssocID="{FA03C196-163F-44F6-93BA-CC8A33D96464}" presName="centerShape" presStyleCnt="0"/>
      <dgm:spPr/>
    </dgm:pt>
    <dgm:pt modelId="{6434C599-A91D-4550-B1ED-58D95BF453F2}" type="pres">
      <dgm:prSet presAssocID="{FA03C196-163F-44F6-93BA-CC8A33D96464}" presName="connSite" presStyleLbl="node1" presStyleIdx="0" presStyleCnt="4"/>
      <dgm:spPr/>
    </dgm:pt>
    <dgm:pt modelId="{B73A754F-B9F4-4655-98ED-796BF8C8ADDC}" type="pres">
      <dgm:prSet presAssocID="{FA03C196-163F-44F6-93BA-CC8A33D96464}" presName="visibl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ימן ביקורת עם מילוי מלא"/>
        </a:ext>
      </dgm:extLst>
    </dgm:pt>
    <dgm:pt modelId="{71E001CD-230F-4535-B076-C92248E742F8}" type="pres">
      <dgm:prSet presAssocID="{95363D16-D0B3-4AAE-AD5F-2BF191D202DC}" presName="Name25" presStyleLbl="parChTrans1D1" presStyleIdx="0" presStyleCnt="3"/>
      <dgm:spPr/>
    </dgm:pt>
    <dgm:pt modelId="{08C316F4-6D96-4699-978E-1FB808AF9C1C}" type="pres">
      <dgm:prSet presAssocID="{FBBD6BA9-0060-403B-850F-A72194F00D95}" presName="node" presStyleCnt="0"/>
      <dgm:spPr/>
    </dgm:pt>
    <dgm:pt modelId="{8DC7CFCE-6DB7-4E8F-B0C2-A932CB00A657}" type="pres">
      <dgm:prSet presAssocID="{FBBD6BA9-0060-403B-850F-A72194F00D9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916B70B-9AD0-4232-ACBC-2F53C53022CC}" type="pres">
      <dgm:prSet presAssocID="{FBBD6BA9-0060-403B-850F-A72194F00D95}" presName="childNode" presStyleLbl="revTx" presStyleIdx="0" presStyleCnt="3">
        <dgm:presLayoutVars>
          <dgm:bulletEnabled val="1"/>
        </dgm:presLayoutVars>
      </dgm:prSet>
      <dgm:spPr/>
    </dgm:pt>
    <dgm:pt modelId="{2EFBBEAD-797E-4146-8BF9-D96C901E0109}" type="pres">
      <dgm:prSet presAssocID="{58877D9F-46A0-4BDA-8C78-1729F3E64BF3}" presName="Name25" presStyleLbl="parChTrans1D1" presStyleIdx="1" presStyleCnt="3"/>
      <dgm:spPr/>
    </dgm:pt>
    <dgm:pt modelId="{9690D53D-5735-47B3-BE7D-E523C172731F}" type="pres">
      <dgm:prSet presAssocID="{9F00335C-5C1D-47A1-A63C-0A106DC4272E}" presName="node" presStyleCnt="0"/>
      <dgm:spPr/>
    </dgm:pt>
    <dgm:pt modelId="{F0BE0919-41FC-4A82-A9F8-51CF6EB981FA}" type="pres">
      <dgm:prSet presAssocID="{9F00335C-5C1D-47A1-A63C-0A106DC4272E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1EDD6878-AC77-4124-89A4-A246F10716E9}" type="pres">
      <dgm:prSet presAssocID="{9F00335C-5C1D-47A1-A63C-0A106DC4272E}" presName="childNode" presStyleLbl="revTx" presStyleIdx="1" presStyleCnt="3">
        <dgm:presLayoutVars>
          <dgm:bulletEnabled val="1"/>
        </dgm:presLayoutVars>
      </dgm:prSet>
      <dgm:spPr/>
    </dgm:pt>
    <dgm:pt modelId="{7E6632B1-8A49-4E73-A99D-18ED787AB075}" type="pres">
      <dgm:prSet presAssocID="{7EF078C2-10CB-4B4B-BAF7-18029EC9E912}" presName="Name25" presStyleLbl="parChTrans1D1" presStyleIdx="2" presStyleCnt="3"/>
      <dgm:spPr/>
    </dgm:pt>
    <dgm:pt modelId="{1D8F4E83-452A-4231-8871-B217848A62F1}" type="pres">
      <dgm:prSet presAssocID="{3743AB9D-3F5A-4149-B030-36478FE5B48F}" presName="node" presStyleCnt="0"/>
      <dgm:spPr/>
    </dgm:pt>
    <dgm:pt modelId="{04C58B70-E6EA-423A-87C0-5364CC6838FE}" type="pres">
      <dgm:prSet presAssocID="{3743AB9D-3F5A-4149-B030-36478FE5B48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A118D60-1298-455C-9150-6DCCB5AA13F9}" type="pres">
      <dgm:prSet presAssocID="{3743AB9D-3F5A-4149-B030-36478FE5B48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CAC6A015-1D68-4F69-95C6-EB83DAC60FB4}" type="presOf" srcId="{1440B9D0-1548-4629-AD5A-9284DE4BCF2E}" destId="{8916B70B-9AD0-4232-ACBC-2F53C53022CC}" srcOrd="0" destOrd="0" presId="urn:microsoft.com/office/officeart/2005/8/layout/radial2"/>
    <dgm:cxn modelId="{9BD7D017-DA74-481D-A10D-CA160C560E3E}" srcId="{FA03C196-163F-44F6-93BA-CC8A33D96464}" destId="{3743AB9D-3F5A-4149-B030-36478FE5B48F}" srcOrd="2" destOrd="0" parTransId="{7EF078C2-10CB-4B4B-BAF7-18029EC9E912}" sibTransId="{A5D7C322-1819-4DB7-B74A-A23AEE287D44}"/>
    <dgm:cxn modelId="{0247F023-0F01-44D5-A46F-8FF08D631315}" srcId="{FBBD6BA9-0060-403B-850F-A72194F00D95}" destId="{1440B9D0-1548-4629-AD5A-9284DE4BCF2E}" srcOrd="0" destOrd="0" parTransId="{77C0095B-028D-41DB-9EC4-C5A497CA1C08}" sibTransId="{155C0121-6BC5-4C82-891F-2497AD85569A}"/>
    <dgm:cxn modelId="{10C95F28-F103-4C7C-BCC8-F5B5C27A8B8E}" type="presOf" srcId="{FBBD6BA9-0060-403B-850F-A72194F00D95}" destId="{8DC7CFCE-6DB7-4E8F-B0C2-A932CB00A657}" srcOrd="0" destOrd="0" presId="urn:microsoft.com/office/officeart/2005/8/layout/radial2"/>
    <dgm:cxn modelId="{FBDEB42D-1202-46B7-9F32-57CB469DEEED}" type="presOf" srcId="{7EF078C2-10CB-4B4B-BAF7-18029EC9E912}" destId="{7E6632B1-8A49-4E73-A99D-18ED787AB075}" srcOrd="0" destOrd="0" presId="urn:microsoft.com/office/officeart/2005/8/layout/radial2"/>
    <dgm:cxn modelId="{7AEB8F35-94A6-4DD5-8717-3B18CF892609}" type="presOf" srcId="{3743AB9D-3F5A-4149-B030-36478FE5B48F}" destId="{04C58B70-E6EA-423A-87C0-5364CC6838FE}" srcOrd="0" destOrd="0" presId="urn:microsoft.com/office/officeart/2005/8/layout/radial2"/>
    <dgm:cxn modelId="{615E6F41-9F84-4DC1-B486-BBFDE969ABB8}" type="presOf" srcId="{58877D9F-46A0-4BDA-8C78-1729F3E64BF3}" destId="{2EFBBEAD-797E-4146-8BF9-D96C901E0109}" srcOrd="0" destOrd="0" presId="urn:microsoft.com/office/officeart/2005/8/layout/radial2"/>
    <dgm:cxn modelId="{9819D148-C508-405D-8F3D-554098556061}" type="presOf" srcId="{95363D16-D0B3-4AAE-AD5F-2BF191D202DC}" destId="{71E001CD-230F-4535-B076-C92248E742F8}" srcOrd="0" destOrd="0" presId="urn:microsoft.com/office/officeart/2005/8/layout/radial2"/>
    <dgm:cxn modelId="{F84E8080-DCFD-4083-B9AC-4D95FA1E47C3}" type="presOf" srcId="{D297A61A-BE41-4F89-B3BD-974BD38D7C8F}" destId="{1EDD6878-AC77-4124-89A4-A246F10716E9}" srcOrd="0" destOrd="0" presId="urn:microsoft.com/office/officeart/2005/8/layout/radial2"/>
    <dgm:cxn modelId="{48BBE784-E3B7-42B8-98F8-8DD486092F52}" srcId="{9F00335C-5C1D-47A1-A63C-0A106DC4272E}" destId="{D297A61A-BE41-4F89-B3BD-974BD38D7C8F}" srcOrd="0" destOrd="0" parTransId="{C5DCD096-735D-4AFB-903D-17F625C09593}" sibTransId="{6CBA26EC-F2EB-4A2B-8E44-D5B5CBBE3A2A}"/>
    <dgm:cxn modelId="{21C85198-32CE-475B-9397-B558A94D5F30}" type="presOf" srcId="{FA03C196-163F-44F6-93BA-CC8A33D96464}" destId="{C21723D6-2AE1-4EF3-ADBF-55655ABADE65}" srcOrd="0" destOrd="0" presId="urn:microsoft.com/office/officeart/2005/8/layout/radial2"/>
    <dgm:cxn modelId="{A483F79F-52CF-4399-8ED9-87A05BC9A73D}" srcId="{FA03C196-163F-44F6-93BA-CC8A33D96464}" destId="{FBBD6BA9-0060-403B-850F-A72194F00D95}" srcOrd="0" destOrd="0" parTransId="{95363D16-D0B3-4AAE-AD5F-2BF191D202DC}" sibTransId="{698BC6B1-F043-4E94-8664-591391DDA8F6}"/>
    <dgm:cxn modelId="{7745B6A8-DDFF-45E7-88DA-DFCCF0C79B83}" srcId="{3743AB9D-3F5A-4149-B030-36478FE5B48F}" destId="{162632FD-17BB-4433-A45E-3A58436C4CA4}" srcOrd="0" destOrd="0" parTransId="{7B04848C-FD87-4EB9-87B8-15BAC9F36313}" sibTransId="{0D62340E-6977-4253-BEB9-AF73666EC6AB}"/>
    <dgm:cxn modelId="{3715B9C8-8751-491E-A878-AB5A7FA1C6FB}" type="presOf" srcId="{9F00335C-5C1D-47A1-A63C-0A106DC4272E}" destId="{F0BE0919-41FC-4A82-A9F8-51CF6EB981FA}" srcOrd="0" destOrd="0" presId="urn:microsoft.com/office/officeart/2005/8/layout/radial2"/>
    <dgm:cxn modelId="{8A57E5DA-7C31-4C0B-9540-49493BC5971F}" type="presOf" srcId="{162632FD-17BB-4433-A45E-3A58436C4CA4}" destId="{BA118D60-1298-455C-9150-6DCCB5AA13F9}" srcOrd="0" destOrd="0" presId="urn:microsoft.com/office/officeart/2005/8/layout/radial2"/>
    <dgm:cxn modelId="{01DC19FB-4294-41CA-A1B6-F6781435ADB3}" srcId="{FA03C196-163F-44F6-93BA-CC8A33D96464}" destId="{9F00335C-5C1D-47A1-A63C-0A106DC4272E}" srcOrd="1" destOrd="0" parTransId="{58877D9F-46A0-4BDA-8C78-1729F3E64BF3}" sibTransId="{3389707A-5143-4DE3-A839-253F74CAC44D}"/>
    <dgm:cxn modelId="{3CBA24DB-D978-48DB-9C2B-B48DBA70C2E8}" type="presParOf" srcId="{C21723D6-2AE1-4EF3-ADBF-55655ABADE65}" destId="{777760D2-A443-44CD-9ECF-65D86932C07C}" srcOrd="0" destOrd="0" presId="urn:microsoft.com/office/officeart/2005/8/layout/radial2"/>
    <dgm:cxn modelId="{50C58A9B-B4F2-4005-926B-4D931421E8E0}" type="presParOf" srcId="{777760D2-A443-44CD-9ECF-65D86932C07C}" destId="{DF3F0331-4CB8-4A62-A49E-13BB25746796}" srcOrd="0" destOrd="0" presId="urn:microsoft.com/office/officeart/2005/8/layout/radial2"/>
    <dgm:cxn modelId="{98EDA794-0E1F-4A4E-A228-75999F10B042}" type="presParOf" srcId="{DF3F0331-4CB8-4A62-A49E-13BB25746796}" destId="{6434C599-A91D-4550-B1ED-58D95BF453F2}" srcOrd="0" destOrd="0" presId="urn:microsoft.com/office/officeart/2005/8/layout/radial2"/>
    <dgm:cxn modelId="{D35DBE27-10E2-48EA-9229-59971A13C70A}" type="presParOf" srcId="{DF3F0331-4CB8-4A62-A49E-13BB25746796}" destId="{B73A754F-B9F4-4655-98ED-796BF8C8ADDC}" srcOrd="1" destOrd="0" presId="urn:microsoft.com/office/officeart/2005/8/layout/radial2"/>
    <dgm:cxn modelId="{13431A04-2BE3-446B-B094-9EE16E462A6C}" type="presParOf" srcId="{777760D2-A443-44CD-9ECF-65D86932C07C}" destId="{71E001CD-230F-4535-B076-C92248E742F8}" srcOrd="1" destOrd="0" presId="urn:microsoft.com/office/officeart/2005/8/layout/radial2"/>
    <dgm:cxn modelId="{FDDBED17-BAE5-4DFC-918E-87A9AAE7DE04}" type="presParOf" srcId="{777760D2-A443-44CD-9ECF-65D86932C07C}" destId="{08C316F4-6D96-4699-978E-1FB808AF9C1C}" srcOrd="2" destOrd="0" presId="urn:microsoft.com/office/officeart/2005/8/layout/radial2"/>
    <dgm:cxn modelId="{D00BCA92-539F-41E3-B299-974959FB4D63}" type="presParOf" srcId="{08C316F4-6D96-4699-978E-1FB808AF9C1C}" destId="{8DC7CFCE-6DB7-4E8F-B0C2-A932CB00A657}" srcOrd="0" destOrd="0" presId="urn:microsoft.com/office/officeart/2005/8/layout/radial2"/>
    <dgm:cxn modelId="{95B8B6DB-A0F2-42F0-98E1-10E18AA63DD1}" type="presParOf" srcId="{08C316F4-6D96-4699-978E-1FB808AF9C1C}" destId="{8916B70B-9AD0-4232-ACBC-2F53C53022CC}" srcOrd="1" destOrd="0" presId="urn:microsoft.com/office/officeart/2005/8/layout/radial2"/>
    <dgm:cxn modelId="{74E003A9-81C4-4189-AD5F-2DCC070D08F9}" type="presParOf" srcId="{777760D2-A443-44CD-9ECF-65D86932C07C}" destId="{2EFBBEAD-797E-4146-8BF9-D96C901E0109}" srcOrd="3" destOrd="0" presId="urn:microsoft.com/office/officeart/2005/8/layout/radial2"/>
    <dgm:cxn modelId="{AB5AE316-DEAC-4709-915A-DA5CBB58E855}" type="presParOf" srcId="{777760D2-A443-44CD-9ECF-65D86932C07C}" destId="{9690D53D-5735-47B3-BE7D-E523C172731F}" srcOrd="4" destOrd="0" presId="urn:microsoft.com/office/officeart/2005/8/layout/radial2"/>
    <dgm:cxn modelId="{F339D493-CCCD-40A3-BD54-138D21D566C4}" type="presParOf" srcId="{9690D53D-5735-47B3-BE7D-E523C172731F}" destId="{F0BE0919-41FC-4A82-A9F8-51CF6EB981FA}" srcOrd="0" destOrd="0" presId="urn:microsoft.com/office/officeart/2005/8/layout/radial2"/>
    <dgm:cxn modelId="{FD794A9B-CFD7-44E6-9035-49B6A868C42C}" type="presParOf" srcId="{9690D53D-5735-47B3-BE7D-E523C172731F}" destId="{1EDD6878-AC77-4124-89A4-A246F10716E9}" srcOrd="1" destOrd="0" presId="urn:microsoft.com/office/officeart/2005/8/layout/radial2"/>
    <dgm:cxn modelId="{C0066BED-1216-44AB-B2AB-269624148F3F}" type="presParOf" srcId="{777760D2-A443-44CD-9ECF-65D86932C07C}" destId="{7E6632B1-8A49-4E73-A99D-18ED787AB075}" srcOrd="5" destOrd="0" presId="urn:microsoft.com/office/officeart/2005/8/layout/radial2"/>
    <dgm:cxn modelId="{C5DC2E3D-DFD4-40E0-82FB-4D6BF50AE329}" type="presParOf" srcId="{777760D2-A443-44CD-9ECF-65D86932C07C}" destId="{1D8F4E83-452A-4231-8871-B217848A62F1}" srcOrd="6" destOrd="0" presId="urn:microsoft.com/office/officeart/2005/8/layout/radial2"/>
    <dgm:cxn modelId="{98509E37-468D-4FEF-A88F-D059E960452F}" type="presParOf" srcId="{1D8F4E83-452A-4231-8871-B217848A62F1}" destId="{04C58B70-E6EA-423A-87C0-5364CC6838FE}" srcOrd="0" destOrd="0" presId="urn:microsoft.com/office/officeart/2005/8/layout/radial2"/>
    <dgm:cxn modelId="{7FDC479C-D347-4BDF-85A7-C4575FCB6B52}" type="presParOf" srcId="{1D8F4E83-452A-4231-8871-B217848A62F1}" destId="{BA118D60-1298-455C-9150-6DCCB5AA13F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632B1-8A49-4E73-A99D-18ED787AB075}">
      <dsp:nvSpPr>
        <dsp:cNvPr id="0" name=""/>
        <dsp:cNvSpPr/>
      </dsp:nvSpPr>
      <dsp:spPr>
        <a:xfrm rot="2563282">
          <a:off x="3410999" y="2386461"/>
          <a:ext cx="512735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12735" y="1694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BBEAD-797E-4146-8BF9-D96C901E0109}">
      <dsp:nvSpPr>
        <dsp:cNvPr id="0" name=""/>
        <dsp:cNvSpPr/>
      </dsp:nvSpPr>
      <dsp:spPr>
        <a:xfrm>
          <a:off x="3479023" y="1683843"/>
          <a:ext cx="57055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70556" y="1694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001CD-230F-4535-B076-C92248E742F8}">
      <dsp:nvSpPr>
        <dsp:cNvPr id="0" name=""/>
        <dsp:cNvSpPr/>
      </dsp:nvSpPr>
      <dsp:spPr>
        <a:xfrm rot="19036718">
          <a:off x="3410999" y="981224"/>
          <a:ext cx="512735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512735" y="1694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A754F-B9F4-4655-98ED-796BF8C8ADDC}">
      <dsp:nvSpPr>
        <dsp:cNvPr id="0" name=""/>
        <dsp:cNvSpPr/>
      </dsp:nvSpPr>
      <dsp:spPr>
        <a:xfrm>
          <a:off x="2088648" y="882916"/>
          <a:ext cx="1635735" cy="16357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7CFCE-6DB7-4E8F-B0C2-A932CB00A657}">
      <dsp:nvSpPr>
        <dsp:cNvPr id="0" name=""/>
        <dsp:cNvSpPr/>
      </dsp:nvSpPr>
      <dsp:spPr>
        <a:xfrm>
          <a:off x="3725504" y="594"/>
          <a:ext cx="981441" cy="98144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3</a:t>
          </a:r>
          <a:endParaRPr lang="en-IL" sz="4700" kern="1200" dirty="0"/>
        </a:p>
      </dsp:txBody>
      <dsp:txXfrm>
        <a:off x="3869233" y="144323"/>
        <a:ext cx="693983" cy="693983"/>
      </dsp:txXfrm>
    </dsp:sp>
    <dsp:sp modelId="{8916B70B-9AD0-4232-ACBC-2F53C53022CC}">
      <dsp:nvSpPr>
        <dsp:cNvPr id="0" name=""/>
        <dsp:cNvSpPr/>
      </dsp:nvSpPr>
      <dsp:spPr>
        <a:xfrm>
          <a:off x="4805089" y="594"/>
          <a:ext cx="1472161" cy="9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4000" kern="1200" dirty="0"/>
            <a:t>מינורי</a:t>
          </a:r>
          <a:endParaRPr lang="en-IL" sz="4000" kern="1200" dirty="0"/>
        </a:p>
      </dsp:txBody>
      <dsp:txXfrm>
        <a:off x="4805089" y="594"/>
        <a:ext cx="1472161" cy="981441"/>
      </dsp:txXfrm>
    </dsp:sp>
    <dsp:sp modelId="{F0BE0919-41FC-4A82-A9F8-51CF6EB981FA}">
      <dsp:nvSpPr>
        <dsp:cNvPr id="0" name=""/>
        <dsp:cNvSpPr/>
      </dsp:nvSpPr>
      <dsp:spPr>
        <a:xfrm>
          <a:off x="4049580" y="1210063"/>
          <a:ext cx="981441" cy="9814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0</a:t>
          </a:r>
          <a:endParaRPr lang="en-IL" sz="4700" kern="1200" dirty="0"/>
        </a:p>
      </dsp:txBody>
      <dsp:txXfrm>
        <a:off x="4193309" y="1353792"/>
        <a:ext cx="693983" cy="693983"/>
      </dsp:txXfrm>
    </dsp:sp>
    <dsp:sp modelId="{1EDD6878-AC77-4124-89A4-A246F10716E9}">
      <dsp:nvSpPr>
        <dsp:cNvPr id="0" name=""/>
        <dsp:cNvSpPr/>
      </dsp:nvSpPr>
      <dsp:spPr>
        <a:xfrm>
          <a:off x="5129165" y="1210063"/>
          <a:ext cx="1472161" cy="9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4000" kern="1200" dirty="0"/>
            <a:t>בינוני</a:t>
          </a:r>
          <a:endParaRPr lang="en-IL" sz="4000" kern="1200" dirty="0"/>
        </a:p>
      </dsp:txBody>
      <dsp:txXfrm>
        <a:off x="5129165" y="1210063"/>
        <a:ext cx="1472161" cy="981441"/>
      </dsp:txXfrm>
    </dsp:sp>
    <dsp:sp modelId="{04C58B70-E6EA-423A-87C0-5364CC6838FE}">
      <dsp:nvSpPr>
        <dsp:cNvPr id="0" name=""/>
        <dsp:cNvSpPr/>
      </dsp:nvSpPr>
      <dsp:spPr>
        <a:xfrm>
          <a:off x="3725504" y="2419532"/>
          <a:ext cx="981441" cy="98144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0</a:t>
          </a:r>
          <a:endParaRPr lang="en-IL" sz="4700" kern="1200" dirty="0"/>
        </a:p>
      </dsp:txBody>
      <dsp:txXfrm>
        <a:off x="3869233" y="2563261"/>
        <a:ext cx="693983" cy="693983"/>
      </dsp:txXfrm>
    </dsp:sp>
    <dsp:sp modelId="{BA118D60-1298-455C-9150-6DCCB5AA13F9}">
      <dsp:nvSpPr>
        <dsp:cNvPr id="0" name=""/>
        <dsp:cNvSpPr/>
      </dsp:nvSpPr>
      <dsp:spPr>
        <a:xfrm>
          <a:off x="4805089" y="2419532"/>
          <a:ext cx="1472161" cy="9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4000" kern="1200" dirty="0"/>
            <a:t>חמור</a:t>
          </a:r>
          <a:endParaRPr lang="en-IL" sz="4000" kern="1200" dirty="0"/>
        </a:p>
      </dsp:txBody>
      <dsp:txXfrm>
        <a:off x="4805089" y="2419532"/>
        <a:ext cx="1472161" cy="981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18:05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82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4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099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83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82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72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42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42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60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10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2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6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2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45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64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6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37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C6043F-E4F8-418B-9057-EEB3DC9957C7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7A2387-C410-485E-BBEB-150A5DDB39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84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3.svg"/><Relationship Id="rId2" Type="http://schemas.microsoft.com/office/2018/10/relationships/comments" Target="../comments/modernComment_10B_A1A65B1A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jpg"/><Relationship Id="rId9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66D918-0DA6-CE62-C3EA-8137C204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7353231" cy="1621318"/>
          </a:xfrm>
        </p:spPr>
        <p:txBody>
          <a:bodyPr>
            <a:normAutofit fontScale="90000"/>
          </a:bodyPr>
          <a:lstStyle/>
          <a:p>
            <a:br>
              <a:rPr lang="en-US" sz="5400" b="1" i="1" dirty="0">
                <a:solidFill>
                  <a:schemeClr val="tx2"/>
                </a:solidFill>
              </a:rPr>
            </a:br>
            <a:r>
              <a:rPr lang="en-US" sz="4800" i="1" dirty="0"/>
              <a:t> </a:t>
            </a:r>
            <a:r>
              <a:rPr lang="en-US" sz="6000" b="1" i="1" dirty="0">
                <a:solidFill>
                  <a:srgbClr val="00B050"/>
                </a:solidFill>
              </a:rPr>
              <a:t>WHATSAPP</a:t>
            </a:r>
            <a:br>
              <a:rPr lang="he-IL" sz="4800" b="1" i="1" dirty="0">
                <a:solidFill>
                  <a:srgbClr val="00B050"/>
                </a:solidFill>
              </a:rPr>
            </a:br>
            <a:r>
              <a:rPr lang="en-US" sz="6000" b="1" i="1" dirty="0">
                <a:solidFill>
                  <a:srgbClr val="00B050"/>
                </a:solidFill>
              </a:rPr>
              <a:t> STR </a:t>
            </a:r>
            <a:r>
              <a:rPr lang="he-IL" sz="6000" b="1" i="1" dirty="0">
                <a:solidFill>
                  <a:srgbClr val="00B050"/>
                </a:solidFill>
              </a:rPr>
              <a:t>מסמך</a:t>
            </a:r>
            <a:endParaRPr lang="en-IL" sz="6000" dirty="0">
              <a:solidFill>
                <a:srgbClr val="00B050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09AAB10-6A5F-FADF-5E3B-45987661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2853" y="3220280"/>
            <a:ext cx="1774065" cy="326003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sz="3200" b="1" i="1" dirty="0">
                <a:effectLst>
                  <a:reflection blurRad="50800" stA="99000" endPos="70000" dist="50800" dir="5400000" sy="-100000" algn="bl" rotWithShape="0"/>
                </a:effectLst>
              </a:rPr>
              <a:t>מציגים:</a:t>
            </a:r>
            <a:endParaRPr lang="en-US" sz="3200" b="1" i="1" dirty="0">
              <a:solidFill>
                <a:schemeClr val="tx1"/>
              </a:solidFill>
              <a:effectLst>
                <a:reflection blurRad="50800" stA="99000" endPos="70000" dist="50800" dir="5400000" sy="-100000" algn="bl" rotWithShape="0"/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אגבייב ילנה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אמור ג'סל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סמרה אסתר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צ'רנוב אולגה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פיזם יהודה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he-IL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משה מתן</a:t>
            </a:r>
          </a:p>
          <a:p>
            <a:endParaRPr lang="en-IL" dirty="0"/>
          </a:p>
        </p:txBody>
      </p:sp>
      <p:pic>
        <p:nvPicPr>
          <p:cNvPr id="4" name="Picture 2" descr="Download Logo Whatsapp EPS, AI, CDR, PDF Vector Free">
            <a:extLst>
              <a:ext uri="{FF2B5EF4-FFF2-40B4-BE49-F238E27FC236}">
                <a16:creationId xmlns:a16="http://schemas.microsoft.com/office/drawing/2014/main" id="{0A5E0641-6D60-461C-BEF9-C1A7D64D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" y="0"/>
            <a:ext cx="1621318" cy="1621318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מעבדת טלפונים שוהם | תיקון טלפונים שהם | צ'יפון">
            <a:extLst>
              <a:ext uri="{FF2B5EF4-FFF2-40B4-BE49-F238E27FC236}">
                <a16:creationId xmlns:a16="http://schemas.microsoft.com/office/drawing/2014/main" id="{449498AA-92EC-79F5-2490-D242651E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28" y="3429000"/>
            <a:ext cx="1914525" cy="2390775"/>
          </a:xfrm>
          <a:prstGeom prst="rect">
            <a:avLst/>
          </a:prstGeom>
          <a:noFill/>
          <a:effectLst>
            <a:glow rad="127000">
              <a:schemeClr val="accent3">
                <a:lumMod val="40000"/>
                <a:lumOff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0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BE2-9427-4899-4BE4-6F92AD48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888274"/>
            <a:ext cx="7766936" cy="1075618"/>
          </a:xfrm>
        </p:spPr>
        <p:txBody>
          <a:bodyPr>
            <a:normAutofit/>
          </a:bodyPr>
          <a:lstStyle/>
          <a:p>
            <a:r>
              <a:rPr lang="he-IL" b="1" dirty="0">
                <a:solidFill>
                  <a:srgbClr val="00B050"/>
                </a:solidFill>
              </a:rPr>
              <a:t>תוצאות הבדיקות לפי החומרה</a:t>
            </a:r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AA4AC03A-236E-4031-5B71-E42D1074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159160"/>
              </p:ext>
            </p:extLst>
          </p:nvPr>
        </p:nvGraphicFramePr>
        <p:xfrm>
          <a:off x="1751012" y="2962656"/>
          <a:ext cx="8689976" cy="34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ownload Logo Whatsapp EPS, AI, CDR, PDF Vector Free">
            <a:extLst>
              <a:ext uri="{FF2B5EF4-FFF2-40B4-BE49-F238E27FC236}">
                <a16:creationId xmlns:a16="http://schemas.microsoft.com/office/drawing/2014/main" id="{1C47FF24-12D8-5174-9DC8-65D13C49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" y="0"/>
            <a:ext cx="1696278" cy="1696278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4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1AB3-0309-858B-9D1A-EFE2B27C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517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he-IL" sz="5400" b="1" i="1" dirty="0">
                <a:solidFill>
                  <a:srgbClr val="00B050"/>
                </a:solidFill>
              </a:rPr>
              <a:t>התפלגות הבדיקות לפי סטטוס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CEC5D777-90C6-B2D1-AA50-46ACA302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34308"/>
              </p:ext>
            </p:extLst>
          </p:nvPr>
        </p:nvGraphicFramePr>
        <p:xfrm>
          <a:off x="915651" y="2361462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 descr="Download Logo Whatsapp EPS, AI, CDR, PDF Vector Free">
            <a:extLst>
              <a:ext uri="{FF2B5EF4-FFF2-40B4-BE49-F238E27FC236}">
                <a16:creationId xmlns:a16="http://schemas.microsoft.com/office/drawing/2014/main" id="{B3269CEC-01B4-3B36-F4A6-75CF5F9C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" y="51077"/>
            <a:ext cx="1696278" cy="169627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שיווק עסקי בוואטסאפ – כל מה שחשוב לדעת לפני שמתחילים - Dun &amp; Bradstreet">
            <a:extLst>
              <a:ext uri="{FF2B5EF4-FFF2-40B4-BE49-F238E27FC236}">
                <a16:creationId xmlns:a16="http://schemas.microsoft.com/office/drawing/2014/main" id="{B9A178CA-AF6B-7BDE-34CE-14B11446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3867430"/>
            <a:ext cx="2686050" cy="1704975"/>
          </a:xfrm>
          <a:prstGeom prst="rect">
            <a:avLst/>
          </a:prstGeom>
          <a:noFill/>
          <a:effectLst>
            <a:glow rad="127000">
              <a:schemeClr val="accent3">
                <a:lumMod val="40000"/>
                <a:lumOff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6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BB7-C235-C498-E94C-4B0A1E71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22" y="49673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5400" b="1" dirty="0">
                <a:solidFill>
                  <a:srgbClr val="00B050"/>
                </a:solidFill>
              </a:rPr>
              <a:t>דוגמא לתקלה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9B8BE8B-962F-1752-3CA3-6780209E9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7539"/>
            <a:ext cx="3473636" cy="429316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E08FDA6-1456-1335-1222-EA19E2E7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655" y="1965962"/>
            <a:ext cx="835224" cy="28653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E28815A-24E3-2AAD-8159-A6D1C999A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068" y="2701643"/>
            <a:ext cx="304826" cy="426757"/>
          </a:xfrm>
          <a:prstGeom prst="rect">
            <a:avLst/>
          </a:prstGeom>
        </p:spPr>
      </p:pic>
      <p:pic>
        <p:nvPicPr>
          <p:cNvPr id="16" name="מציין מיקום תוכן 5">
            <a:extLst>
              <a:ext uri="{FF2B5EF4-FFF2-40B4-BE49-F238E27FC236}">
                <a16:creationId xmlns:a16="http://schemas.microsoft.com/office/drawing/2014/main" id="{CD9BEC79-F834-E5CF-B576-C3067F91D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64" y="2440391"/>
            <a:ext cx="2851020" cy="429316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pic>
      <p:pic>
        <p:nvPicPr>
          <p:cNvPr id="17" name="Picture 2" descr="Download Logo Whatsapp EPS, AI, CDR, PDF Vector Free">
            <a:extLst>
              <a:ext uri="{FF2B5EF4-FFF2-40B4-BE49-F238E27FC236}">
                <a16:creationId xmlns:a16="http://schemas.microsoft.com/office/drawing/2014/main" id="{853AA88F-BBF3-1B43-3C43-2F9E218D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917" cy="15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צור קשר שירות לקוחות באג (Bug) טלפון » שירות בקליק">
            <a:extLst>
              <a:ext uri="{FF2B5EF4-FFF2-40B4-BE49-F238E27FC236}">
                <a16:creationId xmlns:a16="http://schemas.microsoft.com/office/drawing/2014/main" id="{0A6B4129-6012-B022-F1BE-971A97A3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497" y="109374"/>
            <a:ext cx="2143125" cy="2143125"/>
          </a:xfrm>
          <a:prstGeom prst="rect">
            <a:avLst/>
          </a:prstGeom>
          <a:noFill/>
          <a:effectLst>
            <a:glow rad="127000">
              <a:schemeClr val="accent3">
                <a:lumMod val="40000"/>
                <a:lumOff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גרפיקה 22" descr="בועת צ'אט עם מילוי מלא">
            <a:extLst>
              <a:ext uri="{FF2B5EF4-FFF2-40B4-BE49-F238E27FC236}">
                <a16:creationId xmlns:a16="http://schemas.microsoft.com/office/drawing/2014/main" id="{2396C385-4249-A37E-A3E7-8C7A0FB7F7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5566" y="1316451"/>
            <a:ext cx="227882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4074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DB37C3-6122-6A2D-7C4B-6CC4261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i="1" dirty="0">
                <a:solidFill>
                  <a:srgbClr val="00B050"/>
                </a:solidFill>
              </a:rPr>
              <a:t>המלצות לסיום</a:t>
            </a:r>
            <a:endParaRPr lang="en-IL" b="1" i="1" dirty="0">
              <a:solidFill>
                <a:srgbClr val="00B05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5D7061-F3C1-687E-C6A9-7C33406E52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95056"/>
            <a:ext cx="10363826" cy="3796144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 במהלך בדיקות לא  נמצאו באגים ברמה גבוה או בנונית 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 תפיסת רשת אלחוטית וקווית היא מרבית.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שימוש בסוללה משמעותי אבל סוללה לא מתחממת בעת רב שימוש.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ניידות ותקשורת בתנאים אמיתיים.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בדיקת  ממשק למשתמש וחווית המשתמש : גרפיקה פשוטה צבעים אחידים ירוק ולבן.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i="1" dirty="0"/>
              <a:t>בסה"כ </a:t>
            </a:r>
            <a:r>
              <a:rPr lang="en-US" i="1" dirty="0"/>
              <a:t>WHATSAPP</a:t>
            </a:r>
            <a:r>
              <a:rPr lang="he-IL" i="1" dirty="0"/>
              <a:t> היא אפליקציה נוחה ושימושית מאוד, במיוחד כשהרשת הקווית לא  זמינה ויש אפשרות להתחבר דרך ה</a:t>
            </a:r>
            <a:r>
              <a:rPr lang="en-US" i="1" dirty="0"/>
              <a:t> </a:t>
            </a:r>
            <a:r>
              <a:rPr lang="he-IL" i="1" dirty="0"/>
              <a:t>-</a:t>
            </a:r>
            <a:r>
              <a:rPr lang="en-US" i="1" dirty="0"/>
              <a:t>WIFI </a:t>
            </a:r>
            <a:r>
              <a:rPr lang="he-IL" i="1" dirty="0"/>
              <a:t> ולשלוח הודעות קוליות  או שיחות וידאו, שליחת מיקום בזמן אמת.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he-IL" i="1" dirty="0"/>
          </a:p>
          <a:p>
            <a:pPr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ü"/>
            </a:pPr>
            <a:endParaRPr lang="en-IL" dirty="0"/>
          </a:p>
        </p:txBody>
      </p:sp>
      <p:pic>
        <p:nvPicPr>
          <p:cNvPr id="4" name="Picture 2" descr="Download Logo Whatsapp EPS, AI, CDR, PDF Vector Free">
            <a:extLst>
              <a:ext uri="{FF2B5EF4-FFF2-40B4-BE49-F238E27FC236}">
                <a16:creationId xmlns:a16="http://schemas.microsoft.com/office/drawing/2014/main" id="{70AE6326-46CF-A7EA-7F29-67742BD5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6278" cy="16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B22D7DD-57BD-98FD-724D-E330453E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3" y="1993943"/>
            <a:ext cx="2859272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75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5E05F2B5-8CF6-2656-125D-68B019EFCCDE}"/>
                  </a:ext>
                </a:extLst>
              </p14:cNvPr>
              <p14:cNvContentPartPr/>
              <p14:nvPr/>
            </p14:nvContentPartPr>
            <p14:xfrm>
              <a:off x="5610020" y="3595204"/>
              <a:ext cx="360" cy="36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5E05F2B5-8CF6-2656-125D-68B019EFC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1380" y="35865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FA1493F2-4FEB-4C52-19A7-291AF34EE612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he-IL" sz="5400" b="1" dirty="0">
              <a:solidFill>
                <a:srgbClr val="00B05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A75F3B-1DB6-6DD5-E06E-37EB1AB278C3}"/>
              </a:ext>
            </a:extLst>
          </p:cNvPr>
          <p:cNvSpPr txBox="1">
            <a:spLocks/>
          </p:cNvSpPr>
          <p:nvPr/>
        </p:nvSpPr>
        <p:spPr>
          <a:xfrm>
            <a:off x="913775" y="2081747"/>
            <a:ext cx="10364450" cy="394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v"/>
            </a:pPr>
            <a:r>
              <a:rPr lang="he-IL" sz="2200" dirty="0"/>
              <a:t>הצוות שלנו עבד בשיתוף פעולה, חילקנו  מראש בדיקות ושיתפנו בתוצאות. לאחר מכן עברנו יחד על הבדיקות כדי לוודא שאנו עובדים באותו קצב וסיכמנו את כל הבדיקות שתוכננו.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200" dirty="0"/>
              <a:t> בנינו מסמכי אפיון ודרישות יחד כך נבנה הפרויקט.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200" dirty="0"/>
              <a:t>קבענו את נוסח תרחישי הבדיקות, את נראות המסמך וצורת העבודה.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200" dirty="0"/>
              <a:t>התנסנו בשימוש תוכנת </a:t>
            </a:r>
            <a:r>
              <a:rPr lang="en-US" sz="2200" dirty="0"/>
              <a:t>JIRA</a:t>
            </a:r>
            <a:r>
              <a:rPr lang="he-IL" sz="2200" dirty="0"/>
              <a:t>, </a:t>
            </a:r>
            <a:r>
              <a:rPr lang="en-US" sz="2200" dirty="0"/>
              <a:t>CONFLUENCE</a:t>
            </a:r>
            <a:r>
              <a:rPr lang="he-IL" sz="2200" dirty="0"/>
              <a:t> ו-</a:t>
            </a:r>
            <a:r>
              <a:rPr lang="en-US" sz="2200" dirty="0"/>
              <a:t>ANDROID STUDIO</a:t>
            </a:r>
            <a:r>
              <a:rPr lang="he-IL" sz="2200" dirty="0"/>
              <a:t>.</a:t>
            </a:r>
            <a:endParaRPr lang="he-IL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200" dirty="0"/>
              <a:t>בגין צמצום זמן וחוסר משאבים לא הספקנו לבצע בדיקות </a:t>
            </a:r>
            <a:r>
              <a:rPr lang="en-US" sz="2200" dirty="0"/>
              <a:t>GUI</a:t>
            </a:r>
            <a:r>
              <a:rPr lang="he-IL" sz="2200" dirty="0"/>
              <a:t>, </a:t>
            </a:r>
            <a:r>
              <a:rPr lang="en-US" sz="2200" dirty="0"/>
              <a:t>UX/UI</a:t>
            </a:r>
            <a:r>
              <a:rPr lang="he-IL" sz="2200" dirty="0"/>
              <a:t>.</a:t>
            </a:r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747D18-3EE1-731A-BAC1-3319C2EB68D9}"/>
              </a:ext>
            </a:extLst>
          </p:cNvPr>
          <p:cNvSpPr txBox="1"/>
          <p:nvPr/>
        </p:nvSpPr>
        <p:spPr>
          <a:xfrm>
            <a:off x="3837214" y="979372"/>
            <a:ext cx="6095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000" b="1" i="1" dirty="0">
                <a:solidFill>
                  <a:srgbClr val="00B050"/>
                </a:solidFill>
              </a:rPr>
              <a:t>סיכום ומסקנות</a:t>
            </a:r>
          </a:p>
        </p:txBody>
      </p:sp>
    </p:spTree>
    <p:extLst>
      <p:ext uri="{BB962C8B-B14F-4D97-AF65-F5344CB8AC3E}">
        <p14:creationId xmlns:p14="http://schemas.microsoft.com/office/powerpoint/2010/main" val="2061139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64DF-07E7-BA33-276B-0FB58145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270457"/>
          </a:xfrm>
        </p:spPr>
        <p:txBody>
          <a:bodyPr>
            <a:normAutofit/>
          </a:bodyPr>
          <a:lstStyle/>
          <a:p>
            <a:pPr algn="ctr"/>
            <a:r>
              <a:rPr lang="en-US" sz="8000" i="1" dirty="0">
                <a:solidFill>
                  <a:srgbClr val="00B050"/>
                </a:solidFill>
              </a:rPr>
              <a:t>THE END</a:t>
            </a:r>
            <a:endParaRPr lang="he-IL" sz="8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7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CED-8FDA-3757-EE10-D3E1977E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69" y="227862"/>
            <a:ext cx="8145625" cy="1577187"/>
          </a:xfrm>
        </p:spPr>
        <p:txBody>
          <a:bodyPr anchor="ctr">
            <a:normAutofit/>
          </a:bodyPr>
          <a:lstStyle/>
          <a:p>
            <a:pPr algn="ctr"/>
            <a:r>
              <a:rPr lang="he-IL" sz="5400" b="1" i="1" dirty="0">
                <a:solidFill>
                  <a:srgbClr val="00B050"/>
                </a:solidFill>
              </a:rPr>
              <a:t>תיאור אפליקציה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98F1-5399-CC8C-C1F8-E966F78B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12" y="2000992"/>
            <a:ext cx="8858757" cy="3295403"/>
          </a:xfrm>
        </p:spPr>
        <p:txBody>
          <a:bodyPr anchor="t">
            <a:normAutofit/>
          </a:bodyPr>
          <a:lstStyle/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אפליקציה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he-IL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he-IL" sz="1800" dirty="0">
                <a:solidFill>
                  <a:schemeClr val="tx2"/>
                </a:solidFill>
              </a:rPr>
              <a:t>היא שירות הודעות חוצה פלטפורמות בחינם. </a:t>
            </a:r>
          </a:p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זה מאפשר למשתמשי סמארטפונים להתקשר ולהחליף הודעות טקסט, תמונות, אודיו ווידאו עם אחרים ברחבי העולם בחינם, ללא קשר למכשיר של הנמען.</a:t>
            </a:r>
          </a:p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האפליקציה מאפשרת לך לשתף מיקום ומיקום בזמן אמת.</a:t>
            </a:r>
          </a:p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האפליקציה מותאמת למערכות מובייל שונות כגון: </a:t>
            </a:r>
            <a:r>
              <a:rPr lang="en-US" sz="1800" dirty="0">
                <a:solidFill>
                  <a:schemeClr val="tx2"/>
                </a:solidFill>
              </a:rPr>
              <a:t>IOS, Android</a:t>
            </a:r>
            <a:r>
              <a:rPr lang="he-IL" sz="1800" dirty="0">
                <a:solidFill>
                  <a:schemeClr val="tx2"/>
                </a:solidFill>
              </a:rPr>
              <a:t>.</a:t>
            </a:r>
          </a:p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מאפשר גישה למחשבים נייחים של </a:t>
            </a:r>
            <a:r>
              <a:rPr lang="en-US" sz="1800" dirty="0">
                <a:solidFill>
                  <a:schemeClr val="tx2"/>
                </a:solidFill>
              </a:rPr>
              <a:t>WhatsApp Web </a:t>
            </a:r>
            <a:r>
              <a:rPr lang="he-IL" sz="1800" dirty="0">
                <a:solidFill>
                  <a:schemeClr val="tx2"/>
                </a:solidFill>
              </a:rPr>
              <a:t> וסנכרון פשוט של כל הצ'אטים למחשב.</a:t>
            </a:r>
          </a:p>
          <a:p>
            <a:pPr marL="342900" indent="-342900" algn="r" rtl="1">
              <a:buClr>
                <a:srgbClr val="00B050"/>
              </a:buClr>
              <a:buFont typeface="+mj-lt"/>
              <a:buAutoNum type="arabicPeriod"/>
            </a:pPr>
            <a:r>
              <a:rPr lang="he-IL" sz="1800" dirty="0">
                <a:solidFill>
                  <a:schemeClr val="tx2"/>
                </a:solidFill>
              </a:rPr>
              <a:t>באמצעות האפליקציה ניתן ליצור שיחות וידאו בין שני משתתפים או יותר.</a:t>
            </a:r>
          </a:p>
        </p:txBody>
      </p:sp>
      <p:pic>
        <p:nvPicPr>
          <p:cNvPr id="4098" name="Picture 2" descr="Download Logo Whatsapp EPS, AI, CDR, PDF Vector Free">
            <a:extLst>
              <a:ext uri="{FF2B5EF4-FFF2-40B4-BE49-F238E27FC236}">
                <a16:creationId xmlns:a16="http://schemas.microsoft.com/office/drawing/2014/main" id="{0209505E-5DDB-9529-89D7-8B902400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" y="0"/>
            <a:ext cx="1636643" cy="1636643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עיריית רעננה - כתבות חדשות - להתחבר לקבוצת הוואטסאפ שלך!">
            <a:extLst>
              <a:ext uri="{FF2B5EF4-FFF2-40B4-BE49-F238E27FC236}">
                <a16:creationId xmlns:a16="http://schemas.microsoft.com/office/drawing/2014/main" id="{144612FE-6314-3444-DD03-C5308FA5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30" y="22444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8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ED1EAB-EF50-2FAA-3F25-A95BEFBE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70" y="706582"/>
            <a:ext cx="9767847" cy="13589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sz="5400" b="1" i="1" kern="1200" dirty="0">
                <a:solidFill>
                  <a:srgbClr val="00B050"/>
                </a:solidFill>
              </a:rPr>
              <a:t>מטרת המסמך</a:t>
            </a:r>
            <a:endParaRPr lang="en-US" sz="5400" b="1" i="1" kern="12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8E80-7B5C-FB1C-0889-339D7467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8" y="2381003"/>
            <a:ext cx="7239700" cy="2853729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  <a:p>
            <a:pPr marL="800100" lvl="1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סיכום תהליך הפעלת המבחנים ותיעודם</a:t>
            </a:r>
          </a:p>
          <a:p>
            <a:pPr marL="800100" lvl="1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הצגת תוצאות הבדיקה</a:t>
            </a:r>
          </a:p>
          <a:p>
            <a:pPr marL="800100" lvl="1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דיווח והמלצות על תפקוד המערכת הנבדקת</a:t>
            </a:r>
          </a:p>
          <a:p>
            <a:pPr marL="800100" lvl="1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אנו מסיקים מסקנות מתוצאות בדיקת תהליך השיפור והשימור</a:t>
            </a:r>
          </a:p>
        </p:txBody>
      </p:sp>
      <p:pic>
        <p:nvPicPr>
          <p:cNvPr id="3074" name="Picture 2" descr="Download Logo Whatsapp EPS, AI, CDR, PDF Vector Free">
            <a:extLst>
              <a:ext uri="{FF2B5EF4-FFF2-40B4-BE49-F238E27FC236}">
                <a16:creationId xmlns:a16="http://schemas.microsoft.com/office/drawing/2014/main" id="{6D3B23D3-7842-7B3C-162D-560C6C71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0"/>
            <a:ext cx="1636643" cy="1636643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5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EF88-44C6-35DB-9FA4-5EC4E0EF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572" y="291465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he-IL" sz="5400" b="1" i="1" dirty="0">
                <a:solidFill>
                  <a:srgbClr val="00B050"/>
                </a:solidFill>
              </a:rPr>
              <a:t>תהליך העבודה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FBC-3F74-1BE7-8B97-3535EE7F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562" y="2422567"/>
            <a:ext cx="7296539" cy="3901044"/>
          </a:xfrm>
        </p:spPr>
        <p:txBody>
          <a:bodyPr anchor="t">
            <a:normAutofit/>
          </a:bodyPr>
          <a:lstStyle/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כתיבת מסמך דרישות ב – </a:t>
            </a:r>
            <a:r>
              <a:rPr lang="en-US" sz="2000" dirty="0">
                <a:solidFill>
                  <a:schemeClr val="tx2"/>
                </a:solidFill>
              </a:rPr>
              <a:t>WORD</a:t>
            </a:r>
            <a:r>
              <a:rPr lang="he-IL" sz="2000" dirty="0">
                <a:solidFill>
                  <a:schemeClr val="tx2"/>
                </a:solidFill>
              </a:rPr>
              <a:t>/</a:t>
            </a:r>
            <a:r>
              <a:rPr lang="en-US" sz="2000" dirty="0">
                <a:solidFill>
                  <a:schemeClr val="tx2"/>
                </a:solidFill>
              </a:rPr>
              <a:t>JIRA</a:t>
            </a:r>
            <a:endParaRPr lang="he-IL" sz="2000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כתיבת מסמך אפיון ב- </a:t>
            </a:r>
            <a:r>
              <a:rPr lang="en-US" sz="2000" dirty="0">
                <a:solidFill>
                  <a:schemeClr val="tx2"/>
                </a:solidFill>
              </a:rPr>
              <a:t>WORD</a:t>
            </a:r>
            <a:r>
              <a:rPr lang="he-IL" sz="2000" dirty="0">
                <a:solidFill>
                  <a:schemeClr val="tx2"/>
                </a:solidFill>
              </a:rPr>
              <a:t>/ </a:t>
            </a:r>
            <a:r>
              <a:rPr lang="en-US" sz="2000" dirty="0">
                <a:solidFill>
                  <a:schemeClr val="tx2"/>
                </a:solidFill>
              </a:rPr>
              <a:t>JIRA</a:t>
            </a:r>
            <a:endParaRPr lang="he-IL" sz="2000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כתיבת מסמך </a:t>
            </a:r>
            <a:r>
              <a:rPr lang="en-US" sz="2000" dirty="0">
                <a:solidFill>
                  <a:schemeClr val="tx2"/>
                </a:solidFill>
              </a:rPr>
              <a:t> STP </a:t>
            </a:r>
            <a:r>
              <a:rPr lang="he-IL" sz="2000" dirty="0">
                <a:solidFill>
                  <a:schemeClr val="tx2"/>
                </a:solidFill>
              </a:rPr>
              <a:t>ועץ נושאים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he-IL" sz="2000" dirty="0">
                <a:solidFill>
                  <a:schemeClr val="tx2"/>
                </a:solidFill>
              </a:rPr>
              <a:t> ב – </a:t>
            </a:r>
            <a:r>
              <a:rPr lang="en-US" sz="2000" dirty="0">
                <a:solidFill>
                  <a:schemeClr val="tx2"/>
                </a:solidFill>
              </a:rPr>
              <a:t>WORD</a:t>
            </a:r>
            <a:r>
              <a:rPr lang="he-IL" dirty="0">
                <a:solidFill>
                  <a:schemeClr val="tx2"/>
                </a:solidFill>
              </a:rPr>
              <a:t>/ </a:t>
            </a:r>
            <a:r>
              <a:rPr lang="en-US" dirty="0">
                <a:solidFill>
                  <a:schemeClr val="tx2"/>
                </a:solidFill>
              </a:rPr>
              <a:t>JIRA</a:t>
            </a:r>
            <a:endParaRPr lang="he-IL" sz="2000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כתיבת תסריטי בדיקות במסמך ה-</a:t>
            </a:r>
            <a:r>
              <a:rPr lang="en-US" sz="2000" dirty="0">
                <a:solidFill>
                  <a:schemeClr val="tx2"/>
                </a:solidFill>
              </a:rPr>
              <a:t> STD </a:t>
            </a:r>
            <a:r>
              <a:rPr lang="he-IL" sz="2000" dirty="0">
                <a:solidFill>
                  <a:schemeClr val="tx2"/>
                </a:solidFill>
              </a:rPr>
              <a:t>ב- </a:t>
            </a:r>
            <a:r>
              <a:rPr lang="en-US" sz="2000" dirty="0">
                <a:solidFill>
                  <a:schemeClr val="tx2"/>
                </a:solidFill>
              </a:rPr>
              <a:t>JIRA</a:t>
            </a:r>
            <a:endParaRPr lang="he-IL" sz="2000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הרצת הבדיקות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he-IL" sz="2000" dirty="0">
                <a:solidFill>
                  <a:schemeClr val="tx2"/>
                </a:solidFill>
              </a:rPr>
              <a:t> ב- </a:t>
            </a:r>
            <a:r>
              <a:rPr lang="en-US" sz="2000" dirty="0">
                <a:solidFill>
                  <a:schemeClr val="tx2"/>
                </a:solidFill>
              </a:rPr>
              <a:t>JIRA</a:t>
            </a:r>
            <a:endParaRPr lang="he-IL" sz="2000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2"/>
                </a:solidFill>
              </a:rPr>
              <a:t> ניתוח התוצאות והסקת מסקנות ה- </a:t>
            </a:r>
            <a:r>
              <a:rPr lang="en-US" sz="2000" dirty="0">
                <a:solidFill>
                  <a:schemeClr val="tx2"/>
                </a:solidFill>
              </a:rPr>
              <a:t>STR</a:t>
            </a:r>
            <a:r>
              <a:rPr lang="he-IL" sz="2000" dirty="0">
                <a:solidFill>
                  <a:schemeClr val="tx2"/>
                </a:solidFill>
              </a:rPr>
              <a:t> ב- </a:t>
            </a:r>
            <a:r>
              <a:rPr lang="en-US" sz="2000" dirty="0">
                <a:solidFill>
                  <a:schemeClr val="tx2"/>
                </a:solidFill>
              </a:rPr>
              <a:t>POWER POINT</a:t>
            </a:r>
            <a:r>
              <a:rPr lang="he-IL" sz="2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122" name="Picture 2" descr="Download Logo Whatsapp EPS, AI, CDR, PDF Vector Free">
            <a:extLst>
              <a:ext uri="{FF2B5EF4-FFF2-40B4-BE49-F238E27FC236}">
                <a16:creationId xmlns:a16="http://schemas.microsoft.com/office/drawing/2014/main" id="{0EEACD10-3DF6-F75F-D992-2CAA3A6F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" y="53009"/>
            <a:ext cx="1749286" cy="1749286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מועצה מקומית בית אריה - הודעות ועדכונים - קבלת מסרונים מהמועצה">
            <a:extLst>
              <a:ext uri="{FF2B5EF4-FFF2-40B4-BE49-F238E27FC236}">
                <a16:creationId xmlns:a16="http://schemas.microsoft.com/office/drawing/2014/main" id="{9A9B67AF-261C-91A5-DD3C-06E64A46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838" y="2601471"/>
            <a:ext cx="2143125" cy="21431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17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7316-5357-20B8-8324-B897F8F1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i="1" dirty="0">
                <a:solidFill>
                  <a:srgbClr val="00B050"/>
                </a:solidFill>
              </a:rPr>
              <a:t>כלים חיצוניים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D79A-9DB2-783E-4DC7-420789F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63" y="2214694"/>
            <a:ext cx="8596668" cy="3880773"/>
          </a:xfrm>
          <a:scene3d>
            <a:camera prst="orthographicFront"/>
            <a:lightRig rig="threePt" dir="t"/>
          </a:scene3d>
          <a:sp3d>
            <a:bevelT w="114300" prst="hardEdge"/>
            <a:bevelB/>
          </a:sp3d>
        </p:spPr>
        <p:txBody>
          <a:bodyPr/>
          <a:lstStyle/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Word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Excel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PowerPoint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Jira Software</a:t>
            </a:r>
            <a:endParaRPr lang="he-IL" dirty="0"/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JIRA CONFLUENS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Android-studio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מכשירי טלפון מסוג אייפון וגלקסי</a:t>
            </a:r>
          </a:p>
          <a:p>
            <a:pPr>
              <a:buFont typeface="Wingdings" panose="05000000000000000000" pitchFamily="2" charset="2"/>
              <a:buChar char="v"/>
            </a:pPr>
            <a:endParaRPr lang="he-IL" dirty="0"/>
          </a:p>
        </p:txBody>
      </p:sp>
      <p:pic>
        <p:nvPicPr>
          <p:cNvPr id="7" name="Picture 2" descr="Download Logo Whatsapp EPS, AI, CDR, PDF Vector Free">
            <a:extLst>
              <a:ext uri="{FF2B5EF4-FFF2-40B4-BE49-F238E27FC236}">
                <a16:creationId xmlns:a16="http://schemas.microsoft.com/office/drawing/2014/main" id="{36FB8F51-74CF-DA48-5666-F44E7D3A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" y="53008"/>
            <a:ext cx="1696278" cy="1696278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6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863-F347-EFCB-308D-26CCC0F3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0704"/>
            <a:ext cx="10364451" cy="1109343"/>
          </a:xfrm>
        </p:spPr>
        <p:txBody>
          <a:bodyPr>
            <a:normAutofit/>
          </a:bodyPr>
          <a:lstStyle/>
          <a:p>
            <a:pPr algn="ctr"/>
            <a:r>
              <a:rPr lang="he-IL" sz="4400" b="1" i="1" dirty="0">
                <a:solidFill>
                  <a:srgbClr val="00B050"/>
                </a:solidFill>
              </a:rPr>
              <a:t>מהלך הבדיקות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2035-5799-5EEF-8A61-EA04C6A4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5" y="1727860"/>
            <a:ext cx="10057419" cy="4132613"/>
          </a:xfrm>
        </p:spPr>
        <p:txBody>
          <a:bodyPr>
            <a:normAutofit/>
          </a:bodyPr>
          <a:lstStyle/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tx2"/>
                </a:solidFill>
              </a:rPr>
              <a:t>E2E</a:t>
            </a:r>
            <a:r>
              <a:rPr lang="he-IL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he-IL" dirty="0">
                <a:solidFill>
                  <a:schemeClr val="tx2"/>
                </a:solidFill>
              </a:rPr>
              <a:t>- בדיקת תהליכים עסקיים מיצירת חשבון ועד שליחת \ קבלת הודעה או שיחה</a:t>
            </a:r>
            <a:endParaRPr lang="he-IL" dirty="0"/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  </a:t>
            </a:r>
            <a:r>
              <a:rPr lang="en-US" dirty="0">
                <a:solidFill>
                  <a:schemeClr val="tx2"/>
                </a:solidFill>
              </a:rPr>
              <a:t>CRUD</a:t>
            </a:r>
            <a:r>
              <a:rPr lang="he-IL" dirty="0">
                <a:solidFill>
                  <a:schemeClr val="tx2"/>
                </a:solidFill>
              </a:rPr>
              <a:t> - בדיקת  צפייה, חיפוש ושינוי מידע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הרשאות - בדיקות התחברות/הרשמה מטלפונים ללא סים, יצירת קבוצה והוספת משתמשים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פונקציונלי - בדיקת והתנהגות תקינה במעבר בין  קישורים, התנהגות תקינה של הלחצנים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 תאימות –בדיקה בין מערכות מובייל שונות ובין גרסות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 ממשקים – בדיקת אפליקציה התחברות עם ממקשים חיצונים : </a:t>
            </a:r>
            <a:r>
              <a:rPr lang="en-US" dirty="0">
                <a:solidFill>
                  <a:schemeClr val="tx2"/>
                </a:solidFill>
              </a:rPr>
              <a:t>LOCATION</a:t>
            </a:r>
            <a:endParaRPr lang="he-IL" dirty="0">
              <a:solidFill>
                <a:schemeClr val="tx2"/>
              </a:solidFill>
            </a:endParaRP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GUI</a:t>
            </a:r>
            <a:r>
              <a:rPr lang="he-IL" dirty="0">
                <a:solidFill>
                  <a:schemeClr val="tx2"/>
                </a:solidFill>
              </a:rPr>
              <a:t>/שימושיות /</a:t>
            </a:r>
            <a:r>
              <a:rPr lang="en-US" dirty="0">
                <a:solidFill>
                  <a:schemeClr val="tx2"/>
                </a:solidFill>
              </a:rPr>
              <a:t>UI</a:t>
            </a:r>
            <a:r>
              <a:rPr lang="he-IL" dirty="0">
                <a:solidFill>
                  <a:schemeClr val="tx2"/>
                </a:solidFill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UX</a:t>
            </a:r>
            <a:r>
              <a:rPr lang="he-IL" dirty="0">
                <a:solidFill>
                  <a:schemeClr val="tx2"/>
                </a:solidFill>
              </a:rPr>
              <a:t> – בדיקת האם העיצוב עומד במדדי השמישות, האם המשתמשים מצליחים לעבוד איתו בצורה יעילה ומספקת, בדיקת הפקדים והשדות במסכי האפליקציה.</a:t>
            </a:r>
          </a:p>
        </p:txBody>
      </p:sp>
      <p:pic>
        <p:nvPicPr>
          <p:cNvPr id="6146" name="Picture 2" descr="Download Logo Whatsapp EPS, AI, CDR, PDF Vector Free">
            <a:extLst>
              <a:ext uri="{FF2B5EF4-FFF2-40B4-BE49-F238E27FC236}">
                <a16:creationId xmlns:a16="http://schemas.microsoft.com/office/drawing/2014/main" id="{DAC2129C-4525-52E8-3248-FBEB8986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3391" cy="1623391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44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F803-E974-EE75-A738-8B9F2D4B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93609"/>
            <a:ext cx="8596668" cy="1320800"/>
          </a:xfrm>
        </p:spPr>
        <p:txBody>
          <a:bodyPr>
            <a:noAutofit/>
          </a:bodyPr>
          <a:lstStyle/>
          <a:p>
            <a:r>
              <a:rPr lang="he-IL" sz="5400" b="1" i="1" dirty="0">
                <a:solidFill>
                  <a:srgbClr val="00B050"/>
                </a:solidFill>
              </a:rPr>
              <a:t>בדיקות ראשוניות בעת הפעלת אפליקציה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D22B-3196-082C-AAC3-1B1F39EE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934" y="3085701"/>
            <a:ext cx="5786153" cy="2297247"/>
          </a:xfrm>
        </p:spPr>
        <p:txBody>
          <a:bodyPr/>
          <a:lstStyle/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התקנת אפליקציה במערכות הפעלה שונות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כניסה/רישום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הוספת אנשי קשר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>
                <a:solidFill>
                  <a:schemeClr val="tx2"/>
                </a:solidFill>
              </a:rPr>
              <a:t>ביצוע שיחות/ שליחת הודעות</a:t>
            </a:r>
          </a:p>
        </p:txBody>
      </p:sp>
      <p:pic>
        <p:nvPicPr>
          <p:cNvPr id="7170" name="Picture 2" descr="Download Logo Whatsapp EPS, AI, CDR, PDF Vector Free">
            <a:extLst>
              <a:ext uri="{FF2B5EF4-FFF2-40B4-BE49-F238E27FC236}">
                <a16:creationId xmlns:a16="http://schemas.microsoft.com/office/drawing/2014/main" id="{F47C29E7-4E9C-5696-B934-B5E0243C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" y="0"/>
            <a:ext cx="1663147" cy="1663147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1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58B1-835A-2166-D431-1A54675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i="1" dirty="0">
                <a:solidFill>
                  <a:srgbClr val="00B050"/>
                </a:solidFill>
              </a:rPr>
              <a:t>סביבת הבדיקות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6A8C-DCD0-770C-4878-DBACB3F9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9" y="2214694"/>
            <a:ext cx="7913348" cy="379039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400" b="1" u="sng" dirty="0"/>
              <a:t>בדיקת תקינות של אפליקציה תחת מערכת הפעלה של </a:t>
            </a:r>
            <a:r>
              <a:rPr lang="en-US" sz="2400" b="1" u="sng" dirty="0"/>
              <a:t>MOBILE</a:t>
            </a:r>
            <a:r>
              <a:rPr lang="he-IL" sz="2400" b="1" dirty="0"/>
              <a:t> :</a:t>
            </a:r>
            <a:endParaRPr lang="en-US" sz="2400" b="1" dirty="0"/>
          </a:p>
          <a:p>
            <a:pPr algn="r" rtl="1">
              <a:buFont typeface="Wingdings" panose="05000000000000000000" pitchFamily="2" charset="2"/>
              <a:buChar char="ü"/>
            </a:pPr>
            <a:endParaRPr lang="he-IL" sz="2400" b="1" dirty="0"/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Pixel 3 api 26 (version 8 )</a:t>
            </a:r>
            <a:endParaRPr lang="en-IL" sz="2400" b="1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Pixel 2 api 36 (version 12)</a:t>
            </a:r>
            <a:endParaRPr lang="en-IL" sz="2400" b="1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L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Samsung galaxy S6 (version 7)</a:t>
            </a:r>
            <a:endParaRPr lang="en-IL" sz="2400" b="1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L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iPhone 8 plus (</a:t>
            </a:r>
            <a:r>
              <a:rPr lang="en-IL" sz="2400" b="1" dirty="0">
                <a:effectLst/>
                <a:latin typeface="Noto Sans Symbols"/>
                <a:ea typeface="Noto Sans Symbols"/>
                <a:cs typeface="Noto Sans Symbols"/>
              </a:rPr>
              <a:t>version 15.</a:t>
            </a:r>
            <a:r>
              <a:rPr lang="en-US" sz="2400" b="1" dirty="0">
                <a:effectLst/>
                <a:latin typeface="Noto Sans Symbols"/>
                <a:ea typeface="Noto Sans Symbols"/>
                <a:cs typeface="Noto Sans Symbols"/>
              </a:rPr>
              <a:t>6</a:t>
            </a:r>
            <a:r>
              <a:rPr lang="en-IL" sz="2400" b="1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)</a:t>
            </a:r>
            <a:endParaRPr lang="en-IL" sz="2400" b="1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0" indent="0">
              <a:buNone/>
            </a:pPr>
            <a:r>
              <a:rPr lang="en-IL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endParaRPr lang="he-IL" sz="2400" dirty="0"/>
          </a:p>
        </p:txBody>
      </p:sp>
      <p:pic>
        <p:nvPicPr>
          <p:cNvPr id="8194" name="Picture 2" descr="Download Logo Whatsapp EPS, AI, CDR, PDF Vector Free">
            <a:extLst>
              <a:ext uri="{FF2B5EF4-FFF2-40B4-BE49-F238E27FC236}">
                <a16:creationId xmlns:a16="http://schemas.microsoft.com/office/drawing/2014/main" id="{C7E2B198-5502-A3A1-74FC-143E350E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669773" cy="1669773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2EBDEE-23B1-3AF7-8042-CFE0B77D1A0B}"/>
              </a:ext>
            </a:extLst>
          </p:cNvPr>
          <p:cNvSpPr txBox="1">
            <a:spLocks/>
          </p:cNvSpPr>
          <p:nvPr/>
        </p:nvSpPr>
        <p:spPr>
          <a:xfrm>
            <a:off x="1669773" y="2214694"/>
            <a:ext cx="8734983" cy="3741727"/>
          </a:xfrm>
          <a:prstGeom prst="rect">
            <a:avLst/>
          </a:prstGeom>
          <a:pattFill prst="pct7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2400" b="1" u="sng" dirty="0"/>
              <a:t>בדיקת תקינות של אפליקציה תחת מערכת הפעלה של </a:t>
            </a:r>
            <a:r>
              <a:rPr lang="en-US" sz="2400" b="1" u="sng" dirty="0"/>
              <a:t>MOBILE</a:t>
            </a:r>
            <a:r>
              <a:rPr lang="he-IL" sz="2400" b="1" dirty="0"/>
              <a:t> :</a:t>
            </a:r>
            <a:endParaRPr lang="en-US" sz="2400" b="1" dirty="0"/>
          </a:p>
          <a:p>
            <a:pPr algn="r" rtl="1">
              <a:buFont typeface="Wingdings" panose="05000000000000000000" pitchFamily="2" charset="2"/>
              <a:buChar char="ü"/>
            </a:pPr>
            <a:endParaRPr lang="he-IL" sz="2400" b="1" dirty="0"/>
          </a:p>
          <a:p>
            <a:pPr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Noto Sans Symbols"/>
                <a:ea typeface="Calibri" panose="020F0502020204030204" pitchFamily="34" charset="0"/>
                <a:cs typeface="Noto Sans Symbols"/>
              </a:rPr>
              <a:t>Pixel 3 api 26 (version 8 )</a:t>
            </a:r>
            <a:endParaRPr lang="en-IL" sz="2400" b="1" dirty="0">
              <a:latin typeface="Noto Sans Symbols"/>
              <a:ea typeface="Noto Sans Symbols"/>
              <a:cs typeface="Noto Sans Symbols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Pixel 2 api 36 (version 12)</a:t>
            </a:r>
            <a:endParaRPr lang="he-IL" sz="2400" b="1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L" sz="2400" b="1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Samsung galaxy S6 (version 7)</a:t>
            </a:r>
            <a:endParaRPr lang="en-IL" sz="2400" b="1" dirty="0">
              <a:latin typeface="Noto Sans Symbols"/>
              <a:ea typeface="Noto Sans Symbols"/>
              <a:cs typeface="Noto Sans Symbols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L" sz="2400" b="1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iPhone 8 plus (</a:t>
            </a:r>
            <a:r>
              <a:rPr lang="en-IL" sz="2400" b="1" dirty="0">
                <a:latin typeface="Noto Sans Symbols"/>
                <a:ea typeface="Noto Sans Symbols"/>
                <a:cs typeface="Noto Sans Symbols"/>
              </a:rPr>
              <a:t>version 15.</a:t>
            </a:r>
            <a:r>
              <a:rPr lang="en-US" sz="2400" b="1" dirty="0">
                <a:latin typeface="Noto Sans Symbols"/>
                <a:ea typeface="Noto Sans Symbols"/>
                <a:cs typeface="Noto Sans Symbols"/>
              </a:rPr>
              <a:t>6</a:t>
            </a:r>
            <a:r>
              <a:rPr lang="en-IL" sz="2400" b="1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)</a:t>
            </a:r>
            <a:endParaRPr lang="en-IL" sz="2400" b="1" dirty="0">
              <a:latin typeface="Noto Sans Symbols"/>
              <a:ea typeface="Noto Sans Symbols"/>
              <a:cs typeface="Noto Sans Symbol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endParaRPr lang="he-IL" sz="2400" dirty="0"/>
          </a:p>
        </p:txBody>
      </p:sp>
      <p:pic>
        <p:nvPicPr>
          <p:cNvPr id="8200" name="Picture 8" descr="תקלה עולמית בגוגל: אפליקציות בטלפונים קרסו, הורידו עדכון לאנדרואיד">
            <a:extLst>
              <a:ext uri="{FF2B5EF4-FFF2-40B4-BE49-F238E27FC236}">
                <a16:creationId xmlns:a16="http://schemas.microsoft.com/office/drawing/2014/main" id="{2463A1F8-B472-6B07-8C72-CF0D1191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84467"/>
            <a:ext cx="158582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מארז טלפון מקורי למראה ציפוי אנטי טיפה הכל כלול - לא נמכר בחנויות">
            <a:extLst>
              <a:ext uri="{FF2B5EF4-FFF2-40B4-BE49-F238E27FC236}">
                <a16:creationId xmlns:a16="http://schemas.microsoft.com/office/drawing/2014/main" id="{78AD8668-00B2-949B-A53C-6AE469AE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" y="2141392"/>
            <a:ext cx="158582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368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9EE7-D1EC-3BF7-3374-E26D4A7B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6792"/>
            <a:ext cx="8619662" cy="1506946"/>
          </a:xfrm>
        </p:spPr>
        <p:txBody>
          <a:bodyPr>
            <a:normAutofit/>
          </a:bodyPr>
          <a:lstStyle/>
          <a:p>
            <a:pPr rtl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STP</a:t>
            </a:r>
            <a:br>
              <a:rPr lang="en-US" dirty="0"/>
            </a:br>
            <a:r>
              <a:rPr lang="he-IL" b="1" dirty="0">
                <a:solidFill>
                  <a:srgbClr val="00B050"/>
                </a:solidFill>
              </a:rPr>
              <a:t>תיכנון מול ביצוע: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8E47-CBAB-40E9-DBC3-5CAC0DD6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899" y="1862454"/>
            <a:ext cx="8689976" cy="4852931"/>
          </a:xfrm>
        </p:spPr>
        <p:txBody>
          <a:bodyPr/>
          <a:lstStyle/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עשן </a:t>
            </a:r>
            <a:r>
              <a:rPr lang="he-IL" dirty="0"/>
              <a:t>–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</a:t>
            </a:r>
            <a:r>
              <a:rPr lang="en-US" b="1" dirty="0"/>
              <a:t>E2E</a:t>
            </a:r>
            <a:r>
              <a:rPr lang="he-IL" b="1" dirty="0"/>
              <a:t> –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</a:t>
            </a:r>
            <a:r>
              <a:rPr lang="en-US" b="1" dirty="0"/>
              <a:t>CRUD </a:t>
            </a:r>
            <a:r>
              <a:rPr lang="he-IL" b="1" dirty="0"/>
              <a:t> -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הרשאות -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פונקציונלי(מעברים בן לשוניות) –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בדיקות שימושיות/</a:t>
            </a:r>
            <a:r>
              <a:rPr lang="en-US" b="1" dirty="0"/>
              <a:t>GUI</a:t>
            </a:r>
            <a:r>
              <a:rPr lang="he-IL" b="1" dirty="0"/>
              <a:t>/</a:t>
            </a:r>
            <a:r>
              <a:rPr lang="en-US" b="1" dirty="0"/>
              <a:t>UI</a:t>
            </a:r>
            <a:r>
              <a:rPr lang="he-IL" b="1" dirty="0"/>
              <a:t>/</a:t>
            </a:r>
            <a:r>
              <a:rPr lang="en-US" b="1" dirty="0"/>
              <a:t>UX</a:t>
            </a:r>
            <a:r>
              <a:rPr lang="he-IL" b="1" dirty="0"/>
              <a:t> –</a:t>
            </a:r>
            <a:r>
              <a:rPr lang="he-IL" b="1" dirty="0">
                <a:solidFill>
                  <a:schemeClr val="accent4">
                    <a:lumMod val="50000"/>
                  </a:schemeClr>
                </a:solidFill>
              </a:rPr>
              <a:t>בוצה חלקית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תאימות –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התאוששות –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b="1" dirty="0"/>
              <a:t>בדיקת ממשקים - </a:t>
            </a:r>
            <a:r>
              <a:rPr lang="he-IL" b="1" dirty="0">
                <a:solidFill>
                  <a:srgbClr val="C00000"/>
                </a:solidFill>
              </a:rPr>
              <a:t>בוצע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endParaRPr lang="he-IL" dirty="0"/>
          </a:p>
        </p:txBody>
      </p:sp>
      <p:pic>
        <p:nvPicPr>
          <p:cNvPr id="4" name="Picture 2" descr="Download Logo Whatsapp EPS, AI, CDR, PDF Vector Free">
            <a:extLst>
              <a:ext uri="{FF2B5EF4-FFF2-40B4-BE49-F238E27FC236}">
                <a16:creationId xmlns:a16="http://schemas.microsoft.com/office/drawing/2014/main" id="{7353C760-B5C0-F7B2-3A18-54F1F3AD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" y="39726"/>
            <a:ext cx="1696278" cy="169627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 descr="לוח שנה">
            <a:extLst>
              <a:ext uri="{FF2B5EF4-FFF2-40B4-BE49-F238E27FC236}">
                <a16:creationId xmlns:a16="http://schemas.microsoft.com/office/drawing/2014/main" id="{039D6D99-2FB6-C653-8B38-9251DBEA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3230"/>
            <a:ext cx="4403640" cy="29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8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</TotalTime>
  <Words>645</Words>
  <Application>Microsoft Office PowerPoint</Application>
  <PresentationFormat>מסך רחב</PresentationFormat>
  <Paragraphs>100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Noto Sans Symbols</vt:lpstr>
      <vt:lpstr>Roboto</vt:lpstr>
      <vt:lpstr>Tw Cen MT</vt:lpstr>
      <vt:lpstr>Wingdings</vt:lpstr>
      <vt:lpstr>טיפה</vt:lpstr>
      <vt:lpstr>  WHATSAPP  STR מסמך</vt:lpstr>
      <vt:lpstr>תיאור אפליקציה</vt:lpstr>
      <vt:lpstr>מטרת המסמך</vt:lpstr>
      <vt:lpstr>תהליך העבודה</vt:lpstr>
      <vt:lpstr>כלים חיצוניים</vt:lpstr>
      <vt:lpstr>מהלך הבדיקות</vt:lpstr>
      <vt:lpstr>בדיקות ראשוניות בעת הפעלת אפליקציה</vt:lpstr>
      <vt:lpstr>סביבת הבדיקות</vt:lpstr>
      <vt:lpstr>STP תיכנון מול ביצוע:</vt:lpstr>
      <vt:lpstr>תוצאות הבדיקות לפי החומרה</vt:lpstr>
      <vt:lpstr>התפלגות הבדיקות לפי סטטוס</vt:lpstr>
      <vt:lpstr>דוגמא לתקלה</vt:lpstr>
      <vt:lpstr>המלצות לסיום</vt:lpstr>
      <vt:lpstr>מצגת של PowerPoint‏</vt:lpstr>
      <vt:lpstr>THE END</vt:lpstr>
    </vt:vector>
  </TitlesOfParts>
  <Company>Hemda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 WHATSAPP</dc:title>
  <dc:creator>Olga Chernov</dc:creator>
  <cp:lastModifiedBy>elena gabay</cp:lastModifiedBy>
  <cp:revision>17</cp:revision>
  <dcterms:created xsi:type="dcterms:W3CDTF">2022-10-24T12:00:12Z</dcterms:created>
  <dcterms:modified xsi:type="dcterms:W3CDTF">2022-10-30T18:01:02Z</dcterms:modified>
</cp:coreProperties>
</file>