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C200-46B7-2389-02E6-D3809337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6E68E-9E8F-B141-AE8E-CF5D6CBE4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F138-2F41-84AD-F2A5-FE1BB346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C990-97F0-7418-48AA-1ED84629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8DE8-22F6-6DC9-9CFD-EF77F416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1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42B4-0904-2C73-9348-008C3056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2C6FC-584B-CDD8-1940-552710B8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FFC6-64B2-F449-063B-6581D6C6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A71E-B945-6E94-F72D-9E55B674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036F-3F48-8E2F-4E86-9F1623E6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2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32DB0-A517-AE8B-FEC1-4EF90F781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0048-9346-DDF3-47D6-658A86A4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C075-93D5-8B79-A01C-96B3AFD6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5059-14C9-0D55-00D7-DD42C2A5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5B364-A4C8-C1B9-3CA5-1A8A9264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EB63-E54F-8C8F-C567-060C9645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4E8A-E469-D113-B61E-96F205D0D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6491-1280-7B5E-5EEA-C3C0BB42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A2D3E-2C0A-AB19-8B61-6D31E1AF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7D0F-FA5B-5F02-EF9F-349CA03E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33D8-589D-4CBA-0C4E-011A0A0E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6823-EA87-329E-3A4D-59061F87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AEF6-E263-14FA-F9AB-8FC1DA56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EFC7-0D9A-AAC0-75C0-9D1BB1B8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A9DD-970D-9A90-0C86-55420785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34DF-40D7-D705-EDAF-01A992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532E-CC36-B764-087D-4983D9115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BD6E3-ED41-CA2E-E7A4-D401E70D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115AE-1B19-2C68-55DC-1BA4B6C6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FD896-3A23-A8C2-E1DC-DB8BFAC2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FCDE1-171D-847D-439E-1597EA1B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4FC9-CAAC-9485-CB9C-806C125A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AA9A4-0FF3-DD7E-CA4B-F37B5449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AE04C-DD51-379F-BF85-E0FCEA4B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C6DD0-A4B5-EC8A-3233-D0FCFC33E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8D6F9-576C-EC7A-CDEA-032BF559A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A45ED-89EC-59E7-F966-D2253A96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3D72E-D6C8-63D5-B352-118D5C3E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25B7A-ABB8-8D8E-90FD-1697071A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748-8E48-A54C-96A8-E81C381A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6ADFE-7DDD-84A6-BEC9-ABE10934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31CD9-3773-B405-1F5A-EFB8A805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B36A9-8A4B-EEAF-E6A3-6DDB5379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F5C89-7252-C4C0-238F-B316EC4B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EE34B-405A-F8C9-E79D-92A22419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1A151-3803-DE1F-2ACF-FD1A5ED0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843E-A5D3-37DD-7459-9FB01205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0D43-4F5F-7178-0B6D-846A646A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B57A0-3755-22A3-DFAE-9AE2996B6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EDE1E-B29C-6DB6-53B3-C4833822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B1C2-9E5C-F7F9-139B-C84573B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BA9A9-615E-DE9A-15D1-3887C1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4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67B5-3661-13C9-E0E6-1154A7BF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BF5DD-A076-1CFA-C5F9-F061C1E8A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B8A34-8BE5-6327-78C8-7C365A2B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881FC-B825-B88A-B59E-1080E81F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92376-2BC0-9198-EA8F-66DEDE02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04C5-EDAF-C595-D9F4-90ADE81E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C630B-B7C2-4F6A-880A-D2BFD4BB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2F3E8-822E-F79B-63CF-F3989181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DA4B-0574-7865-FEE9-31B4A535C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9269-C0B4-40CC-8749-27A4FFDE8A8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E7D8-C3A5-9DD7-B5ED-D85BD1C44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3ED7-208C-8E08-8439-65D9959E7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2139-3DE0-433F-B601-66215A88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AB18D4-D9A1-3D29-B9BC-EE858007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30" y="307878"/>
            <a:ext cx="568292" cy="56181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41AA376-BAB7-476A-6B4E-B7C8E8F4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8363"/>
              </p:ext>
            </p:extLst>
          </p:nvPr>
        </p:nvGraphicFramePr>
        <p:xfrm>
          <a:off x="2014813" y="1764694"/>
          <a:ext cx="1877526" cy="18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03">
                  <a:extLst>
                    <a:ext uri="{9D8B030D-6E8A-4147-A177-3AD203B41FA5}">
                      <a16:colId xmlns:a16="http://schemas.microsoft.com/office/drawing/2014/main" val="2894752062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2372898264"/>
                    </a:ext>
                  </a:extLst>
                </a:gridCol>
              </a:tblGrid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job1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41359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job2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46640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job3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32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AEFD80-A94E-F23D-DEF6-8352C64EF8E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953576" y="869688"/>
            <a:ext cx="0" cy="895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5391D2-5741-9C01-ADA1-E85560168AC1}"/>
              </a:ext>
            </a:extLst>
          </p:cNvPr>
          <p:cNvSpPr txBox="1"/>
          <p:nvPr/>
        </p:nvSpPr>
        <p:spPr>
          <a:xfrm>
            <a:off x="3045626" y="824922"/>
            <a:ext cx="3041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Scrape clinical trial jobs from LinkedIn. Then, add to database (both human readable and vector/embedded)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172F0-4A7A-3072-3675-4083760AA185}"/>
              </a:ext>
            </a:extLst>
          </p:cNvPr>
          <p:cNvCxnSpPr/>
          <p:nvPr/>
        </p:nvCxnSpPr>
        <p:spPr>
          <a:xfrm>
            <a:off x="3892339" y="2071396"/>
            <a:ext cx="2648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E23F6B-3C13-DF49-AF9C-DB7909E4483C}"/>
              </a:ext>
            </a:extLst>
          </p:cNvPr>
          <p:cNvCxnSpPr/>
          <p:nvPr/>
        </p:nvCxnSpPr>
        <p:spPr>
          <a:xfrm>
            <a:off x="3892339" y="2671492"/>
            <a:ext cx="2648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0227E6-8D00-A1BB-2D6A-8E6C61175034}"/>
              </a:ext>
            </a:extLst>
          </p:cNvPr>
          <p:cNvCxnSpPr/>
          <p:nvPr/>
        </p:nvCxnSpPr>
        <p:spPr>
          <a:xfrm>
            <a:off x="3892339" y="3362131"/>
            <a:ext cx="2648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AB4842F0-E964-7CEB-37B6-7DAC29EF8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42331"/>
              </p:ext>
            </p:extLst>
          </p:nvPr>
        </p:nvGraphicFramePr>
        <p:xfrm>
          <a:off x="6540759" y="1782250"/>
          <a:ext cx="19500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2894752062"/>
                    </a:ext>
                  </a:extLst>
                </a:gridCol>
              </a:tblGrid>
              <a:tr h="6275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Ideal Candidate for job1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41359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Ideal Candidate for job2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46640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Ideal Candidate for job3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3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E22D8D9-6107-7F88-C67F-8B483D974141}"/>
              </a:ext>
            </a:extLst>
          </p:cNvPr>
          <p:cNvSpPr txBox="1"/>
          <p:nvPr/>
        </p:nvSpPr>
        <p:spPr>
          <a:xfrm>
            <a:off x="3531255" y="3643140"/>
            <a:ext cx="3780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For each job, find ideal candidate. Add to database (both human readable and vector/embedded)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DAFFC3-DC65-46A2-D01A-F595578927B4}"/>
              </a:ext>
            </a:extLst>
          </p:cNvPr>
          <p:cNvCxnSpPr>
            <a:cxnSpLocks/>
          </p:cNvCxnSpPr>
          <p:nvPr/>
        </p:nvCxnSpPr>
        <p:spPr>
          <a:xfrm flipH="1" flipV="1">
            <a:off x="5156459" y="3381710"/>
            <a:ext cx="256121" cy="2744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B81194-4C20-19A1-A93F-0882ED65E83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56459" y="2656042"/>
            <a:ext cx="264804" cy="98709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8CE2E4-6017-2FE6-8130-C342AD4F97F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231930" y="2077381"/>
            <a:ext cx="189333" cy="156575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11">
            <a:extLst>
              <a:ext uri="{FF2B5EF4-FFF2-40B4-BE49-F238E27FC236}">
                <a16:creationId xmlns:a16="http://schemas.microsoft.com/office/drawing/2014/main" id="{34EABB5C-C47D-325F-B6E6-CAE4A2E6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49020"/>
              </p:ext>
            </p:extLst>
          </p:nvPr>
        </p:nvGraphicFramePr>
        <p:xfrm>
          <a:off x="10164228" y="1764694"/>
          <a:ext cx="19500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2894752062"/>
                    </a:ext>
                  </a:extLst>
                </a:gridCol>
              </a:tblGrid>
              <a:tr h="6275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Client1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 candidate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241359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Client2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 candidate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46640"/>
                  </a:ext>
                </a:extLst>
              </a:tr>
              <a:tr h="6045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Client3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 candidate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4324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846729-A117-FFF3-35E1-B22F8F1C7522}"/>
              </a:ext>
            </a:extLst>
          </p:cNvPr>
          <p:cNvCxnSpPr>
            <a:cxnSpLocks/>
          </p:cNvCxnSpPr>
          <p:nvPr/>
        </p:nvCxnSpPr>
        <p:spPr>
          <a:xfrm>
            <a:off x="8430767" y="2071396"/>
            <a:ext cx="1746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2F3D8C-1B26-19FB-C688-22931E965B65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490857" y="2724814"/>
            <a:ext cx="1673371" cy="17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AF5B95-0BC3-E642-0AA3-57AC5CCF87BE}"/>
              </a:ext>
            </a:extLst>
          </p:cNvPr>
          <p:cNvCxnSpPr>
            <a:cxnSpLocks/>
          </p:cNvCxnSpPr>
          <p:nvPr/>
        </p:nvCxnSpPr>
        <p:spPr>
          <a:xfrm>
            <a:off x="8430767" y="3362131"/>
            <a:ext cx="1746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1FF980-865D-9A66-5773-18B427C8E8D3}"/>
              </a:ext>
            </a:extLst>
          </p:cNvPr>
          <p:cNvSpPr txBox="1"/>
          <p:nvPr/>
        </p:nvSpPr>
        <p:spPr>
          <a:xfrm>
            <a:off x="8110934" y="3884992"/>
            <a:ext cx="37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Connect client and candidate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F5B1CF-0186-F15A-0A6E-83B7332C4C7B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9567628" y="3362131"/>
            <a:ext cx="433314" cy="52286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7D1CB1-E01A-9451-96E0-FC1CCD2F8341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9610353" y="2742370"/>
            <a:ext cx="390589" cy="11426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8B8936-8EAA-7FF7-F6CC-2DB81E0B4AF4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9754977" y="2033877"/>
            <a:ext cx="245965" cy="18511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1CAF662-1C8D-62F4-4447-7C0224CB6F86}"/>
              </a:ext>
            </a:extLst>
          </p:cNvPr>
          <p:cNvSpPr/>
          <p:nvPr/>
        </p:nvSpPr>
        <p:spPr>
          <a:xfrm>
            <a:off x="8744094" y="85023"/>
            <a:ext cx="3064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Strategy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D3147B-43E7-63FA-1241-5F191B62F8AA}"/>
              </a:ext>
            </a:extLst>
          </p:cNvPr>
          <p:cNvCxnSpPr/>
          <p:nvPr/>
        </p:nvCxnSpPr>
        <p:spPr>
          <a:xfrm>
            <a:off x="0" y="4460033"/>
            <a:ext cx="12192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D6F14F-601F-AF2E-F604-EA0F3B087CA8}"/>
              </a:ext>
            </a:extLst>
          </p:cNvPr>
          <p:cNvSpPr/>
          <p:nvPr/>
        </p:nvSpPr>
        <p:spPr>
          <a:xfrm>
            <a:off x="345233" y="4621556"/>
            <a:ext cx="1399592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description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4854D3B-0A7D-81D9-BD39-97F0EC05EA22}"/>
              </a:ext>
            </a:extLst>
          </p:cNvPr>
          <p:cNvSpPr/>
          <p:nvPr/>
        </p:nvSpPr>
        <p:spPr>
          <a:xfrm>
            <a:off x="2294212" y="4604222"/>
            <a:ext cx="766229" cy="966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search term list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06C37C1-974A-CB9A-1EE3-237153C8E603}"/>
              </a:ext>
            </a:extLst>
          </p:cNvPr>
          <p:cNvSpPr/>
          <p:nvPr/>
        </p:nvSpPr>
        <p:spPr>
          <a:xfrm>
            <a:off x="1281030" y="5870990"/>
            <a:ext cx="2040051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and store Candidates’ resumes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FDA0EF4-369D-6CFE-D141-3DB21E6DD871}"/>
              </a:ext>
            </a:extLst>
          </p:cNvPr>
          <p:cNvSpPr/>
          <p:nvPr/>
        </p:nvSpPr>
        <p:spPr>
          <a:xfrm>
            <a:off x="4571978" y="5437116"/>
            <a:ext cx="1640994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score using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72438E-06BC-C770-5C6A-C6644FBE7FA2}"/>
              </a:ext>
            </a:extLst>
          </p:cNvPr>
          <p:cNvSpPr/>
          <p:nvPr/>
        </p:nvSpPr>
        <p:spPr>
          <a:xfrm>
            <a:off x="6782607" y="5292225"/>
            <a:ext cx="1961487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most suitable applicant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932EC0-A18A-5934-E455-E25F82D61E2C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1744825" y="5055430"/>
            <a:ext cx="549387" cy="31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FD1B7A-2C90-B8E3-C21B-E659D8136A98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321081" y="5870990"/>
            <a:ext cx="1250897" cy="433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560D6C-D0F6-37AB-197A-1D5C4DA8C7D0}"/>
              </a:ext>
            </a:extLst>
          </p:cNvPr>
          <p:cNvCxnSpPr>
            <a:cxnSpLocks/>
            <a:stCxn id="58" idx="3"/>
            <a:endCxn id="14" idx="1"/>
          </p:cNvCxnSpPr>
          <p:nvPr/>
        </p:nvCxnSpPr>
        <p:spPr>
          <a:xfrm>
            <a:off x="3060441" y="5087287"/>
            <a:ext cx="275961" cy="57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0E0AB5-6955-8210-0063-446485886457}"/>
              </a:ext>
            </a:extLst>
          </p:cNvPr>
          <p:cNvCxnSpPr>
            <a:cxnSpLocks/>
          </p:cNvCxnSpPr>
          <p:nvPr/>
        </p:nvCxnSpPr>
        <p:spPr>
          <a:xfrm>
            <a:off x="6096000" y="5864125"/>
            <a:ext cx="776389" cy="6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005F6F51-75B7-00D5-3FC1-8FF5D8E4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6038512"/>
            <a:ext cx="568292" cy="56181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7F76AE-F334-211A-0F5A-56A07616D8C2}"/>
              </a:ext>
            </a:extLst>
          </p:cNvPr>
          <p:cNvCxnSpPr>
            <a:cxnSpLocks/>
          </p:cNvCxnSpPr>
          <p:nvPr/>
        </p:nvCxnSpPr>
        <p:spPr>
          <a:xfrm>
            <a:off x="913525" y="6378308"/>
            <a:ext cx="3675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8D02C81-DD2B-CB4D-64C3-C05876C4D715}"/>
              </a:ext>
            </a:extLst>
          </p:cNvPr>
          <p:cNvSpPr/>
          <p:nvPr/>
        </p:nvSpPr>
        <p:spPr>
          <a:xfrm>
            <a:off x="9520483" y="5324722"/>
            <a:ext cx="1961487" cy="8677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Reach out  to company for recruitment fee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2840798-7D9D-2DAD-41CC-E54DA4678F5A}"/>
              </a:ext>
            </a:extLst>
          </p:cNvPr>
          <p:cNvCxnSpPr>
            <a:cxnSpLocks/>
          </p:cNvCxnSpPr>
          <p:nvPr/>
        </p:nvCxnSpPr>
        <p:spPr>
          <a:xfrm>
            <a:off x="8744094" y="5758192"/>
            <a:ext cx="776389" cy="6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61FC32E-9D92-E579-CBC5-E68240C608A3}"/>
              </a:ext>
            </a:extLst>
          </p:cNvPr>
          <p:cNvSpPr/>
          <p:nvPr/>
        </p:nvSpPr>
        <p:spPr>
          <a:xfrm>
            <a:off x="7065023" y="4621556"/>
            <a:ext cx="4788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finding ideal candidate for a job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A5E7D-8B9E-BCA5-C018-4E3750C7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" y="3754034"/>
            <a:ext cx="568292" cy="56181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8C1076-CCB1-006C-9A5E-3CD4E784EECA}"/>
              </a:ext>
            </a:extLst>
          </p:cNvPr>
          <p:cNvCxnSpPr>
            <a:cxnSpLocks/>
          </p:cNvCxnSpPr>
          <p:nvPr/>
        </p:nvCxnSpPr>
        <p:spPr>
          <a:xfrm>
            <a:off x="547891" y="4359231"/>
            <a:ext cx="198558" cy="440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A61E27-66A6-9A66-4ABA-5DCBF952FAB9}"/>
              </a:ext>
            </a:extLst>
          </p:cNvPr>
          <p:cNvCxnSpPr>
            <a:cxnSpLocks/>
          </p:cNvCxnSpPr>
          <p:nvPr/>
        </p:nvCxnSpPr>
        <p:spPr>
          <a:xfrm>
            <a:off x="4176645" y="5215287"/>
            <a:ext cx="595641" cy="334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3D1EC5-0589-EC8B-17B2-BD6A72900EEC}"/>
              </a:ext>
            </a:extLst>
          </p:cNvPr>
          <p:cNvSpPr/>
          <p:nvPr/>
        </p:nvSpPr>
        <p:spPr>
          <a:xfrm>
            <a:off x="3336402" y="4661711"/>
            <a:ext cx="935174" cy="966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Automate search and storage</a:t>
            </a:r>
          </a:p>
        </p:txBody>
      </p:sp>
    </p:spTree>
    <p:extLst>
      <p:ext uri="{BB962C8B-B14F-4D97-AF65-F5344CB8AC3E}">
        <p14:creationId xmlns:p14="http://schemas.microsoft.com/office/powerpoint/2010/main" val="170546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BCC7-63B9-C930-13B6-80747A2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596"/>
            <a:ext cx="10515600" cy="5934367"/>
          </a:xfrm>
        </p:spPr>
        <p:txBody>
          <a:bodyPr>
            <a:normAutofit/>
          </a:bodyPr>
          <a:lstStyle/>
          <a:p>
            <a:r>
              <a:rPr lang="en-US" sz="1800" dirty="0"/>
              <a:t>Notes from Strategy 1</a:t>
            </a:r>
          </a:p>
          <a:p>
            <a:r>
              <a:rPr lang="en-US" sz="1800" dirty="0"/>
              <a:t>For item 1 – we should also consider scraping from other sources too. We should consider if we can scrape or download from indeed, ZipRecruiter, </a:t>
            </a:r>
            <a:r>
              <a:rPr lang="en-US" sz="1800" dirty="0" err="1"/>
              <a:t>glassdoor</a:t>
            </a:r>
            <a:r>
              <a:rPr lang="en-US" sz="1800" dirty="0"/>
              <a:t>, monster, </a:t>
            </a:r>
            <a:r>
              <a:rPr lang="en-US" sz="1800" dirty="0" err="1"/>
              <a:t>careerbuilder</a:t>
            </a:r>
            <a:r>
              <a:rPr lang="en-US" sz="1800" dirty="0"/>
              <a:t>, </a:t>
            </a:r>
            <a:r>
              <a:rPr lang="en-US" sz="1800" dirty="0" err="1"/>
              <a:t>simplyhired</a:t>
            </a:r>
            <a:r>
              <a:rPr lang="en-US" sz="1800" dirty="0"/>
              <a:t>, etc.</a:t>
            </a:r>
          </a:p>
          <a:p>
            <a:r>
              <a:rPr lang="en-US" sz="1800" dirty="0"/>
              <a:t>For items 1 &amp; 2 – we should consider storing this information in a ‘human-readable’ format (e.g., CSV) and an optimized AI format (e.g., vector/embeddings).  We should consider what strategy makes the most sense for this. One possibility is for us to output all information into a CSV, then constantly re-submit this information as an embedding. This might not be an efficient process for storage space and processing time though. </a:t>
            </a:r>
          </a:p>
          <a:p>
            <a:r>
              <a:rPr lang="en-US" sz="1800" dirty="0"/>
              <a:t>We need to figure out exactly how we will initiate contact with people too. </a:t>
            </a:r>
          </a:p>
        </p:txBody>
      </p:sp>
    </p:spTree>
    <p:extLst>
      <p:ext uri="{BB962C8B-B14F-4D97-AF65-F5344CB8AC3E}">
        <p14:creationId xmlns:p14="http://schemas.microsoft.com/office/powerpoint/2010/main" val="9480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Wiki</dc:creator>
  <cp:lastModifiedBy>David McLaughlin</cp:lastModifiedBy>
  <cp:revision>2</cp:revision>
  <dcterms:created xsi:type="dcterms:W3CDTF">2023-06-17T00:10:43Z</dcterms:created>
  <dcterms:modified xsi:type="dcterms:W3CDTF">2023-06-18T18:30:06Z</dcterms:modified>
</cp:coreProperties>
</file>