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82346"/>
  </p:normalViewPr>
  <p:slideViewPr>
    <p:cSldViewPr snapToGrid="0" snapToObjects="1">
      <p:cViewPr>
        <p:scale>
          <a:sx n="180" d="100"/>
          <a:sy n="180" d="100"/>
        </p:scale>
        <p:origin x="-1496" y="-18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8E27E-5DAF-F141-821B-D504E4C6DEDF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A1A9E-56FA-2746-BDF2-FD5ED8F0A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change: log data: CG log data</a:t>
            </a:r>
          </a:p>
          <a:p>
            <a:r>
              <a:rPr lang="en-US" dirty="0" smtClean="0"/>
              <a:t>remove practical/efficient</a:t>
            </a:r>
          </a:p>
          <a:p>
            <a:r>
              <a:rPr lang="en-US" dirty="0" smtClean="0"/>
              <a:t>change: modeling:</a:t>
            </a:r>
            <a:r>
              <a:rPr lang="en-US" baseline="0" dirty="0" smtClean="0"/>
              <a:t> learning model</a:t>
            </a:r>
          </a:p>
          <a:p>
            <a:r>
              <a:rPr lang="en-US" baseline="0" dirty="0" smtClean="0"/>
              <a:t>change: preprocessing: processing</a:t>
            </a:r>
          </a:p>
          <a:p>
            <a:r>
              <a:rPr lang="en-US" baseline="0" dirty="0" smtClean="0"/>
              <a:t>change: </a:t>
            </a:r>
            <a:r>
              <a:rPr lang="en-US" baseline="0" dirty="0" err="1" smtClean="0"/>
              <a:t>probable:relavant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A1A9E-56FA-2746-BDF2-FD5ED8F0A1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4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probable: relevant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A1A9E-56FA-2746-BDF2-FD5ED8F0A1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6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just arrow to symptom, and add "compare</a:t>
            </a:r>
            <a:r>
              <a:rPr lang="en-US" baseline="0" dirty="0" smtClean="0"/>
              <a:t>" label</a:t>
            </a:r>
          </a:p>
          <a:p>
            <a:r>
              <a:rPr lang="en-US" baseline="0" dirty="0" smtClean="0"/>
              <a:t>Delete formula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A1A9E-56FA-2746-BDF2-FD5ED8F0A1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2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A1A9E-56FA-2746-BDF2-FD5ED8F0A1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hyperlink" Target="https://labs.genetics.ucla.edu/horvath/GTOM/old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09800" y="2004074"/>
            <a:ext cx="7772400" cy="992116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  <a:r>
              <a:rPr lang="en-US" dirty="0" smtClean="0"/>
              <a:t> Genius Project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4355" y="5289628"/>
            <a:ext cx="1854085" cy="675704"/>
          </a:xfrm>
        </p:spPr>
        <p:txBody>
          <a:bodyPr>
            <a:normAutofit fontScale="92500"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Eliyar </a:t>
            </a:r>
            <a:r>
              <a:rPr lang="en-US" sz="1400" dirty="0" smtClean="0">
                <a:latin typeface="Arial"/>
                <a:cs typeface="Arial"/>
              </a:rPr>
              <a:t>Asgarieh</a:t>
            </a:r>
            <a:r>
              <a:rPr lang="en-US" sz="1400" smtClean="0">
                <a:latin typeface="Arial"/>
                <a:cs typeface="Arial"/>
              </a:rPr>
              <a:t>, PhD</a:t>
            </a:r>
            <a:r>
              <a:rPr lang="en-US" sz="1400" smtClean="0">
                <a:latin typeface="Arial"/>
                <a:cs typeface="Arial"/>
              </a:rPr>
              <a:t> </a:t>
            </a:r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March 7, 2016</a:t>
            </a:r>
          </a:p>
        </p:txBody>
      </p:sp>
      <p:pic>
        <p:nvPicPr>
          <p:cNvPr id="9" name="Picture 8" descr="official-apple-logo-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298" y="5122856"/>
            <a:ext cx="696847" cy="84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Project Schedule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65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72400" y="4406630"/>
            <a:ext cx="3665166" cy="958173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Thank You</a:t>
            </a:r>
            <a:endParaRPr lang="en-US" sz="4400" b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63962" y="2064718"/>
                <a:ext cx="4928209" cy="959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P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CTR</m:t>
                          </m:r>
                          <m:r>
                            <a:rPr lang="en-US" b="0" i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 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t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t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) </m:t>
                      </m:r>
                      <m:r>
                        <a:rPr lang="en-US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∝</m:t>
                      </m:r>
                      <m:r>
                        <a:rPr lang="en-US" b="0" i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CTR</m:t>
                          </m:r>
                        </m:e>
                        <m:sup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b="0" i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t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t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b="0" i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1 −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CTR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i</m:t>
                              </m:r>
                              <m:r>
                                <a:rPr lang="en-US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t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t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b="0" i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1400" b="0" i="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  CTR_LB = CTR – </a:t>
                </a:r>
                <a:r>
                  <a:rPr lang="en-US" sz="1400" b="0" i="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ymbol" charset="2"/>
                    <a:ea typeface="Symbol" charset="2"/>
                    <a:cs typeface="Symbol" charset="2"/>
                  </a:rPr>
                  <a:t>s</a:t>
                </a:r>
              </a:p>
              <a:p>
                <a:r>
                  <a:rPr 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ymbol" charset="2"/>
                    <a:ea typeface="Symbol" charset="2"/>
                    <a:cs typeface="Symbol" charset="2"/>
                  </a:rPr>
                  <a:t>  s</a:t>
                </a:r>
                <a:r>
                  <a:rPr 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: standard deviation</a:t>
                </a:r>
                <a:endParaRPr lang="en-US" sz="1400" b="0" i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ymbol" charset="2"/>
                  <a:ea typeface="Symbol" charset="2"/>
                  <a:cs typeface="Symbol" charset="2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962" y="2064718"/>
                <a:ext cx="4928209" cy="959815"/>
              </a:xfrm>
              <a:prstGeom prst="rect">
                <a:avLst/>
              </a:prstGeom>
              <a:blipFill rotWithShape="0">
                <a:blip r:embed="rId2"/>
                <a:stretch>
                  <a:fillRect l="-371" b="-10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0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Outline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Objectives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Project/data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description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Challenges of project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Initial structure of solution algorithm 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Learning m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odel: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Preprocessing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available CG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log data</a:t>
            </a:r>
          </a:p>
          <a:p>
            <a:pPr lvl="2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Producing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classification/ranking model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Prediction:</a:t>
            </a:r>
          </a:p>
          <a:p>
            <a:pPr lvl="2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rocessing new query and finding most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relevant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candidates</a:t>
            </a: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Project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5993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Objectives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82496"/>
            <a:ext cx="6117249" cy="42135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Finding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most probable candidates for an entered information/query by an agent.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Ranking candidates based on their relevance/similarity and importance.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Suggesting most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relevant 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candidates to the agent.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7863841" y="3973111"/>
            <a:ext cx="2684621" cy="307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</a:t>
            </a:r>
            <a:r>
              <a:rPr lang="en-US" sz="1600" dirty="0" err="1"/>
              <a:t>sim</a:t>
            </a:r>
            <a:r>
              <a:rPr lang="en-US" sz="1600" dirty="0"/>
              <a:t> alert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46525"/>
              </p:ext>
            </p:extLst>
          </p:nvPr>
        </p:nvGraphicFramePr>
        <p:xfrm>
          <a:off x="7863841" y="4378012"/>
          <a:ext cx="2684621" cy="131248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51840"/>
                <a:gridCol w="1056640"/>
                <a:gridCol w="876141"/>
              </a:tblGrid>
              <a:tr h="3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Product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Component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Issue</a:t>
                      </a:r>
                      <a:endParaRPr lang="en-US" sz="1200" dirty="0"/>
                    </a:p>
                  </a:txBody>
                  <a:tcPr/>
                </a:tc>
              </a:tr>
              <a:tr h="3271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iPhone 5s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iOS</a:t>
                      </a:r>
                      <a:r>
                        <a:rPr lang="en-US" sz="1200" dirty="0" smtClean="0"/>
                        <a:t> Setup</a:t>
                      </a:r>
                      <a:endParaRPr lang="en-US" sz="1200" dirty="0"/>
                    </a:p>
                  </a:txBody>
                  <a:tcPr/>
                </a:tc>
              </a:tr>
              <a:tr h="3271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iPhone 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Bluetooth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Bluetooth</a:t>
                      </a:r>
                      <a:endParaRPr lang="en-US" sz="1200" dirty="0"/>
                    </a:p>
                  </a:txBody>
                  <a:tcPr/>
                </a:tc>
              </a:tr>
              <a:tr h="3271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iCloud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iCloud</a:t>
                      </a:r>
                      <a:r>
                        <a:rPr lang="en-US" sz="1200" baseline="0" dirty="0" smtClean="0"/>
                        <a:t> account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storage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863840" y="3973111"/>
            <a:ext cx="741680" cy="307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8000"/>
                </a:solidFill>
              </a:rPr>
              <a:t>Query: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34680" y="1603868"/>
            <a:ext cx="1467217" cy="1392292"/>
            <a:chOff x="8234680" y="1603868"/>
            <a:chExt cx="1467217" cy="13922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9605" y="1603868"/>
              <a:ext cx="1392292" cy="139229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8234680" y="2865726"/>
              <a:ext cx="826124" cy="13043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 smtClean="0">
                  <a:solidFill>
                    <a:schemeClr val="bg1"/>
                  </a:solidFill>
                </a:rPr>
                <a:t>ww.dreamtimes.com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Data:</a:t>
            </a:r>
          </a:p>
          <a:p>
            <a:pPr marL="400050" lvl="1" indent="0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Prepared product-component-issue (</a:t>
            </a:r>
            <a:r>
              <a:rPr lang="en-US" sz="18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P-C-I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) table:</a:t>
            </a:r>
          </a:p>
          <a:p>
            <a:pPr marL="400050" lvl="1" indent="0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Feedback and evaluation: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579880" y="2016433"/>
            <a:ext cx="9032240" cy="1784123"/>
            <a:chOff x="1579880" y="2016433"/>
            <a:chExt cx="9032240" cy="1784123"/>
          </a:xfrm>
        </p:grpSpPr>
        <p:grpSp>
          <p:nvGrpSpPr>
            <p:cNvPr id="7" name="Group 6"/>
            <p:cNvGrpSpPr/>
            <p:nvPr/>
          </p:nvGrpSpPr>
          <p:grpSpPr>
            <a:xfrm>
              <a:off x="1579880" y="2016433"/>
              <a:ext cx="9032240" cy="1784123"/>
              <a:chOff x="1584960" y="2154855"/>
              <a:chExt cx="9032240" cy="1784123"/>
            </a:xfrm>
          </p:grpSpPr>
          <p:pic>
            <p:nvPicPr>
              <p:cNvPr id="13" name="Picture 12" descr="Screen Shot 2016-03-05 at 8.49.29 AM.png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4960"/>
              <a:stretch/>
            </p:blipFill>
            <p:spPr>
              <a:xfrm>
                <a:off x="1584960" y="2684536"/>
                <a:ext cx="9032240" cy="1254442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7212616" y="2154855"/>
                <a:ext cx="741680" cy="231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>
                        <a:lumMod val="50000"/>
                        <a:lumOff val="50000"/>
                      </a:schemeClr>
                    </a:solidFill>
                  </a:rPr>
                  <a:t>Query</a:t>
                </a:r>
              </a:p>
            </p:txBody>
          </p:sp>
        </p:grp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7578376" y="2247504"/>
              <a:ext cx="0" cy="298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Screen Shot 2016-03-05 at 9.12.3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4451271"/>
            <a:ext cx="4962446" cy="12637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67" y="1419411"/>
            <a:ext cx="10076033" cy="5235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Project/Data description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7796341" y="2920409"/>
            <a:ext cx="575026" cy="1510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980562" y="4431068"/>
            <a:ext cx="5631558" cy="1794634"/>
            <a:chOff x="4980562" y="4431068"/>
            <a:chExt cx="5631558" cy="1794634"/>
          </a:xfrm>
        </p:grpSpPr>
        <p:sp>
          <p:nvSpPr>
            <p:cNvPr id="5" name="Rectangle 4"/>
            <p:cNvSpPr/>
            <p:nvPr/>
          </p:nvSpPr>
          <p:spPr>
            <a:xfrm>
              <a:off x="4980562" y="4431068"/>
              <a:ext cx="5631558" cy="17946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93509" y="4584585"/>
              <a:ext cx="70747" cy="681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822640" y="5373771"/>
              <a:ext cx="70747" cy="681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222762" y="5468766"/>
              <a:ext cx="70747" cy="681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064726" y="5856465"/>
              <a:ext cx="70747" cy="681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00099" y="5997930"/>
              <a:ext cx="70747" cy="681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399785" y="5967500"/>
              <a:ext cx="70747" cy="681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459645" y="5743738"/>
              <a:ext cx="70747" cy="681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172945" y="5945438"/>
              <a:ext cx="70747" cy="681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938084" y="5971129"/>
              <a:ext cx="70747" cy="681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605740" y="5761546"/>
              <a:ext cx="70747" cy="681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22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16914 -0.001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62 -0.00254 L 0.00039 0.000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5651 -0.405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-2027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Project/Data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Natural Language Processing (</a:t>
            </a:r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NLP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) techniques are used for finding the most </a:t>
            </a:r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syntactically/semantically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similar symptoms to new queries.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Semantic/syntactic similarities between words (e.g., word2vec: skip-gram and CBOW).</a:t>
            </a:r>
          </a:p>
          <a:p>
            <a:pPr lvl="1">
              <a:lnSpc>
                <a:spcPct val="150000"/>
              </a:lnSpc>
            </a:pPr>
            <a:endParaRPr lang="en-US" sz="1800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Sematic/syntactic similarities between sentences (e.g., LDA, LSA, Doc2Vec, WMD).</a:t>
            </a:r>
          </a:p>
          <a:p>
            <a:pPr lvl="1">
              <a:lnSpc>
                <a:spcPct val="150000"/>
              </a:lnSpc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9312" y="4709160"/>
            <a:ext cx="4133088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isplay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blury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pixalated</a:t>
            </a:r>
            <a:endParaRPr lang="en-US" dirty="0" smtClean="0">
              <a:solidFill>
                <a:srgbClr val="92D05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creen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turned </a:t>
            </a:r>
            <a:r>
              <a:rPr lang="en-US" dirty="0" smtClean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</a:rPr>
              <a:t>solid gray</a:t>
            </a:r>
            <a:endParaRPr lang="en-US" dirty="0">
              <a:solidFill>
                <a:srgbClr val="92D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20247" y="1792632"/>
            <a:ext cx="2990982" cy="3729936"/>
            <a:chOff x="5427061" y="1792632"/>
            <a:chExt cx="2990982" cy="37299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29"/>
            <a:stretch/>
          </p:blipFill>
          <p:spPr>
            <a:xfrm>
              <a:off x="5427061" y="1792632"/>
              <a:ext cx="2990982" cy="372993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243650" y="5350914"/>
              <a:ext cx="1092334" cy="155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Mikolov</a:t>
              </a:r>
              <a:r>
                <a:rPr lang="en-US" sz="8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et al. 2013</a:t>
              </a:r>
              <a:endPara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Challenges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1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size of vocabulary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in the provided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CG log (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sparcity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).</a:t>
            </a:r>
            <a:endParaRPr lang="en-US" sz="1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numbers of P-C-I’s per symptom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are very different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(imbalance)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. </a:t>
            </a:r>
            <a:endParaRPr lang="en-US" sz="1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The feedback data e.g., Number of Impression and CTR are </a:t>
            </a:r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not available for all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symptoms. </a:t>
            </a:r>
            <a:endParaRPr lang="en-US" sz="1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Numbers of variables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as explicit features for use in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the classification algorithm are very </a:t>
            </a:r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low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. 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Structure of solution algorithm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6968744" cy="411480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Preprocessing/modeling using log data</a:t>
            </a:r>
            <a:endParaRPr lang="en-US" sz="1800" dirty="0" smtClean="0">
              <a:latin typeface="Arial" charset="0"/>
              <a:ea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8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Finding clusters of similar symptoms: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Defining document similarity metric.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Finding pairwise similarities (dissimilarities) between the symptoms in the log data.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Clustering similar symptoms at various levels (Hierarchical clustering).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Determining clusters of symptoms by assuming a proper clustering level. 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479" y="1600200"/>
            <a:ext cx="3513079" cy="3018646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8420479" y="3017520"/>
            <a:ext cx="3512441" cy="79552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7883500" y="1600200"/>
            <a:ext cx="3912618" cy="3879921"/>
            <a:chOff x="7883500" y="1600200"/>
            <a:chExt cx="3912618" cy="3879921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7883500" y="1600200"/>
              <a:ext cx="3912618" cy="3879921"/>
              <a:chOff x="5178381" y="3498707"/>
              <a:chExt cx="2429427" cy="2409125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 rotWithShape="1">
              <a:blip r:embed="rId3"/>
              <a:srcRect r="7258" b="7862"/>
              <a:stretch/>
            </p:blipFill>
            <p:spPr>
              <a:xfrm>
                <a:off x="5178381" y="3498707"/>
                <a:ext cx="2429427" cy="240912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34000"/>
                </a:schemeClr>
              </a:solidFill>
            </p:spPr>
          </p:pic>
          <p:sp>
            <p:nvSpPr>
              <p:cNvPr id="48" name="Rectangle 47"/>
              <p:cNvSpPr/>
              <p:nvPr/>
            </p:nvSpPr>
            <p:spPr>
              <a:xfrm>
                <a:off x="5611863" y="5697134"/>
                <a:ext cx="1051613" cy="1112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u="sng" dirty="0">
                    <a:latin typeface="Arial" charset="0"/>
                    <a:ea typeface="Arial" charset="0"/>
                    <a:cs typeface="Arial" charset="0"/>
                    <a:hlinkClick r:id="rId4"/>
                  </a:rPr>
                  <a:t>labs.genetics.ucla.edu</a:t>
                </a:r>
                <a:endParaRPr lang="en-US" sz="600" u="sng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H="1">
              <a:off x="8580989" y="1856232"/>
              <a:ext cx="38790" cy="362388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8062108" y="2293620"/>
              <a:ext cx="3734010" cy="3352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6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Structure of solution algorithm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12800" y="1600200"/>
                <a:ext cx="6968744" cy="4114800"/>
              </a:xfrm>
            </p:spPr>
            <p:txBody>
              <a:bodyPr>
                <a:noAutofit/>
              </a:bodyPr>
              <a:lstStyle/>
              <a:p>
                <a:pPr marL="747713" lvl="1" indent="0">
                  <a:buNone/>
                </a:pPr>
                <a:r>
                  <a:rPr lang="en-US" sz="1800" dirty="0" smtClean="0">
                    <a:solidFill>
                      <a:srgbClr val="FFFF00"/>
                    </a:solidFill>
                    <a:latin typeface="Arial" charset="0"/>
                    <a:ea typeface="Arial" charset="0"/>
                    <a:cs typeface="Arial" charset="0"/>
                  </a:rPr>
                  <a:t>Merging and ranking P-C-I’s of all symptoms in each     cluster:</a:t>
                </a:r>
              </a:p>
              <a:p>
                <a:pPr lvl="1"/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Determining a ranking formula for unique P-C-I’s in each cluster and ranking them.</a:t>
                </a:r>
              </a:p>
              <a:p>
                <a:pPr marL="747713" lvl="1" indent="0">
                  <a:buNone/>
                </a:pPr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e.g., ranking based on the frequencies of product (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), component (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), and issue (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):</a:t>
                </a:r>
              </a:p>
              <a:p>
                <a:pPr marL="747713" lvl="1" indent="0">
                  <a:buNone/>
                </a:pPr>
                <a:r>
                  <a:rPr lang="en-US" sz="1800" dirty="0">
                    <a:solidFill>
                      <a:srgbClr val="FFC000"/>
                    </a:solidFill>
                    <a:latin typeface="Arial" charset="0"/>
                    <a:ea typeface="Arial" charset="0"/>
                    <a:cs typeface="Arial" charset="0"/>
                  </a:rPr>
                  <a:t>P-C-I 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𝑁𝑢𝑚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 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𝑁𝑢𝑚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C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 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𝑁𝑢𝑚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I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20637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𝑁𝑢𝑚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P</m:t>
                              </m:r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𝑁𝑢𝑚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C</m:t>
                              </m:r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𝑁𝑢𝑚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I</m:t>
                              </m:r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</m:oMath>
                  </m:oMathPara>
                </a14:m>
                <a:endParaRPr lang="en-US" sz="160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29781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+ 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+ 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n-US" sz="16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2060575" lvl="2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𝑁𝑢𝑚</m:t>
                    </m:r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: numbers of item</a:t>
                </a:r>
              </a:p>
              <a:p>
                <a:pPr marL="2060575" lvl="2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</m:oMath>
                </a14:m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: total numbers of unique P-C-I’s</a:t>
                </a:r>
                <a:endParaRPr lang="en-US" sz="160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2060575" lvl="2" indent="0">
                  <a:buNone/>
                </a:pPr>
                <a:endParaRPr lang="en-US" sz="16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12800" y="1600200"/>
                <a:ext cx="6968744" cy="4114800"/>
              </a:xfrm>
              <a:blipFill rotWithShape="0">
                <a:blip r:embed="rId2"/>
                <a:stretch>
                  <a:fillRect t="-889" b="-6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758827" y="1614009"/>
            <a:ext cx="1972421" cy="1127987"/>
            <a:chOff x="7726680" y="1600200"/>
            <a:chExt cx="1972421" cy="1127987"/>
          </a:xfrm>
        </p:grpSpPr>
        <p:grpSp>
          <p:nvGrpSpPr>
            <p:cNvPr id="22" name="Group 21"/>
            <p:cNvGrpSpPr/>
            <p:nvPr/>
          </p:nvGrpSpPr>
          <p:grpSpPr>
            <a:xfrm>
              <a:off x="7726680" y="1600200"/>
              <a:ext cx="1972421" cy="1127987"/>
              <a:chOff x="8087495" y="1801785"/>
              <a:chExt cx="1972421" cy="112798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403336" y="1801785"/>
                <a:ext cx="1325880" cy="300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Symptom 1</a:t>
                </a:r>
                <a:endParaRPr lang="en-US" sz="1400" dirty="0"/>
              </a:p>
            </p:txBody>
          </p:sp>
          <p:cxnSp>
            <p:nvCxnSpPr>
              <p:cNvPr id="7" name="Straight Arrow Connector 6"/>
              <p:cNvCxnSpPr>
                <a:stCxn id="5" idx="4"/>
                <a:endCxn id="12" idx="0"/>
              </p:cNvCxnSpPr>
              <p:nvPr/>
            </p:nvCxnSpPr>
            <p:spPr>
              <a:xfrm flipH="1">
                <a:off x="8389620" y="2102704"/>
                <a:ext cx="676656" cy="645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5" idx="4"/>
                <a:endCxn id="21" idx="0"/>
              </p:cNvCxnSpPr>
              <p:nvPr/>
            </p:nvCxnSpPr>
            <p:spPr>
              <a:xfrm>
                <a:off x="9066276" y="2102704"/>
                <a:ext cx="691515" cy="645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8087495" y="2748653"/>
                <a:ext cx="604250" cy="1811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P-C-I 1</a:t>
                </a:r>
                <a:endParaRPr lang="en-US" sz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455666" y="2748653"/>
                <a:ext cx="604250" cy="1811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P-C-I 3</a:t>
                </a:r>
                <a:endParaRPr lang="en-US" sz="1200" dirty="0"/>
              </a:p>
            </p:txBody>
          </p:sp>
        </p:grpSp>
        <p:cxnSp>
          <p:nvCxnSpPr>
            <p:cNvPr id="30" name="Straight Arrow Connector 29"/>
            <p:cNvCxnSpPr>
              <a:stCxn id="5" idx="4"/>
            </p:cNvCxnSpPr>
            <p:nvPr/>
          </p:nvCxnSpPr>
          <p:spPr>
            <a:xfrm>
              <a:off x="8705461" y="1901119"/>
              <a:ext cx="17542" cy="645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8420878" y="2547068"/>
              <a:ext cx="604250" cy="181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P-C-I </a:t>
              </a:r>
              <a:r>
                <a:rPr lang="en-US" sz="1200" dirty="0" smtClean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042521" y="3006074"/>
            <a:ext cx="3372812" cy="1127987"/>
            <a:chOff x="6995514" y="3111061"/>
            <a:chExt cx="3372812" cy="1127987"/>
          </a:xfrm>
        </p:grpSpPr>
        <p:grpSp>
          <p:nvGrpSpPr>
            <p:cNvPr id="36" name="Group 35"/>
            <p:cNvGrpSpPr/>
            <p:nvPr/>
          </p:nvGrpSpPr>
          <p:grpSpPr>
            <a:xfrm>
              <a:off x="7719250" y="3111061"/>
              <a:ext cx="1972421" cy="1127987"/>
              <a:chOff x="7726680" y="1600200"/>
              <a:chExt cx="1972421" cy="112798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726680" y="1600200"/>
                <a:ext cx="1972421" cy="1127987"/>
                <a:chOff x="8087495" y="1801785"/>
                <a:chExt cx="1972421" cy="112798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8403336" y="1801785"/>
                  <a:ext cx="1325880" cy="3009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Symptom 2</a:t>
                  </a:r>
                  <a:endParaRPr lang="en-US" sz="1400" dirty="0"/>
                </a:p>
              </p:txBody>
            </p:sp>
            <p:cxnSp>
              <p:nvCxnSpPr>
                <p:cNvPr id="41" name="Straight Arrow Connector 40"/>
                <p:cNvCxnSpPr>
                  <a:stCxn id="39" idx="4"/>
                </p:cNvCxnSpPr>
                <p:nvPr/>
              </p:nvCxnSpPr>
              <p:spPr>
                <a:xfrm flipH="1">
                  <a:off x="8389620" y="2102704"/>
                  <a:ext cx="676656" cy="6459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9" idx="4"/>
                </p:cNvCxnSpPr>
                <p:nvPr/>
              </p:nvCxnSpPr>
              <p:spPr>
                <a:xfrm>
                  <a:off x="9066276" y="2102704"/>
                  <a:ext cx="691515" cy="6459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8087495" y="2748653"/>
                  <a:ext cx="604250" cy="1811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P-C-I 5</a:t>
                  </a:r>
                  <a:endParaRPr lang="en-US" sz="1200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9455666" y="2748653"/>
                  <a:ext cx="604250" cy="1811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P-C-I 6</a:t>
                  </a:r>
                  <a:endParaRPr lang="en-US" sz="1200" dirty="0"/>
                </a:p>
              </p:txBody>
            </p:sp>
          </p:grpSp>
          <p:cxnSp>
            <p:nvCxnSpPr>
              <p:cNvPr id="38" name="Straight Arrow Connector 37"/>
              <p:cNvCxnSpPr>
                <a:stCxn id="39" idx="4"/>
              </p:cNvCxnSpPr>
              <p:nvPr/>
            </p:nvCxnSpPr>
            <p:spPr>
              <a:xfrm>
                <a:off x="8705461" y="1901119"/>
                <a:ext cx="17542" cy="645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8420878" y="2547068"/>
                <a:ext cx="604250" cy="1811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P-C-I </a:t>
                </a:r>
                <a:r>
                  <a:rPr lang="en-US" sz="1200" dirty="0" smtClean="0">
                    <a:solidFill>
                      <a:srgbClr val="FF0000"/>
                    </a:solidFill>
                  </a:rPr>
                  <a:t>2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6" name="Straight Arrow Connector 45"/>
            <p:cNvCxnSpPr>
              <a:stCxn id="40" idx="4"/>
            </p:cNvCxnSpPr>
            <p:nvPr/>
          </p:nvCxnSpPr>
          <p:spPr>
            <a:xfrm flipH="1">
              <a:off x="7297640" y="3411980"/>
              <a:ext cx="1400391" cy="64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95514" y="4055922"/>
              <a:ext cx="604250" cy="181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P-C-I 4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>
              <a:stCxn id="40" idx="4"/>
            </p:cNvCxnSpPr>
            <p:nvPr/>
          </p:nvCxnSpPr>
          <p:spPr>
            <a:xfrm>
              <a:off x="8698031" y="3411980"/>
              <a:ext cx="1368172" cy="64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9764076" y="4055922"/>
              <a:ext cx="604250" cy="181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P-C-I 7</a:t>
              </a:r>
              <a:endParaRPr lang="en-US" sz="1200" dirty="0"/>
            </a:p>
          </p:txBody>
        </p:sp>
      </p:grpSp>
      <p:sp>
        <p:nvSpPr>
          <p:cNvPr id="33" name="Oval 32"/>
          <p:cNvSpPr/>
          <p:nvPr/>
        </p:nvSpPr>
        <p:spPr>
          <a:xfrm>
            <a:off x="7619212" y="1487496"/>
            <a:ext cx="4236792" cy="347769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766257" y="1482254"/>
            <a:ext cx="1976495" cy="1162666"/>
            <a:chOff x="5935537" y="4552335"/>
            <a:chExt cx="1976495" cy="1162666"/>
          </a:xfrm>
        </p:grpSpPr>
        <p:sp>
          <p:nvSpPr>
            <p:cNvPr id="55" name="Oval 54"/>
            <p:cNvSpPr/>
            <p:nvPr/>
          </p:nvSpPr>
          <p:spPr>
            <a:xfrm>
              <a:off x="5935537" y="4552335"/>
              <a:ext cx="1976495" cy="1162666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60844" y="4748039"/>
              <a:ext cx="1325880" cy="3009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Symptom 1</a:t>
              </a:r>
              <a:endParaRPr lang="en-US" sz="14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6260844" y="5219153"/>
              <a:ext cx="1325880" cy="3009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Symptom 2</a:t>
              </a:r>
              <a:endParaRPr lang="en-US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091564" y="3254736"/>
            <a:ext cx="1484970" cy="1963069"/>
            <a:chOff x="8965627" y="1812193"/>
            <a:chExt cx="1484970" cy="1963069"/>
          </a:xfrm>
        </p:grpSpPr>
        <p:grpSp>
          <p:nvGrpSpPr>
            <p:cNvPr id="84" name="Group 83"/>
            <p:cNvGrpSpPr/>
            <p:nvPr/>
          </p:nvGrpSpPr>
          <p:grpSpPr>
            <a:xfrm>
              <a:off x="9396730" y="2009643"/>
              <a:ext cx="604250" cy="1535482"/>
              <a:chOff x="9396730" y="2009643"/>
              <a:chExt cx="604250" cy="1535482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396730" y="2009643"/>
                <a:ext cx="604250" cy="634719"/>
                <a:chOff x="8364583" y="1995834"/>
                <a:chExt cx="604250" cy="634719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8364583" y="1995834"/>
                  <a:ext cx="604250" cy="634719"/>
                  <a:chOff x="8725398" y="2197419"/>
                  <a:chExt cx="604250" cy="634719"/>
                </a:xfrm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8725398" y="2197419"/>
                    <a:ext cx="604250" cy="1811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P-C-I 1</a:t>
                    </a:r>
                    <a:endParaRPr lang="en-US" sz="1200" dirty="0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8725398" y="2651019"/>
                    <a:ext cx="604250" cy="1811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P-C-I 3</a:t>
                    </a:r>
                    <a:endParaRPr lang="en-US" sz="1200" dirty="0"/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8364583" y="2218964"/>
                  <a:ext cx="604250" cy="1811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P-C-I 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9396730" y="2696442"/>
                <a:ext cx="604250" cy="848683"/>
                <a:chOff x="8323500" y="3709146"/>
                <a:chExt cx="604250" cy="848683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323500" y="3941410"/>
                  <a:ext cx="604250" cy="398769"/>
                  <a:chOff x="8691745" y="2632134"/>
                  <a:chExt cx="604250" cy="398769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8691745" y="2632134"/>
                    <a:ext cx="604250" cy="1811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P-C-I 5</a:t>
                    </a:r>
                    <a:endParaRPr lang="en-US" sz="1200" dirty="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8691745" y="2849784"/>
                    <a:ext cx="604250" cy="1811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P-C-I 6</a:t>
                    </a:r>
                    <a:endParaRPr lang="en-US" sz="1200" dirty="0"/>
                  </a:p>
                </p:txBody>
              </p:sp>
            </p:grpSp>
            <p:sp>
              <p:nvSpPr>
                <p:cNvPr id="89" name="Rectangle 88"/>
                <p:cNvSpPr/>
                <p:nvPr/>
              </p:nvSpPr>
              <p:spPr>
                <a:xfrm>
                  <a:off x="8323500" y="3709146"/>
                  <a:ext cx="604250" cy="1811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P-C-I 4</a:t>
                  </a:r>
                  <a:endParaRPr lang="en-US" sz="1200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8323500" y="4376710"/>
                  <a:ext cx="604250" cy="1811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P-C-I 7</a:t>
                  </a:r>
                  <a:endParaRPr lang="en-US" sz="1200" dirty="0"/>
                </a:p>
              </p:txBody>
            </p:sp>
          </p:grpSp>
        </p:grpSp>
        <p:sp>
          <p:nvSpPr>
            <p:cNvPr id="85" name="Oval 84"/>
            <p:cNvSpPr/>
            <p:nvPr/>
          </p:nvSpPr>
          <p:spPr>
            <a:xfrm>
              <a:off x="8965627" y="1812193"/>
              <a:ext cx="1484970" cy="196306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097094" y="3257841"/>
            <a:ext cx="1484970" cy="1963069"/>
            <a:chOff x="8965627" y="1812193"/>
            <a:chExt cx="1484970" cy="1963069"/>
          </a:xfrm>
        </p:grpSpPr>
        <p:grpSp>
          <p:nvGrpSpPr>
            <p:cNvPr id="98" name="Group 97"/>
            <p:cNvGrpSpPr/>
            <p:nvPr/>
          </p:nvGrpSpPr>
          <p:grpSpPr>
            <a:xfrm>
              <a:off x="9396730" y="2009643"/>
              <a:ext cx="604250" cy="1535482"/>
              <a:chOff x="9396730" y="2009643"/>
              <a:chExt cx="604250" cy="1535482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9396730" y="2009643"/>
                <a:ext cx="604250" cy="634719"/>
                <a:chOff x="8364583" y="1995834"/>
                <a:chExt cx="604250" cy="634719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8364583" y="1995834"/>
                  <a:ext cx="604250" cy="634719"/>
                  <a:chOff x="8725398" y="2197419"/>
                  <a:chExt cx="604250" cy="634719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8725398" y="2197419"/>
                    <a:ext cx="604250" cy="181119"/>
                  </a:xfrm>
                  <a:prstGeom prst="rect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P-C-I </a:t>
                    </a:r>
                    <a:r>
                      <a:rPr lang="en-US" sz="1200" dirty="0" smtClean="0">
                        <a:solidFill>
                          <a:srgbClr val="FF0000"/>
                        </a:solidFill>
                      </a:rPr>
                      <a:t>5</a:t>
                    </a:r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8725398" y="2651019"/>
                    <a:ext cx="604250" cy="181119"/>
                  </a:xfrm>
                  <a:prstGeom prst="rect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P-C-I </a:t>
                    </a:r>
                    <a:r>
                      <a:rPr lang="en-US" sz="1200" dirty="0" smtClean="0">
                        <a:solidFill>
                          <a:srgbClr val="FF0000"/>
                        </a:solidFill>
                      </a:rPr>
                      <a:t>2</a:t>
                    </a:r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08" name="Rectangle 107"/>
                <p:cNvSpPr/>
                <p:nvPr/>
              </p:nvSpPr>
              <p:spPr>
                <a:xfrm>
                  <a:off x="8364583" y="2218964"/>
                  <a:ext cx="604250" cy="181119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P-C-I </a:t>
                  </a:r>
                  <a:r>
                    <a:rPr lang="en-US" sz="1200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9396730" y="2696442"/>
                <a:ext cx="604250" cy="848683"/>
                <a:chOff x="8323500" y="3709146"/>
                <a:chExt cx="604250" cy="848683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8323500" y="3941410"/>
                  <a:ext cx="604250" cy="398769"/>
                  <a:chOff x="8691745" y="2632134"/>
                  <a:chExt cx="604250" cy="398769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8691745" y="2632134"/>
                    <a:ext cx="604250" cy="181119"/>
                  </a:xfrm>
                  <a:prstGeom prst="rect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P-C-I </a:t>
                    </a:r>
                    <a:r>
                      <a:rPr lang="en-US" sz="1200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8691745" y="2849784"/>
                    <a:ext cx="604250" cy="181119"/>
                  </a:xfrm>
                  <a:prstGeom prst="rect">
                    <a:avLst/>
                  </a:prstGeom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P-C-I </a:t>
                    </a:r>
                    <a:r>
                      <a:rPr lang="en-US" sz="1200" dirty="0" smtClean="0">
                        <a:solidFill>
                          <a:srgbClr val="FF0000"/>
                        </a:solidFill>
                      </a:rPr>
                      <a:t>7</a:t>
                    </a:r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03" name="Rectangle 102"/>
                <p:cNvSpPr/>
                <p:nvPr/>
              </p:nvSpPr>
              <p:spPr>
                <a:xfrm>
                  <a:off x="8323500" y="3709146"/>
                  <a:ext cx="604250" cy="181119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P-C-I 4</a:t>
                  </a:r>
                  <a:endParaRPr lang="en-US" sz="1200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8323500" y="4376710"/>
                  <a:ext cx="604250" cy="181119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P-C-I </a:t>
                  </a:r>
                  <a:r>
                    <a:rPr lang="en-US" sz="1200" dirty="0" smtClean="0">
                      <a:solidFill>
                        <a:srgbClr val="FF0000"/>
                      </a:solidFill>
                    </a:rPr>
                    <a:t>6</a:t>
                  </a:r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99" name="Oval 98"/>
            <p:cNvSpPr/>
            <p:nvPr/>
          </p:nvSpPr>
          <p:spPr>
            <a:xfrm>
              <a:off x="8965627" y="1812193"/>
              <a:ext cx="1484970" cy="1963069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H="1">
            <a:off x="9809825" y="2676570"/>
            <a:ext cx="12015" cy="531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8908124" y="1132296"/>
            <a:ext cx="1658967" cy="2826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Bag of symptoms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855784" y="5293470"/>
            <a:ext cx="2007350" cy="2826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Bag of P-C-I’s </a:t>
            </a:r>
            <a:r>
              <a:rPr lang="en-US" sz="1400" smtClean="0">
                <a:latin typeface="Arial" charset="0"/>
                <a:ea typeface="Arial" charset="0"/>
                <a:cs typeface="Arial" charset="0"/>
              </a:rPr>
              <a:t>(ranked)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023695" y="5289253"/>
            <a:ext cx="1658967" cy="2826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Bag of P-C-I’s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15" grpId="0" animBg="1"/>
      <p:bldP spid="116" grpId="0" animBg="1"/>
      <p:bldP spid="117" grpId="1" animBg="1"/>
      <p:bldP spid="1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Structure of solution algorithm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6968744" cy="411480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ssessing similarity of the new query with bags (clusters) of symptoms:</a:t>
            </a:r>
            <a:endParaRPr lang="en-US" sz="1800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Finding the similarity metric values between the new query and symptoms. 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Calculating an </a:t>
            </a:r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ensemble metric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each cluster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of symptoms (e.g., </a:t>
            </a:r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average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of individual similarity metrics </a:t>
            </a:r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divided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by </a:t>
            </a:r>
            <a:r>
              <a:rPr lang="en-US" sz="18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uncertainty factor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Selecting the most similar cluster of symptoms to the query. </a:t>
            </a:r>
          </a:p>
          <a:p>
            <a:pPr lvl="1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Suggesting the highest ranked P-C-I’s from the trained model.  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3055" y="1764969"/>
            <a:ext cx="4236794" cy="2612845"/>
            <a:chOff x="7727362" y="1867270"/>
            <a:chExt cx="4236794" cy="2612845"/>
          </a:xfrm>
        </p:grpSpPr>
        <p:grpSp>
          <p:nvGrpSpPr>
            <p:cNvPr id="4" name="Group 3"/>
            <p:cNvGrpSpPr/>
            <p:nvPr/>
          </p:nvGrpSpPr>
          <p:grpSpPr>
            <a:xfrm>
              <a:off x="7727362" y="1867270"/>
              <a:ext cx="4236794" cy="2612845"/>
              <a:chOff x="7727362" y="1867270"/>
              <a:chExt cx="4236794" cy="261284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8141500" y="3015098"/>
                <a:ext cx="1090989" cy="3171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Cluster 2</a:t>
                </a:r>
                <a:endParaRPr lang="en-US" sz="1400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727362" y="1867270"/>
                <a:ext cx="4236794" cy="2612845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269318" y="2442701"/>
                <a:ext cx="1090989" cy="4643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Cluster 1</a:t>
                </a:r>
                <a:endParaRPr lang="en-US" sz="14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470879" y="3653584"/>
                <a:ext cx="1090989" cy="4643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Cluster 3</a:t>
                </a:r>
                <a:endParaRPr lang="en-US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9396955" y="3001600"/>
                <a:ext cx="745160" cy="2383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34681" y="2661816"/>
                <a:ext cx="382385" cy="179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231869" y="2109563"/>
                <a:ext cx="991811" cy="216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645874" y="3410695"/>
                <a:ext cx="819678" cy="288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561868" y="3845893"/>
                <a:ext cx="1200091" cy="348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/>
                  <a:t>Cluster 56</a:t>
                </a:r>
                <a:endParaRPr lang="en-US" sz="1400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256454" y="2860902"/>
                <a:ext cx="1597321" cy="464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Cluster 10023</a:t>
                </a:r>
                <a:endParaRPr lang="en-US" sz="1400" dirty="0"/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10389377" y="2252674"/>
              <a:ext cx="745162" cy="317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7943740" y="2303125"/>
            <a:ext cx="2684621" cy="307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… … … … …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943739" y="2303125"/>
            <a:ext cx="741680" cy="307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8000"/>
                </a:solidFill>
              </a:rPr>
              <a:t>Query: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750747"/>
                  </p:ext>
                </p:extLst>
              </p:nvPr>
            </p:nvGraphicFramePr>
            <p:xfrm>
              <a:off x="8706983" y="2703873"/>
              <a:ext cx="2256088" cy="1319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8044"/>
                    <a:gridCol w="1128044"/>
                  </a:tblGrid>
                  <a:tr h="32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Symptoms</a:t>
                          </a:r>
                          <a:endParaRPr lang="en-US" sz="1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similarities</a:t>
                          </a:r>
                          <a:endParaRPr lang="en-US" sz="1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32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Symptom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sim</a:t>
                          </a:r>
                          <a:r>
                            <a:rPr lang="en-US" sz="1400" i="1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1</a:t>
                          </a:r>
                        </a:p>
                      </a:txBody>
                      <a:tcPr/>
                    </a:tc>
                  </a:tr>
                  <a:tr h="32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Symptom 2</a:t>
                          </a:r>
                          <a:endParaRPr lang="en-US" sz="1400" i="1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sim</a:t>
                          </a:r>
                          <a:r>
                            <a:rPr lang="en-US" sz="1400" i="1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2</a:t>
                          </a:r>
                          <a:endParaRPr lang="en-US" sz="1400" i="1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327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750747"/>
                  </p:ext>
                </p:extLst>
              </p:nvPr>
            </p:nvGraphicFramePr>
            <p:xfrm>
              <a:off x="8706983" y="2703873"/>
              <a:ext cx="2256088" cy="1319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8044"/>
                    <a:gridCol w="1128044"/>
                  </a:tblGrid>
                  <a:tr h="32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Symptoms</a:t>
                          </a:r>
                          <a:endParaRPr lang="en-US" sz="1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similarities</a:t>
                          </a:r>
                          <a:endParaRPr lang="en-US" sz="1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32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Symptom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sim</a:t>
                          </a:r>
                          <a:r>
                            <a:rPr lang="en-US" sz="1400" i="1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1</a:t>
                          </a:r>
                        </a:p>
                      </a:txBody>
                      <a:tcPr/>
                    </a:tc>
                  </a:tr>
                  <a:tr h="327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Symptom 2</a:t>
                          </a:r>
                          <a:endParaRPr lang="en-US" sz="1400" i="1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sim</a:t>
                          </a:r>
                          <a:r>
                            <a:rPr lang="en-US" sz="1400" i="1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2</a:t>
                          </a:r>
                          <a:endParaRPr lang="en-US" sz="1400" i="1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8" t="-296364" r="-10161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081" t="-296364" r="-2162" b="-54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Curved Connector 10"/>
          <p:cNvCxnSpPr>
            <a:stCxn id="30" idx="1"/>
            <a:endCxn id="8" idx="1"/>
          </p:cNvCxnSpPr>
          <p:nvPr/>
        </p:nvCxnSpPr>
        <p:spPr>
          <a:xfrm rot="10800000" flipH="1" flipV="1">
            <a:off x="7943739" y="2456903"/>
            <a:ext cx="763244" cy="906538"/>
          </a:xfrm>
          <a:prstGeom prst="curvedConnector3">
            <a:avLst>
              <a:gd name="adj1" fmla="val -29951"/>
            </a:avLst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197562" y="1999904"/>
            <a:ext cx="991811" cy="2383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950414" y="4457032"/>
                <a:ext cx="3899919" cy="13689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For cluster k:</a:t>
                </a:r>
                <a:endParaRPr 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𝑒𝑛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𝑘</m:t>
                          </m:r>
                        </m:sup>
                      </m:sSubSup>
                      <m:r>
                        <a:rPr lang="en-US" b="0" i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𝑠𝑖𝑚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𝑒𝑛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ymbol" charset="2"/>
                  <a:ea typeface="Symbol" charset="2"/>
                  <a:cs typeface="Symbol" charset="2"/>
                </a:endParaRPr>
              </a:p>
              <a:p>
                <a:r>
                  <a:rPr lang="en-US" sz="1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ymbol" charset="2"/>
                    <a:ea typeface="Symbol" charset="2"/>
                    <a:cs typeface="Symbol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𝑒𝑛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sz="1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;  </m:t>
                    </m:r>
                    <m:r>
                      <a:rPr lang="en-US" sz="14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:</m:t>
                    </m:r>
                    <m:r>
                      <a:rPr lang="en-US" sz="14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𝑠𝑎𝑚𝑝𝑙𝑒</m:t>
                    </m:r>
                    <m:r>
                      <a:rPr lang="en-US" sz="14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𝑠𝑡𝑎𝑛𝑑𝑎𝑟𝑑</m:t>
                    </m:r>
                    <m:r>
                      <a:rPr lang="en-US" sz="14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𝑑𝑒𝑣𝑖𝑎𝑡𝑖𝑜𝑛</m:t>
                    </m:r>
                  </m:oMath>
                </a14:m>
                <a:r>
                  <a:rPr lang="en-US" sz="1400" b="0" i="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ymbol" charset="2"/>
                    <a:ea typeface="Symbol" charset="2"/>
                    <a:cs typeface="Symbol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414" y="4457032"/>
                <a:ext cx="3899919" cy="1368901"/>
              </a:xfrm>
              <a:prstGeom prst="rect">
                <a:avLst/>
              </a:prstGeom>
              <a:blipFill rotWithShape="0">
                <a:blip r:embed="rId3"/>
                <a:stretch>
                  <a:fillRect l="-2813" t="-4000" b="-20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76525"/>
              </p:ext>
            </p:extLst>
          </p:nvPr>
        </p:nvGraphicFramePr>
        <p:xfrm>
          <a:off x="9462302" y="4543601"/>
          <a:ext cx="876141" cy="1097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76141"/>
              </a:tblGrid>
              <a:tr h="2498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P-C-I</a:t>
                      </a:r>
                      <a:endParaRPr lang="en-US" sz="1200" dirty="0"/>
                    </a:p>
                  </a:txBody>
                  <a:tcPr/>
                </a:tc>
              </a:tr>
              <a:tr h="24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Rank</a:t>
                      </a:r>
                      <a:r>
                        <a:rPr lang="en-US" sz="1200" baseline="0" dirty="0" smtClean="0"/>
                        <a:t> 1</a:t>
                      </a:r>
                      <a:endParaRPr lang="en-US" sz="1200" dirty="0" smtClean="0"/>
                    </a:p>
                  </a:txBody>
                  <a:tcPr/>
                </a:tc>
              </a:tr>
              <a:tr h="24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Rank 2</a:t>
                      </a:r>
                      <a:endParaRPr lang="en-US" sz="1200" dirty="0"/>
                    </a:p>
                  </a:txBody>
                  <a:tcPr/>
                </a:tc>
              </a:tr>
              <a:tr h="24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Rank 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8833336" y="4717911"/>
            <a:ext cx="6283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625 L -0.11341 0.3798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 animBg="1"/>
      <p:bldP spid="30" grpId="0" animBg="1"/>
      <p:bldP spid="37" grpId="1" animBg="1"/>
      <p:bldP spid="37" grpId="2" animBg="1"/>
      <p:bldP spid="38" grpId="1"/>
      <p:bldP spid="38" grpId="2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1873</TotalTime>
  <Words>571</Words>
  <Application>Microsoft Macintosh PowerPoint</Application>
  <PresentationFormat>Widescreen</PresentationFormat>
  <Paragraphs>151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Narrow</vt:lpstr>
      <vt:lpstr>Calibri</vt:lpstr>
      <vt:lpstr>Cambria Math</vt:lpstr>
      <vt:lpstr>Symbol</vt:lpstr>
      <vt:lpstr>Arial</vt:lpstr>
      <vt:lpstr>Horizon</vt:lpstr>
      <vt:lpstr>Classification Genius Project</vt:lpstr>
      <vt:lpstr>Outline</vt:lpstr>
      <vt:lpstr>Objectives</vt:lpstr>
      <vt:lpstr>Project/Data description</vt:lpstr>
      <vt:lpstr>Project/Data description</vt:lpstr>
      <vt:lpstr>Challenges</vt:lpstr>
      <vt:lpstr>Structure of solution algorithm</vt:lpstr>
      <vt:lpstr>Structure of solution algorithm</vt:lpstr>
      <vt:lpstr>Structure of solution algorithm</vt:lpstr>
      <vt:lpstr>Project Schedule</vt:lpstr>
      <vt:lpstr>PowerPoint Presentation</vt:lpstr>
      <vt:lpstr>PowerPoint Presentation</vt:lpstr>
    </vt:vector>
  </TitlesOfParts>
  <Company>Apple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Genius Project</dc:title>
  <dc:creator>Eliyar Asgarieh</dc:creator>
  <cp:lastModifiedBy>Eli Heirags</cp:lastModifiedBy>
  <cp:revision>90</cp:revision>
  <dcterms:created xsi:type="dcterms:W3CDTF">2016-03-05T14:04:42Z</dcterms:created>
  <dcterms:modified xsi:type="dcterms:W3CDTF">2016-03-08T01:20:28Z</dcterms:modified>
</cp:coreProperties>
</file>