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74" r:id="rId3"/>
    <p:sldId id="277" r:id="rId4"/>
    <p:sldId id="283" r:id="rId5"/>
    <p:sldId id="290" r:id="rId6"/>
    <p:sldId id="291" r:id="rId7"/>
    <p:sldId id="292" r:id="rId8"/>
    <p:sldId id="293" r:id="rId9"/>
    <p:sldId id="28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B72"/>
    <a:srgbClr val="FAC934"/>
    <a:srgbClr val="FA667F"/>
    <a:srgbClr val="FF4871"/>
    <a:srgbClr val="41FACD"/>
    <a:srgbClr val="ADA72D"/>
    <a:srgbClr val="FAF134"/>
    <a:srgbClr val="CD6688"/>
    <a:srgbClr val="FF6804"/>
    <a:srgbClr val="282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5214" autoAdjust="0"/>
  </p:normalViewPr>
  <p:slideViewPr>
    <p:cSldViewPr snapToGrid="0">
      <p:cViewPr>
        <p:scale>
          <a:sx n="103" d="100"/>
          <a:sy n="103" d="100"/>
        </p:scale>
        <p:origin x="3904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2B497B-C47D-401F-B5CD-4203569571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744CD-256E-45D5-9A78-BB99CE0EF4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A4A-0CC7-4275-9405-BE52A4D307FA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976070-3038-45C0-91F5-14356335C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571770F-D62A-41CA-BB2E-AFE17113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4AE79-618C-4C15-BD69-8A1733D2ED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4D202-5889-4B8C-AEBF-0C9B58D5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D203-23E0-4C6F-81CF-A344893A02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6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6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3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7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6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ABB-0972-234A-A23E-216C2F86586E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8CA1-C56A-6244-867D-E8BDDE00F614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C9F-0945-9447-9FAD-74216D3F501C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930-E9C1-AF45-8C96-E48AAAD74593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BB1A-5562-6442-804F-00D711DF4894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E820-B0E6-5B4E-BCC8-C8015C66F54C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7DF0-DEC5-934F-9A3E-9B4ED9CDB500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9BE-8F00-8D40-B48C-3D040CD2D15F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DD02-93E9-7843-8EA0-DB1530BC817E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F7F-8435-9042-A24D-9DBD0FEDF842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9D0-CAE1-2445-A09C-ECE7DC0194C7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C58B-0115-7A45-8505-D955A1B37DFD}" type="datetime1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mailto:seungjun.park025@gmail.com" TargetMode="External"/><Relationship Id="rId10" Type="http://schemas.openxmlformats.org/officeDocument/2006/relationships/image" Target="../media/image6.jpeg"/><Relationship Id="rId4" Type="http://schemas.openxmlformats.org/officeDocument/2006/relationships/hyperlink" Target="mailto:seungjun.park025@gmail.co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eungjun.park025@gmail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eungjun.park025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-lunch-fbd.notion.site/AWS-SAA-C02-2e7c8aefb3ce404382d7945bfd821ab5" TargetMode="External"/><Relationship Id="rId3" Type="http://schemas.openxmlformats.org/officeDocument/2006/relationships/hyperlink" Target="https://www.udemy.com/share/101WgC3@vc2rkoXJBKB8kqo-GtTsMiPAJ6QzVvkt2F_08qg9gzlu0BopxFEBjuDrMT3nbsRPNg==/" TargetMode="External"/><Relationship Id="rId7" Type="http://schemas.openxmlformats.org/officeDocument/2006/relationships/hyperlink" Target="https://www.udemy.com/share/102Yz63@R_Q860Zd5nbO7nVfjiL2BfYYHvCR9ijHC2bHmxSd6oL5-j2vjPj3ZOE7Ho5sEFmaVw==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share/106WtA3@_CA_WVwv342MGT8j_voKwzwowtyN8-WxYKqBGnI2ECmqlTamMexAkYhcTxN6sWvDxA==/" TargetMode="External"/><Relationship Id="rId5" Type="http://schemas.openxmlformats.org/officeDocument/2006/relationships/hyperlink" Target="https://cyber-lunch-fbd.notion.site/AWS-DVA-C01-e4989f8a43f745e9b8b2e8c633e4cc6b" TargetMode="External"/><Relationship Id="rId4" Type="http://schemas.openxmlformats.org/officeDocument/2006/relationships/hyperlink" Target="https://www.udemy.com/share/101WNq3@YPh3frIhjACSAoYLvFN1Cd2NwiF8H7_aQHEhZvMo5q7QkW4a4iKl5Us9hQbrT4OcIg==/" TargetMode="External"/><Relationship Id="rId9" Type="http://schemas.openxmlformats.org/officeDocument/2006/relationships/hyperlink" Target="https://github.com/eagle-25/rhel7-rhcsa-study-materia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j-eag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D097D89-B9FF-FA72-9DE8-D75189216556}"/>
              </a:ext>
            </a:extLst>
          </p:cNvPr>
          <p:cNvGrpSpPr/>
          <p:nvPr/>
        </p:nvGrpSpPr>
        <p:grpSpPr>
          <a:xfrm>
            <a:off x="2902657" y="7372992"/>
            <a:ext cx="3662272" cy="333617"/>
            <a:chOff x="2902657" y="7408992"/>
            <a:chExt cx="3662272" cy="333617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4D0B525E-B929-C64E-B6EA-09B05A1C6FE5}"/>
                </a:ext>
              </a:extLst>
            </p:cNvPr>
            <p:cNvSpPr txBox="1"/>
            <p:nvPr/>
          </p:nvSpPr>
          <p:spPr>
            <a:xfrm>
              <a:off x="2902657" y="7408992"/>
              <a:ext cx="1807734" cy="3336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수상 이력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411" name="직선 연결선 20">
              <a:extLst>
                <a:ext uri="{FF2B5EF4-FFF2-40B4-BE49-F238E27FC236}">
                  <a16:creationId xmlns:a16="http://schemas.microsoft.com/office/drawing/2014/main" id="{DE7C3CA1-2275-4948-BC39-EE9B25481F5E}"/>
                </a:ext>
              </a:extLst>
            </p:cNvPr>
            <p:cNvCxnSpPr>
              <a:cxnSpLocks/>
            </p:cNvCxnSpPr>
            <p:nvPr/>
          </p:nvCxnSpPr>
          <p:spPr>
            <a:xfrm>
              <a:off x="2902659" y="7741873"/>
              <a:ext cx="3662270" cy="736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15">
            <a:extLst>
              <a:ext uri="{FF2B5EF4-FFF2-40B4-BE49-F238E27FC236}">
                <a16:creationId xmlns:a16="http://schemas.microsoft.com/office/drawing/2014/main" id="{F596CB37-C031-5AAA-36D8-F4872D510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77107"/>
              </p:ext>
            </p:extLst>
          </p:nvPr>
        </p:nvGraphicFramePr>
        <p:xfrm>
          <a:off x="2899900" y="1928679"/>
          <a:ext cx="3651700" cy="544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700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14369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 Automation System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1838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Ltd., / Project Manager &amp; Software Developer.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2021.07 ~ 2022.03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로봇을 사용한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자동화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구축 프로젝트에서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개발을 담당하였습니다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사용한 기술 </a:t>
                      </a:r>
                      <a:r>
                        <a:rPr kumimoji="0" lang="en-US" altLang="ko-KR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도구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 | Jet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Brain Rider, Oracle Data Modeler, Oracle Quest Toad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gRPC</a:t>
                      </a:r>
                      <a:r>
                        <a:rPr kumimoji="0" lang="ko-KR" altLang="en-US" sz="5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사용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하여 로봇 업체 측의 제어 프로그램과 통신할 수 있는</a:t>
                      </a: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kumimoji="0" lang="ko-KR" altLang="en-US" sz="5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개발하였습니다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이동 명령을 정의하고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Oracle Data Modeler</a:t>
                      </a:r>
                      <a:r>
                        <a:rPr kumimoji="0" lang="ko-KR" altLang="en-US" sz="5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사용하여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데이터의 모델링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수행하였습니다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EF6(ORM)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사용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해 이동 명령의 생성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동기화 등의 기능을 가진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5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개발하였습니다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5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72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18770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1838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사용한 기술 </a:t>
                      </a:r>
                      <a:r>
                        <a:rPr kumimoji="0" lang="en-US" altLang="ko-KR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도구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Dapper | Visual Studio 2022, VS Code, Oracle Quest Toad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endParaRPr kumimoji="0" lang="en-US" altLang="ko-KR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동기 방식인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처리 방식을 비동기 방식으로 변경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하기 위해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decoupled processing architecture</a:t>
                      </a:r>
                      <a:r>
                        <a:rPr kumimoji="0" lang="en-US" altLang="ko-Kore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¹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프로그램의 구조를 변경하였습니다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파일에서 관리되던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IP, Port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등과 같은 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장비의 구성 정보를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관리하도록 프로그램의 구조를 변경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²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비정상적으로 종료되는 경우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해당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자동으로 재시작 되도록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docker</a:t>
                      </a:r>
                      <a:r>
                        <a:rPr kumimoji="0" lang="ko-KR" altLang="en-US" sz="5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사용해 운영 환경을 구축했습니다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5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 구현에서는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주요 기능을 수신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처리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전송의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가지 범주를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channel(Queue)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분리하였습니다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각 채널은 제한된 수의 쓰레드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(consumer)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채널을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polling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하여 메세지를 처리하도록 구현하였습니다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는 구성 정보를 식별하는 장비의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environment variable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참조할 수 있도록 변경하였습니다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72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66756"/>
                  </a:ext>
                </a:extLst>
              </a:tr>
              <a:tr h="15386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1838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Software Developer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2019.11 ~ 2021.07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사내 직원들이 업무에 사용하는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 app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유지 보수와 기능 개발을 담당하였습니다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사용한 기술 </a:t>
                      </a:r>
                      <a:r>
                        <a:rPr kumimoji="0" lang="en-US" altLang="ko-KR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도구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2017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endParaRPr kumimoji="0" lang="en-US" altLang="ko-KR" sz="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생산팀의 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요청을 사내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제작된 웹 포털에 반영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하는 업무를 수행하였습니다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복사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붙여넣기의 기존 배포 관행을 개선하기 위해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</a:t>
                      </a:r>
                      <a:r>
                        <a:rPr kumimoji="0" lang="ko-KR" altLang="en-US" sz="5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사용하여 사내 웹 포털의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CI/CD</a:t>
                      </a:r>
                      <a:r>
                        <a:rPr kumimoji="0" lang="ko-KR" altLang="en-US" sz="5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구성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하였습니다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개발자가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 접근하여 데이터를 수동으로 관리하는 문제를 개선하기 위해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팀 공용 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CRUD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템플릿을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개발하였습니다</a:t>
                      </a:r>
                      <a:r>
                        <a:rPr kumimoji="0" lang="en-US" altLang="ko-KR" sz="5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0" marT="72000" marB="72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80007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8710" y="-4228"/>
            <a:ext cx="6866710" cy="1477604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1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84" name="직선 연결선 20">
            <a:extLst>
              <a:ext uri="{FF2B5EF4-FFF2-40B4-BE49-F238E27FC236}">
                <a16:creationId xmlns:a16="http://schemas.microsoft.com/office/drawing/2014/main" id="{3D310DF4-FF2A-4B4B-A33C-C8C1D42FB78C}"/>
              </a:ext>
            </a:extLst>
          </p:cNvPr>
          <p:cNvCxnSpPr>
            <a:cxnSpLocks/>
          </p:cNvCxnSpPr>
          <p:nvPr/>
        </p:nvCxnSpPr>
        <p:spPr>
          <a:xfrm flipV="1">
            <a:off x="2678009" y="1722308"/>
            <a:ext cx="0" cy="748354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77D971-8AB8-C1B7-BB38-025FEABA8D68}"/>
              </a:ext>
            </a:extLst>
          </p:cNvPr>
          <p:cNvGrpSpPr/>
          <p:nvPr/>
        </p:nvGrpSpPr>
        <p:grpSpPr>
          <a:xfrm>
            <a:off x="2892584" y="1583990"/>
            <a:ext cx="3662272" cy="334352"/>
            <a:chOff x="2892584" y="1575790"/>
            <a:chExt cx="3662272" cy="33435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9B79F7-8E3E-3743-9196-F4AF106A2AE5}"/>
                </a:ext>
              </a:extLst>
            </p:cNvPr>
            <p:cNvSpPr txBox="1"/>
            <p:nvPr/>
          </p:nvSpPr>
          <p:spPr>
            <a:xfrm>
              <a:off x="2892584" y="1575790"/>
              <a:ext cx="1807733" cy="3336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주요 프로젝트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및 경험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61" name="직선 연결선 20">
              <a:extLst>
                <a:ext uri="{FF2B5EF4-FFF2-40B4-BE49-F238E27FC236}">
                  <a16:creationId xmlns:a16="http://schemas.microsoft.com/office/drawing/2014/main" id="{C9D57C8A-1110-6342-8274-8A8F46D3DEB3}"/>
                </a:ext>
              </a:extLst>
            </p:cNvPr>
            <p:cNvCxnSpPr>
              <a:cxnSpLocks/>
            </p:cNvCxnSpPr>
            <p:nvPr/>
          </p:nvCxnSpPr>
          <p:spPr>
            <a:xfrm>
              <a:off x="2892587" y="1910142"/>
              <a:ext cx="3662269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직선 연결선 5">
            <a:extLst>
              <a:ext uri="{FF2B5EF4-FFF2-40B4-BE49-F238E27FC236}">
                <a16:creationId xmlns:a16="http://schemas.microsoft.com/office/drawing/2014/main" id="{BAD7D366-3F39-2742-8AC4-85BEFCD10838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1400739" y="184203"/>
            <a:ext cx="3890627" cy="11313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박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승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준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Junior Backend Engineer </a:t>
            </a:r>
            <a:b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- Associate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Development</a:t>
            </a:r>
            <a:endParaRPr lang="en-US" altLang="ko-KR" sz="10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 descr="텍스트, 벽, 사람, 실내이(가) 표시된 사진&#10;&#10;자동 생성된 설명">
            <a:extLst>
              <a:ext uri="{FF2B5EF4-FFF2-40B4-BE49-F238E27FC236}">
                <a16:creationId xmlns:a16="http://schemas.microsoft.com/office/drawing/2014/main" id="{C254BB1D-1EEA-E149-9737-780411C8A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9" y="213937"/>
            <a:ext cx="801686" cy="1027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897B425D-64CB-1AD8-4411-EE80E25FBC84}"/>
              </a:ext>
            </a:extLst>
          </p:cNvPr>
          <p:cNvGrpSpPr/>
          <p:nvPr/>
        </p:nvGrpSpPr>
        <p:grpSpPr>
          <a:xfrm>
            <a:off x="359333" y="5570847"/>
            <a:ext cx="2044802" cy="341753"/>
            <a:chOff x="359333" y="5525919"/>
            <a:chExt cx="2044802" cy="3417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9EF822-2C77-A647-8524-1CA67335A092}"/>
                </a:ext>
              </a:extLst>
            </p:cNvPr>
            <p:cNvSpPr txBox="1"/>
            <p:nvPr/>
          </p:nvSpPr>
          <p:spPr>
            <a:xfrm>
              <a:off x="359333" y="5525919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교육 사항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89" name="직선 연결선 20">
              <a:extLst>
                <a:ext uri="{FF2B5EF4-FFF2-40B4-BE49-F238E27FC236}">
                  <a16:creationId xmlns:a16="http://schemas.microsoft.com/office/drawing/2014/main" id="{3A0FDE7D-0AA5-F647-B093-7BB686B921A7}"/>
                </a:ext>
              </a:extLst>
            </p:cNvPr>
            <p:cNvCxnSpPr>
              <a:cxnSpLocks/>
            </p:cNvCxnSpPr>
            <p:nvPr/>
          </p:nvCxnSpPr>
          <p:spPr>
            <a:xfrm>
              <a:off x="359335" y="5867672"/>
              <a:ext cx="2044800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FA61C94-B47A-B056-52E2-ACA2D0342872}"/>
              </a:ext>
            </a:extLst>
          </p:cNvPr>
          <p:cNvGrpSpPr/>
          <p:nvPr/>
        </p:nvGrpSpPr>
        <p:grpSpPr>
          <a:xfrm>
            <a:off x="359546" y="7048511"/>
            <a:ext cx="2082717" cy="333619"/>
            <a:chOff x="359546" y="6977547"/>
            <a:chExt cx="2082717" cy="333619"/>
          </a:xfrm>
        </p:grpSpPr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C72D79D3-98E2-0E46-9964-9F3AE91655E4}"/>
                </a:ext>
              </a:extLst>
            </p:cNvPr>
            <p:cNvSpPr txBox="1"/>
            <p:nvPr/>
          </p:nvSpPr>
          <p:spPr>
            <a:xfrm>
              <a:off x="359546" y="6977547"/>
              <a:ext cx="1807734" cy="3336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자격증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및 인증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1" name="직선 연결선 20">
              <a:extLst>
                <a:ext uri="{FF2B5EF4-FFF2-40B4-BE49-F238E27FC236}">
                  <a16:creationId xmlns:a16="http://schemas.microsoft.com/office/drawing/2014/main" id="{DB4C4B3B-7022-884D-9957-E6666FD1B145}"/>
                </a:ext>
              </a:extLst>
            </p:cNvPr>
            <p:cNvCxnSpPr>
              <a:cxnSpLocks/>
            </p:cNvCxnSpPr>
            <p:nvPr/>
          </p:nvCxnSpPr>
          <p:spPr>
            <a:xfrm>
              <a:off x="369471" y="7311166"/>
              <a:ext cx="2072792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4C4479-42BC-1833-6CA7-4EFA4241D4E6}"/>
              </a:ext>
            </a:extLst>
          </p:cNvPr>
          <p:cNvGrpSpPr/>
          <p:nvPr/>
        </p:nvGrpSpPr>
        <p:grpSpPr>
          <a:xfrm>
            <a:off x="365699" y="3406959"/>
            <a:ext cx="2044802" cy="341753"/>
            <a:chOff x="365699" y="3329816"/>
            <a:chExt cx="2044802" cy="34175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6A5F91E-6851-ED48-A5F1-CC3CD0DED319}"/>
                </a:ext>
              </a:extLst>
            </p:cNvPr>
            <p:cNvSpPr txBox="1"/>
            <p:nvPr/>
          </p:nvSpPr>
          <p:spPr>
            <a:xfrm>
              <a:off x="365699" y="3329816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보유 기술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22" name="직선 연결선 20">
              <a:extLst>
                <a:ext uri="{FF2B5EF4-FFF2-40B4-BE49-F238E27FC236}">
                  <a16:creationId xmlns:a16="http://schemas.microsoft.com/office/drawing/2014/main" id="{CE5023B1-882B-0C45-933E-09F83BF07A1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1" y="3671569"/>
              <a:ext cx="2044800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3A74D2-02A8-D583-6026-B20F101BB1F7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E540B47-ABA9-9A9A-CACE-A3CE64B8D2C6}"/>
              </a:ext>
            </a:extLst>
          </p:cNvPr>
          <p:cNvGrpSpPr/>
          <p:nvPr/>
        </p:nvGrpSpPr>
        <p:grpSpPr>
          <a:xfrm>
            <a:off x="370245" y="1574436"/>
            <a:ext cx="2141217" cy="1015678"/>
            <a:chOff x="488229" y="1631257"/>
            <a:chExt cx="2141217" cy="101567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54B1CFB-2A9D-5F42-9EE9-51BBA2F93FED}"/>
                </a:ext>
              </a:extLst>
            </p:cNvPr>
            <p:cNvGrpSpPr/>
            <p:nvPr/>
          </p:nvGrpSpPr>
          <p:grpSpPr>
            <a:xfrm>
              <a:off x="488229" y="1631257"/>
              <a:ext cx="2044162" cy="344396"/>
              <a:chOff x="639000" y="1781630"/>
              <a:chExt cx="2044162" cy="344396"/>
            </a:xfrm>
          </p:grpSpPr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7486427-F77E-F547-91F2-FF436478DC74}"/>
                  </a:ext>
                </a:extLst>
              </p:cNvPr>
              <p:cNvSpPr txBox="1"/>
              <p:nvPr/>
            </p:nvSpPr>
            <p:spPr>
              <a:xfrm>
                <a:off x="639000" y="1781630"/>
                <a:ext cx="1807734" cy="33483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5B7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경력 사항</a:t>
                </a:r>
                <a:endPara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cxnSp>
            <p:nvCxnSpPr>
              <p:cNvPr id="281" name="직선 연결선 20">
                <a:extLst>
                  <a:ext uri="{FF2B5EF4-FFF2-40B4-BE49-F238E27FC236}">
                    <a16:creationId xmlns:a16="http://schemas.microsoft.com/office/drawing/2014/main" id="{1AD15060-5981-F146-AAEF-367419BE3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02" y="2125774"/>
                <a:ext cx="2044160" cy="252"/>
              </a:xfrm>
              <a:prstGeom prst="line">
                <a:avLst/>
              </a:prstGeom>
              <a:ln w="19050">
                <a:solidFill>
                  <a:srgbClr val="255B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2B5E2C-BA9F-CC64-FEFD-8FBCF45BC344}"/>
                </a:ext>
              </a:extLst>
            </p:cNvPr>
            <p:cNvSpPr txBox="1"/>
            <p:nvPr/>
          </p:nvSpPr>
          <p:spPr>
            <a:xfrm>
              <a:off x="493054" y="2443353"/>
              <a:ext cx="2136392" cy="203582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5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C41347-F8F8-D3B3-836E-8BBBEEBAB258}"/>
                </a:ext>
              </a:extLst>
            </p:cNvPr>
            <p:cNvSpPr txBox="1"/>
            <p:nvPr/>
          </p:nvSpPr>
          <p:spPr>
            <a:xfrm>
              <a:off x="929892" y="1984132"/>
              <a:ext cx="1597367" cy="193451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500" dirty="0">
                <a:solidFill>
                  <a:srgbClr val="81838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46F13E6-B7FC-7EF7-F9EF-EDE5CC575F1B}"/>
              </a:ext>
            </a:extLst>
          </p:cNvPr>
          <p:cNvSpPr txBox="1"/>
          <p:nvPr/>
        </p:nvSpPr>
        <p:spPr>
          <a:xfrm>
            <a:off x="25187" y="9844490"/>
            <a:ext cx="3724429" cy="9233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3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Resume</a:t>
            </a:r>
            <a:endParaRPr lang="en-US" altLang="ko-KR" sz="30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FEDAE-7642-B3BA-8A3C-126875A2BB90}"/>
              </a:ext>
            </a:extLst>
          </p:cNvPr>
          <p:cNvSpPr txBox="1"/>
          <p:nvPr/>
        </p:nvSpPr>
        <p:spPr>
          <a:xfrm>
            <a:off x="5136904" y="736718"/>
            <a:ext cx="1632496" cy="57733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Incheon, Korea</a:t>
            </a:r>
          </a:p>
          <a:p>
            <a:pPr algn="r">
              <a:lnSpc>
                <a:spcPct val="15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010 2472 8929</a:t>
            </a:r>
          </a:p>
          <a:p>
            <a:pPr algn="r">
              <a:lnSpc>
                <a:spcPct val="150000"/>
              </a:lnSpc>
            </a:pPr>
            <a:r>
              <a:rPr lang="en-US" altLang="ko-KR" sz="80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eungjun.park025@gmail.co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lang="en-US" altLang="ko-KR" sz="105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20">
            <a:extLst>
              <a:ext uri="{FF2B5EF4-FFF2-40B4-BE49-F238E27FC236}">
                <a16:creationId xmlns:a16="http://schemas.microsoft.com/office/drawing/2014/main" id="{B24A7A8F-E8E1-1962-B15C-69EEDB74516B}"/>
              </a:ext>
            </a:extLst>
          </p:cNvPr>
          <p:cNvCxnSpPr>
            <a:cxnSpLocks/>
          </p:cNvCxnSpPr>
          <p:nvPr/>
        </p:nvCxnSpPr>
        <p:spPr>
          <a:xfrm>
            <a:off x="1400739" y="601002"/>
            <a:ext cx="30137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4ADB93DF-C835-88C6-D37A-9215E8D72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56014"/>
              </p:ext>
            </p:extLst>
          </p:nvPr>
        </p:nvGraphicFramePr>
        <p:xfrm>
          <a:off x="375070" y="3752437"/>
          <a:ext cx="2034205" cy="178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05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179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Web Services</a:t>
                      </a:r>
                      <a:endParaRPr lang="en-US" altLang="ko-KR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Serverless, S3 optimization, SQS, Kinesis, DynamoDB, etc..</a:t>
                      </a:r>
                      <a:endParaRPr lang="en-US" altLang="ko-KR" sz="55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16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endParaRPr lang="en-US" altLang="ko-Kore-KR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Core, EF6, ASP.NET, Dapper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66756"/>
                  </a:ext>
                </a:extLst>
              </a:tr>
              <a:tr h="172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&amp; SQL</a:t>
                      </a:r>
                      <a:endParaRPr lang="en-US" altLang="ko-Kore-KR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PL/SQL, Oracle Data Modeler, Toad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800078"/>
                  </a:ext>
                </a:extLst>
              </a:tr>
              <a:tr h="16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/ Spring Framework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JPA, Hibernate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195722"/>
                  </a:ext>
                </a:extLst>
              </a:tr>
              <a:tr h="2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gRPC</a:t>
                      </a:r>
                      <a:endParaRPr lang="en-US" altLang="ko-Kore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proto3 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09007"/>
                  </a:ext>
                </a:extLst>
              </a:tr>
            </a:tbl>
          </a:graphicData>
        </a:graphic>
      </p:graphicFrame>
      <p:graphicFrame>
        <p:nvGraphicFramePr>
          <p:cNvPr id="48" name="표 15">
            <a:extLst>
              <a:ext uri="{FF2B5EF4-FFF2-40B4-BE49-F238E27FC236}">
                <a16:creationId xmlns:a16="http://schemas.microsoft.com/office/drawing/2014/main" id="{2C720E19-101C-75FD-63CB-9825903B0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9752"/>
              </p:ext>
            </p:extLst>
          </p:nvPr>
        </p:nvGraphicFramePr>
        <p:xfrm>
          <a:off x="369468" y="7377563"/>
          <a:ext cx="2064598" cy="179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398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1199032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Certified Developer - Associate</a:t>
                      </a:r>
                      <a:endParaRPr kumimoji="0" lang="en-US" altLang="ko-Kore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2C43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2688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발행처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Amazon Web Services (AWS)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발행일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2022.09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·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만료일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2025.09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자격증 식별 번호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9K5495DC5MEE10G8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72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25000" t="25000" r="25000" b="2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611795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600" b="1" kern="1200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Certified Solutions Architect </a:t>
                      </a:r>
                      <a:r>
                        <a:rPr lang="en-US" altLang="ko-KR" sz="600" b="1" kern="1200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600" b="1" kern="1200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ore-KR" sz="600" b="1" kern="1200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Associate</a:t>
                      </a:r>
                      <a:endParaRPr lang="en-US" altLang="ko-Kore-KR" sz="600" kern="1200" dirty="0">
                        <a:solidFill>
                          <a:srgbClr val="282C43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발행처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Web Services (AWS)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발행일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2022.07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 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만료일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2025.07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자격증 식별 번호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5W1VR3E2QJR4QEW6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72000" marB="72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25000" t="25000" r="25000" b="2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7977216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600" b="1" kern="1200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RedHat Certified System Administrator </a:t>
                      </a:r>
                      <a:endParaRPr lang="en-US" altLang="ko-KR" sz="600" b="1" kern="1200" dirty="0">
                        <a:solidFill>
                          <a:srgbClr val="C8C6CB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발행처</a:t>
                      </a:r>
                      <a:r>
                        <a:rPr lang="en-US" altLang="ko-KR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Hat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발행일</a:t>
                      </a:r>
                      <a:r>
                        <a:rPr lang="en-US" altLang="ko-KR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2020.06</a:t>
                      </a: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 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만료일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2023.06</a:t>
                      </a:r>
                      <a:r>
                        <a:rPr lang="en-US" altLang="ko-KR" sz="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5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자격증 식별 번호</a:t>
                      </a:r>
                      <a:r>
                        <a:rPr lang="en-US" altLang="ko-KR" sz="5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200-082-022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72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/>
                      <a:srcRect/>
                      <a:stretch>
                        <a:fillRect l="25000" t="25000" r="25000" b="2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07575225"/>
                  </a:ext>
                </a:extLst>
              </a:tr>
            </a:tbl>
          </a:graphicData>
        </a:graphic>
      </p:graphicFrame>
      <p:graphicFrame>
        <p:nvGraphicFramePr>
          <p:cNvPr id="50" name="표 15">
            <a:extLst>
              <a:ext uri="{FF2B5EF4-FFF2-40B4-BE49-F238E27FC236}">
                <a16:creationId xmlns:a16="http://schemas.microsoft.com/office/drawing/2014/main" id="{6B82CE1E-CD85-38B8-F9D3-CBF4A0B95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80851"/>
              </p:ext>
            </p:extLst>
          </p:nvPr>
        </p:nvGraphicFramePr>
        <p:xfrm>
          <a:off x="367508" y="5959376"/>
          <a:ext cx="2041763" cy="95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300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  <a:gridCol w="473463">
                  <a:extLst>
                    <a:ext uri="{9D8B030D-6E8A-4147-A177-3AD203B41FA5}">
                      <a16:colId xmlns:a16="http://schemas.microsoft.com/office/drawing/2014/main" val="2461756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한국방송통신대학교</a:t>
                      </a:r>
                      <a:endParaRPr kumimoji="0" lang="en-US" altLang="ko-Kore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2C43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8"/>
                      <a:srcRect/>
                      <a:stretch>
                        <a:fillRect l="25000" t="25000" r="20000" b="2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2688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컴퓨터과학과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2021.03 –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현재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재학중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T="72000" marB="7200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8"/>
                      <a:srcRect/>
                      <a:stretch>
                        <a:fillRect l="25000" t="25000" r="25000" b="2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6117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광주소프트웨어마이스터고등학교</a:t>
                      </a:r>
                      <a:endParaRPr lang="en-US" altLang="ko-Kore-KR" sz="700" kern="1200" dirty="0">
                        <a:solidFill>
                          <a:srgbClr val="282C43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9"/>
                      <a:stretch>
                        <a:fillRect l="20000" t="20000" r="20000" b="2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090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임베디드소프트웨어과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2017.03 - 2020.01 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졸업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72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9"/>
                      <a:srcRect/>
                      <a:stretch>
                        <a:fillRect l="20000" t="20000" r="20000" b="2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79772164"/>
                  </a:ext>
                </a:extLst>
              </a:tr>
            </a:tbl>
          </a:graphicData>
        </a:graphic>
      </p:graphicFrame>
      <p:graphicFrame>
        <p:nvGraphicFramePr>
          <p:cNvPr id="51" name="표 15">
            <a:extLst>
              <a:ext uri="{FF2B5EF4-FFF2-40B4-BE49-F238E27FC236}">
                <a16:creationId xmlns:a16="http://schemas.microsoft.com/office/drawing/2014/main" id="{4E3B59DD-9A2A-3D03-CC43-E2C01F388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97401"/>
              </p:ext>
            </p:extLst>
          </p:nvPr>
        </p:nvGraphicFramePr>
        <p:xfrm>
          <a:off x="373847" y="1992509"/>
          <a:ext cx="2044160" cy="136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67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  <a:gridCol w="1644493">
                  <a:extLst>
                    <a:ext uri="{9D8B030D-6E8A-4147-A177-3AD203B41FA5}">
                      <a16:colId xmlns:a16="http://schemas.microsoft.com/office/drawing/2014/main" val="668118273"/>
                    </a:ext>
                  </a:extLst>
                </a:gridCol>
              </a:tblGrid>
              <a:tr h="155306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2C43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0"/>
                      <a:srcRect/>
                      <a:stretch>
                        <a:fillRect l="20000" t="20000" r="20000" b="2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 Co., Ltd.</a:t>
                      </a:r>
                      <a:endParaRPr kumimoji="0" lang="en-US" altLang="ko-Kore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1553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Engineer</a:t>
                      </a:r>
                    </a:p>
                    <a:p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2019.11 – 2022.03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개월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427418"/>
                  </a:ext>
                </a:extLst>
              </a:tr>
              <a:tr h="687364">
                <a:tc gridSpan="2"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사내 생산 현장의 자동화 시스템에 필요한 서버를 개발하는 업무를 담당하였습니다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주도적으로 업무를 수행하기 위해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대부분의 프로젝트에서 서버 개발과 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PM 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업무를 동시에 수행하였습니다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.NET6.0, gRPC, EF6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기술들을 사용하여 성능과 관리에 문제가 있는 레거시 서비스를 개선하였습니다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179554"/>
                  </a:ext>
                </a:extLst>
              </a:tr>
            </a:tbl>
          </a:graphicData>
        </a:graphic>
      </p:graphicFrame>
      <p:graphicFrame>
        <p:nvGraphicFramePr>
          <p:cNvPr id="55" name="표 15">
            <a:extLst>
              <a:ext uri="{FF2B5EF4-FFF2-40B4-BE49-F238E27FC236}">
                <a16:creationId xmlns:a16="http://schemas.microsoft.com/office/drawing/2014/main" id="{56B0486A-1C70-8910-4280-8742A8D22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81583"/>
              </p:ext>
            </p:extLst>
          </p:nvPr>
        </p:nvGraphicFramePr>
        <p:xfrm>
          <a:off x="2916566" y="7713997"/>
          <a:ext cx="3635034" cy="14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034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1799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스마틴앱챌린지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우수상</a:t>
                      </a:r>
                      <a:endParaRPr kumimoji="0" lang="en-US" altLang="ko-Kore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발행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 Telecom ·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미래산업부문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(IoT)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미세먼지 데이터 공유 플랫폼인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빈더스트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라는 작품으로 우수상을 수상하였습니다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5072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앱잼 해커톤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최우수상</a:t>
                      </a:r>
                      <a:endParaRPr kumimoji="0" lang="en-US" altLang="ko-Kore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발행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 Planet ·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2019.04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시간동안 진행된 해커톤의 미래산업부문에서 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스마트가스밸브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라는 작품으로 최우수상을 수상하였습니다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66756"/>
                  </a:ext>
                </a:extLst>
              </a:tr>
              <a:tr h="249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한전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KDN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빛가람에너지벨리소프트웨어작품경진대회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장려상</a:t>
                      </a:r>
                      <a:endParaRPr kumimoji="0" lang="en-US" altLang="ko-Kore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발행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한전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KDN ·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2019.11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1838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식물 자동 관리 로봇인 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‘Auto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Farmer’</a:t>
                      </a:r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라는 작품으로 장려상을 수상하였습니다</a:t>
                      </a: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0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8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E4CCA6-4B83-768F-2808-8369A9CEC043}"/>
              </a:ext>
            </a:extLst>
          </p:cNvPr>
          <p:cNvSpPr/>
          <p:nvPr/>
        </p:nvSpPr>
        <p:spPr>
          <a:xfrm>
            <a:off x="-8710" y="-18662"/>
            <a:ext cx="6866710" cy="1503575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303143" y="219699"/>
            <a:ext cx="3890627" cy="1069780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 기술서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Seung Jun Park, Junior Backend Engineer </a:t>
            </a:r>
            <a:b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- Associate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 | .NET Developer</a:t>
            </a:r>
            <a:endParaRPr lang="en-US" altLang="ko-KR" sz="10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B3557AA6-3C7C-66A0-3DE5-C9CD9ED982FA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ED9AE1-686B-33A6-C0CD-D19EA8D8E9B7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EC77-DB43-301D-59BD-89C6B57B7DD6}"/>
              </a:ext>
            </a:extLst>
          </p:cNvPr>
          <p:cNvSpPr txBox="1"/>
          <p:nvPr/>
        </p:nvSpPr>
        <p:spPr>
          <a:xfrm>
            <a:off x="5136904" y="688426"/>
            <a:ext cx="1632496" cy="57733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Incheon, Korea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010 2472 8929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eungjun.park025@gmail.co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2D99770-EDA7-7B31-3668-D0BFE0C7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06333"/>
              </p:ext>
            </p:extLst>
          </p:nvPr>
        </p:nvGraphicFramePr>
        <p:xfrm>
          <a:off x="728658" y="4571425"/>
          <a:ext cx="5529263" cy="458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41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762613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1668650">
                  <a:extLst>
                    <a:ext uri="{9D8B030D-6E8A-4147-A177-3AD203B41FA5}">
                      <a16:colId xmlns:a16="http://schemas.microsoft.com/office/drawing/2014/main" val="3330625826"/>
                    </a:ext>
                  </a:extLst>
                </a:gridCol>
                <a:gridCol w="805912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  <a:gridCol w="1295947">
                  <a:extLst>
                    <a:ext uri="{9D8B030D-6E8A-4147-A177-3AD203B41FA5}">
                      <a16:colId xmlns:a16="http://schemas.microsoft.com/office/drawing/2014/main" val="234736421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회사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회사명</a:t>
                      </a:r>
                      <a:endParaRPr lang="en-US" altLang="ko-KR" sz="800" b="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제이셋스태츠칩팩코리아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주요 사업</a:t>
                      </a:r>
                      <a:endParaRPr lang="en-US" altLang="ko-KR" sz="800" b="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반도체소자 제조업</a:t>
                      </a:r>
                      <a:endParaRPr lang="ko-Kore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직원 수</a:t>
                      </a:r>
                      <a:endParaRPr lang="en-US" altLang="ko-KR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226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ko-Kore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매출액</a:t>
                      </a:r>
                      <a:endParaRPr lang="en-US" altLang="ko-KR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 </a:t>
                      </a: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6980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억</a:t>
                      </a:r>
                      <a:endParaRPr lang="ko-Kore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88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en-US" altLang="ko-KR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ore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b="1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근무기간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ore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(25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440394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주요</a:t>
                      </a:r>
                      <a:r>
                        <a:rPr lang="ko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업무</a:t>
                      </a:r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ore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ore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AGV Automation System]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ore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ore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lang="en-US" altLang="ko-Kore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MCS(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 | JetBrain Rider, Oracle Data Modeler, Oracle Quest Toad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미필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3413"/>
                  </a:ext>
                </a:extLst>
              </a:tr>
              <a:tr h="880787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ore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lang="ko-KR" altLang="en-US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Dapper | Visual Studio 2022, VS Code, Oracle Quest Toad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15876"/>
                  </a:ext>
                </a:extLst>
              </a:tr>
              <a:tr h="440394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[3.</a:t>
                      </a:r>
                      <a:r>
                        <a:rPr lang="ko-KR" altLang="en-US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Web Application Support / Maintenance]</a:t>
                      </a:r>
                      <a:endParaRPr lang="en-US" altLang="ko-KR" sz="900" b="0" dirty="0">
                        <a:solidFill>
                          <a:srgbClr val="53545C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lang="en-US" altLang="ko-KR" sz="7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| Visual Studio 2017</a:t>
                      </a:r>
                      <a:endParaRPr lang="en-US" altLang="ko-KR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퇴직</a:t>
                      </a:r>
                      <a:r>
                        <a:rPr lang="ko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사유</a:t>
                      </a:r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병역 의무 이행을 위해 산업체로의 이직을 목적으로 퇴직함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57682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D5DFE5-8237-7090-5E75-8D325D368498}"/>
              </a:ext>
            </a:extLst>
          </p:cNvPr>
          <p:cNvGrpSpPr/>
          <p:nvPr/>
        </p:nvGrpSpPr>
        <p:grpSpPr>
          <a:xfrm>
            <a:off x="536259" y="3615708"/>
            <a:ext cx="5914067" cy="659068"/>
            <a:chOff x="389092" y="1664287"/>
            <a:chExt cx="5914067" cy="6590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3C92B5-73B4-0ED8-EA70-8784A7C889C2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경력 사항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20">
              <a:extLst>
                <a:ext uri="{FF2B5EF4-FFF2-40B4-BE49-F238E27FC236}">
                  <a16:creationId xmlns:a16="http://schemas.microsoft.com/office/drawing/2014/main" id="{0A89473D-214E-53C1-6E99-44737D1C521E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6" y="2006040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56B344-91D6-D19A-12D8-98AA8478AE64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D650AA-6862-6878-AF52-2856DDA7EB87}"/>
              </a:ext>
            </a:extLst>
          </p:cNvPr>
          <p:cNvGrpSpPr/>
          <p:nvPr/>
        </p:nvGrpSpPr>
        <p:grpSpPr>
          <a:xfrm>
            <a:off x="467612" y="1611015"/>
            <a:ext cx="3448405" cy="659068"/>
            <a:chOff x="389092" y="1664287"/>
            <a:chExt cx="7200846" cy="6590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0D923B-2C0D-3D62-F6E7-4A4009BF23A0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자기 소개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" name="직선 연결선 20">
              <a:extLst>
                <a:ext uri="{FF2B5EF4-FFF2-40B4-BE49-F238E27FC236}">
                  <a16:creationId xmlns:a16="http://schemas.microsoft.com/office/drawing/2014/main" id="{76F609C2-804F-2ECC-2001-466A70E11B6E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6" y="2006040"/>
              <a:ext cx="7200842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10F256-96EF-5D04-2578-DFCCF10A5AE1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16C5BD4-5EB6-902C-81FE-C380345975A5}"/>
              </a:ext>
            </a:extLst>
          </p:cNvPr>
          <p:cNvSpPr txBox="1"/>
          <p:nvPr/>
        </p:nvSpPr>
        <p:spPr>
          <a:xfrm>
            <a:off x="462508" y="2002551"/>
            <a:ext cx="3448403" cy="17833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차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Eng’r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 입니다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사용하여 사내 자동화 시스템에 필요한 서버를 개발해 왔습니다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경력 기간동안 수행한 프로젝트에서  사용한 기술들인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EF6(ORM), Oracle(RDBMS)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능숙하게 다룰 수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현재 약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개월의 공백기를 가지고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공백기 동안 공부가 필요하다고 생각했던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대해 깊이 공부하는 시간을 가졌습니다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그 결과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Certificates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취득하면서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탄탄한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Infra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구성하고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개발에서 이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효율적으로 사용할 수 있는 지식을 갖추었습니다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한번 설정한 목표에 도달할 때 까지 계획을 항상 준비하고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유연한 사고와 꾸준한 집중력으로 목표를 이루는 게 제 강점이라고 생각합니다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토스에 입사해서 제가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사용해 개발한 서비스의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금융 분야의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모범 아키텍처 사례에 소개하고 싶다는 포부가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073987F-6653-CADB-098E-74C15DF700E9}"/>
              </a:ext>
            </a:extLst>
          </p:cNvPr>
          <p:cNvGrpSpPr/>
          <p:nvPr/>
        </p:nvGrpSpPr>
        <p:grpSpPr>
          <a:xfrm>
            <a:off x="4350570" y="1616294"/>
            <a:ext cx="2264070" cy="2164570"/>
            <a:chOff x="471057" y="3004273"/>
            <a:chExt cx="2264070" cy="216457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2BDBB06-6862-5DBF-7BC0-6B44E3FCD78F}"/>
                </a:ext>
              </a:extLst>
            </p:cNvPr>
            <p:cNvGrpSpPr/>
            <p:nvPr/>
          </p:nvGrpSpPr>
          <p:grpSpPr>
            <a:xfrm>
              <a:off x="483683" y="3004273"/>
              <a:ext cx="2044802" cy="341753"/>
              <a:chOff x="639000" y="1818315"/>
              <a:chExt cx="2044802" cy="34175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BA750C4-EF36-1726-D13C-5109BAD2BF1C}"/>
                  </a:ext>
                </a:extLst>
              </p:cNvPr>
              <p:cNvSpPr txBox="1"/>
              <p:nvPr/>
            </p:nvSpPr>
            <p:spPr>
              <a:xfrm>
                <a:off x="639000" y="1818315"/>
                <a:ext cx="1807734" cy="33483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5B7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보유 기술</a:t>
                </a:r>
                <a:endPara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직선 연결선 20">
                <a:extLst>
                  <a:ext uri="{FF2B5EF4-FFF2-40B4-BE49-F238E27FC236}">
                    <a16:creationId xmlns:a16="http://schemas.microsoft.com/office/drawing/2014/main" id="{0971AB95-99DA-0002-7543-15D64F5E0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02" y="2160068"/>
                <a:ext cx="2044800" cy="0"/>
              </a:xfrm>
              <a:prstGeom prst="line">
                <a:avLst/>
              </a:prstGeom>
              <a:ln w="19050">
                <a:solidFill>
                  <a:srgbClr val="255B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325F6D-C4FE-094C-74D3-D0FE6F596D6D}"/>
                </a:ext>
              </a:extLst>
            </p:cNvPr>
            <p:cNvSpPr txBox="1"/>
            <p:nvPr/>
          </p:nvSpPr>
          <p:spPr>
            <a:xfrm>
              <a:off x="493055" y="3360051"/>
              <a:ext cx="2082707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Services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Serverless, S3 optimization, SQS, Kinesis, DynamoDB, etc..</a:t>
              </a: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8" name="직선 연결선 20">
              <a:extLst>
                <a:ext uri="{FF2B5EF4-FFF2-40B4-BE49-F238E27FC236}">
                  <a16:creationId xmlns:a16="http://schemas.microsoft.com/office/drawing/2014/main" id="{0B2F2517-D3F1-DBCB-5CF8-4B16807DCFA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83" y="3712953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53B193-EFE6-4D5E-208B-B15EE03480C5}"/>
                </a:ext>
              </a:extLst>
            </p:cNvPr>
            <p:cNvSpPr txBox="1"/>
            <p:nvPr/>
          </p:nvSpPr>
          <p:spPr>
            <a:xfrm>
              <a:off x="483682" y="3724564"/>
              <a:ext cx="2251445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.NET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.NET Core, EF6, ASP.NET, Dapper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A88A1C-1D62-4A40-171B-0A3CE18FC969}"/>
                </a:ext>
              </a:extLst>
            </p:cNvPr>
            <p:cNvSpPr txBox="1"/>
            <p:nvPr/>
          </p:nvSpPr>
          <p:spPr>
            <a:xfrm>
              <a:off x="481163" y="4092821"/>
              <a:ext cx="2244597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Oracle &amp; SQL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PL/SQL, Oracle Data Modeler, Toad</a:t>
              </a:r>
            </a:p>
          </p:txBody>
        </p:sp>
        <p:cxnSp>
          <p:nvCxnSpPr>
            <p:cNvPr id="61" name="직선 연결선 20">
              <a:extLst>
                <a:ext uri="{FF2B5EF4-FFF2-40B4-BE49-F238E27FC236}">
                  <a16:creationId xmlns:a16="http://schemas.microsoft.com/office/drawing/2014/main" id="{BC6D9AE4-7FF1-7427-1C66-8BEB80214CF5}"/>
                </a:ext>
              </a:extLst>
            </p:cNvPr>
            <p:cNvCxnSpPr>
              <a:cxnSpLocks/>
            </p:cNvCxnSpPr>
            <p:nvPr/>
          </p:nvCxnSpPr>
          <p:spPr>
            <a:xfrm>
              <a:off x="471791" y="4448890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F3583B-CAE5-E13F-7976-AB7559F387EF}"/>
                </a:ext>
              </a:extLst>
            </p:cNvPr>
            <p:cNvSpPr txBox="1"/>
            <p:nvPr/>
          </p:nvSpPr>
          <p:spPr>
            <a:xfrm>
              <a:off x="471791" y="4455242"/>
              <a:ext cx="1487938" cy="355097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/ Spring Framework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JPA, Hibernate</a:t>
              </a:r>
            </a:p>
          </p:txBody>
        </p:sp>
        <p:cxnSp>
          <p:nvCxnSpPr>
            <p:cNvPr id="63" name="직선 연결선 20">
              <a:extLst>
                <a:ext uri="{FF2B5EF4-FFF2-40B4-BE49-F238E27FC236}">
                  <a16:creationId xmlns:a16="http://schemas.microsoft.com/office/drawing/2014/main" id="{F585BB80-F431-9E77-4D67-6F2C2F916987}"/>
                </a:ext>
              </a:extLst>
            </p:cNvPr>
            <p:cNvCxnSpPr>
              <a:cxnSpLocks/>
            </p:cNvCxnSpPr>
            <p:nvPr/>
          </p:nvCxnSpPr>
          <p:spPr>
            <a:xfrm>
              <a:off x="471057" y="4810339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C0A211-9767-7DC1-8193-B3A364F77D59}"/>
                </a:ext>
              </a:extLst>
            </p:cNvPr>
            <p:cNvSpPr txBox="1"/>
            <p:nvPr/>
          </p:nvSpPr>
          <p:spPr>
            <a:xfrm>
              <a:off x="471057" y="4813746"/>
              <a:ext cx="1487938" cy="355097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gRPC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proto3 </a:t>
              </a:r>
            </a:p>
          </p:txBody>
        </p:sp>
        <p:cxnSp>
          <p:nvCxnSpPr>
            <p:cNvPr id="65" name="직선 연결선 20">
              <a:extLst>
                <a:ext uri="{FF2B5EF4-FFF2-40B4-BE49-F238E27FC236}">
                  <a16:creationId xmlns:a16="http://schemas.microsoft.com/office/drawing/2014/main" id="{9FDB2AD6-42C0-2DB5-05DE-E721C126CA91}"/>
                </a:ext>
              </a:extLst>
            </p:cNvPr>
            <p:cNvCxnSpPr>
              <a:cxnSpLocks/>
            </p:cNvCxnSpPr>
            <p:nvPr/>
          </p:nvCxnSpPr>
          <p:spPr>
            <a:xfrm>
              <a:off x="483683" y="4085604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연결선 20">
            <a:extLst>
              <a:ext uri="{FF2B5EF4-FFF2-40B4-BE49-F238E27FC236}">
                <a16:creationId xmlns:a16="http://schemas.microsoft.com/office/drawing/2014/main" id="{E9FC6ABF-465D-0C05-3A8B-9BBA5D7A9883}"/>
              </a:ext>
            </a:extLst>
          </p:cNvPr>
          <p:cNvCxnSpPr>
            <a:cxnSpLocks/>
          </p:cNvCxnSpPr>
          <p:nvPr/>
        </p:nvCxnSpPr>
        <p:spPr>
          <a:xfrm flipV="1">
            <a:off x="4147287" y="1855628"/>
            <a:ext cx="0" cy="17476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9F3F2C-190C-53DC-59BD-805927E74E59}"/>
              </a:ext>
            </a:extLst>
          </p:cNvPr>
          <p:cNvSpPr txBox="1"/>
          <p:nvPr/>
        </p:nvSpPr>
        <p:spPr>
          <a:xfrm>
            <a:off x="536259" y="4041046"/>
            <a:ext cx="5914062" cy="3953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총 경력 기간은 만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기간동안 재직한 회사는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진행한 업무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구체적인 내용은 이어지는 페이지의 상세 업무 내용 항목에서 후술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슬라이드 번호 개체 틀 13">
            <a:extLst>
              <a:ext uri="{FF2B5EF4-FFF2-40B4-BE49-F238E27FC236}">
                <a16:creationId xmlns:a16="http://schemas.microsoft.com/office/drawing/2014/main" id="{05F1BDB6-07CE-AA10-C0B1-92EC765E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2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9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3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E250F-3F3E-DEB6-9BE7-183C121906BB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A434BB-784A-3303-8D03-4C6978314971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(1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466D1C39-6E63-AB1B-76A6-3A369CC974E7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E6D58D-ED34-E21A-6D0B-DE331D96821A}"/>
              </a:ext>
            </a:extLst>
          </p:cNvPr>
          <p:cNvSpPr txBox="1"/>
          <p:nvPr/>
        </p:nvSpPr>
        <p:spPr>
          <a:xfrm>
            <a:off x="536264" y="863454"/>
            <a:ext cx="5914062" cy="2239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경력 기술서의 첫 페이지에 기술한 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프로젝트에 대한 상세 업무 내용을 기술합니다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AGV Automation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 Refactoring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Support / Maintenance</a:t>
            </a:r>
          </a:p>
          <a:p>
            <a:pPr defTabSz="241200"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latinLnBrk="1">
              <a:lnSpc>
                <a:spcPct val="150000"/>
              </a:lnSpc>
              <a:defRPr/>
            </a:pPr>
            <a:b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0" defTabSz="685800" latinLnBrk="1">
              <a:lnSpc>
                <a:spcPct val="150000"/>
              </a:lnSpc>
              <a:defRPr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ore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DDDDCA8C-2485-D155-0725-DB28C7A9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73034"/>
              </p:ext>
            </p:extLst>
          </p:nvPr>
        </p:nvGraphicFramePr>
        <p:xfrm>
          <a:off x="471968" y="2030775"/>
          <a:ext cx="5743302" cy="724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3302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Project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JetBrain Rider, Oracle Data Modeler, Oracle Quest Toad</a:t>
                      </a:r>
                    </a:p>
                    <a:p>
                      <a:pPr marL="0" marR="0" lvl="0" indent="0" algn="l" defTabSz="180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gRPC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로봇 업체 측의 제어 프로그램과 통신할 수 있는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물류 이동 명령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데이터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정의하고 명령에 대한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state machine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설계함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Oracle Data Modeler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데이터의 모델링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수행함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EF6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.NET6.0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ore-KR" altLang="en-US" sz="7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23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Dapper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2022, VS Code, Oracle Quest Toad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처리 방식을 비동기 방식으로 변경하기 위해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decoupled processing architecture</a:t>
                      </a:r>
                      <a:r>
                        <a:rPr kumimoji="0" lang="en-US" altLang="ko-Kore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프로그램의 구조를 변경함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파일에서 관리되던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IP, Port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등과 같은 장비의 구성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관리하도록 프로그램의 구조를 변경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²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비정상적으로 종료되는 경우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해당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자동으로 재시작 되도록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docker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사용해 운영 환경을 구축함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6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 구현에서는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주요 기능을 수신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처리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전송의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가지 범주를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channel(Queue)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분리하였습니다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각 채널은 제한된 수의 쓰레드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(consumer)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채널을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polling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하여 메세지를 처리하도록 구현하였습니다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는 구성 정보를 식별하는 장비의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environment variable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참조할 수 있도록 변경하였습니다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4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(2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E4AD0B3-194F-2640-FF1F-7BBFBCB1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95115"/>
              </p:ext>
            </p:extLst>
          </p:nvPr>
        </p:nvGraphicFramePr>
        <p:xfrm>
          <a:off x="496427" y="857178"/>
          <a:ext cx="5849768" cy="528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768">
                  <a:extLst>
                    <a:ext uri="{9D8B030D-6E8A-4147-A177-3AD203B41FA5}">
                      <a16:colId xmlns:a16="http://schemas.microsoft.com/office/drawing/2014/main" val="43211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2019.14 ~ 2021.07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2017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사내 공용 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ore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구현의 어려움을 이유로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Update, Delete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기능을 구현하지 않은 채 개설된 생산팀 업무 페이지가 다수 존재하였음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사내 공용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템플릿을 개발하고 이를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환경에 적용함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생산팀에게 데이터 관리 업무를 위임함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개발자가 직접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에 접속하여 생산팀의 데이터를 수정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삭제하는 반복적인 데이터 관리 업무를 줄이는데 기여함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사용한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구성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복사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붙여넣기 기능을 이용해 배포하던 기존 방식을 개선하기 위해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도입함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적용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기존 배포 과정에서 주로 발생됐던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code conflict,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web config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파일 변경 등의 로 인한 장애가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년 이상 발생되지 않음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 요청사항 개발 및 반영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생산팀에서 업무에 필요한 기능을 웹 페이지에 적용하는 역할을 수행함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현업과 직접 대화를 통해 생산 현장의 요구사항을 분석해보며 의사소통 능력을 향상시킬 수 있었음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ore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1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ore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1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5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204849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문제 해결 경험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(1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9A3A81-7EFA-42E8-F547-5AD8D7C85254}"/>
              </a:ext>
            </a:extLst>
          </p:cNvPr>
          <p:cNvSpPr txBox="1"/>
          <p:nvPr/>
        </p:nvSpPr>
        <p:spPr>
          <a:xfrm>
            <a:off x="521846" y="861135"/>
            <a:ext cx="5914062" cy="9062289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제작 된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Host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동기적인 처리 방식으로 인해 일부 메세지가 누락된 사례</a:t>
            </a:r>
            <a:endParaRPr lang="en-US" altLang="ko-KR" sz="10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관련 업무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6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b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반도체 장비에서 생성된 데이터를 서버에 업로드 하기 위해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Message 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송신한 메시지 중 일부가 누락되는 현상이 발생하였습니다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영향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일부 공정에 대한 데이터가 누락되어 고객사로부터 지적 받았음을 보고받았습니다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품질을 민감하게 생각하는 반도체 고객사들은 데이터 또한 품질과 동일하게 취급합니다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품질 감사에서 자주 지적이 발생되는 경우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향후 고객사로부터 자재가 공급되지 않을 수 있어 매출에 중대한 영향이 발생될 수 있었습니다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6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원인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운영 환경 관리의 부재</a:t>
            </a:r>
            <a:b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Message 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기반으로 제작되어 있었습니다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예외 발생으로 인해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종료될 경우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해당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연결된 장비는 데이터를 업로드 할 수 없었습니다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팀에서는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 동시 실행되는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 종료된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찾아 수동으로 실행시켜야 했기 때문에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종료에 즉시 반응할 수 없었습니다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동기적 처리 방식으로 인한 병목 현상 발생</a:t>
            </a:r>
            <a:b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반도체 장비로부터 수신한 메세지는 수신 즉시 메세지를 동기적으로 처리하도록 설계되었습니다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 시간이 다소 소요되는 메세지가 수신될 경우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메세지를 처리하는 동안 다른 메세지를 수신하지 못 하는 증상이 있었습니다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해결책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비동기적 처리 방식으로 변경하기 위해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사용하여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‘Decoupled Architecture’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진행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주요 기능인 메시지 수신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송신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 범주로 분류함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각 범주는 서로 독립적으로 작동할 필요가 있다고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범주가 독립적으로 작동하는 구조는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적합하다고 평가함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1">
              <a:lnSpc>
                <a:spcPct val="250000"/>
              </a:lnSpc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시각 자료는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별첨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참조해 주십시오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Binding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 횟수를 감소 시켜 처리 시간을 단축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연산을 반복적으로 수행하는 메시지에서 주로 처리에 긴 시간이 소요됨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이는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매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 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Connection Open / Close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수행하도록 구현되었기 때문임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 코드를 한 번의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Connection Open / Close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다량의 데이터를 효율적으로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쓸 수 있는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Binding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적합하다고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 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기반을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기반으로 변경한 뒤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containerized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하여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운영 환경으로 이동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출력해야 하기 때문에 불필요한 리소스를 사용하고 있었음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효율적인 리소스 사용을 위해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기반으로 변경할 필요가 있다고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운영을 위임하여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지속적으로 서비스하기 위해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운영 관리를 을 자동화 할 필요가 있다고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진행 이후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초당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이상의 메시지가 수신 되어도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2~30MB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내의 메모리 사용량에서 모든 메세지를 누락 없이 안정적으로 처리할 수 있게 되었습니다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Binding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건 이상의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연산을 평균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 이내에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회의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Connection Open /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처리할 수 있게 되었습니다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사람의 개입 없이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안정적이고 지속적인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서비스 제공이 가능해 졌습니다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건 정도 발생 됐던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비정상적인 종료 문제가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1~3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건으로 감소하였다는 정비팀의 피드백을 받았습니다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1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6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7" y="517987"/>
            <a:ext cx="5914066" cy="341753"/>
            <a:chOff x="539488" y="642558"/>
            <a:chExt cx="5914066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8" y="642558"/>
              <a:ext cx="2177447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문제 해결 경험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(2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F2307D-749A-59E3-3ECB-AA955B7F3058}"/>
              </a:ext>
            </a:extLst>
          </p:cNvPr>
          <p:cNvSpPr txBox="1"/>
          <p:nvPr/>
        </p:nvSpPr>
        <p:spPr>
          <a:xfrm>
            <a:off x="513534" y="873385"/>
            <a:ext cx="5914062" cy="767711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별첨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 Diagram]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DC8AA6-EA50-8CB8-B40D-0519D5B6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2" y="1289525"/>
            <a:ext cx="5771432" cy="285956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20CA9-1671-2B74-3422-33ADACB07671}"/>
              </a:ext>
            </a:extLst>
          </p:cNvPr>
          <p:cNvSpPr txBox="1"/>
          <p:nvPr/>
        </p:nvSpPr>
        <p:spPr>
          <a:xfrm>
            <a:off x="513532" y="4278118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그림은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 Refactoring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사용한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5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7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학습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954DDB5D-7066-922B-7A98-D76D04CE9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98490"/>
              </p:ext>
            </p:extLst>
          </p:nvPr>
        </p:nvGraphicFramePr>
        <p:xfrm>
          <a:off x="475196" y="1359128"/>
          <a:ext cx="5910837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837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Certified Developer – Associate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2022.07 ~ 2022.09,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Udemy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Instructor: Stéphane Maarek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느낀 점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Serverless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Architecture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구축 방법과 개발 시 고려해야 할 사항에 해 배울 수 있었습니다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특히 안전한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Cross Account Access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위해 필요한 구성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Role, Configure Trust Policy, Assume Role)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KMS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 대해 배우면서 보안에 대한 식견을 넓힐 수 있었습니다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Words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Lambda Concurrency, API Gateway, Cloud Formation, DynamoDB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 / Global Index, ECS, EKS, etc..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Theory &amp; Hands on Course: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https://www.udemy.com/share/101WgC3@vc2rkoXJBKB8kqo-GtTsMiPAJ6QzVvkt2F_08qg9gzlu0BopxFEBjuDrMT3nbsRPNg==/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 Exam: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https://www.udemy.com/share/101WNq3@YPh3frIhjACSAoYLvFN1Cd2NwiF8H7_aQHEhZvMo5q7QkW4a4iKl5Us9hQbrT4OcIg==/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Study Logs: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https://cyber-lunch-fbd.notion.site/AWS-DVA-C01-e4989f8a43f745e9b8b2e8c633e4cc6b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Certified Solution Architect – Associate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2022.05 ~ 2022.07,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Udemy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Instructor: Stéphane Maarek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느낀 점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hosting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위해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infra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구성할 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신뢰성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비용 최적화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지속성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등의 특징을 확보하기 위해 고려해야 할 세부적인 지표를 참조하는 방법에 대해 배웠습니다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이를 통해 탄탄한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infra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구축할 수 있다는 자신감을 가지게 되었습니다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Words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EC2, ELB, ASG, S3, RDS, VPC, EC2 Placement Groups , EC2 Instance Type, S3 lifecycle policy, </a:t>
                      </a:r>
                      <a:r>
                        <a:rPr kumimoji="0" lang="en-US" altLang="ko-K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ElastiCache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RDS H/A strategy, etc..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Theory &amp; Hands on Course: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https://www.udemy.com/share/106WtA3@_CA_WVwv342MGT8j_voKwzwowtyN8-WxYKqBGnI2ECmqlTamMexAkYhcTxN6sWvDxA==/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 Exam: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https://www.udemy.com/share/102Yz63@R_Q860Zd5nbO7nVfjiL2BfYYHvCR9ijHC2bHmxSd6oL5-j2vjPj3ZOE7Ho5sEFmaVw==/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Study Logs: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https://cyber-lunch-fbd.notion.site/AWS-SAA-C02-2e7c8aefb3ce404382d7945bfd821ab5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6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Hat Certified System Administrator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2020.04 ~ 2022.06,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Self Studying 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Mentor: a coworker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느낀 점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Cent OS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ACL Control,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File / Swap / NFS mounting, Cron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구성을 연습하면서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Linux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사용하기 위해 필요한 기초 지식을 배울 수 있었습니다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Words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RHEL 7.0,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Partition permanent mounting, LVM, SWAP, NFS, Cron, Grep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Study Logs: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/>
                        </a:rPr>
                        <a:t>https://github.com/eagle-25/rhel7-rhcsa-study-materials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8000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25ED67-FFC6-D191-AA65-72F3579D24CF}"/>
              </a:ext>
            </a:extLst>
          </p:cNvPr>
          <p:cNvSpPr txBox="1"/>
          <p:nvPr/>
        </p:nvSpPr>
        <p:spPr>
          <a:xfrm>
            <a:off x="471968" y="868053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항목에서는 경력 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외 기간동안 기술 습득을 위해 학습한 내용을 기술합니다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8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개인 정보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5ED67-FFC6-D191-AA65-72F3579D24CF}"/>
              </a:ext>
            </a:extLst>
          </p:cNvPr>
          <p:cNvSpPr txBox="1"/>
          <p:nvPr/>
        </p:nvSpPr>
        <p:spPr>
          <a:xfrm>
            <a:off x="471968" y="868053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채용에 필요할 수 있는 개인 정보를 기재합니다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C4627-F58A-5D8E-1B16-BB8AB13F581D}"/>
              </a:ext>
            </a:extLst>
          </p:cNvPr>
          <p:cNvSpPr txBox="1"/>
          <p:nvPr/>
        </p:nvSpPr>
        <p:spPr>
          <a:xfrm>
            <a:off x="1491690" y="7716870"/>
            <a:ext cx="4003208" cy="880113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본 지원서의 검토를 위해 귀한 시간을 내주신 채용 관련 담당자님께 감사드립니다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b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작성된 모든 내용은 사실과 다름없음을 약속합니다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27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 박승준</a:t>
            </a:r>
            <a:endParaRPr lang="en-US" altLang="ko-KR" sz="700" dirty="0">
              <a:solidFill>
                <a:srgbClr val="818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71977-4F55-1797-CBD6-8A7D9AFBAFCA}"/>
              </a:ext>
            </a:extLst>
          </p:cNvPr>
          <p:cNvSpPr txBox="1"/>
          <p:nvPr/>
        </p:nvSpPr>
        <p:spPr>
          <a:xfrm>
            <a:off x="471968" y="4306281"/>
            <a:ext cx="1807734" cy="33483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근무 희망 사항</a:t>
            </a:r>
            <a:endParaRPr lang="en-US" altLang="ko-KR" sz="1200" b="1" dirty="0">
              <a:solidFill>
                <a:srgbClr val="255B7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2" name="직선 연결선 20">
            <a:extLst>
              <a:ext uri="{FF2B5EF4-FFF2-40B4-BE49-F238E27FC236}">
                <a16:creationId xmlns:a16="http://schemas.microsoft.com/office/drawing/2014/main" id="{E64C7777-88F1-E75D-EAC8-D97030784925}"/>
              </a:ext>
            </a:extLst>
          </p:cNvPr>
          <p:cNvCxnSpPr>
            <a:cxnSpLocks/>
          </p:cNvCxnSpPr>
          <p:nvPr/>
        </p:nvCxnSpPr>
        <p:spPr>
          <a:xfrm>
            <a:off x="471970" y="4657866"/>
            <a:ext cx="5914063" cy="0"/>
          </a:xfrm>
          <a:prstGeom prst="line">
            <a:avLst/>
          </a:prstGeom>
          <a:ln w="1905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6661A0-15CC-E3D4-2628-25B4D339799C}"/>
              </a:ext>
            </a:extLst>
          </p:cNvPr>
          <p:cNvSpPr txBox="1"/>
          <p:nvPr/>
        </p:nvSpPr>
        <p:spPr>
          <a:xfrm>
            <a:off x="508253" y="4742967"/>
            <a:ext cx="5914062" cy="992836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산업기능요원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보충역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재직하기를 희망합니다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저는 현재 군 미필인 상태이며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월에 진행한 병역신체검사에서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급을 판정 받았습니다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병역 이행을 위해 회사에서 산업기능요원으로 재직하며 장기간동안 안정적으로 업무를 수행하고자 합니다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b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8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093392EC-7437-6828-0F0B-9049B4D8C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6064"/>
              </p:ext>
            </p:extLst>
          </p:nvPr>
        </p:nvGraphicFramePr>
        <p:xfrm>
          <a:off x="728664" y="5798885"/>
          <a:ext cx="552926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35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3496971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48609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병역</a:t>
                      </a:r>
                      <a:r>
                        <a:rPr lang="ko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판정 결과</a:t>
                      </a:r>
                      <a:endParaRPr lang="ko-Kore-KR" altLang="en-US" sz="9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신체검사일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01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신체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등급</a:t>
                      </a:r>
                      <a:endParaRPr lang="ko-Kore-KR" altLang="en-US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병역</a:t>
                      </a:r>
                      <a:r>
                        <a:rPr lang="ko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처분</a:t>
                      </a:r>
                      <a:endParaRPr lang="ko-Kore-KR" altLang="en-US" sz="80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사회복무요원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소집 대상 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군사교육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소집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제외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BC5D2B-C764-BEC4-2581-E4B7E2B9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830"/>
              </p:ext>
            </p:extLst>
          </p:nvPr>
        </p:nvGraphicFramePr>
        <p:xfrm>
          <a:off x="536818" y="1242863"/>
          <a:ext cx="552926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8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883401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3748203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48609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인적사항</a:t>
                      </a:r>
                      <a:endParaRPr lang="ko-Kore-KR" altLang="en-US" sz="10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박승준</a:t>
                      </a:r>
                      <a:endParaRPr lang="ko-Kore-KR" altLang="en-US" sz="800" b="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세</a:t>
                      </a:r>
                      <a:endParaRPr lang="ko-Kore-KR" altLang="en-US" sz="800" b="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병역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미필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3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거주지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인천</a:t>
                      </a:r>
                      <a:r>
                        <a:rPr lang="en-US" altLang="ko-Kore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대한민국</a:t>
                      </a:r>
                      <a:r>
                        <a:rPr lang="en-US" altLang="ko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²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4906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10F7213-BD65-9E6C-0AE5-A055C64B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37662"/>
              </p:ext>
            </p:extLst>
          </p:nvPr>
        </p:nvGraphicFramePr>
        <p:xfrm>
          <a:off x="536818" y="2913096"/>
          <a:ext cx="552926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8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883401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3748203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48609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ore-KR" altLang="en-US" sz="10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010-2472-8929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e-mail</a:t>
                      </a:r>
                      <a:endParaRPr lang="ko-Kore-KR" altLang="en-US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seungjun,park025@gmail.com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LinkedIn</a:t>
                      </a:r>
                      <a:endParaRPr lang="ko-Kore-KR" altLang="en-US" sz="80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www.linkedin.com/in/eagle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GitHub</a:t>
                      </a:r>
                      <a:endParaRPr lang="ko-Kore-KR" altLang="en-US" sz="80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https://</a:t>
                      </a:r>
                      <a:r>
                        <a:rPr lang="en-US" altLang="ko-Kore-KR" sz="800" dirty="0" err="1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github.com</a:t>
                      </a:r>
                      <a:r>
                        <a:rPr lang="en-US" altLang="ko-Kore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/eagle-25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67281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CF9465-C48D-D707-B462-4C9F16EBA6F9}"/>
              </a:ext>
            </a:extLst>
          </p:cNvPr>
          <p:cNvGrpSpPr/>
          <p:nvPr/>
        </p:nvGrpSpPr>
        <p:grpSpPr>
          <a:xfrm>
            <a:off x="536263" y="6830653"/>
            <a:ext cx="5914063" cy="254172"/>
            <a:chOff x="539489" y="7073187"/>
            <a:chExt cx="5914063" cy="254172"/>
          </a:xfrm>
        </p:grpSpPr>
        <p:cxnSp>
          <p:nvCxnSpPr>
            <p:cNvPr id="24" name="직선 연결선 20">
              <a:extLst>
                <a:ext uri="{FF2B5EF4-FFF2-40B4-BE49-F238E27FC236}">
                  <a16:creationId xmlns:a16="http://schemas.microsoft.com/office/drawing/2014/main" id="{7F5F0DDA-3BCB-A584-BFDF-95C59297E1B9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9" y="7200273"/>
              <a:ext cx="5914063" cy="0"/>
            </a:xfrm>
            <a:prstGeom prst="line">
              <a:avLst/>
            </a:prstGeom>
            <a:ln w="12700">
              <a:solidFill>
                <a:srgbClr val="53545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0D0197-8D48-6667-2D54-E2FD1A4F85D0}"/>
                </a:ext>
              </a:extLst>
            </p:cNvPr>
            <p:cNvSpPr txBox="1"/>
            <p:nvPr/>
          </p:nvSpPr>
          <p:spPr>
            <a:xfrm>
              <a:off x="3101341" y="7073187"/>
              <a:ext cx="644334" cy="25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53545C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이하 여백</a:t>
              </a:r>
              <a:endPara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A1DFBE-3959-43D2-E3E5-C0F3DD5967A0}"/>
              </a:ext>
            </a:extLst>
          </p:cNvPr>
          <p:cNvSpPr txBox="1"/>
          <p:nvPr/>
        </p:nvSpPr>
        <p:spPr>
          <a:xfrm>
            <a:off x="536818" y="2327870"/>
            <a:ext cx="5914062" cy="395365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산업기능요원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보충역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재직하기를 희망합니다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회사의 위치에 따라 거주지 변경도 가능합니다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B74942-73FE-61E2-F5BE-38ACDAB45D02}"/>
              </a:ext>
            </a:extLst>
          </p:cNvPr>
          <p:cNvSpPr txBox="1"/>
          <p:nvPr/>
        </p:nvSpPr>
        <p:spPr>
          <a:xfrm>
            <a:off x="536818" y="3768066"/>
            <a:ext cx="5914062" cy="476156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연락이 필요하신 경우 상기에 기재된 내용을 참조하여 연락 부탁드립니다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이력서에 기재된 내용은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프로필에서도 확인이 가능합니다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7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9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이력서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5">
            <a:extLst>
              <a:ext uri="{FF2B5EF4-FFF2-40B4-BE49-F238E27FC236}">
                <a16:creationId xmlns:a16="http://schemas.microsoft.com/office/drawing/2014/main" id="{D065E025-54FC-AB2D-E250-2A577CCD8D41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4BFE66-0F22-7764-C91D-2ACC02F6462A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BFA72-12BA-F4C2-F7B5-0BE11056153D}"/>
              </a:ext>
            </a:extLst>
          </p:cNvPr>
          <p:cNvSpPr/>
          <p:nvPr/>
        </p:nvSpPr>
        <p:spPr>
          <a:xfrm>
            <a:off x="6450326" y="-10545"/>
            <a:ext cx="328628" cy="97549"/>
          </a:xfrm>
          <a:prstGeom prst="rect">
            <a:avLst/>
          </a:prstGeom>
          <a:solidFill>
            <a:srgbClr val="FAC934"/>
          </a:solidFill>
          <a:ln>
            <a:solidFill>
              <a:srgbClr val="FAC93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63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72399</TotalTime>
  <Words>3060</Words>
  <Application>Microsoft Macintosh PowerPoint</Application>
  <PresentationFormat>A4 용지(210x297mm)</PresentationFormat>
  <Paragraphs>365</Paragraphs>
  <Slides>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시스템 서체 일반체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Seung Jun</dc:creator>
  <cp:lastModifiedBy>PARK SeungJun (JSCK-IT)</cp:lastModifiedBy>
  <cp:revision>181</cp:revision>
  <cp:lastPrinted>2022-09-22T06:42:11Z</cp:lastPrinted>
  <dcterms:created xsi:type="dcterms:W3CDTF">2019-12-14T03:40:34Z</dcterms:created>
  <dcterms:modified xsi:type="dcterms:W3CDTF">2022-09-26T14:16:23Z</dcterms:modified>
</cp:coreProperties>
</file>