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74" r:id="rId2"/>
    <p:sldId id="277" r:id="rId3"/>
    <p:sldId id="283" r:id="rId4"/>
    <p:sldId id="298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2A40"/>
    <a:srgbClr val="3C5580"/>
    <a:srgbClr val="255B72"/>
    <a:srgbClr val="FAC934"/>
    <a:srgbClr val="FA667F"/>
    <a:srgbClr val="FF4871"/>
    <a:srgbClr val="41FACD"/>
    <a:srgbClr val="ADA72D"/>
    <a:srgbClr val="FAF134"/>
    <a:srgbClr val="CD66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269D01E-BC32-4049-B463-5C60D7B0CCD2}" styleName="테마 스타일 2 - 강조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74" autoAdjust="0"/>
    <p:restoredTop sz="95214" autoAdjust="0"/>
  </p:normalViewPr>
  <p:slideViewPr>
    <p:cSldViewPr snapToGrid="0">
      <p:cViewPr>
        <p:scale>
          <a:sx n="105" d="100"/>
          <a:sy n="105" d="100"/>
        </p:scale>
        <p:origin x="3440" y="-3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52B497B-C47D-401F-B5CD-4203569571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96744CD-256E-45D5-9A78-BB99CE0EF4B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C6AA4A-0CC7-4275-9405-BE52A4D307FA}" type="datetimeFigureOut">
              <a:rPr lang="ko-KR" altLang="en-US" smtClean="0"/>
              <a:t>2022. 10. 19.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EF976070-3038-45C0-91F5-14356335C6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6571770F-D62A-41CA-BB2E-AFE17113C3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64AE79-618C-4C15-BD69-8A1733D2ED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D4D202-5889-4B8C-AEBF-0C9B58D522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B6D203-23E0-4C6F-81CF-A344893A02A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6D203-23E0-4C6F-81CF-A344893A02A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267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6D203-23E0-4C6F-81CF-A344893A02A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401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6D203-23E0-4C6F-81CF-A344893A02A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934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6D203-23E0-4C6F-81CF-A344893A02A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59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13ABB-0972-234A-A23E-216C2F86586E}" type="datetime1">
              <a:rPr lang="ko-KR" altLang="en-US" smtClean="0"/>
              <a:t>2022. 10. 19.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9F84-CDA6-4942-84A4-CE5B8D0ED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346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78CA1-C56A-6244-867D-E8BDDE00F614}" type="datetime1">
              <a:rPr lang="ko-KR" altLang="en-US" smtClean="0"/>
              <a:t>2022. 10. 19.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9F84-CDA6-4942-84A4-CE5B8D0ED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22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C2C9F-0945-9447-9FAD-74216D3F501C}" type="datetime1">
              <a:rPr lang="ko-KR" altLang="en-US" smtClean="0"/>
              <a:t>2022. 10. 19.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9F84-CDA6-4942-84A4-CE5B8D0ED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61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4930-E9C1-AF45-8C96-E48AAAD74593}" type="datetime1">
              <a:rPr lang="ko-KR" altLang="en-US" smtClean="0"/>
              <a:t>2022. 10. 19.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9F84-CDA6-4942-84A4-CE5B8D0ED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776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0BB1A-5562-6442-804F-00D711DF4894}" type="datetime1">
              <a:rPr lang="ko-KR" altLang="en-US" smtClean="0"/>
              <a:t>2022. 10. 19.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9F84-CDA6-4942-84A4-CE5B8D0ED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27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AE820-B0E6-5B4E-BCC8-C8015C66F54C}" type="datetime1">
              <a:rPr lang="ko-KR" altLang="en-US" smtClean="0"/>
              <a:t>2022. 10. 19.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9F84-CDA6-4942-84A4-CE5B8D0ED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724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87DF0-DEC5-934F-9A3E-9B4ED9CDB500}" type="datetime1">
              <a:rPr lang="ko-KR" altLang="en-US" smtClean="0"/>
              <a:t>2022. 10. 19.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9F84-CDA6-4942-84A4-CE5B8D0ED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8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69BE-8F00-8D40-B48C-3D040CD2D15F}" type="datetime1">
              <a:rPr lang="ko-KR" altLang="en-US" smtClean="0"/>
              <a:t>2022. 10. 19.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9F84-CDA6-4942-84A4-CE5B8D0ED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744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DD02-93E9-7843-8EA0-DB1530BC817E}" type="datetime1">
              <a:rPr lang="ko-KR" altLang="en-US" smtClean="0"/>
              <a:t>2022. 10. 19.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9F84-CDA6-4942-84A4-CE5B8D0ED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338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1F7F-8435-9042-A24D-9DBD0FEDF842}" type="datetime1">
              <a:rPr lang="ko-KR" altLang="en-US" smtClean="0"/>
              <a:t>2022. 10. 19.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9F84-CDA6-4942-84A4-CE5B8D0ED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2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8A9D0-CAE1-2445-A09C-ECE7DC0194C7}" type="datetime1">
              <a:rPr lang="ko-KR" altLang="en-US" smtClean="0"/>
              <a:t>2022. 10. 19.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9F84-CDA6-4942-84A4-CE5B8D0ED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244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C58B-0115-7A45-8505-D955A1B37DFD}" type="datetime1">
              <a:rPr lang="ko-KR" altLang="en-US" smtClean="0"/>
              <a:t>2022. 10. 19.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19F84-CDA6-4942-84A4-CE5B8D0ED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416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eungjun.park025@gmail.c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eungjun.park025@gmail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>
            <a:extLst>
              <a:ext uri="{FF2B5EF4-FFF2-40B4-BE49-F238E27FC236}">
                <a16:creationId xmlns:a16="http://schemas.microsoft.com/office/drawing/2014/main" id="{A0E4CCA6-4B83-768F-2808-8369A9CEC043}"/>
              </a:ext>
            </a:extLst>
          </p:cNvPr>
          <p:cNvSpPr/>
          <p:nvPr/>
        </p:nvSpPr>
        <p:spPr>
          <a:xfrm>
            <a:off x="-8710" y="-18662"/>
            <a:ext cx="6866710" cy="150357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D6133D-74DD-4782-BBBA-99816E8A95FA}"/>
              </a:ext>
            </a:extLst>
          </p:cNvPr>
          <p:cNvSpPr txBox="1"/>
          <p:nvPr/>
        </p:nvSpPr>
        <p:spPr>
          <a:xfrm>
            <a:off x="260184" y="176703"/>
            <a:ext cx="3890627" cy="116108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2022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 경력 기술서</a:t>
            </a:r>
            <a:endParaRPr lang="en-US" altLang="ko-KR" sz="2000" b="1" dirty="0"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  <a:p>
            <a:endParaRPr lang="en-US" altLang="ko-KR" sz="300" dirty="0"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박 승 준</a:t>
            </a:r>
            <a:r>
              <a:rPr lang="en-US" altLang="ko-KR" sz="1400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,</a:t>
            </a:r>
            <a:r>
              <a:rPr lang="ko-KR" altLang="en-US" sz="1400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Junior Backend Engineer </a:t>
            </a:r>
          </a:p>
          <a:p>
            <a:r>
              <a:rPr lang="en-US" altLang="ko-KR" sz="800" dirty="0">
                <a:solidFill>
                  <a:srgbClr val="D2D0D5"/>
                </a:solidFill>
                <a:latin typeface="+mn-ea"/>
                <a:cs typeface="Arial" panose="020B0604020202020204" pitchFamily="34" charset="0"/>
              </a:rPr>
              <a:t>Spring &amp; .NET</a:t>
            </a:r>
            <a:r>
              <a:rPr lang="ko-KR" altLang="en-US" sz="800" dirty="0">
                <a:solidFill>
                  <a:srgbClr val="D2D0D5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rgbClr val="D2D0D5"/>
                </a:solidFill>
                <a:latin typeface="+mn-ea"/>
                <a:cs typeface="Arial" panose="020B0604020202020204" pitchFamily="34" charset="0"/>
              </a:rPr>
              <a:t>Specialist </a:t>
            </a:r>
          </a:p>
          <a:p>
            <a:pPr>
              <a:lnSpc>
                <a:spcPct val="200000"/>
              </a:lnSpc>
            </a:pPr>
            <a:r>
              <a:rPr lang="en-US" altLang="ko-KR" sz="800" dirty="0">
                <a:solidFill>
                  <a:srgbClr val="D2D0D5"/>
                </a:solidFill>
                <a:latin typeface="+mn-ea"/>
                <a:cs typeface="Arial" panose="020B0604020202020204" pitchFamily="34" charset="0"/>
              </a:rPr>
              <a:t>2x AWS Certified</a:t>
            </a:r>
            <a:endParaRPr lang="en-US" altLang="ko-KR" sz="1050" dirty="0">
              <a:solidFill>
                <a:srgbClr val="D2D0D5"/>
              </a:solidFill>
              <a:latin typeface="+mn-ea"/>
              <a:cs typeface="Arial" panose="020B0604020202020204" pitchFamily="34" charset="0"/>
            </a:endParaRPr>
          </a:p>
        </p:txBody>
      </p:sp>
      <p:cxnSp>
        <p:nvCxnSpPr>
          <p:cNvPr id="8" name="직선 연결선 5">
            <a:extLst>
              <a:ext uri="{FF2B5EF4-FFF2-40B4-BE49-F238E27FC236}">
                <a16:creationId xmlns:a16="http://schemas.microsoft.com/office/drawing/2014/main" id="{B3557AA6-3C7C-66A0-3DE5-C9CD9ED982FA}"/>
              </a:ext>
            </a:extLst>
          </p:cNvPr>
          <p:cNvCxnSpPr>
            <a:cxnSpLocks/>
          </p:cNvCxnSpPr>
          <p:nvPr/>
        </p:nvCxnSpPr>
        <p:spPr>
          <a:xfrm>
            <a:off x="303143" y="9401083"/>
            <a:ext cx="6251713" cy="0"/>
          </a:xfrm>
          <a:prstGeom prst="line">
            <a:avLst/>
          </a:prstGeom>
          <a:ln w="254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F2D99770-EDA7-7B31-3668-D0BFE0C7E4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456843"/>
              </p:ext>
            </p:extLst>
          </p:nvPr>
        </p:nvGraphicFramePr>
        <p:xfrm>
          <a:off x="450810" y="4841654"/>
          <a:ext cx="6012856" cy="4314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040">
                  <a:extLst>
                    <a:ext uri="{9D8B030D-6E8A-4147-A177-3AD203B41FA5}">
                      <a16:colId xmlns:a16="http://schemas.microsoft.com/office/drawing/2014/main" val="292229902"/>
                    </a:ext>
                  </a:extLst>
                </a:gridCol>
                <a:gridCol w="343948">
                  <a:extLst>
                    <a:ext uri="{9D8B030D-6E8A-4147-A177-3AD203B41FA5}">
                      <a16:colId xmlns:a16="http://schemas.microsoft.com/office/drawing/2014/main" val="3082824828"/>
                    </a:ext>
                  </a:extLst>
                </a:gridCol>
                <a:gridCol w="667623">
                  <a:extLst>
                    <a:ext uri="{9D8B030D-6E8A-4147-A177-3AD203B41FA5}">
                      <a16:colId xmlns:a16="http://schemas.microsoft.com/office/drawing/2014/main" val="755354486"/>
                    </a:ext>
                  </a:extLst>
                </a:gridCol>
                <a:gridCol w="1736964">
                  <a:extLst>
                    <a:ext uri="{9D8B030D-6E8A-4147-A177-3AD203B41FA5}">
                      <a16:colId xmlns:a16="http://schemas.microsoft.com/office/drawing/2014/main" val="3330625826"/>
                    </a:ext>
                  </a:extLst>
                </a:gridCol>
                <a:gridCol w="875013">
                  <a:extLst>
                    <a:ext uri="{9D8B030D-6E8A-4147-A177-3AD203B41FA5}">
                      <a16:colId xmlns:a16="http://schemas.microsoft.com/office/drawing/2014/main" val="1367764628"/>
                    </a:ext>
                  </a:extLst>
                </a:gridCol>
                <a:gridCol w="1506268">
                  <a:extLst>
                    <a:ext uri="{9D8B030D-6E8A-4147-A177-3AD203B41FA5}">
                      <a16:colId xmlns:a16="http://schemas.microsoft.com/office/drawing/2014/main" val="2347364213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회사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회사명</a:t>
                      </a:r>
                      <a:endParaRPr lang="en-US" altLang="ko-KR" sz="8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제이셋스태츠칩팩코리아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유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ore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주요 사업</a:t>
                      </a:r>
                      <a:endParaRPr lang="en-US" altLang="ko-KR" sz="8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기타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반도체소자 제조업</a:t>
                      </a:r>
                      <a:endParaRPr lang="ko-Kore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9761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en-US" altLang="ko-KR" sz="800" b="1" dirty="0">
                        <a:solidFill>
                          <a:srgbClr val="255B72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직원 수</a:t>
                      </a:r>
                      <a:endParaRPr lang="en-US" altLang="ko-KR" sz="8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226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명</a:t>
                      </a:r>
                      <a:endParaRPr lang="ko-Kore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매출액</a:t>
                      </a:r>
                      <a:endParaRPr lang="en-US" altLang="ko-KR" sz="8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조 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6980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억</a:t>
                      </a:r>
                      <a:endParaRPr lang="ko-Kore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778882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r>
                        <a:rPr lang="ko-Kore-KR" altLang="en-US" sz="800" b="1" dirty="0">
                          <a:solidFill>
                            <a:srgbClr val="255B72"/>
                          </a:solidFill>
                          <a:latin typeface="+mn-ea"/>
                          <a:ea typeface="+mn-ea"/>
                        </a:rPr>
                        <a:t>부서명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부서</a:t>
                      </a:r>
                      <a:endParaRPr lang="en-US" altLang="ko-KR" sz="8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IT </a:t>
                      </a:r>
                      <a:r>
                        <a:rPr lang="ko-Kore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직책</a:t>
                      </a:r>
                      <a:r>
                        <a:rPr lang="en-US" altLang="ko-KR" sz="8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직급</a:t>
                      </a:r>
                      <a:r>
                        <a:rPr lang="en-US" altLang="ko-KR" sz="8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사원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3993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근무기간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r>
                        <a:rPr lang="en-US" altLang="ko-Kore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20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19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11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~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2022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(25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개월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ore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r>
                        <a:rPr lang="ko-KR" altLang="en-US" sz="800" dirty="0">
                          <a:solidFill>
                            <a:srgbClr val="53545C"/>
                          </a:solidFill>
                          <a:latin typeface="+mn-ea"/>
                          <a:ea typeface="+mn-ea"/>
                        </a:rPr>
                        <a:t>남</a:t>
                      </a:r>
                      <a:endParaRPr lang="ko-Kore-KR" altLang="en-US" sz="800" dirty="0">
                        <a:solidFill>
                          <a:srgbClr val="53545C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800" dirty="0">
                        <a:solidFill>
                          <a:srgbClr val="53545C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018651"/>
                  </a:ext>
                </a:extLst>
              </a:tr>
              <a:tr h="440394">
                <a:tc rowSpan="3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주요</a:t>
                      </a:r>
                      <a:r>
                        <a:rPr lang="ko-KR" altLang="en-US" sz="10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업무</a:t>
                      </a:r>
                      <a:endParaRPr lang="en-US" altLang="ko-KR" sz="10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AGV Automation System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2021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년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07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월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~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2022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년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03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월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AGV(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로봇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을 사용한 물류 자동화 시스템 구축 프로젝트에서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MCS(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물류의 이동을 제어하는 시스템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을 개발하였습니다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사용 기술</a:t>
                      </a: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 &amp; </a:t>
                      </a: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툴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.NET 6.0, gRPC, EF6(ORM) | </a:t>
                      </a:r>
                      <a:r>
                        <a:rPr kumimoji="0" lang="en-US" altLang="ko-KR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JetBrain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Rider, Oracle Data Modeler, Oracle Quest Toad</a:t>
                      </a:r>
                      <a:endParaRPr lang="en-US" altLang="ko-KR" sz="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1.</a:t>
                      </a:r>
                      <a:r>
                        <a:rPr kumimoji="0" lang="ko-KR" alt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ore-KR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AGV Automation System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2021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년 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07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월 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~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2022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년 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03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월</a:t>
                      </a:r>
                      <a:endParaRPr kumimoji="0" lang="en-US" altLang="ko-KR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AGV(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로봇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을 사용한 물류 자동화 시스템 구축 프로젝트에서 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MCS(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물류의 이동을 제어하는 시스템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을 개발하였습니다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사용 기술</a:t>
                      </a:r>
                      <a:r>
                        <a:rPr kumimoji="0" lang="en-US" altLang="ko-K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 &amp; </a:t>
                      </a:r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툴</a:t>
                      </a:r>
                      <a:endParaRPr kumimoji="0" lang="en-US" altLang="ko-KR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.NET 6.0, gRPC, EF6(ORM) | JetBrain Rider, Oracle Data Modeler, Oracle Quest Toad</a:t>
                      </a:r>
                      <a:endParaRPr lang="ko-Kore-KR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r>
                        <a:rPr lang="ko-Kore-KR" altLang="en-US" sz="800" dirty="0">
                          <a:solidFill>
                            <a:srgbClr val="53545C"/>
                          </a:solidFill>
                          <a:latin typeface="+mn-ea"/>
                          <a:ea typeface="+mn-ea"/>
                        </a:rPr>
                        <a:t>미필</a:t>
                      </a:r>
                      <a:r>
                        <a:rPr lang="en-US" altLang="ko-Kore-KR" sz="800" b="1" dirty="0">
                          <a:solidFill>
                            <a:srgbClr val="53545C"/>
                          </a:solidFill>
                          <a:latin typeface="+mn-ea"/>
                          <a:ea typeface="+mn-ea"/>
                        </a:rPr>
                        <a:t>¹</a:t>
                      </a:r>
                      <a:endParaRPr lang="ko-Kore-KR" altLang="en-US" sz="800" b="1" dirty="0">
                        <a:solidFill>
                          <a:srgbClr val="53545C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800" b="1" dirty="0">
                        <a:solidFill>
                          <a:srgbClr val="53545C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283413"/>
                  </a:ext>
                </a:extLst>
              </a:tr>
              <a:tr h="880787">
                <a:tc vMerge="1">
                  <a:txBody>
                    <a:bodyPr/>
                    <a:lstStyle/>
                    <a:p>
                      <a:pPr algn="ctr"/>
                      <a:endParaRPr lang="en-US" altLang="ko-KR" sz="800" b="1" dirty="0">
                        <a:solidFill>
                          <a:srgbClr val="255B72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0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Semiconductor EQ Message Host</a:t>
                      </a:r>
                      <a:r>
                        <a:rPr lang="ko-KR" altLang="en-US" sz="10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0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Refactoring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2021</a:t>
                      </a:r>
                      <a:r>
                        <a:rPr lang="ko-KR" altLang="en-US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년 </a:t>
                      </a:r>
                      <a:r>
                        <a:rPr lang="en-US" altLang="ko-KR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04</a:t>
                      </a:r>
                      <a:r>
                        <a:rPr lang="ko-KR" altLang="en-US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월 </a:t>
                      </a:r>
                      <a:r>
                        <a:rPr lang="en-US" altLang="ko-KR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~</a:t>
                      </a:r>
                      <a:r>
                        <a:rPr lang="ko-KR" altLang="en-US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2022</a:t>
                      </a:r>
                      <a:r>
                        <a:rPr lang="ko-KR" altLang="en-US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년 </a:t>
                      </a:r>
                      <a:r>
                        <a:rPr lang="en-US" altLang="ko-KR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03</a:t>
                      </a:r>
                      <a:r>
                        <a:rPr lang="ko-KR" altLang="en-US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월</a:t>
                      </a:r>
                      <a:endParaRPr lang="en-US" altLang="ko-KR" sz="1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반도체 장비로부터 수신되는 메세지를 처리하는 호스트 프로그램의 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Refactoring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을 진행하였습니다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사용 기술</a:t>
                      </a:r>
                      <a:r>
                        <a:rPr lang="en-US" altLang="ko-KR" sz="7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&amp; </a:t>
                      </a:r>
                      <a:r>
                        <a:rPr lang="ko-KR" altLang="en-US" sz="7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툴</a:t>
                      </a:r>
                      <a:endParaRPr lang="en-US" altLang="ko-KR" sz="7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.NET 6.0,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Channel, Docker,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Dapper | Visual Studio 2022, VS Code, Oracle Quest Toad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2.</a:t>
                      </a:r>
                      <a:r>
                        <a:rPr lang="ko-KR" altLang="en-US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ore-KR" sz="900" b="1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Semiconductor EQ Message Host</a:t>
                      </a:r>
                      <a:r>
                        <a:rPr lang="ko-KR" altLang="en-US" sz="900" b="1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1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Refactoring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2021</a:t>
                      </a:r>
                      <a:r>
                        <a:rPr lang="ko-KR" altLang="en-US" sz="7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년 </a:t>
                      </a:r>
                      <a:r>
                        <a:rPr lang="en-US" altLang="ko-KR" sz="7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04</a:t>
                      </a:r>
                      <a:r>
                        <a:rPr lang="ko-KR" altLang="en-US" sz="7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월 </a:t>
                      </a:r>
                      <a:r>
                        <a:rPr lang="en-US" altLang="ko-KR" sz="7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~</a:t>
                      </a:r>
                      <a:r>
                        <a:rPr lang="ko-KR" altLang="en-US" sz="7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7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2022</a:t>
                      </a:r>
                      <a:r>
                        <a:rPr lang="ko-KR" altLang="en-US" sz="7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년 </a:t>
                      </a:r>
                      <a:r>
                        <a:rPr lang="en-US" altLang="ko-KR" sz="7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03</a:t>
                      </a:r>
                      <a:r>
                        <a:rPr lang="ko-KR" altLang="en-US" sz="700" b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월</a:t>
                      </a:r>
                      <a:endParaRPr lang="en-US" altLang="ko-KR" sz="100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반도체 장비로부터 수신되는 메세지를 처리하는 호스트 프로그램의 </a:t>
                      </a:r>
                      <a:r>
                        <a:rPr lang="en-US" altLang="ko-KR" sz="7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Refactoring</a:t>
                      </a:r>
                      <a:r>
                        <a:rPr lang="ko-KR" altLang="en-US" sz="7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을 진행하였습니다</a:t>
                      </a:r>
                      <a:r>
                        <a:rPr lang="en-US" altLang="ko-KR" sz="7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사용 기술</a:t>
                      </a:r>
                      <a:r>
                        <a:rPr lang="en-US" altLang="ko-KR" sz="700" b="1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&amp; </a:t>
                      </a:r>
                      <a:r>
                        <a:rPr lang="ko-KR" altLang="en-US" sz="700" b="1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툴</a:t>
                      </a:r>
                      <a:endParaRPr lang="en-US" altLang="ko-KR" sz="700" b="0" kern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7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.NET 6.0,</a:t>
                      </a:r>
                      <a:r>
                        <a:rPr lang="ko-KR" altLang="en-US" sz="7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7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Channel, Docker,</a:t>
                      </a:r>
                      <a:r>
                        <a:rPr lang="ko-KR" altLang="en-US" sz="7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7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Dapper | Visual Studio 2022, VS Code, Oracle Quest Toad</a:t>
                      </a:r>
                      <a:endParaRPr lang="ko-Kore-KR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915876"/>
                  </a:ext>
                </a:extLst>
              </a:tr>
              <a:tr h="440394">
                <a:tc vMerge="1">
                  <a:txBody>
                    <a:bodyPr/>
                    <a:lstStyle/>
                    <a:p>
                      <a:pPr algn="ctr"/>
                      <a:endParaRPr lang="en-US" altLang="ko-KR" sz="800" b="1" dirty="0">
                        <a:solidFill>
                          <a:srgbClr val="255B72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Web Application Support / Maintenance</a:t>
                      </a:r>
                      <a:endParaRPr lang="en-US" altLang="ko-KR" sz="1000" b="0" dirty="0">
                        <a:solidFill>
                          <a:srgbClr val="53545C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2019</a:t>
                      </a:r>
                      <a:r>
                        <a:rPr lang="ko-KR" altLang="en-US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년 </a:t>
                      </a:r>
                      <a:r>
                        <a:rPr lang="en-US" altLang="ko-KR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11</a:t>
                      </a:r>
                      <a:r>
                        <a:rPr lang="ko-KR" altLang="en-US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월 </a:t>
                      </a:r>
                      <a:r>
                        <a:rPr lang="en-US" altLang="ko-KR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~</a:t>
                      </a:r>
                      <a:r>
                        <a:rPr lang="ko-KR" altLang="en-US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2021</a:t>
                      </a:r>
                      <a:r>
                        <a:rPr lang="ko-KR" altLang="en-US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년 </a:t>
                      </a:r>
                      <a:r>
                        <a:rPr lang="en-US" altLang="ko-KR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07</a:t>
                      </a:r>
                      <a:r>
                        <a:rPr lang="ko-KR" altLang="en-US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월</a:t>
                      </a:r>
                      <a:endParaRPr lang="en-US" altLang="ko-KR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생산팀의 요구사항을 사내 웹 포털에 적용하고</a:t>
                      </a:r>
                      <a:r>
                        <a:rPr lang="en-US" altLang="ko-KR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lang="ko-KR" altLang="en-US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웹 포털의 운영을 관리하는 업무를 수행하였습니다</a:t>
                      </a:r>
                      <a:r>
                        <a:rPr lang="en-US" altLang="ko-KR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altLang="ko-KR" sz="8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lang="ko-KR" altLang="en-US" sz="7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사용 기술</a:t>
                      </a:r>
                      <a:r>
                        <a:rPr lang="en-US" altLang="ko-KR" sz="7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&amp; </a:t>
                      </a:r>
                      <a:r>
                        <a:rPr lang="ko-KR" altLang="en-US" sz="7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툴</a:t>
                      </a:r>
                      <a:endParaRPr lang="en-US" altLang="ko-KR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7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ASP.NET, Oracle,</a:t>
                      </a:r>
                      <a:r>
                        <a:rPr lang="ko-KR" altLang="en-US" sz="7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Jenkins | Visual Studio 2017</a:t>
                      </a:r>
                      <a:endParaRPr lang="en-US" altLang="ko-KR" sz="7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3.</a:t>
                      </a:r>
                      <a:r>
                        <a:rPr lang="ko-KR" altLang="en-US" sz="9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Web Application Support / Maintenance</a:t>
                      </a:r>
                      <a:endParaRPr lang="en-US" altLang="ko-KR" sz="900" b="0" dirty="0">
                        <a:solidFill>
                          <a:srgbClr val="53545C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2019</a:t>
                      </a:r>
                      <a:r>
                        <a:rPr lang="ko-KR" altLang="en-US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년 </a:t>
                      </a:r>
                      <a:r>
                        <a:rPr lang="en-US" altLang="ko-KR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11</a:t>
                      </a:r>
                      <a:r>
                        <a:rPr lang="ko-KR" altLang="en-US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월 </a:t>
                      </a:r>
                      <a:r>
                        <a:rPr lang="en-US" altLang="ko-KR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~</a:t>
                      </a:r>
                      <a:r>
                        <a:rPr lang="ko-KR" altLang="en-US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2021</a:t>
                      </a:r>
                      <a:r>
                        <a:rPr lang="ko-KR" altLang="en-US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년 </a:t>
                      </a:r>
                      <a:r>
                        <a:rPr lang="en-US" altLang="ko-KR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07</a:t>
                      </a:r>
                      <a:r>
                        <a:rPr lang="ko-KR" altLang="en-US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월</a:t>
                      </a:r>
                      <a:endParaRPr lang="en-US" altLang="ko-KR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생산팀의 요구사항을 사내 웹 포털에 적용하고</a:t>
                      </a:r>
                      <a:r>
                        <a:rPr lang="en-US" altLang="ko-KR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lang="ko-KR" altLang="en-US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웹 포털의 운영을 관리하는 업무를 수행하였습니다</a:t>
                      </a:r>
                      <a:r>
                        <a:rPr lang="en-US" altLang="ko-KR" sz="7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altLang="ko-KR" sz="8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lang="ko-KR" altLang="en-US" sz="7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사용 기술</a:t>
                      </a:r>
                      <a:r>
                        <a:rPr lang="en-US" altLang="ko-KR" sz="7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&amp; </a:t>
                      </a:r>
                      <a:r>
                        <a:rPr lang="ko-KR" altLang="en-US" sz="7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툴</a:t>
                      </a:r>
                      <a:endParaRPr lang="en-US" altLang="ko-KR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7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ASP.NET, Oracle,</a:t>
                      </a:r>
                      <a:r>
                        <a:rPr lang="ko-KR" altLang="en-US" sz="7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Jenkins | Visual Studio 2017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643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퇴직</a:t>
                      </a:r>
                      <a:r>
                        <a:rPr lang="ko-KR" altLang="en-US" sz="10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사유</a:t>
                      </a:r>
                      <a:endParaRPr lang="en-US" altLang="ko-KR" sz="10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병역 의무 이행을 위해 산업체로의 이직을 목적으로 퇴직함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ore-KR" altLang="en-US" sz="900" b="1" dirty="0">
                        <a:solidFill>
                          <a:srgbClr val="53545C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657682"/>
                  </a:ext>
                </a:extLst>
              </a:tr>
            </a:tbl>
          </a:graphicData>
        </a:graphic>
      </p:graphicFrame>
      <p:grpSp>
        <p:nvGrpSpPr>
          <p:cNvPr id="38" name="그룹 37">
            <a:extLst>
              <a:ext uri="{FF2B5EF4-FFF2-40B4-BE49-F238E27FC236}">
                <a16:creationId xmlns:a16="http://schemas.microsoft.com/office/drawing/2014/main" id="{E6D5DFE5-8237-7090-5E75-8D325D368498}"/>
              </a:ext>
            </a:extLst>
          </p:cNvPr>
          <p:cNvGrpSpPr/>
          <p:nvPr/>
        </p:nvGrpSpPr>
        <p:grpSpPr>
          <a:xfrm>
            <a:off x="429784" y="3942714"/>
            <a:ext cx="5989722" cy="659068"/>
            <a:chOff x="389092" y="1664287"/>
            <a:chExt cx="5989722" cy="65906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23C92B5-73B4-0ED8-EA70-8784A7C889C2}"/>
                </a:ext>
              </a:extLst>
            </p:cNvPr>
            <p:cNvSpPr txBox="1"/>
            <p:nvPr/>
          </p:nvSpPr>
          <p:spPr>
            <a:xfrm>
              <a:off x="389094" y="1664287"/>
              <a:ext cx="1807734" cy="334835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dirty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경력 사항</a:t>
              </a:r>
              <a:endParaRPr lang="en-US" altLang="ko-KR" sz="12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cxnSp>
          <p:nvCxnSpPr>
            <p:cNvPr id="36" name="직선 연결선 20">
              <a:extLst>
                <a:ext uri="{FF2B5EF4-FFF2-40B4-BE49-F238E27FC236}">
                  <a16:creationId xmlns:a16="http://schemas.microsoft.com/office/drawing/2014/main" id="{0A89473D-214E-53C1-6E99-44737D1C52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9096" y="1999122"/>
              <a:ext cx="5989718" cy="6918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756B344-91D6-D19A-12D8-98AA8478AE64}"/>
                </a:ext>
              </a:extLst>
            </p:cNvPr>
            <p:cNvSpPr txBox="1"/>
            <p:nvPr/>
          </p:nvSpPr>
          <p:spPr>
            <a:xfrm>
              <a:off x="389092" y="2069183"/>
              <a:ext cx="5914062" cy="2541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ko-KR" sz="800" b="1">
                <a:solidFill>
                  <a:srgbClr val="53545C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2FD650AA-6862-6878-AF52-2856DDA7EB87}"/>
              </a:ext>
            </a:extLst>
          </p:cNvPr>
          <p:cNvGrpSpPr/>
          <p:nvPr/>
        </p:nvGrpSpPr>
        <p:grpSpPr>
          <a:xfrm>
            <a:off x="467612" y="1611301"/>
            <a:ext cx="3556809" cy="659068"/>
            <a:chOff x="389092" y="1664287"/>
            <a:chExt cx="7427212" cy="65906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40D923B-2C0D-3D62-F6E7-4A4009BF23A0}"/>
                </a:ext>
              </a:extLst>
            </p:cNvPr>
            <p:cNvSpPr txBox="1"/>
            <p:nvPr/>
          </p:nvSpPr>
          <p:spPr>
            <a:xfrm>
              <a:off x="389094" y="1664287"/>
              <a:ext cx="1807734" cy="334835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dirty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자기 소개</a:t>
              </a:r>
              <a:endParaRPr lang="en-US" altLang="ko-KR" sz="12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cxnSp>
          <p:nvCxnSpPr>
            <p:cNvPr id="7" name="직선 연결선 20">
              <a:extLst>
                <a:ext uri="{FF2B5EF4-FFF2-40B4-BE49-F238E27FC236}">
                  <a16:creationId xmlns:a16="http://schemas.microsoft.com/office/drawing/2014/main" id="{76F609C2-804F-2ECC-2001-466A70E11B6E}"/>
                </a:ext>
              </a:extLst>
            </p:cNvPr>
            <p:cNvCxnSpPr>
              <a:cxnSpLocks/>
            </p:cNvCxnSpPr>
            <p:nvPr/>
          </p:nvCxnSpPr>
          <p:spPr>
            <a:xfrm>
              <a:off x="389096" y="2006040"/>
              <a:ext cx="7427208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310F256-96EF-5D04-2578-DFCCF10A5AE1}"/>
                </a:ext>
              </a:extLst>
            </p:cNvPr>
            <p:cNvSpPr txBox="1"/>
            <p:nvPr/>
          </p:nvSpPr>
          <p:spPr>
            <a:xfrm>
              <a:off x="389092" y="2069183"/>
              <a:ext cx="5914062" cy="2541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ko-KR" sz="800" b="1">
                <a:solidFill>
                  <a:srgbClr val="53545C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516C5BD4-5EB6-902C-81FE-C380345975A5}"/>
              </a:ext>
            </a:extLst>
          </p:cNvPr>
          <p:cNvSpPr txBox="1"/>
          <p:nvPr/>
        </p:nvSpPr>
        <p:spPr>
          <a:xfrm>
            <a:off x="462508" y="2002837"/>
            <a:ext cx="3561913" cy="2060372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b="1" dirty="0">
                <a:solidFill>
                  <a:srgbClr val="282C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안녕하세요</a:t>
            </a:r>
            <a:r>
              <a:rPr lang="en-US" altLang="ko-KR" sz="700" b="1" dirty="0">
                <a:solidFill>
                  <a:srgbClr val="282C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ko-KR" altLang="en-US" sz="700" b="1" dirty="0">
                <a:solidFill>
                  <a:srgbClr val="282C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700" b="1" dirty="0">
                <a:solidFill>
                  <a:srgbClr val="282C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ko-KR" altLang="en-US" sz="700" b="1" dirty="0">
                <a:solidFill>
                  <a:srgbClr val="282C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년 차 </a:t>
            </a:r>
            <a:r>
              <a:rPr lang="en-US" altLang="ko-KR" sz="700" b="1" dirty="0">
                <a:solidFill>
                  <a:srgbClr val="282C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 Eng’r</a:t>
            </a:r>
            <a:r>
              <a:rPr lang="ko-KR" altLang="en-US" sz="700" b="1" dirty="0">
                <a:solidFill>
                  <a:srgbClr val="282C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박승준 입니다</a:t>
            </a:r>
            <a:r>
              <a:rPr lang="en-US" altLang="ko-KR" sz="700" b="1" dirty="0">
                <a:solidFill>
                  <a:srgbClr val="282C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.NET</a:t>
            </a: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사용하여 사내 자동화 시스템에 필요한 서버를 개발해 왔습니다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경력 기간동안 수행한 프로젝트에서  사용한 기술들인 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gRPC</a:t>
            </a: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EF6(ORM), Oracle(RDBMS)</a:t>
            </a: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능숙하게 다룰 수 있습니다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한번 설정한 목표에 도달할 때 까지 계획을 항상 준비하고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유연한 사고와 꾸준한 집중력으로 목표를 이루는 게 제 강점이라고 생각합니다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sz="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현재 약 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개월의 공백기를 가지고 있습니다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이 공백기 동안 공부가 필요하다고 생각했던 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</a:t>
            </a: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 대해 깊이 공부하자는 목표를 세웠습니다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그 결과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개의 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Certificates</a:t>
            </a: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취득하면서 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</a:t>
            </a: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에서 탄탄한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Infra</a:t>
            </a: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구성하고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개발에서 이 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infra</a:t>
            </a: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효율적으로 사용하기 위해 필요한 지식을 갖추었습니다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토스에 입사해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제 강점을 이용해서 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</a:t>
            </a: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사용해 개발한 서비스의 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금융 분야의 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</a:t>
            </a: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모범 아키텍처 사례에 소개하고 싶다는 포부가 있습니다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ko-KR" sz="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D2BDBB06-6862-5DBF-7BC0-6B44E3FCD78F}"/>
              </a:ext>
            </a:extLst>
          </p:cNvPr>
          <p:cNvGrpSpPr/>
          <p:nvPr/>
        </p:nvGrpSpPr>
        <p:grpSpPr>
          <a:xfrm>
            <a:off x="4363196" y="1603517"/>
            <a:ext cx="2044802" cy="341753"/>
            <a:chOff x="639000" y="1818315"/>
            <a:chExt cx="2044802" cy="341753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BA750C4-EF36-1726-D13C-5109BAD2BF1C}"/>
                </a:ext>
              </a:extLst>
            </p:cNvPr>
            <p:cNvSpPr txBox="1"/>
            <p:nvPr/>
          </p:nvSpPr>
          <p:spPr>
            <a:xfrm>
              <a:off x="639000" y="1818315"/>
              <a:ext cx="1807734" cy="334835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dirty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보유 기술</a:t>
              </a:r>
              <a:endParaRPr lang="en-US" altLang="ko-KR" sz="12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cxnSp>
          <p:nvCxnSpPr>
            <p:cNvPr id="67" name="직선 연결선 20">
              <a:extLst>
                <a:ext uri="{FF2B5EF4-FFF2-40B4-BE49-F238E27FC236}">
                  <a16:creationId xmlns:a16="http://schemas.microsoft.com/office/drawing/2014/main" id="{0971AB95-99DA-0002-7543-15D64F5E0755}"/>
                </a:ext>
              </a:extLst>
            </p:cNvPr>
            <p:cNvCxnSpPr>
              <a:cxnSpLocks/>
            </p:cNvCxnSpPr>
            <p:nvPr/>
          </p:nvCxnSpPr>
          <p:spPr>
            <a:xfrm>
              <a:off x="639002" y="2160068"/>
              <a:ext cx="20448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직선 연결선 20">
            <a:extLst>
              <a:ext uri="{FF2B5EF4-FFF2-40B4-BE49-F238E27FC236}">
                <a16:creationId xmlns:a16="http://schemas.microsoft.com/office/drawing/2014/main" id="{E9FC6ABF-465D-0C05-3A8B-9BBA5D7A9883}"/>
              </a:ext>
            </a:extLst>
          </p:cNvPr>
          <p:cNvCxnSpPr>
            <a:cxnSpLocks/>
          </p:cNvCxnSpPr>
          <p:nvPr/>
        </p:nvCxnSpPr>
        <p:spPr>
          <a:xfrm flipV="1">
            <a:off x="4189817" y="1855914"/>
            <a:ext cx="0" cy="2127119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2F9F3F2C-190C-53DC-59BD-805927E74E59}"/>
              </a:ext>
            </a:extLst>
          </p:cNvPr>
          <p:cNvSpPr txBox="1"/>
          <p:nvPr/>
        </p:nvSpPr>
        <p:spPr>
          <a:xfrm>
            <a:off x="460599" y="4300527"/>
            <a:ext cx="5914062" cy="3953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총 경력 기간은 만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개월 입니다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이 기간동안 재직한 회사는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 입니다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ko-KR" altLang="en-US" sz="7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진행한 업무</a:t>
            </a:r>
            <a:r>
              <a:rPr lang="en-US" altLang="ko-KR" sz="7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7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프로젝트</a:t>
            </a:r>
            <a:r>
              <a:rPr lang="en-US" altLang="ko-KR" sz="7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ko-KR" altLang="en-US" sz="7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 대한 구체적인 내용은 이어지는 페이지의 상세 업무 내용 항목에서 후술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합니다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ore-KR" sz="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표 15">
            <a:extLst>
              <a:ext uri="{FF2B5EF4-FFF2-40B4-BE49-F238E27FC236}">
                <a16:creationId xmlns:a16="http://schemas.microsoft.com/office/drawing/2014/main" id="{D9DFA174-FC35-1D5C-BB0A-373232606B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418873"/>
              </p:ext>
            </p:extLst>
          </p:nvPr>
        </p:nvGraphicFramePr>
        <p:xfrm>
          <a:off x="4363196" y="1948823"/>
          <a:ext cx="2034205" cy="1781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4205">
                  <a:extLst>
                    <a:ext uri="{9D8B030D-6E8A-4147-A177-3AD203B41FA5}">
                      <a16:colId xmlns:a16="http://schemas.microsoft.com/office/drawing/2014/main" val="3737770404"/>
                    </a:ext>
                  </a:extLst>
                </a:gridCol>
              </a:tblGrid>
              <a:tr h="1735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700" b="1" dirty="0">
                          <a:solidFill>
                            <a:srgbClr val="282C4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Amazon Web Services</a:t>
                      </a:r>
                      <a:endParaRPr lang="en-US" altLang="ko-KR" sz="7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ko-KR" sz="5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Serverless, S3 optimization, SQS, Kinesis, DynamoDB, etc..</a:t>
                      </a:r>
                      <a:endParaRPr lang="en-US" altLang="ko-KR" sz="55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T="72000" marB="36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7496064"/>
                  </a:ext>
                </a:extLst>
              </a:tr>
              <a:tr h="1672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ore-KR" sz="700" b="1" dirty="0">
                          <a:solidFill>
                            <a:srgbClr val="282C4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.NET</a:t>
                      </a:r>
                      <a:endParaRPr lang="en-US" altLang="ko-Kore-KR" sz="7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ko-KR" sz="55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.NET Core, EF6, ASP.NET, Dapper</a:t>
                      </a:r>
                    </a:p>
                  </a:txBody>
                  <a:tcPr marL="0" marT="72000" marB="36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6566756"/>
                  </a:ext>
                </a:extLst>
              </a:tr>
              <a:tr h="1728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ore-KR" sz="700" b="1" dirty="0">
                          <a:solidFill>
                            <a:srgbClr val="282C4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Oracle &amp; SQL</a:t>
                      </a:r>
                      <a:endParaRPr lang="en-US" altLang="ko-Kore-KR" sz="7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ko-KR" sz="55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PL/SQL, Oracle Data Modeler, Toad</a:t>
                      </a:r>
                    </a:p>
                  </a:txBody>
                  <a:tcPr marL="0" marT="72000" marB="36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800078"/>
                  </a:ext>
                </a:extLst>
              </a:tr>
              <a:tr h="1672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700" b="1" dirty="0">
                          <a:solidFill>
                            <a:srgbClr val="282C4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Java / Spring Framework</a:t>
                      </a: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ko-KR" sz="55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JPA, Hibernate</a:t>
                      </a:r>
                    </a:p>
                  </a:txBody>
                  <a:tcPr marL="0" marT="72000" marB="36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2195722"/>
                  </a:ext>
                </a:extLst>
              </a:tr>
              <a:tr h="249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ore-KR" sz="700" b="1" dirty="0">
                          <a:solidFill>
                            <a:srgbClr val="282C4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gRPC</a:t>
                      </a:r>
                      <a:endParaRPr lang="en-US" altLang="ko-Kore-KR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ko-KR" sz="55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proto3 </a:t>
                      </a:r>
                    </a:p>
                  </a:txBody>
                  <a:tcPr marL="0" marT="72000" marB="36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90900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9081F75-928E-79EE-CC15-E96FDEDC8F83}"/>
              </a:ext>
            </a:extLst>
          </p:cNvPr>
          <p:cNvSpPr txBox="1"/>
          <p:nvPr/>
        </p:nvSpPr>
        <p:spPr>
          <a:xfrm>
            <a:off x="42330" y="9814020"/>
            <a:ext cx="1608513" cy="76944"/>
          </a:xfrm>
          <a:prstGeom prst="rect">
            <a:avLst/>
          </a:prstGeom>
          <a:noFill/>
        </p:spPr>
        <p:txBody>
          <a:bodyPr wrap="square" lIns="0" tIns="0" bIns="0" rtlCol="0">
            <a:spAutoFit/>
          </a:bodyPr>
          <a:lstStyle/>
          <a:p>
            <a:r>
              <a:rPr lang="en-US" altLang="ko-KR" sz="5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Seung Jun Park, 2022 Resume</a:t>
            </a:r>
            <a:endParaRPr lang="en-US" altLang="ko-KR" sz="500" dirty="0">
              <a:solidFill>
                <a:srgbClr val="D2D0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슬라이드 번호 개체 틀 13">
            <a:extLst>
              <a:ext uri="{FF2B5EF4-FFF2-40B4-BE49-F238E27FC236}">
                <a16:creationId xmlns:a16="http://schemas.microsoft.com/office/drawing/2014/main" id="{C4797F57-997C-5341-B8D5-0315D5A44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24730" y="9519979"/>
            <a:ext cx="1543050" cy="127598"/>
          </a:xfrm>
        </p:spPr>
        <p:txBody>
          <a:bodyPr/>
          <a:lstStyle/>
          <a:p>
            <a:fld id="{CEB19F84-CDA6-4942-84A4-CE5B8D0EDB00}" type="slidenum">
              <a:rPr lang="ko-KR" altLang="en-US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pPr/>
              <a:t>1</a:t>
            </a:fld>
            <a:endParaRPr lang="ko-KR" altLang="en-US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ECC1F21-5ECA-EDED-20F9-C9F0B4C8479D}"/>
              </a:ext>
            </a:extLst>
          </p:cNvPr>
          <p:cNvSpPr/>
          <p:nvPr/>
        </p:nvSpPr>
        <p:spPr>
          <a:xfrm>
            <a:off x="0" y="9761786"/>
            <a:ext cx="6858000" cy="142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255B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D1EBCF-D993-0AFC-FF6F-8AE6146FAF42}"/>
              </a:ext>
            </a:extLst>
          </p:cNvPr>
          <p:cNvSpPr txBox="1"/>
          <p:nvPr/>
        </p:nvSpPr>
        <p:spPr>
          <a:xfrm>
            <a:off x="5249487" y="9792970"/>
            <a:ext cx="1608513" cy="84639"/>
          </a:xfrm>
          <a:prstGeom prst="rect">
            <a:avLst/>
          </a:prstGeom>
          <a:noFill/>
        </p:spPr>
        <p:txBody>
          <a:bodyPr wrap="square" lIns="0" tIns="0" bIns="0" rtlCol="0">
            <a:spAutoFit/>
          </a:bodyPr>
          <a:lstStyle/>
          <a:p>
            <a:pPr algn="r"/>
            <a:r>
              <a:rPr lang="en-US" altLang="ko-KR" sz="55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Seung Jun Park, 2022 </a:t>
            </a:r>
            <a:r>
              <a:rPr lang="ko-KR" altLang="en-US" sz="55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경력기술서</a:t>
            </a:r>
            <a:endParaRPr lang="en-US" altLang="ko-KR" sz="550" dirty="0">
              <a:solidFill>
                <a:srgbClr val="D2D0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DC4EA0-34CD-1FFA-49EA-388DAEEAC2E2}"/>
              </a:ext>
            </a:extLst>
          </p:cNvPr>
          <p:cNvSpPr txBox="1"/>
          <p:nvPr/>
        </p:nvSpPr>
        <p:spPr>
          <a:xfrm>
            <a:off x="5136904" y="736718"/>
            <a:ext cx="1632496" cy="577338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Incheon, Korea</a:t>
            </a:r>
          </a:p>
          <a:p>
            <a:pPr algn="r">
              <a:lnSpc>
                <a:spcPct val="150000"/>
              </a:lnSpc>
            </a:pP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010 2472 8929</a:t>
            </a:r>
          </a:p>
          <a:p>
            <a:pPr algn="r">
              <a:lnSpc>
                <a:spcPct val="150000"/>
              </a:lnSpc>
            </a:pP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seungjun.park025@gmail.co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</a:t>
            </a:r>
            <a:endParaRPr lang="en-US" altLang="ko-KR" sz="105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직선 연결선 20">
            <a:extLst>
              <a:ext uri="{FF2B5EF4-FFF2-40B4-BE49-F238E27FC236}">
                <a16:creationId xmlns:a16="http://schemas.microsoft.com/office/drawing/2014/main" id="{5FE4ACCF-6E2C-A07C-3DDA-26FFC0BDDE7E}"/>
              </a:ext>
            </a:extLst>
          </p:cNvPr>
          <p:cNvCxnSpPr>
            <a:cxnSpLocks/>
          </p:cNvCxnSpPr>
          <p:nvPr/>
        </p:nvCxnSpPr>
        <p:spPr>
          <a:xfrm>
            <a:off x="267164" y="586547"/>
            <a:ext cx="3013781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ACD9010-CA4A-AF39-1D13-A535D833309D}"/>
              </a:ext>
            </a:extLst>
          </p:cNvPr>
          <p:cNvSpPr txBox="1"/>
          <p:nvPr/>
        </p:nvSpPr>
        <p:spPr>
          <a:xfrm>
            <a:off x="1648044" y="9474038"/>
            <a:ext cx="3561913" cy="233782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rgbClr val="282C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ko-KR" altLang="en-US" sz="700" dirty="0">
                <a:solidFill>
                  <a:srgbClr val="282C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뒷장 계속 </a:t>
            </a:r>
            <a:r>
              <a:rPr lang="en-US" altLang="ko-KR" sz="700" dirty="0">
                <a:solidFill>
                  <a:srgbClr val="282C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en-US" altLang="ko-KR" sz="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996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533462F-80AA-A166-EAB7-7FC39FB69A3F}"/>
              </a:ext>
            </a:extLst>
          </p:cNvPr>
          <p:cNvSpPr/>
          <p:nvPr/>
        </p:nvSpPr>
        <p:spPr>
          <a:xfrm>
            <a:off x="0" y="9761786"/>
            <a:ext cx="6858000" cy="142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255B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61A70D5-FBBB-017D-184E-E8FB2FADA9CB}"/>
              </a:ext>
            </a:extLst>
          </p:cNvPr>
          <p:cNvSpPr/>
          <p:nvPr/>
        </p:nvSpPr>
        <p:spPr>
          <a:xfrm>
            <a:off x="-12044" y="-11377"/>
            <a:ext cx="6866710" cy="44146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8C97F6-3DCE-5BC4-CAF6-E42D2AC5DA34}"/>
              </a:ext>
            </a:extLst>
          </p:cNvPr>
          <p:cNvSpPr txBox="1"/>
          <p:nvPr/>
        </p:nvSpPr>
        <p:spPr>
          <a:xfrm>
            <a:off x="111724" y="63132"/>
            <a:ext cx="6486660" cy="321435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 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경력 기술서</a:t>
            </a:r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박승준</a:t>
            </a:r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Junior Backend Engineer</a:t>
            </a:r>
          </a:p>
          <a:p>
            <a:pPr>
              <a:lnSpc>
                <a:spcPct val="150000"/>
              </a:lnSpc>
            </a:pPr>
            <a:r>
              <a:rPr lang="en-US" altLang="ko-KR" sz="600" dirty="0">
                <a:solidFill>
                  <a:srgbClr val="D2D0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 &amp; .NET Specialist | 2x AWS Certified</a:t>
            </a:r>
            <a:endParaRPr lang="en-US" altLang="ko-KR" sz="700" dirty="0">
              <a:solidFill>
                <a:srgbClr val="D2D0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90E250F-3F3E-DEB6-9BE7-183C121906BB}"/>
              </a:ext>
            </a:extLst>
          </p:cNvPr>
          <p:cNvGrpSpPr/>
          <p:nvPr/>
        </p:nvGrpSpPr>
        <p:grpSpPr>
          <a:xfrm>
            <a:off x="471968" y="517987"/>
            <a:ext cx="5914065" cy="341753"/>
            <a:chOff x="539489" y="642558"/>
            <a:chExt cx="5914065" cy="34175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A434BB-784A-3303-8D03-4C6978314971}"/>
                </a:ext>
              </a:extLst>
            </p:cNvPr>
            <p:cNvSpPr txBox="1"/>
            <p:nvPr/>
          </p:nvSpPr>
          <p:spPr>
            <a:xfrm>
              <a:off x="539489" y="642558"/>
              <a:ext cx="1807734" cy="334835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dirty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상세 업무 내용 </a:t>
              </a:r>
              <a:r>
                <a:rPr lang="en-US" altLang="ko-KR" sz="1200" b="1" dirty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(1</a:t>
              </a:r>
              <a:r>
                <a:rPr lang="ko-KR" altLang="en-US" sz="1200" b="1" dirty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 </a:t>
              </a:r>
              <a:r>
                <a:rPr lang="en-US" altLang="ko-KR" sz="1200" b="1" dirty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/</a:t>
              </a:r>
              <a:r>
                <a:rPr lang="ko-KR" altLang="en-US" sz="1200" b="1" dirty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 </a:t>
              </a:r>
              <a:r>
                <a:rPr lang="en-US" altLang="ko-KR" sz="1200" b="1" dirty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2)</a:t>
              </a:r>
            </a:p>
          </p:txBody>
        </p:sp>
        <p:cxnSp>
          <p:nvCxnSpPr>
            <p:cNvPr id="8" name="직선 연결선 20">
              <a:extLst>
                <a:ext uri="{FF2B5EF4-FFF2-40B4-BE49-F238E27FC236}">
                  <a16:creationId xmlns:a16="http://schemas.microsoft.com/office/drawing/2014/main" id="{466D1C39-6E63-AB1B-76A6-3A369CC974E7}"/>
                </a:ext>
              </a:extLst>
            </p:cNvPr>
            <p:cNvCxnSpPr>
              <a:cxnSpLocks/>
            </p:cNvCxnSpPr>
            <p:nvPr/>
          </p:nvCxnSpPr>
          <p:spPr>
            <a:xfrm>
              <a:off x="539491" y="984311"/>
              <a:ext cx="5914063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CE6D58D-ED34-E21A-6D0B-DE331D96821A}"/>
              </a:ext>
            </a:extLst>
          </p:cNvPr>
          <p:cNvSpPr txBox="1"/>
          <p:nvPr/>
        </p:nvSpPr>
        <p:spPr>
          <a:xfrm>
            <a:off x="536264" y="863454"/>
            <a:ext cx="5914062" cy="22393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 항목에서는 경력 기술서의 첫 페이지에 기술한 총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개의 프로젝트에 대한 상세 업무 내용을 기술합니다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ko-KR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목차</a:t>
            </a:r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ore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AGV Automation System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ore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Semiconductor EQ Message Host Refactoring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ore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Application Support / Maintenance</a:t>
            </a:r>
          </a:p>
          <a:p>
            <a:pPr defTabSz="241200">
              <a:lnSpc>
                <a:spcPct val="150000"/>
              </a:lnSpc>
            </a:pPr>
            <a:endParaRPr lang="en-US" altLang="ko-Kore-KR" sz="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685800" latinLnBrk="1">
              <a:lnSpc>
                <a:spcPct val="150000"/>
              </a:lnSpc>
              <a:defRPr/>
            </a:pPr>
            <a:b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</a:b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lvl="0" defTabSz="685800" latinLnBrk="1">
              <a:lnSpc>
                <a:spcPct val="150000"/>
              </a:lnSpc>
              <a:defRPr/>
            </a:pPr>
            <a:endParaRPr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ore-KR" sz="1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ore-KR" sz="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DDDDCA8C-2485-D155-0725-DB28C7A92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488352"/>
              </p:ext>
            </p:extLst>
          </p:nvPr>
        </p:nvGraphicFramePr>
        <p:xfrm>
          <a:off x="471968" y="2030775"/>
          <a:ext cx="5743302" cy="7249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3302">
                  <a:extLst>
                    <a:ext uri="{9D8B030D-6E8A-4147-A177-3AD203B41FA5}">
                      <a16:colId xmlns:a16="http://schemas.microsoft.com/office/drawing/2014/main" val="3737770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28600" marR="0" lvl="0" indent="-22860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en-US" altLang="ko-Kore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AGV Automation System</a:t>
                      </a: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Project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JCET StatsChipPAC Korea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co., Ltd. / Software Developer</a:t>
                      </a:r>
                      <a:b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2021.04 ~ 2022.03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업무 개요</a:t>
                      </a: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AGV(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로봇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을 사용한 물류 자동화 시스템 구축 프로젝트에서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MCS(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물류의 이동을 제어하는 시스템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을 개발하였습니다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사용 기술</a:t>
                      </a: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.NET 6.0, gRPC, EF6(ORM)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사용 도구</a:t>
                      </a:r>
                      <a:br>
                        <a:rPr kumimoji="0" lang="en-US" altLang="ko-KR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JetBrain Rider, Oracle Data Modeler, Oracle Quest Toad</a:t>
                      </a:r>
                    </a:p>
                    <a:p>
                      <a:pPr marL="0" marR="0" lvl="0" indent="0" algn="l" defTabSz="1800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업무 내용</a:t>
                      </a: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gRPC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를 사용하여 로봇 업체 측의 제어 프로그램과 통신할 수 있는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Interface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를 개발함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물류 이동 명령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데이터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를 정의하고 명령에 대한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state machine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을 설계함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Oracle Data Modeler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를 사용하여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MCS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의 데이터의 모델링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을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수행함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EF6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와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.NET6.0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을 사용하여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MCS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를 개발함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ore-KR" altLang="en-US" sz="7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4230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kumimoji="0" lang="en-US" altLang="ko-Kore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Semiconductor EQ Message Host</a:t>
                      </a: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Refactoring</a:t>
                      </a:r>
                      <a:endParaRPr kumimoji="0" lang="en-US" altLang="ko-KR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JCET StatsChipPAC Korea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co., Ltd. / Software Developer</a:t>
                      </a:r>
                      <a:b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2021.04 ~ 2022.03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업무 개요</a:t>
                      </a: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반도체 장비로부터 수신되는 메세지를 처리하는 호스트 프로그램의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Refactoring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을 진행하였습니다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사용 기술</a:t>
                      </a: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.NET 6.0,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Channel, Docker,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Dapper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사용 도구</a:t>
                      </a:r>
                      <a:b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Visual Studio 2022, VS Code, Oracle Quest Toad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업무 내용</a:t>
                      </a:r>
                      <a:b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</a:b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Host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의 직렬 처리 방식을 병렬 방식으로 변경하기 위해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Decoupled Architecture</a:t>
                      </a:r>
                      <a:r>
                        <a:rPr kumimoji="0" lang="en-US" altLang="ko-Kore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¹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로 프로그램의 구조를 변경함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파일에서 관리되던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IP, Port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등과 같은 장비의 구성 정보를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DB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에서 관리하도록 프로그램의 구조를 변경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²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함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host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가 비정상적으로 종료되는 경우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해당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host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가 자동으로 재시작 되도록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docker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를 사용해 운영 환경을 구축함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br>
                        <a:rPr kumimoji="0" lang="en-US" altLang="ko-KR" sz="6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endParaRPr kumimoji="0" lang="en-US" altLang="ko-KR" sz="7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3545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228600" marR="0" lvl="0" indent="-22860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이 구현에서는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Host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의 주요 기능을 수신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처리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전송의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가지 범주를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channel(Queue)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로 분리하였습니다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각 채널은 제한된 수의 쓰레드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(consumer)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가 채널을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polling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하여 메세지를 병렬로 처리하도록 구현하였습니다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228600" marR="0" lvl="0" indent="-22860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Host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는 구성 정보를 식별하는 장비의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ID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를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environment variable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에서 참조할 수 있도록 변경하였습니다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354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7496064"/>
                  </a:ext>
                </a:extLst>
              </a:tr>
            </a:tbl>
          </a:graphicData>
        </a:graphic>
      </p:graphicFrame>
      <p:sp>
        <p:nvSpPr>
          <p:cNvPr id="6" name="슬라이드 번호 개체 틀 13">
            <a:extLst>
              <a:ext uri="{FF2B5EF4-FFF2-40B4-BE49-F238E27FC236}">
                <a16:creationId xmlns:a16="http://schemas.microsoft.com/office/drawing/2014/main" id="{B92D20D6-836D-1C46-F610-CADAE8453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24730" y="9519979"/>
            <a:ext cx="1543050" cy="127598"/>
          </a:xfrm>
        </p:spPr>
        <p:txBody>
          <a:bodyPr/>
          <a:lstStyle/>
          <a:p>
            <a:fld id="{CEB19F84-CDA6-4942-84A4-CE5B8D0EDB00}" type="slidenum">
              <a:rPr lang="ko-KR" altLang="en-US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pPr/>
              <a:t>2</a:t>
            </a:fld>
            <a:endParaRPr lang="ko-KR" altLang="en-US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EE2090-994E-9189-8416-4EC63F037149}"/>
              </a:ext>
            </a:extLst>
          </p:cNvPr>
          <p:cNvSpPr txBox="1"/>
          <p:nvPr/>
        </p:nvSpPr>
        <p:spPr>
          <a:xfrm>
            <a:off x="5249487" y="9792970"/>
            <a:ext cx="1608513" cy="84639"/>
          </a:xfrm>
          <a:prstGeom prst="rect">
            <a:avLst/>
          </a:prstGeom>
          <a:noFill/>
        </p:spPr>
        <p:txBody>
          <a:bodyPr wrap="square" lIns="0" tIns="0" bIns="0" rtlCol="0">
            <a:spAutoFit/>
          </a:bodyPr>
          <a:lstStyle/>
          <a:p>
            <a:pPr algn="r"/>
            <a:r>
              <a:rPr lang="en-US" altLang="ko-KR" sz="55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Seung Jun Park, 2022 </a:t>
            </a:r>
            <a:r>
              <a:rPr lang="ko-KR" altLang="en-US" sz="55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경력기술서</a:t>
            </a:r>
            <a:endParaRPr lang="en-US" altLang="ko-KR" sz="550" dirty="0">
              <a:solidFill>
                <a:srgbClr val="D2D0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" name="직선 연결선 5">
            <a:extLst>
              <a:ext uri="{FF2B5EF4-FFF2-40B4-BE49-F238E27FC236}">
                <a16:creationId xmlns:a16="http://schemas.microsoft.com/office/drawing/2014/main" id="{03BDBBE0-9F6F-D1C2-05A0-EA9DFD08ADF9}"/>
              </a:ext>
            </a:extLst>
          </p:cNvPr>
          <p:cNvCxnSpPr>
            <a:cxnSpLocks/>
          </p:cNvCxnSpPr>
          <p:nvPr/>
        </p:nvCxnSpPr>
        <p:spPr>
          <a:xfrm>
            <a:off x="303143" y="9401083"/>
            <a:ext cx="6251713" cy="0"/>
          </a:xfrm>
          <a:prstGeom prst="line">
            <a:avLst/>
          </a:prstGeom>
          <a:ln w="254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446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562D4FF-8F45-F814-BECA-C3E2D41560B0}"/>
              </a:ext>
            </a:extLst>
          </p:cNvPr>
          <p:cNvSpPr/>
          <p:nvPr/>
        </p:nvSpPr>
        <p:spPr>
          <a:xfrm>
            <a:off x="-12044" y="-11377"/>
            <a:ext cx="6866710" cy="44146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1" name="직선 연결선 5">
            <a:extLst>
              <a:ext uri="{FF2B5EF4-FFF2-40B4-BE49-F238E27FC236}">
                <a16:creationId xmlns:a16="http://schemas.microsoft.com/office/drawing/2014/main" id="{CDC58FA5-7200-6229-1DE0-3D776CC1E650}"/>
              </a:ext>
            </a:extLst>
          </p:cNvPr>
          <p:cNvCxnSpPr>
            <a:cxnSpLocks/>
          </p:cNvCxnSpPr>
          <p:nvPr/>
        </p:nvCxnSpPr>
        <p:spPr>
          <a:xfrm>
            <a:off x="303143" y="9401083"/>
            <a:ext cx="6251713" cy="0"/>
          </a:xfrm>
          <a:prstGeom prst="line">
            <a:avLst/>
          </a:prstGeom>
          <a:ln w="254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61A40B-A3CF-F6F7-262E-ABCD2774988E}"/>
              </a:ext>
            </a:extLst>
          </p:cNvPr>
          <p:cNvSpPr/>
          <p:nvPr/>
        </p:nvSpPr>
        <p:spPr>
          <a:xfrm>
            <a:off x="0" y="9761786"/>
            <a:ext cx="6858000" cy="142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255B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21FD3BA-AC24-6D86-F381-0D61C5342CF7}"/>
              </a:ext>
            </a:extLst>
          </p:cNvPr>
          <p:cNvGrpSpPr/>
          <p:nvPr/>
        </p:nvGrpSpPr>
        <p:grpSpPr>
          <a:xfrm>
            <a:off x="471968" y="517987"/>
            <a:ext cx="5914065" cy="341753"/>
            <a:chOff x="539489" y="642558"/>
            <a:chExt cx="5914065" cy="34175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716131D-3A25-8AAC-83B2-3929FBC6991E}"/>
                </a:ext>
              </a:extLst>
            </p:cNvPr>
            <p:cNvSpPr txBox="1"/>
            <p:nvPr/>
          </p:nvSpPr>
          <p:spPr>
            <a:xfrm>
              <a:off x="539489" y="642558"/>
              <a:ext cx="1807734" cy="334835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dirty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상세 업무 내용 </a:t>
              </a:r>
              <a:r>
                <a:rPr lang="en-US" altLang="ko-KR" sz="1200" b="1" dirty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(2</a:t>
              </a:r>
              <a:r>
                <a:rPr lang="ko-KR" altLang="en-US" sz="1200" b="1" dirty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 </a:t>
              </a:r>
              <a:r>
                <a:rPr lang="en-US" altLang="ko-KR" sz="1200" b="1" dirty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/</a:t>
              </a:r>
              <a:r>
                <a:rPr lang="ko-KR" altLang="en-US" sz="1200" b="1" dirty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 </a:t>
              </a:r>
              <a:r>
                <a:rPr lang="en-US" altLang="ko-KR" sz="1200" b="1" dirty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2)</a:t>
              </a: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3D1ECE85-5180-5962-654F-B3B3B4FC32CF}"/>
                </a:ext>
              </a:extLst>
            </p:cNvPr>
            <p:cNvCxnSpPr>
              <a:cxnSpLocks/>
            </p:cNvCxnSpPr>
            <p:nvPr/>
          </p:nvCxnSpPr>
          <p:spPr>
            <a:xfrm>
              <a:off x="539491" y="984311"/>
              <a:ext cx="5914063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E4AD0B3-194F-2640-FF1F-7BBFBCB1C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783741"/>
              </p:ext>
            </p:extLst>
          </p:nvPr>
        </p:nvGraphicFramePr>
        <p:xfrm>
          <a:off x="496427" y="866659"/>
          <a:ext cx="5849768" cy="52814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9768">
                  <a:extLst>
                    <a:ext uri="{9D8B030D-6E8A-4147-A177-3AD203B41FA5}">
                      <a16:colId xmlns:a16="http://schemas.microsoft.com/office/drawing/2014/main" val="432119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ko-Kore-KR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en-US" altLang="ko-KR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Web Application Support / Maintenance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JCET StatsChipPAC Korea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co., Ltd. / Software Developer</a:t>
                      </a:r>
                      <a:b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2019.14 ~ 2021.07</a:t>
                      </a: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업무 개요</a:t>
                      </a: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생산팀의 요구사항을 사내 웹 포털에 적용하고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 웹 포털의 운영을 관리하는 업무를 수행하였습니다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사용 기술</a:t>
                      </a: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ASP.NET, Oracle,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Jenkins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사용 도구</a:t>
                      </a:r>
                      <a:b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Visual Studio 2017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  <a:t>업무 내용</a:t>
                      </a:r>
                      <a:b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Arial" panose="020B0604020202020204" pitchFamily="34" charset="0"/>
                        </a:rPr>
                      </a:b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사내 공용 </a:t>
                      </a:r>
                      <a:r>
                        <a:rPr kumimoji="0" lang="en-US" altLang="ko-Kore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CRUD </a:t>
                      </a: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템플릿</a:t>
                      </a:r>
                      <a:r>
                        <a:rPr kumimoji="0" lang="en-US" altLang="ko-Kore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ore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개발</a:t>
                      </a: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–</a:t>
                      </a: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CRUD</a:t>
                      </a:r>
                      <a:b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</a:b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 구현의 어려움을 이유로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Update, Delete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 기능을 구현하지 않은 채 개설된 생산팀 업무 페이지가 다수 존재하였음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.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 </a:t>
                      </a:r>
                      <a:b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</a:b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 사내 공용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CRUD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템플릿을 개발하고 이를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prod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 환경에 적용함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.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 이후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 생산팀에게 데이터 관리 업무를 위임함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.</a:t>
                      </a:r>
                      <a:b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</a:b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 개발자가 직접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DB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에 접속하여 생산팀의 데이터를 수정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 삭제하는 반복적인 데이터 관리 업무를 줄이는데 기여함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ore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Jenkins</a:t>
                      </a: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를 사용한 </a:t>
                      </a: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CI/CD</a:t>
                      </a: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 구성</a:t>
                      </a:r>
                      <a:b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</a:b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복사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 붙여넣기 기능을 이용해 배포하던 기존 방식을 개선하기 위해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Jenkins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를 도입함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.</a:t>
                      </a:r>
                      <a:b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</a:b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Jenkins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CI/CD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 적용 이후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 기존 배포 과정에서 주로 발생됐던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code conflict,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web config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파일 변경 등의 로 인한 장애가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년 이상 발생되지 않음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marR="0" lvl="0" indent="-17145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34" charset="-127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생산팀 요청사항 개발 및 반영</a:t>
                      </a:r>
                      <a:b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</a:b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생산팀에서 업무에 필요한 기능을 웹 페이지에 적용하는 역할을 수행함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.</a:t>
                      </a:r>
                      <a:b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</a:b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 현업과 직접 대화를 통해 생산 현장의 요구사항을 분석해보며 의사소통 능력을 향상시킬 수 있었음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.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3545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ore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1913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altLang="ko-Kore-KR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3545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061948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8ACC7A6-F08E-5550-C347-D7A41287F305}"/>
              </a:ext>
            </a:extLst>
          </p:cNvPr>
          <p:cNvSpPr txBox="1"/>
          <p:nvPr/>
        </p:nvSpPr>
        <p:spPr>
          <a:xfrm>
            <a:off x="111724" y="63132"/>
            <a:ext cx="6486660" cy="321435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 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경력 기술서</a:t>
            </a:r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박승준</a:t>
            </a:r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Junior Backend Engineer</a:t>
            </a:r>
          </a:p>
          <a:p>
            <a:pPr>
              <a:lnSpc>
                <a:spcPct val="150000"/>
              </a:lnSpc>
            </a:pPr>
            <a:r>
              <a:rPr lang="en-US" altLang="ko-KR" sz="600" dirty="0">
                <a:solidFill>
                  <a:srgbClr val="D2D0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 &amp; .NET Specialist | 2x AWS Certified</a:t>
            </a:r>
            <a:endParaRPr lang="en-US" altLang="ko-KR" sz="700" dirty="0">
              <a:solidFill>
                <a:srgbClr val="D2D0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슬라이드 번호 개체 틀 13">
            <a:extLst>
              <a:ext uri="{FF2B5EF4-FFF2-40B4-BE49-F238E27FC236}">
                <a16:creationId xmlns:a16="http://schemas.microsoft.com/office/drawing/2014/main" id="{E44BB590-5211-ABD0-60F0-9D2C11AF2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24730" y="9519979"/>
            <a:ext cx="1543050" cy="127598"/>
          </a:xfrm>
        </p:spPr>
        <p:txBody>
          <a:bodyPr/>
          <a:lstStyle/>
          <a:p>
            <a:fld id="{CEB19F84-CDA6-4942-84A4-CE5B8D0EDB00}" type="slidenum">
              <a:rPr lang="ko-KR" altLang="en-US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pPr/>
              <a:t>3</a:t>
            </a:fld>
            <a:endParaRPr lang="ko-KR" altLang="en-US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78B581-0E16-FDD2-3CEB-29DDDE87536F}"/>
              </a:ext>
            </a:extLst>
          </p:cNvPr>
          <p:cNvSpPr txBox="1"/>
          <p:nvPr/>
        </p:nvSpPr>
        <p:spPr>
          <a:xfrm>
            <a:off x="5249487" y="9792970"/>
            <a:ext cx="1608513" cy="84639"/>
          </a:xfrm>
          <a:prstGeom prst="rect">
            <a:avLst/>
          </a:prstGeom>
          <a:noFill/>
        </p:spPr>
        <p:txBody>
          <a:bodyPr wrap="square" lIns="0" tIns="0" bIns="0" rtlCol="0">
            <a:spAutoFit/>
          </a:bodyPr>
          <a:lstStyle/>
          <a:p>
            <a:pPr algn="r"/>
            <a:r>
              <a:rPr lang="en-US" altLang="ko-KR" sz="55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Seung Jun Park, 2022 </a:t>
            </a:r>
            <a:r>
              <a:rPr lang="ko-KR" altLang="en-US" sz="55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경력기술서</a:t>
            </a:r>
            <a:endParaRPr lang="en-US" altLang="ko-KR" sz="550" dirty="0">
              <a:solidFill>
                <a:srgbClr val="D2D0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590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261A70D5-FBBB-017D-184E-E8FB2FADA9CB}"/>
              </a:ext>
            </a:extLst>
          </p:cNvPr>
          <p:cNvSpPr/>
          <p:nvPr/>
        </p:nvSpPr>
        <p:spPr>
          <a:xfrm>
            <a:off x="-12044" y="-11377"/>
            <a:ext cx="6866710" cy="44146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" name="직선 연결선 5">
            <a:extLst>
              <a:ext uri="{FF2B5EF4-FFF2-40B4-BE49-F238E27FC236}">
                <a16:creationId xmlns:a16="http://schemas.microsoft.com/office/drawing/2014/main" id="{978BE29E-23A0-C9B6-B0FA-9D1058EF827C}"/>
              </a:ext>
            </a:extLst>
          </p:cNvPr>
          <p:cNvCxnSpPr>
            <a:cxnSpLocks/>
          </p:cNvCxnSpPr>
          <p:nvPr/>
        </p:nvCxnSpPr>
        <p:spPr>
          <a:xfrm>
            <a:off x="303143" y="9401083"/>
            <a:ext cx="6251713" cy="0"/>
          </a:xfrm>
          <a:prstGeom prst="line">
            <a:avLst/>
          </a:prstGeom>
          <a:ln w="254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21FD3BA-AC24-6D86-F381-0D61C5342CF7}"/>
              </a:ext>
            </a:extLst>
          </p:cNvPr>
          <p:cNvGrpSpPr/>
          <p:nvPr/>
        </p:nvGrpSpPr>
        <p:grpSpPr>
          <a:xfrm>
            <a:off x="471968" y="517987"/>
            <a:ext cx="5914065" cy="341753"/>
            <a:chOff x="539489" y="642558"/>
            <a:chExt cx="5914065" cy="34175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716131D-3A25-8AAC-83B2-3929FBC6991E}"/>
                </a:ext>
              </a:extLst>
            </p:cNvPr>
            <p:cNvSpPr txBox="1"/>
            <p:nvPr/>
          </p:nvSpPr>
          <p:spPr>
            <a:xfrm>
              <a:off x="539489" y="642558"/>
              <a:ext cx="1807734" cy="334835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dirty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증빙 자료 </a:t>
              </a:r>
              <a:endParaRPr lang="en-US" altLang="ko-KR" sz="12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3D1ECE85-5180-5962-654F-B3B3B4FC32CF}"/>
                </a:ext>
              </a:extLst>
            </p:cNvPr>
            <p:cNvCxnSpPr>
              <a:cxnSpLocks/>
            </p:cNvCxnSpPr>
            <p:nvPr/>
          </p:nvCxnSpPr>
          <p:spPr>
            <a:xfrm>
              <a:off x="539491" y="984311"/>
              <a:ext cx="5914063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025ED67-FFC6-D191-AA65-72F3579D24CF}"/>
              </a:ext>
            </a:extLst>
          </p:cNvPr>
          <p:cNvSpPr txBox="1"/>
          <p:nvPr/>
        </p:nvSpPr>
        <p:spPr>
          <a:xfrm>
            <a:off x="471968" y="868053"/>
            <a:ext cx="5914062" cy="253980"/>
          </a:xfrm>
          <a:prstGeom prst="rect">
            <a:avLst/>
          </a:prstGeom>
          <a:noFill/>
          <a:ln>
            <a:noFill/>
          </a:ln>
        </p:spPr>
        <p:txBody>
          <a:bodyPr wrap="square" l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 항목에서는 본 서류에 기록한 경력의 증빙 자료를 기재합니다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1BC5D2B-C764-BEC4-2581-E4B7E2B9A265}"/>
              </a:ext>
            </a:extLst>
          </p:cNvPr>
          <p:cNvGraphicFramePr>
            <a:graphicFrameLocks noGrp="1"/>
          </p:cNvGraphicFramePr>
          <p:nvPr/>
        </p:nvGraphicFramePr>
        <p:xfrm>
          <a:off x="536818" y="1242856"/>
          <a:ext cx="5529262" cy="4078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658">
                  <a:extLst>
                    <a:ext uri="{9D8B030D-6E8A-4147-A177-3AD203B41FA5}">
                      <a16:colId xmlns:a16="http://schemas.microsoft.com/office/drawing/2014/main" val="292229902"/>
                    </a:ext>
                  </a:extLst>
                </a:gridCol>
                <a:gridCol w="468465">
                  <a:extLst>
                    <a:ext uri="{9D8B030D-6E8A-4147-A177-3AD203B41FA5}">
                      <a16:colId xmlns:a16="http://schemas.microsoft.com/office/drawing/2014/main" val="3082824828"/>
                    </a:ext>
                  </a:extLst>
                </a:gridCol>
                <a:gridCol w="4163139">
                  <a:extLst>
                    <a:ext uri="{9D8B030D-6E8A-4147-A177-3AD203B41FA5}">
                      <a16:colId xmlns:a16="http://schemas.microsoft.com/office/drawing/2014/main" val="1367764628"/>
                    </a:ext>
                  </a:extLst>
                </a:gridCol>
              </a:tblGrid>
              <a:tr h="154144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경력</a:t>
                      </a:r>
                      <a:endParaRPr lang="ko-Kore-KR" altLang="en-US" sz="105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0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ko-Kore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82C43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JCET StatsChipPAC Korea Co., Ltd.</a:t>
                      </a:r>
                      <a:endParaRPr lang="ko-Kore-KR" altLang="en-US" sz="800" b="1" dirty="0">
                        <a:solidFill>
                          <a:srgbClr val="53545C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97619"/>
                  </a:ext>
                </a:extLst>
              </a:tr>
              <a:tr h="3865052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lang="ko-Kore-KR" altLang="en-US" sz="800" b="0" dirty="0">
                          <a:solidFill>
                            <a:srgbClr val="255B72"/>
                          </a:solidFill>
                          <a:latin typeface="+mn-ea"/>
                          <a:ea typeface="+mn-ea"/>
                        </a:rPr>
                        <a:t>나이</a:t>
                      </a:r>
                      <a:r>
                        <a:rPr lang="ko-KR" altLang="en-US" sz="800" b="0" dirty="0">
                          <a:solidFill>
                            <a:srgbClr val="255B72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rgbClr val="255B72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rgbClr val="255B72"/>
                          </a:solidFill>
                          <a:latin typeface="+mn-ea"/>
                          <a:ea typeface="+mn-ea"/>
                        </a:rPr>
                        <a:t>만</a:t>
                      </a:r>
                      <a:r>
                        <a:rPr lang="en-US" altLang="ko-KR" sz="800" b="0" dirty="0">
                          <a:solidFill>
                            <a:srgbClr val="255B72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ore-KR" altLang="en-US" sz="800" b="0" dirty="0">
                        <a:solidFill>
                          <a:srgbClr val="255B72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 sz="800" b="0" dirty="0">
                        <a:solidFill>
                          <a:srgbClr val="53545C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3993290"/>
                  </a:ext>
                </a:extLst>
              </a:tr>
            </a:tbl>
          </a:graphicData>
        </a:graphic>
      </p:graphicFrame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8B11ADAD-5646-737E-A18A-E42AFA1D90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574" y="1548208"/>
            <a:ext cx="2550210" cy="36705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E4E516-2F54-A4E8-DAFA-D621AFCD1BB7}"/>
              </a:ext>
            </a:extLst>
          </p:cNvPr>
          <p:cNvSpPr txBox="1"/>
          <p:nvPr/>
        </p:nvSpPr>
        <p:spPr>
          <a:xfrm>
            <a:off x="111724" y="63132"/>
            <a:ext cx="6486660" cy="321435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 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경력 기술서</a:t>
            </a:r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박승준</a:t>
            </a:r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Junior Backend Engineer</a:t>
            </a:r>
          </a:p>
          <a:p>
            <a:pPr>
              <a:lnSpc>
                <a:spcPct val="150000"/>
              </a:lnSpc>
            </a:pPr>
            <a:r>
              <a:rPr lang="en-US" altLang="ko-KR" sz="600" dirty="0">
                <a:solidFill>
                  <a:srgbClr val="D2D0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 &amp; .NET Specialist | 2x AWS Certified</a:t>
            </a:r>
            <a:endParaRPr lang="en-US" altLang="ko-KR" sz="700" dirty="0">
              <a:solidFill>
                <a:srgbClr val="D2D0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슬라이드 번호 개체 틀 13">
            <a:extLst>
              <a:ext uri="{FF2B5EF4-FFF2-40B4-BE49-F238E27FC236}">
                <a16:creationId xmlns:a16="http://schemas.microsoft.com/office/drawing/2014/main" id="{74BC71C0-7CEB-4F03-B3BB-FBD25354E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24730" y="9519979"/>
            <a:ext cx="1543050" cy="127598"/>
          </a:xfrm>
        </p:spPr>
        <p:txBody>
          <a:bodyPr/>
          <a:lstStyle/>
          <a:p>
            <a:fld id="{CEB19F84-CDA6-4942-84A4-CE5B8D0EDB00}" type="slidenum">
              <a:rPr lang="ko-KR" altLang="en-US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pPr/>
              <a:t>4</a:t>
            </a:fld>
            <a:endParaRPr lang="ko-KR" altLang="en-US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F1ED0BE-3F79-7080-4F31-896BC8BA5CD7}"/>
              </a:ext>
            </a:extLst>
          </p:cNvPr>
          <p:cNvSpPr/>
          <p:nvPr/>
        </p:nvSpPr>
        <p:spPr>
          <a:xfrm>
            <a:off x="0" y="9761786"/>
            <a:ext cx="6858000" cy="142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255B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AB0C86-ED28-FBD6-8EA8-F6B35014D840}"/>
              </a:ext>
            </a:extLst>
          </p:cNvPr>
          <p:cNvSpPr txBox="1"/>
          <p:nvPr/>
        </p:nvSpPr>
        <p:spPr>
          <a:xfrm>
            <a:off x="5249487" y="9792970"/>
            <a:ext cx="1608513" cy="84639"/>
          </a:xfrm>
          <a:prstGeom prst="rect">
            <a:avLst/>
          </a:prstGeom>
          <a:noFill/>
        </p:spPr>
        <p:txBody>
          <a:bodyPr wrap="square" lIns="0" tIns="0" bIns="0" rtlCol="0">
            <a:spAutoFit/>
          </a:bodyPr>
          <a:lstStyle/>
          <a:p>
            <a:pPr algn="r"/>
            <a:r>
              <a:rPr lang="en-US" altLang="ko-KR" sz="55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Seung Jun Park, 2022 </a:t>
            </a:r>
            <a:r>
              <a:rPr lang="ko-KR" altLang="en-US" sz="55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경력기술서</a:t>
            </a:r>
            <a:endParaRPr lang="en-US" altLang="ko-KR" sz="550" dirty="0">
              <a:solidFill>
                <a:srgbClr val="D2D0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857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78321</TotalTime>
  <Words>1136</Words>
  <Application>Microsoft Macintosh PowerPoint</Application>
  <PresentationFormat>A4 용지(210x297mm)</PresentationFormat>
  <Paragraphs>156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Seung Jun</dc:creator>
  <cp:lastModifiedBy>PARK SeungJun (JSCK-IT)</cp:lastModifiedBy>
  <cp:revision>216</cp:revision>
  <cp:lastPrinted>2022-09-22T06:42:11Z</cp:lastPrinted>
  <dcterms:created xsi:type="dcterms:W3CDTF">2019-12-14T03:40:34Z</dcterms:created>
  <dcterms:modified xsi:type="dcterms:W3CDTF">2022-10-19T11:27:30Z</dcterms:modified>
</cp:coreProperties>
</file>