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695" r:id="rId4"/>
    <p:sldMasterId id="2147483707" r:id="rId5"/>
  </p:sldMasterIdLst>
  <p:notesMasterIdLst>
    <p:notesMasterId r:id="rId16"/>
  </p:notesMasterIdLst>
  <p:sldIdLst>
    <p:sldId id="257" r:id="rId6"/>
    <p:sldId id="259" r:id="rId7"/>
    <p:sldId id="282" r:id="rId8"/>
    <p:sldId id="268" r:id="rId9"/>
    <p:sldId id="274" r:id="rId10"/>
    <p:sldId id="278" r:id="rId11"/>
    <p:sldId id="283" r:id="rId12"/>
    <p:sldId id="279" r:id="rId13"/>
    <p:sldId id="281"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571BF-6B4F-4AE0-9C90-086E4BEE0910}" type="datetimeFigureOut">
              <a:rPr lang="en-US" smtClean="0"/>
              <a:t>18-Apr-17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F6B0A-8ED6-4238-8D6B-4DB6F9C63D0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6A1D164-B33D-4403-8B09-EB3C0309BC7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8126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97E157-E0D5-46B4-9986-DBFE9E7E9A3F}"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2436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F6B0A-8ED6-4238-8D6B-4DB6F9C63D06}" type="slidenum">
              <a:rPr lang="en-US" smtClean="0"/>
              <a:t>2</a:t>
            </a:fld>
            <a:endParaRPr lang="en-US"/>
          </a:p>
        </p:txBody>
      </p:sp>
    </p:spTree>
    <p:extLst>
      <p:ext uri="{BB962C8B-B14F-4D97-AF65-F5344CB8AC3E}">
        <p14:creationId xmlns:p14="http://schemas.microsoft.com/office/powerpoint/2010/main" val="374290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97E157-E0D5-46B4-9986-DBFE9E7E9A3F}"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6970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FC2E8B4-0AB8-487D-804C-069996F1194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6196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F6B0A-8ED6-4238-8D6B-4DB6F9C63D06}" type="slidenum">
              <a:rPr lang="en-US" smtClean="0"/>
              <a:t>5</a:t>
            </a:fld>
            <a:endParaRPr lang="en-US"/>
          </a:p>
        </p:txBody>
      </p:sp>
    </p:spTree>
    <p:extLst>
      <p:ext uri="{BB962C8B-B14F-4D97-AF65-F5344CB8AC3E}">
        <p14:creationId xmlns:p14="http://schemas.microsoft.com/office/powerpoint/2010/main" val="166399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F6B0A-8ED6-4238-8D6B-4DB6F9C63D06}" type="slidenum">
              <a:rPr lang="en-US" smtClean="0"/>
              <a:t>6</a:t>
            </a:fld>
            <a:endParaRPr lang="en-US"/>
          </a:p>
        </p:txBody>
      </p:sp>
    </p:spTree>
    <p:extLst>
      <p:ext uri="{BB962C8B-B14F-4D97-AF65-F5344CB8AC3E}">
        <p14:creationId xmlns:p14="http://schemas.microsoft.com/office/powerpoint/2010/main" val="280051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F6B0A-8ED6-4238-8D6B-4DB6F9C63D06}" type="slidenum">
              <a:rPr lang="en-US" smtClean="0"/>
              <a:t>7</a:t>
            </a:fld>
            <a:endParaRPr lang="en-US"/>
          </a:p>
        </p:txBody>
      </p:sp>
    </p:spTree>
    <p:extLst>
      <p:ext uri="{BB962C8B-B14F-4D97-AF65-F5344CB8AC3E}">
        <p14:creationId xmlns:p14="http://schemas.microsoft.com/office/powerpoint/2010/main" val="418080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97E157-E0D5-46B4-9986-DBFE9E7E9A3F}"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672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97E157-E0D5-46B4-9986-DBFE9E7E9A3F}"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18-Apr-17</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34635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2084172"/>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8124" y="41190"/>
            <a:ext cx="1475771" cy="622285"/>
          </a:xfrm>
          <a:prstGeom prst="rect">
            <a:avLst/>
          </a:prstGeom>
        </p:spPr>
      </p:pic>
    </p:spTree>
    <p:extLst>
      <p:ext uri="{BB962C8B-B14F-4D97-AF65-F5344CB8AC3E}">
        <p14:creationId xmlns:p14="http://schemas.microsoft.com/office/powerpoint/2010/main" val="462973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06730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35124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07099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33358"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63940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69240"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8592456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537566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311450" y="6137625"/>
            <a:ext cx="2261816"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358091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756270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742752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10009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5" y="0"/>
            <a:ext cx="12190269" cy="6857999"/>
          </a:xfrm>
          <a:prstGeom prst="rect">
            <a:avLst/>
          </a:prstGeom>
        </p:spPr>
      </p:pic>
      <p:sp>
        <p:nvSpPr>
          <p:cNvPr id="12" name="Rectangle 11"/>
          <p:cNvSpPr/>
          <p:nvPr userDrawn="1"/>
        </p:nvSpPr>
        <p:spPr bwMode="gray">
          <a:xfrm>
            <a:off x="269239" y="2084172"/>
            <a:ext cx="7171399" cy="3586208"/>
          </a:xfrm>
          <a:prstGeom prst="rect">
            <a:avLst/>
          </a:prstGeom>
          <a:solidFill>
            <a:schemeClr val="tx2">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a:t>Presentation title</a:t>
            </a:r>
          </a:p>
        </p:txBody>
      </p:sp>
      <p:sp>
        <p:nvSpPr>
          <p:cNvPr id="14"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6061422"/>
            <a:ext cx="1522404" cy="32616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9834" y="107807"/>
            <a:ext cx="1475771" cy="622285"/>
          </a:xfrm>
          <a:prstGeom prst="rect">
            <a:avLst/>
          </a:prstGeom>
        </p:spPr>
      </p:pic>
    </p:spTree>
    <p:extLst>
      <p:ext uri="{BB962C8B-B14F-4D97-AF65-F5344CB8AC3E}">
        <p14:creationId xmlns:p14="http://schemas.microsoft.com/office/powerpoint/2010/main" val="3648540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22513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743281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645587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79310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Tree>
    <p:extLst>
      <p:ext uri="{BB962C8B-B14F-4D97-AF65-F5344CB8AC3E}">
        <p14:creationId xmlns:p14="http://schemas.microsoft.com/office/powerpoint/2010/main" val="17675028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a:t>Author Name</a:t>
            </a:r>
          </a:p>
          <a:p>
            <a:pPr lvl="0"/>
            <a:r>
              <a:rPr lang="en-US"/>
              <a:t>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522724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40082492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6141878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72218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p>
        </p:txBody>
      </p:sp>
      <p:sp>
        <p:nvSpPr>
          <p:cNvPr id="5" name="TextBox 4"/>
          <p:cNvSpPr txBox="1"/>
          <p:nvPr userDrawn="1"/>
        </p:nvSpPr>
        <p:spPr>
          <a:xfrm>
            <a:off x="10055209" y="6242391"/>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159210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10" name="Rectangle 9"/>
          <p:cNvSpPr/>
          <p:nvPr userDrawn="1"/>
        </p:nvSpPr>
        <p:spPr bwMode="gray">
          <a:xfrm>
            <a:off x="269239" y="2084187"/>
            <a:ext cx="6274974" cy="3586208"/>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7683" y="2084187"/>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69239" y="3877290"/>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6061766"/>
            <a:ext cx="1522404" cy="32616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Tree>
    <p:extLst>
      <p:ext uri="{BB962C8B-B14F-4D97-AF65-F5344CB8AC3E}">
        <p14:creationId xmlns:p14="http://schemas.microsoft.com/office/powerpoint/2010/main" val="3698353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366141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401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414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0696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041994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9349D5-D37D-4458-B6F2-5681961A093C}"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145153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49D5-D37D-4458-B6F2-5681961A093C}"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1121318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9349D5-D37D-4458-B6F2-5681961A093C}"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3896816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349D5-D37D-4458-B6F2-5681961A093C}"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16048201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349D5-D37D-4458-B6F2-5681961A093C}" type="datetimeFigureOut">
              <a:rPr lang="en-US" smtClean="0"/>
              <a:t>18-Apr-17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176062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 y="-1"/>
            <a:ext cx="12190272" cy="6858001"/>
          </a:xfrm>
          <a:prstGeom prst="rect">
            <a:avLst/>
          </a:prstGeom>
        </p:spPr>
      </p:pic>
      <p:sp>
        <p:nvSpPr>
          <p:cNvPr id="12" name="Rectangle 11"/>
          <p:cNvSpPr/>
          <p:nvPr userDrawn="1"/>
        </p:nvSpPr>
        <p:spPr bwMode="gray">
          <a:xfrm>
            <a:off x="269302" y="2084186"/>
            <a:ext cx="7171399" cy="358619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bwMode="ltGray">
          <a:xfrm>
            <a:off x="269240" y="3875719"/>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a:t>Speaker Name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221011" y="6052890"/>
            <a:ext cx="1522404" cy="32616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558" y="108652"/>
            <a:ext cx="1475771" cy="622285"/>
          </a:xfrm>
          <a:prstGeom prst="rect">
            <a:avLst/>
          </a:prstGeom>
        </p:spPr>
      </p:pic>
    </p:spTree>
    <p:extLst>
      <p:ext uri="{BB962C8B-B14F-4D97-AF65-F5344CB8AC3E}">
        <p14:creationId xmlns:p14="http://schemas.microsoft.com/office/powerpoint/2010/main" val="1655974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349D5-D37D-4458-B6F2-5681961A093C}" type="datetimeFigureOut">
              <a:rPr lang="en-US" smtClean="0"/>
              <a:t>18-Apr-17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2964945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49D5-D37D-4458-B6F2-5681961A093C}" type="datetimeFigureOut">
              <a:rPr lang="en-US" smtClean="0"/>
              <a:t>18-Apr-17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3267539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9349D5-D37D-4458-B6F2-5681961A093C}"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12878114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9349D5-D37D-4458-B6F2-5681961A093C}"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683919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49D5-D37D-4458-B6F2-5681961A093C}"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41488130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49D5-D37D-4458-B6F2-5681961A093C}"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5B3E6-2DE4-469C-A77A-3401E1AC0720}" type="slidenum">
              <a:rPr lang="en-US" smtClean="0"/>
              <a:t>‹#›</a:t>
            </a:fld>
            <a:endParaRPr lang="en-US"/>
          </a:p>
        </p:txBody>
      </p:sp>
    </p:spTree>
    <p:extLst>
      <p:ext uri="{BB962C8B-B14F-4D97-AF65-F5344CB8AC3E}">
        <p14:creationId xmlns:p14="http://schemas.microsoft.com/office/powerpoint/2010/main" val="2885803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2084172"/>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8124" y="41190"/>
            <a:ext cx="1475771" cy="622285"/>
          </a:xfrm>
          <a:prstGeom prst="rect">
            <a:avLst/>
          </a:prstGeom>
        </p:spPr>
      </p:pic>
    </p:spTree>
    <p:extLst>
      <p:ext uri="{BB962C8B-B14F-4D97-AF65-F5344CB8AC3E}">
        <p14:creationId xmlns:p14="http://schemas.microsoft.com/office/powerpoint/2010/main" val="1556704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5" y="0"/>
            <a:ext cx="12190269" cy="6857999"/>
          </a:xfrm>
          <a:prstGeom prst="rect">
            <a:avLst/>
          </a:prstGeom>
        </p:spPr>
      </p:pic>
      <p:sp>
        <p:nvSpPr>
          <p:cNvPr id="12" name="Rectangle 11"/>
          <p:cNvSpPr/>
          <p:nvPr userDrawn="1"/>
        </p:nvSpPr>
        <p:spPr bwMode="gray">
          <a:xfrm>
            <a:off x="269239" y="2084172"/>
            <a:ext cx="7171399" cy="3586208"/>
          </a:xfrm>
          <a:prstGeom prst="rect">
            <a:avLst/>
          </a:prstGeom>
          <a:solidFill>
            <a:schemeClr val="tx2">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a:t>Presentation title</a:t>
            </a:r>
          </a:p>
        </p:txBody>
      </p:sp>
      <p:sp>
        <p:nvSpPr>
          <p:cNvPr id="14"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6061422"/>
            <a:ext cx="1522404" cy="32616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9834" y="107807"/>
            <a:ext cx="1475771" cy="622285"/>
          </a:xfrm>
          <a:prstGeom prst="rect">
            <a:avLst/>
          </a:prstGeom>
        </p:spPr>
      </p:pic>
    </p:spTree>
    <p:extLst>
      <p:ext uri="{BB962C8B-B14F-4D97-AF65-F5344CB8AC3E}">
        <p14:creationId xmlns:p14="http://schemas.microsoft.com/office/powerpoint/2010/main" val="970117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10" name="Rectangle 9"/>
          <p:cNvSpPr/>
          <p:nvPr userDrawn="1"/>
        </p:nvSpPr>
        <p:spPr bwMode="gray">
          <a:xfrm>
            <a:off x="269239" y="2084187"/>
            <a:ext cx="6274974" cy="3586208"/>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7683" y="2084187"/>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69239" y="3877290"/>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Speaker Name</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6061766"/>
            <a:ext cx="1522404" cy="32616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Tree>
    <p:extLst>
      <p:ext uri="{BB962C8B-B14F-4D97-AF65-F5344CB8AC3E}">
        <p14:creationId xmlns:p14="http://schemas.microsoft.com/office/powerpoint/2010/main" val="208812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 y="-1"/>
            <a:ext cx="12190272" cy="6858001"/>
          </a:xfrm>
          <a:prstGeom prst="rect">
            <a:avLst/>
          </a:prstGeom>
        </p:spPr>
      </p:pic>
      <p:sp>
        <p:nvSpPr>
          <p:cNvPr id="12" name="Rectangle 11"/>
          <p:cNvSpPr/>
          <p:nvPr userDrawn="1"/>
        </p:nvSpPr>
        <p:spPr bwMode="gray">
          <a:xfrm>
            <a:off x="269302" y="2084186"/>
            <a:ext cx="7171399" cy="358619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bwMode="ltGray">
          <a:xfrm>
            <a:off x="269240" y="3875719"/>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a:t>Speaker Name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221011" y="6052890"/>
            <a:ext cx="1522404" cy="32616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558" y="108652"/>
            <a:ext cx="1475771" cy="622285"/>
          </a:xfrm>
          <a:prstGeom prst="rect">
            <a:avLst/>
          </a:prstGeom>
        </p:spPr>
      </p:pic>
    </p:spTree>
    <p:extLst>
      <p:ext uri="{BB962C8B-B14F-4D97-AF65-F5344CB8AC3E}">
        <p14:creationId xmlns:p14="http://schemas.microsoft.com/office/powerpoint/2010/main" val="2168737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Tree>
    <p:extLst>
      <p:ext uri="{BB962C8B-B14F-4D97-AF65-F5344CB8AC3E}">
        <p14:creationId xmlns:p14="http://schemas.microsoft.com/office/powerpoint/2010/main" val="672804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Tree>
    <p:extLst>
      <p:ext uri="{BB962C8B-B14F-4D97-AF65-F5344CB8AC3E}">
        <p14:creationId xmlns:p14="http://schemas.microsoft.com/office/powerpoint/2010/main" val="3513108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468489" y="216355"/>
            <a:ext cx="1585405" cy="339664"/>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2" name="TextBox 1"/>
          <p:cNvSpPr txBox="1"/>
          <p:nvPr userDrawn="1"/>
        </p:nvSpPr>
        <p:spPr>
          <a:xfrm>
            <a:off x="194536"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03394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9900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2363915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160839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759961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612842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24171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33358"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701466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69240"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490294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468489" y="216355"/>
            <a:ext cx="1585405" cy="339664"/>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2" name="TextBox 1"/>
          <p:cNvSpPr txBox="1"/>
          <p:nvPr userDrawn="1"/>
        </p:nvSpPr>
        <p:spPr>
          <a:xfrm>
            <a:off x="194536" y="6115014"/>
            <a:ext cx="2239815" cy="534132"/>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 </a:t>
            </a:r>
            <a:endParaRPr lang="en-US" sz="1765">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5570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0812968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311450" y="6137625"/>
            <a:ext cx="2261816"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1765" baseline="0">
                <a:gradFill>
                  <a:gsLst>
                    <a:gs pos="2917">
                      <a:schemeClr val="tx1"/>
                    </a:gs>
                    <a:gs pos="30000">
                      <a:schemeClr val="tx1"/>
                    </a:gs>
                  </a:gsLst>
                  <a:lin ang="5400000" scaled="0"/>
                </a:gradFill>
              </a:rPr>
              <a:t> 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5282794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31911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50238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0803086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464767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7573644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075340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7964265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Tree>
    <p:extLst>
      <p:ext uri="{BB962C8B-B14F-4D97-AF65-F5344CB8AC3E}">
        <p14:creationId xmlns:p14="http://schemas.microsoft.com/office/powerpoint/2010/main" val="4154310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72771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a:t>Author Name</a:t>
            </a:r>
          </a:p>
          <a:p>
            <a:pPr lvl="0"/>
            <a:r>
              <a:rPr lang="en-US"/>
              <a:t>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6" name="TextBox 5"/>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7985758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6700364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5" name="TextBox 4"/>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779557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298708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p>
        </p:txBody>
      </p:sp>
      <p:sp>
        <p:nvSpPr>
          <p:cNvPr id="5" name="TextBox 4"/>
          <p:cNvSpPr txBox="1"/>
          <p:nvPr userDrawn="1"/>
        </p:nvSpPr>
        <p:spPr>
          <a:xfrm>
            <a:off x="10055209" y="6242391"/>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99595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8124" y="6115014"/>
            <a:ext cx="1475771" cy="622285"/>
          </a:xfrm>
          <a:prstGeom prst="rect">
            <a:avLst/>
          </a:prstGeom>
        </p:spPr>
      </p:pic>
      <p:sp>
        <p:nvSpPr>
          <p:cNvPr id="4" name="TextBox 3"/>
          <p:cNvSpPr txBox="1"/>
          <p:nvPr userDrawn="1"/>
        </p:nvSpPr>
        <p:spPr>
          <a:xfrm>
            <a:off x="257555" y="6115014"/>
            <a:ext cx="2283817" cy="615609"/>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Microsoft</a:t>
            </a:r>
            <a:r>
              <a:rPr lang="en-US" sz="2353" baseline="0">
                <a:gradFill>
                  <a:gsLst>
                    <a:gs pos="2917">
                      <a:schemeClr val="tx1"/>
                    </a:gs>
                    <a:gs pos="30000">
                      <a:schemeClr val="tx1"/>
                    </a:gs>
                  </a:gsLst>
                  <a:lin ang="5400000" scaled="0"/>
                </a:gradFill>
              </a:rPr>
              <a:t> </a:t>
            </a:r>
            <a:r>
              <a:rPr lang="en-US" sz="1765" baseline="0">
                <a:gradFill>
                  <a:gsLst>
                    <a:gs pos="2917">
                      <a:schemeClr val="tx1"/>
                    </a:gs>
                    <a:gs pos="30000">
                      <a:schemeClr val="tx1"/>
                    </a:gs>
                  </a:gsLst>
                  <a:lin ang="5400000" scaled="0"/>
                </a:gradFill>
              </a:rPr>
              <a:t>Services</a:t>
            </a:r>
            <a:r>
              <a:rPr lang="en-US" sz="2353" baseline="0">
                <a:gradFill>
                  <a:gsLst>
                    <a:gs pos="2917">
                      <a:schemeClr val="tx1"/>
                    </a:gs>
                    <a:gs pos="30000">
                      <a:schemeClr val="tx1"/>
                    </a:gs>
                  </a:gsLst>
                  <a:lin ang="5400000" scaled="0"/>
                </a:gradFill>
              </a:rPr>
              <a:t> </a:t>
            </a: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5222306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14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313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681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029973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798621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3131598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image" Target="../media/image1.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82634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8540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85991"/>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349D5-D37D-4458-B6F2-5681961A093C}" type="datetimeFigureOut">
              <a:rPr lang="en-US" smtClean="0"/>
              <a:t>18-Apr-17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5B3E6-2DE4-469C-A77A-3401E1AC0720}" type="slidenum">
              <a:rPr lang="en-US" smtClean="0"/>
              <a:t>‹#›</a:t>
            </a:fld>
            <a:endParaRPr lang="en-US"/>
          </a:p>
        </p:txBody>
      </p:sp>
    </p:spTree>
    <p:extLst>
      <p:ext uri="{BB962C8B-B14F-4D97-AF65-F5344CB8AC3E}">
        <p14:creationId xmlns:p14="http://schemas.microsoft.com/office/powerpoint/2010/main" val="251956651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kern="1200">
          <a:solidFill>
            <a:schemeClr val="tx1">
              <a:lumMod val="65000"/>
              <a:lumOff val="35000"/>
            </a:schemeClr>
          </a:solidFill>
          <a:latin typeface="Helvetica BQ"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0080979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 id="2147483740" r:id="rId33"/>
    <p:sldLayoutId id="2147483741" r:id="rId3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7683" y="1374889"/>
            <a:ext cx="6276530" cy="2540252"/>
          </a:xfrm>
        </p:spPr>
        <p:txBody>
          <a:bodyPr/>
          <a:lstStyle/>
          <a:p>
            <a:br>
              <a:rPr lang="en-US"/>
            </a:br>
            <a:r>
              <a:rPr lang="en-US" sz="4000" b="1"/>
              <a:t>Cortana Integration with Dynamics 365</a:t>
            </a:r>
            <a:endParaRPr lang="en-US" b="1"/>
          </a:p>
        </p:txBody>
      </p:sp>
      <p:sp>
        <p:nvSpPr>
          <p:cNvPr id="5" name="Text Placeholder 4"/>
          <p:cNvSpPr>
            <a:spLocks noGrp="1"/>
          </p:cNvSpPr>
          <p:nvPr>
            <p:ph type="body" sz="quarter" idx="14"/>
          </p:nvPr>
        </p:nvSpPr>
        <p:spPr>
          <a:xfrm>
            <a:off x="267683" y="5219700"/>
            <a:ext cx="6276530" cy="424582"/>
          </a:xfrm>
        </p:spPr>
        <p:txBody>
          <a:bodyPr/>
          <a:lstStyle/>
          <a:p>
            <a:r>
              <a:rPr lang="en-US" sz="1600" dirty="0"/>
              <a:t>Mohammed Farhan Ali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084" y="4579498"/>
            <a:ext cx="819779" cy="819779"/>
          </a:xfrm>
          <a:prstGeom prst="rect">
            <a:avLst/>
          </a:prstGeom>
        </p:spPr>
      </p:pic>
    </p:spTree>
    <p:extLst>
      <p:ext uri="{BB962C8B-B14F-4D97-AF65-F5344CB8AC3E}">
        <p14:creationId xmlns:p14="http://schemas.microsoft.com/office/powerpoint/2010/main" val="3256200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0466" y="1453466"/>
            <a:ext cx="3951069" cy="3951069"/>
          </a:xfrm>
          <a:prstGeom prst="rect">
            <a:avLst/>
          </a:prstGeom>
        </p:spPr>
      </p:pic>
    </p:spTree>
    <p:extLst>
      <p:ext uri="{BB962C8B-B14F-4D97-AF65-F5344CB8AC3E}">
        <p14:creationId xmlns:p14="http://schemas.microsoft.com/office/powerpoint/2010/main" val="706312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1" y="487"/>
            <a:ext cx="12192000" cy="6857027"/>
          </a:xfrm>
          <a:prstGeom prst="rect">
            <a:avLst/>
          </a:prstGeom>
        </p:spPr>
      </p:pic>
      <p:sp>
        <p:nvSpPr>
          <p:cNvPr id="4" name="Title 3"/>
          <p:cNvSpPr>
            <a:spLocks noGrp="1"/>
          </p:cNvSpPr>
          <p:nvPr>
            <p:ph type="title"/>
          </p:nvPr>
        </p:nvSpPr>
        <p:spPr/>
        <p:txBody>
          <a:bodyPr/>
          <a:lstStyle/>
          <a:p>
            <a:r>
              <a:rPr lang="en-US"/>
              <a:t>Agenda</a:t>
            </a:r>
          </a:p>
        </p:txBody>
      </p:sp>
      <p:sp>
        <p:nvSpPr>
          <p:cNvPr id="6" name="TextBox 5"/>
          <p:cNvSpPr txBox="1"/>
          <p:nvPr/>
        </p:nvSpPr>
        <p:spPr>
          <a:xfrm>
            <a:off x="866855" y="2084363"/>
            <a:ext cx="5677357" cy="2041162"/>
          </a:xfrm>
          <a:prstGeom prst="rect">
            <a:avLst/>
          </a:prstGeom>
          <a:noFill/>
        </p:spPr>
        <p:txBody>
          <a:bodyPr wrap="square" lIns="179285" tIns="143428" rIns="179285" bIns="143428" rtlCol="0">
            <a:spAutoFit/>
          </a:bodyPr>
          <a:lstStyle/>
          <a:p>
            <a:pPr marL="514350" indent="-514350" defTabSz="896386">
              <a:lnSpc>
                <a:spcPct val="90000"/>
              </a:lnSpc>
              <a:spcAft>
                <a:spcPts val="588"/>
              </a:spcAft>
              <a:buFont typeface="+mj-lt"/>
              <a:buAutoNum type="arabicPeriod"/>
            </a:pPr>
            <a:r>
              <a:rPr lang="en-US" sz="2745" kern="0">
                <a:gradFill>
                  <a:gsLst>
                    <a:gs pos="2917">
                      <a:schemeClr val="accent1"/>
                    </a:gs>
                    <a:gs pos="30000">
                      <a:schemeClr val="accent1"/>
                    </a:gs>
                  </a:gsLst>
                  <a:lin ang="5400000" scaled="0"/>
                </a:gradFill>
                <a:latin typeface="+mj-lt"/>
              </a:rPr>
              <a:t>Introduction</a:t>
            </a:r>
          </a:p>
          <a:p>
            <a:pPr marL="514350" indent="-514350" defTabSz="896386">
              <a:lnSpc>
                <a:spcPct val="90000"/>
              </a:lnSpc>
              <a:spcAft>
                <a:spcPts val="588"/>
              </a:spcAft>
              <a:buFont typeface="+mj-lt"/>
              <a:buAutoNum type="arabicPeriod"/>
            </a:pPr>
            <a:r>
              <a:rPr lang="en-US" sz="2745" kern="0">
                <a:gradFill>
                  <a:gsLst>
                    <a:gs pos="2917">
                      <a:schemeClr val="accent1"/>
                    </a:gs>
                    <a:gs pos="30000">
                      <a:schemeClr val="accent1"/>
                    </a:gs>
                  </a:gsLst>
                  <a:lin ang="5400000" scaled="0"/>
                </a:gradFill>
                <a:latin typeface="+mj-lt"/>
              </a:rPr>
              <a:t>Use Case</a:t>
            </a:r>
          </a:p>
          <a:p>
            <a:pPr marL="514350" indent="-514350" defTabSz="896386">
              <a:lnSpc>
                <a:spcPct val="90000"/>
              </a:lnSpc>
              <a:spcAft>
                <a:spcPts val="588"/>
              </a:spcAft>
              <a:buFont typeface="+mj-lt"/>
              <a:buAutoNum type="arabicPeriod"/>
            </a:pPr>
            <a:r>
              <a:rPr lang="en-US" sz="2745" kern="0">
                <a:gradFill>
                  <a:gsLst>
                    <a:gs pos="2917">
                      <a:schemeClr val="accent1"/>
                    </a:gs>
                    <a:gs pos="30000">
                      <a:schemeClr val="accent1"/>
                    </a:gs>
                  </a:gsLst>
                  <a:lin ang="5400000" scaled="0"/>
                </a:gradFill>
                <a:latin typeface="+mj-lt"/>
              </a:rPr>
              <a:t>Steps for Integration</a:t>
            </a:r>
            <a:endParaRPr lang="en-US" sz="2745" kern="0">
              <a:gradFill>
                <a:gsLst>
                  <a:gs pos="2917">
                    <a:schemeClr val="accent1"/>
                  </a:gs>
                  <a:gs pos="30000">
                    <a:schemeClr val="accent1"/>
                  </a:gs>
                </a:gsLst>
                <a:lin ang="5400000" scaled="0"/>
              </a:gradFill>
            </a:endParaRPr>
          </a:p>
          <a:p>
            <a:pPr marL="514350" indent="-514350" defTabSz="896386">
              <a:lnSpc>
                <a:spcPct val="90000"/>
              </a:lnSpc>
              <a:spcAft>
                <a:spcPts val="588"/>
              </a:spcAft>
              <a:buFont typeface="+mj-lt"/>
              <a:buAutoNum type="arabicPeriod"/>
            </a:pPr>
            <a:r>
              <a:rPr lang="en-US" sz="2745" kern="0">
                <a:gradFill>
                  <a:gsLst>
                    <a:gs pos="2917">
                      <a:schemeClr val="accent1"/>
                    </a:gs>
                    <a:gs pos="30000">
                      <a:schemeClr val="accent1"/>
                    </a:gs>
                  </a:gsLst>
                  <a:lin ang="5400000" scaled="0"/>
                </a:gradFill>
                <a:latin typeface="+mj-lt"/>
              </a:rPr>
              <a:t>Demo</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3063" y="5769272"/>
            <a:ext cx="819779" cy="819779"/>
          </a:xfrm>
          <a:prstGeom prst="rect">
            <a:avLst/>
          </a:prstGeom>
        </p:spPr>
      </p:pic>
    </p:spTree>
    <p:extLst>
      <p:ext uri="{BB962C8B-B14F-4D97-AF65-F5344CB8AC3E}">
        <p14:creationId xmlns:p14="http://schemas.microsoft.com/office/powerpoint/2010/main" val="251232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863" y="2080006"/>
            <a:ext cx="9859116" cy="2697988"/>
          </a:xfrm>
        </p:spPr>
        <p:txBody>
          <a:bodyPr anchor="ctr"/>
          <a:lstStyle/>
          <a:p>
            <a:r>
              <a:rPr lang="en-US"/>
              <a:t>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608" y="1453466"/>
            <a:ext cx="3951069" cy="3951069"/>
          </a:xfrm>
          <a:prstGeom prst="rect">
            <a:avLst/>
          </a:prstGeom>
        </p:spPr>
      </p:pic>
    </p:spTree>
    <p:extLst>
      <p:ext uri="{BB962C8B-B14F-4D97-AF65-F5344CB8AC3E}">
        <p14:creationId xmlns:p14="http://schemas.microsoft.com/office/powerpoint/2010/main" val="2132670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764" y="2115614"/>
            <a:ext cx="11655840" cy="899665"/>
          </a:xfrm>
        </p:spPr>
        <p:txBody>
          <a:bodyPr/>
          <a:lstStyle/>
          <a:p>
            <a:r>
              <a:rPr lang="en-US" sz="3600"/>
              <a:t>Cortana Integration with Dynamics 365</a:t>
            </a:r>
          </a:p>
        </p:txBody>
      </p:sp>
      <p:sp>
        <p:nvSpPr>
          <p:cNvPr id="3" name="Rectangle 2"/>
          <p:cNvSpPr/>
          <p:nvPr/>
        </p:nvSpPr>
        <p:spPr>
          <a:xfrm>
            <a:off x="687043" y="1599168"/>
            <a:ext cx="10418885"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333333"/>
                </a:solidFill>
                <a:latin typeface="+mj-lt"/>
              </a:rPr>
              <a:t>Cortana is your digital agent. She'll help you get things done.</a:t>
            </a:r>
          </a:p>
        </p:txBody>
      </p:sp>
      <p:sp>
        <p:nvSpPr>
          <p:cNvPr id="4" name="Title 1"/>
          <p:cNvSpPr txBox="1">
            <a:spLocks/>
          </p:cNvSpPr>
          <p:nvPr/>
        </p:nvSpPr>
        <p:spPr>
          <a:xfrm>
            <a:off x="420764" y="809625"/>
            <a:ext cx="11655840" cy="61165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t>What is Cortana? </a:t>
            </a:r>
          </a:p>
        </p:txBody>
      </p:sp>
      <p:sp>
        <p:nvSpPr>
          <p:cNvPr id="5" name="Rectangle 4"/>
          <p:cNvSpPr/>
          <p:nvPr/>
        </p:nvSpPr>
        <p:spPr>
          <a:xfrm>
            <a:off x="687042" y="2866547"/>
            <a:ext cx="10418885" cy="310854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333333"/>
                </a:solidFill>
                <a:latin typeface="+mj-lt"/>
              </a:rPr>
              <a:t>Cortana integration </a:t>
            </a:r>
            <a:r>
              <a:rPr lang="en-US" sz="1600" dirty="0">
                <a:latin typeface="+mj-lt"/>
              </a:rPr>
              <a:t>is available as a Preview feature to organizations that use CRM Online 2016 Update. </a:t>
            </a:r>
          </a:p>
          <a:p>
            <a:endParaRPr lang="en-US" sz="1600" dirty="0">
              <a:latin typeface="+mj-lt"/>
            </a:endParaRPr>
          </a:p>
          <a:p>
            <a:pPr marL="285750" indent="-285750">
              <a:buFont typeface="Arial" panose="020B0604020202020204" pitchFamily="34" charset="0"/>
              <a:buChar char="•"/>
            </a:pPr>
            <a:r>
              <a:rPr lang="en-US" sz="1600" dirty="0">
                <a:latin typeface="+mj-lt"/>
              </a:rPr>
              <a:t>It</a:t>
            </a:r>
            <a:r>
              <a:rPr lang="en-US" sz="1600" dirty="0">
                <a:solidFill>
                  <a:srgbClr val="333333"/>
                </a:solidFill>
                <a:latin typeface="+mj-lt"/>
              </a:rPr>
              <a:t> help users keep track of important Dynamics 365 activities and records such sales activities, accounts, and opportunities which are relevant to salespeople.</a:t>
            </a:r>
          </a:p>
          <a:p>
            <a:pPr marL="285750" indent="-285750">
              <a:buFont typeface="Arial" panose="020B0604020202020204" pitchFamily="34" charset="0"/>
              <a:buChar char="•"/>
            </a:pPr>
            <a:endParaRPr lang="en-US" sz="1600" dirty="0">
              <a:solidFill>
                <a:srgbClr val="333333"/>
              </a:solidFill>
              <a:latin typeface="+mj-lt"/>
            </a:endParaRPr>
          </a:p>
          <a:p>
            <a:pPr marL="285750" indent="-285750">
              <a:buFont typeface="Arial" panose="020B0604020202020204" pitchFamily="34" charset="0"/>
              <a:buChar char="•"/>
            </a:pPr>
            <a:r>
              <a:rPr lang="en-US" sz="1600" dirty="0">
                <a:solidFill>
                  <a:srgbClr val="333333"/>
                </a:solidFill>
                <a:latin typeface="+mj-lt"/>
              </a:rPr>
              <a:t>This project extends Cortana with features and functionality from windows app (as a background task) using voice commands that specify an action or command to execute in CRM.</a:t>
            </a:r>
          </a:p>
          <a:p>
            <a:pPr marL="285750" indent="-285750">
              <a:buFont typeface="Arial" panose="020B0604020202020204" pitchFamily="34" charset="0"/>
              <a:buChar char="•"/>
            </a:pPr>
            <a:endParaRPr lang="en-US" sz="1600" dirty="0">
              <a:solidFill>
                <a:srgbClr val="333333"/>
              </a:solidFill>
              <a:latin typeface="+mj-lt"/>
            </a:endParaRPr>
          </a:p>
          <a:p>
            <a:pPr marL="285750" indent="-285750">
              <a:buFont typeface="Arial" panose="020B0604020202020204" pitchFamily="34" charset="0"/>
              <a:buChar char="•"/>
            </a:pPr>
            <a:r>
              <a:rPr lang="en-US" sz="1600" dirty="0">
                <a:solidFill>
                  <a:srgbClr val="333333"/>
                </a:solidFill>
                <a:latin typeface="+mj-lt"/>
              </a:rPr>
              <a:t>When a voice command is provided, app handles voice command in the background and connects to CRM. After the operation in CRM, it returns all feedback and results through the Cortana canvas and the Cortana voice.</a:t>
            </a:r>
          </a:p>
          <a:p>
            <a:pPr marL="285750" indent="-285750">
              <a:buFont typeface="Arial" panose="020B0604020202020204" pitchFamily="34" charset="0"/>
              <a:buChar char="•"/>
            </a:pPr>
            <a:endParaRPr lang="en-US" dirty="0">
              <a:solidFill>
                <a:srgbClr val="333333"/>
              </a:solidFill>
              <a:latin typeface="+mj-lt"/>
            </a:endParaRPr>
          </a:p>
          <a:p>
            <a:endParaRPr lang="en-US" dirty="0">
              <a:latin typeface="+mj-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063" y="5769272"/>
            <a:ext cx="819779" cy="819779"/>
          </a:xfrm>
          <a:prstGeom prst="rect">
            <a:avLst/>
          </a:prstGeom>
        </p:spPr>
      </p:pic>
    </p:spTree>
    <p:extLst>
      <p:ext uri="{BB962C8B-B14F-4D97-AF65-F5344CB8AC3E}">
        <p14:creationId xmlns:p14="http://schemas.microsoft.com/office/powerpoint/2010/main" val="1440350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85" y="388791"/>
            <a:ext cx="10515600" cy="854075"/>
          </a:xfrm>
        </p:spPr>
        <p:txBody>
          <a:bodyPr>
            <a:normAutofit/>
          </a:bodyPr>
          <a:lstStyle/>
          <a:p>
            <a:r>
              <a:rPr lang="EN-US" sz="4000">
                <a:latin typeface="segoe ui light"/>
              </a:rPr>
              <a:t>Closing ‘Opportunity’ in CRM using Cortana</a:t>
            </a:r>
            <a:endParaRPr lang="EN-US" sz="4000">
              <a:latin typeface="segoe ui light"/>
              <a:cs typeface="Segoe UI Light" panose="020B0502040204020203" pitchFamily="34" charset="0"/>
            </a:endParaRPr>
          </a:p>
        </p:txBody>
      </p:sp>
      <p:sp>
        <p:nvSpPr>
          <p:cNvPr id="3" name="TextBox 2"/>
          <p:cNvSpPr txBox="1"/>
          <p:nvPr/>
        </p:nvSpPr>
        <p:spPr>
          <a:xfrm>
            <a:off x="1031631" y="1749669"/>
            <a:ext cx="1658817"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User passes Opportunity name to Cortana.</a:t>
            </a:r>
          </a:p>
        </p:txBody>
      </p:sp>
      <p:sp>
        <p:nvSpPr>
          <p:cNvPr id="20" name="TextBox 19"/>
          <p:cNvSpPr txBox="1"/>
          <p:nvPr/>
        </p:nvSpPr>
        <p:spPr>
          <a:xfrm>
            <a:off x="3707424" y="1749669"/>
            <a:ext cx="1951892"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Cortana passes the message to the background UWP app</a:t>
            </a:r>
          </a:p>
        </p:txBody>
      </p:sp>
      <p:sp>
        <p:nvSpPr>
          <p:cNvPr id="23" name="TextBox 22"/>
          <p:cNvSpPr txBox="1"/>
          <p:nvPr/>
        </p:nvSpPr>
        <p:spPr>
          <a:xfrm>
            <a:off x="6383217" y="1749667"/>
            <a:ext cx="1855177"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App talks to CRM to look for asked open opportunity</a:t>
            </a:r>
          </a:p>
        </p:txBody>
      </p:sp>
      <p:sp>
        <p:nvSpPr>
          <p:cNvPr id="24" name="TextBox 23"/>
          <p:cNvSpPr txBox="1"/>
          <p:nvPr/>
        </p:nvSpPr>
        <p:spPr>
          <a:xfrm>
            <a:off x="9059010" y="1740876"/>
            <a:ext cx="1887415"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CRM looks for the relevant opportunity and closes it </a:t>
            </a:r>
          </a:p>
        </p:txBody>
      </p:sp>
      <p:sp>
        <p:nvSpPr>
          <p:cNvPr id="25" name="TextBox 24"/>
          <p:cNvSpPr txBox="1"/>
          <p:nvPr/>
        </p:nvSpPr>
        <p:spPr>
          <a:xfrm>
            <a:off x="9059010" y="3633219"/>
            <a:ext cx="1887415"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Success message is sent back to the Cortana</a:t>
            </a:r>
          </a:p>
          <a:p>
            <a:endParaRPr lang="en-US">
              <a:ln w="0"/>
              <a:latin typeface="Segoe UI Light" panose="020B0502040204020203" pitchFamily="34" charset="0"/>
              <a:cs typeface="Segoe UI Light" panose="020B0502040204020203" pitchFamily="34" charset="0"/>
            </a:endParaRPr>
          </a:p>
        </p:txBody>
      </p:sp>
      <p:sp>
        <p:nvSpPr>
          <p:cNvPr id="26" name="TextBox 25"/>
          <p:cNvSpPr txBox="1"/>
          <p:nvPr/>
        </p:nvSpPr>
        <p:spPr>
          <a:xfrm>
            <a:off x="6060832" y="3633219"/>
            <a:ext cx="2177562" cy="1200329"/>
          </a:xfrm>
          <a:prstGeom prst="rect">
            <a:avLst/>
          </a:prstGeom>
          <a:solidFill>
            <a:schemeClr val="accent1">
              <a:lumMod val="60000"/>
              <a:lumOff val="40000"/>
            </a:schemeClr>
          </a:solidFill>
        </p:spPr>
        <p:txBody>
          <a:bodyPr wrap="square" rtlCol="0">
            <a:spAutoFit/>
          </a:bodyPr>
          <a:lstStyle/>
          <a:p>
            <a:r>
              <a:rPr lang="en-US">
                <a:ln w="0"/>
                <a:latin typeface="Segoe UI Light" panose="020B0502040204020203" pitchFamily="34" charset="0"/>
                <a:cs typeface="Segoe UI Light" panose="020B0502040204020203" pitchFamily="34" charset="0"/>
              </a:rPr>
              <a:t>Cortana Canvas is updated and success message is shown to the user.</a:t>
            </a:r>
          </a:p>
        </p:txBody>
      </p:sp>
      <p:sp>
        <p:nvSpPr>
          <p:cNvPr id="9" name="Arrow: Right 8"/>
          <p:cNvSpPr/>
          <p:nvPr/>
        </p:nvSpPr>
        <p:spPr>
          <a:xfrm>
            <a:off x="2913186" y="2130023"/>
            <a:ext cx="571500" cy="439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7" name="Arrow: Right 26"/>
          <p:cNvSpPr/>
          <p:nvPr/>
        </p:nvSpPr>
        <p:spPr>
          <a:xfrm>
            <a:off x="5735516" y="2121232"/>
            <a:ext cx="571500" cy="439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8" name="Arrow: Right 27"/>
          <p:cNvSpPr/>
          <p:nvPr/>
        </p:nvSpPr>
        <p:spPr>
          <a:xfrm>
            <a:off x="8362952" y="2130023"/>
            <a:ext cx="571500" cy="439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4" name="Arrow: Down 13"/>
          <p:cNvSpPr/>
          <p:nvPr/>
        </p:nvSpPr>
        <p:spPr>
          <a:xfrm>
            <a:off x="9781444" y="3017616"/>
            <a:ext cx="442546" cy="539192"/>
          </a:xfrm>
          <a:prstGeom prst="downArrow">
            <a:avLst>
              <a:gd name="adj1" fmla="val 50000"/>
              <a:gd name="adj2" fmla="val 46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17" name="Arrow: Left 16"/>
          <p:cNvSpPr/>
          <p:nvPr/>
        </p:nvSpPr>
        <p:spPr>
          <a:xfrm>
            <a:off x="8437687" y="4044348"/>
            <a:ext cx="422030" cy="3780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30" name="TextBox 29"/>
          <p:cNvSpPr txBox="1"/>
          <p:nvPr/>
        </p:nvSpPr>
        <p:spPr>
          <a:xfrm>
            <a:off x="480036" y="5530124"/>
            <a:ext cx="4045684" cy="738664"/>
          </a:xfrm>
          <a:prstGeom prst="rect">
            <a:avLst/>
          </a:prstGeom>
          <a:noFill/>
        </p:spPr>
        <p:txBody>
          <a:bodyPr wrap="square" rtlCol="0">
            <a:spAutoFit/>
          </a:bodyPr>
          <a:lstStyle/>
          <a:p>
            <a:r>
              <a:rPr lang="en-US" sz="2400">
                <a:latin typeface="Segoe UI Light" panose="020B0502040204020203" pitchFamily="34" charset="0"/>
                <a:cs typeface="Segoe UI Light" panose="020B0502040204020203" pitchFamily="34" charset="0"/>
              </a:rPr>
              <a:t>Limitations</a:t>
            </a:r>
            <a:r>
              <a:rPr lang="en-US">
                <a:latin typeface="Segoe UI Light" panose="020B0502040204020203" pitchFamily="34" charset="0"/>
                <a:cs typeface="Segoe UI Light" panose="020B0502040204020203" pitchFamily="34" charset="0"/>
              </a:rPr>
              <a:t> :</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Works only for Windows as of now.</a:t>
            </a:r>
          </a:p>
        </p:txBody>
      </p:sp>
      <p:sp>
        <p:nvSpPr>
          <p:cNvPr id="16" name="TextBox 15"/>
          <p:cNvSpPr txBox="1"/>
          <p:nvPr/>
        </p:nvSpPr>
        <p:spPr>
          <a:xfrm>
            <a:off x="480036" y="3604790"/>
            <a:ext cx="4866300" cy="2123658"/>
          </a:xfrm>
          <a:prstGeom prst="rect">
            <a:avLst/>
          </a:prstGeom>
          <a:noFill/>
        </p:spPr>
        <p:txBody>
          <a:bodyPr wrap="square" rtlCol="0">
            <a:spAutoFit/>
          </a:bodyPr>
          <a:lstStyle/>
          <a:p>
            <a:r>
              <a:rPr lang="en-US" sz="2400">
                <a:latin typeface="Segoe UI Light" panose="020B0502040204020203" pitchFamily="34" charset="0"/>
                <a:cs typeface="Segoe UI Light" panose="020B0502040204020203" pitchFamily="34" charset="0"/>
              </a:rPr>
              <a:t>Prerequisites</a:t>
            </a:r>
            <a:r>
              <a:rPr lang="en-US">
                <a:latin typeface="Segoe UI Light" panose="020B0502040204020203" pitchFamily="34" charset="0"/>
                <a:cs typeface="Segoe UI Light" panose="020B0502040204020203" pitchFamily="34" charset="0"/>
              </a:rPr>
              <a:t> :</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User should have UWP app installed on the device</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Opportunity is already existing in the system</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User is logged in to CRM instance using UWP app</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063" y="5769272"/>
            <a:ext cx="819779" cy="819779"/>
          </a:xfrm>
          <a:prstGeom prst="rect">
            <a:avLst/>
          </a:prstGeom>
        </p:spPr>
      </p:pic>
    </p:spTree>
    <p:extLst>
      <p:ext uri="{BB962C8B-B14F-4D97-AF65-F5344CB8AC3E}">
        <p14:creationId xmlns:p14="http://schemas.microsoft.com/office/powerpoint/2010/main" val="2086852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9374"/>
            <a:ext cx="10515600" cy="854075"/>
          </a:xfrm>
        </p:spPr>
        <p:txBody>
          <a:bodyPr>
            <a:noAutofit/>
          </a:bodyPr>
          <a:lstStyle/>
          <a:p>
            <a:r>
              <a:rPr lang="en-US" sz="4800">
                <a:latin typeface="Segoe UI Light" panose="020B0502040204020203" pitchFamily="34" charset="0"/>
                <a:cs typeface="Segoe UI Light" panose="020B0502040204020203" pitchFamily="34" charset="0"/>
              </a:rPr>
              <a:t>Steps to Integrate Cortana with CRM</a:t>
            </a:r>
          </a:p>
        </p:txBody>
      </p:sp>
      <p:sp>
        <p:nvSpPr>
          <p:cNvPr id="3" name="Content Placeholder 2"/>
          <p:cNvSpPr>
            <a:spLocks noGrp="1"/>
          </p:cNvSpPr>
          <p:nvPr>
            <p:ph idx="1"/>
          </p:nvPr>
        </p:nvSpPr>
        <p:spPr>
          <a:xfrm>
            <a:off x="838200" y="1485991"/>
            <a:ext cx="10515600" cy="2706492"/>
          </a:xfrm>
        </p:spPr>
        <p:txBody>
          <a:bodyPr>
            <a:normAutofit/>
          </a:bodyPr>
          <a:lstStyle/>
          <a:p>
            <a:r>
              <a:rPr lang="en-US" sz="1900">
                <a:latin typeface="Segoe UI Light" panose="020B0502040204020203" pitchFamily="34" charset="0"/>
                <a:cs typeface="Segoe UI Light" panose="020B0502040204020203" pitchFamily="34" charset="0"/>
              </a:rPr>
              <a:t>Created an app that Cortana invokes in the background.</a:t>
            </a:r>
          </a:p>
          <a:p>
            <a:r>
              <a:rPr lang="en-US" sz="1900">
                <a:latin typeface="Segoe UI Light" panose="020B0502040204020203" pitchFamily="34" charset="0"/>
                <a:cs typeface="Segoe UI Light" panose="020B0502040204020203" pitchFamily="34" charset="0"/>
              </a:rPr>
              <a:t>Created an XML document that defines all the spoken commands that the user can say to initiate actions or invoke commands when activating your app.</a:t>
            </a:r>
          </a:p>
          <a:p>
            <a:r>
              <a:rPr lang="en-US" sz="1900">
                <a:latin typeface="Segoe UI Light" panose="020B0502040204020203" pitchFamily="34" charset="0"/>
                <a:cs typeface="Segoe UI Light" panose="020B0502040204020203" pitchFamily="34" charset="0"/>
              </a:rPr>
              <a:t>Registered the command sets in the XML file when the app is launched.</a:t>
            </a:r>
          </a:p>
          <a:p>
            <a:r>
              <a:rPr lang="en-US" sz="1900">
                <a:latin typeface="Segoe UI Light" panose="020B0502040204020203" pitchFamily="34" charset="0"/>
                <a:cs typeface="Segoe UI Light" panose="020B0502040204020203" pitchFamily="34" charset="0"/>
              </a:rPr>
              <a:t>Handled the background activation of the app service as well as the execution of the voice command.</a:t>
            </a:r>
          </a:p>
          <a:p>
            <a:r>
              <a:rPr lang="en-US" sz="1900">
                <a:latin typeface="Segoe UI Light" panose="020B0502040204020203" pitchFamily="34" charset="0"/>
                <a:cs typeface="Segoe UI Light" panose="020B0502040204020203" pitchFamily="34" charset="0"/>
              </a:rPr>
              <a:t>Display and speak the appropriate feedback to the voice command within Cortana.</a:t>
            </a:r>
          </a:p>
        </p:txBody>
      </p:sp>
      <p:grpSp>
        <p:nvGrpSpPr>
          <p:cNvPr id="16" name="Group 15"/>
          <p:cNvGrpSpPr/>
          <p:nvPr/>
        </p:nvGrpSpPr>
        <p:grpSpPr>
          <a:xfrm>
            <a:off x="4937819" y="4755125"/>
            <a:ext cx="1528442" cy="1766151"/>
            <a:chOff x="4896235" y="4819650"/>
            <a:chExt cx="1528442" cy="1766151"/>
          </a:xfrm>
        </p:grpSpPr>
        <p:pic>
          <p:nvPicPr>
            <p:cNvPr id="4" name="Picture 3"/>
            <p:cNvPicPr>
              <a:picLocks noChangeAspect="1"/>
            </p:cNvPicPr>
            <p:nvPr/>
          </p:nvPicPr>
          <p:blipFill>
            <a:blip r:embed="rId3"/>
            <a:stretch>
              <a:fillRect/>
            </a:stretch>
          </p:blipFill>
          <p:spPr>
            <a:xfrm>
              <a:off x="5477077" y="4819650"/>
              <a:ext cx="947600" cy="1766151"/>
            </a:xfrm>
            <a:prstGeom prst="rect">
              <a:avLst/>
            </a:prstGeom>
          </p:spPr>
        </p:pic>
        <p:pic>
          <p:nvPicPr>
            <p:cNvPr id="5" name="Picture 4"/>
            <p:cNvPicPr>
              <a:picLocks noChangeAspect="1"/>
            </p:cNvPicPr>
            <p:nvPr/>
          </p:nvPicPr>
          <p:blipFill>
            <a:blip r:embed="rId4"/>
            <a:stretch>
              <a:fillRect/>
            </a:stretch>
          </p:blipFill>
          <p:spPr>
            <a:xfrm>
              <a:off x="4896235" y="5188853"/>
              <a:ext cx="566640" cy="1133280"/>
            </a:xfrm>
            <a:prstGeom prst="rect">
              <a:avLst/>
            </a:prstGeom>
          </p:spPr>
        </p:pic>
      </p:grpSp>
      <p:sp>
        <p:nvSpPr>
          <p:cNvPr id="6" name="TextBox 5"/>
          <p:cNvSpPr txBox="1"/>
          <p:nvPr/>
        </p:nvSpPr>
        <p:spPr>
          <a:xfrm>
            <a:off x="1439971" y="4665485"/>
            <a:ext cx="166591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a:solidFill>
                  <a:sysClr val="windowText" lastClr="000000"/>
                </a:solidFill>
                <a:latin typeface="Segoe UI Light" panose="020B0502040204020203" pitchFamily="34" charset="0"/>
                <a:cs typeface="Segoe UI Light" panose="020B0502040204020203" pitchFamily="34" charset="0"/>
              </a:rPr>
              <a:t>Cortana</a:t>
            </a:r>
            <a:endParaRPr kumimoji="0" lang="en-US" sz="1800"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
        <p:nvSpPr>
          <p:cNvPr id="7" name="TextBox 6"/>
          <p:cNvSpPr txBox="1"/>
          <p:nvPr/>
        </p:nvSpPr>
        <p:spPr>
          <a:xfrm>
            <a:off x="4755825" y="4644287"/>
            <a:ext cx="239010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rPr>
              <a:t>UWP </a:t>
            </a:r>
            <a:r>
              <a:rPr kumimoji="0" lang="en-US" sz="1800" b="0" i="0" u="none" strike="noStrike" kern="0" cap="none" spc="0" normalizeH="0" noProof="0">
                <a:ln>
                  <a:noFill/>
                </a:ln>
                <a:solidFill>
                  <a:sysClr val="windowText" lastClr="000000"/>
                </a:solidFill>
                <a:effectLst/>
                <a:uLnTx/>
                <a:uFillTx/>
                <a:latin typeface="Segoe UI Light" panose="020B0502040204020203" pitchFamily="34" charset="0"/>
                <a:cs typeface="Segoe UI Light" panose="020B0502040204020203" pitchFamily="34" charset="0"/>
              </a:rPr>
              <a:t>App</a:t>
            </a:r>
            <a:endParaRPr kumimoji="0" lang="en-US" sz="1800"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cxnSp>
        <p:nvCxnSpPr>
          <p:cNvPr id="9" name="Straight Arrow Connector 8"/>
          <p:cNvCxnSpPr/>
          <p:nvPr/>
        </p:nvCxnSpPr>
        <p:spPr>
          <a:xfrm flipH="1" flipV="1">
            <a:off x="2829468" y="5507820"/>
            <a:ext cx="1805396" cy="1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829467" y="5878389"/>
            <a:ext cx="18053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686048" y="5509655"/>
            <a:ext cx="1882777" cy="1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763428" y="5834756"/>
            <a:ext cx="18053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Image result for dynamics 365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7576" y="5188853"/>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rtana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3505" y="5066701"/>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825" y="4665485"/>
            <a:ext cx="239010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rPr>
              <a:t>Dynamics 365</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43063" y="5769272"/>
            <a:ext cx="819779" cy="819779"/>
          </a:xfrm>
          <a:prstGeom prst="rect">
            <a:avLst/>
          </a:prstGeom>
        </p:spPr>
      </p:pic>
    </p:spTree>
    <p:extLst>
      <p:ext uri="{BB962C8B-B14F-4D97-AF65-F5344CB8AC3E}">
        <p14:creationId xmlns:p14="http://schemas.microsoft.com/office/powerpoint/2010/main" val="2692700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603" y="1480195"/>
            <a:ext cx="10515600" cy="2026884"/>
          </a:xfrm>
        </p:spPr>
        <p:txBody>
          <a:bodyPr>
            <a:noAutofit/>
          </a:bodyPr>
          <a:lstStyle/>
          <a:p>
            <a:pPr>
              <a:lnSpc>
                <a:spcPct val="300000"/>
              </a:lnSpc>
            </a:pPr>
            <a:r>
              <a:rPr lang="en-US" sz="1900">
                <a:latin typeface="Segoe UI Light" panose="020B0502040204020203" pitchFamily="34" charset="0"/>
                <a:cs typeface="Segoe UI Light" panose="020B0502040204020203" pitchFamily="34" charset="0"/>
              </a:rPr>
              <a:t>Create and Delete : commands are generic</a:t>
            </a:r>
          </a:p>
          <a:p>
            <a:pPr>
              <a:lnSpc>
                <a:spcPct val="300000"/>
              </a:lnSpc>
            </a:pPr>
            <a:r>
              <a:rPr lang="en-US" sz="1900">
                <a:latin typeface="Segoe UI Light" panose="020B0502040204020203" pitchFamily="34" charset="0"/>
                <a:cs typeface="Segoe UI Light" panose="020B0502040204020203" pitchFamily="34" charset="0"/>
              </a:rPr>
              <a:t>Update : Mappings need to be created between schema names and display names</a:t>
            </a:r>
          </a:p>
          <a:p>
            <a:pPr>
              <a:lnSpc>
                <a:spcPct val="300000"/>
              </a:lnSpc>
            </a:pPr>
            <a:r>
              <a:rPr lang="en-US" sz="1900">
                <a:latin typeface="Segoe UI Light" panose="020B0502040204020203" pitchFamily="34" charset="0"/>
                <a:cs typeface="Segoe UI Light" panose="020B0502040204020203" pitchFamily="34" charset="0"/>
              </a:rPr>
              <a:t>Commands can be extended for all entities</a:t>
            </a:r>
          </a:p>
        </p:txBody>
      </p:sp>
      <p:sp>
        <p:nvSpPr>
          <p:cNvPr id="6" name="Title 1"/>
          <p:cNvSpPr txBox="1">
            <a:spLocks/>
          </p:cNvSpPr>
          <p:nvPr/>
        </p:nvSpPr>
        <p:spPr>
          <a:xfrm>
            <a:off x="601944" y="486803"/>
            <a:ext cx="11655840" cy="61165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t>Reusability</a:t>
            </a:r>
          </a:p>
        </p:txBody>
      </p:sp>
      <p:pic>
        <p:nvPicPr>
          <p:cNvPr id="1026" name="Picture 2" descr="Image result for reusability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03" y="4648200"/>
            <a:ext cx="2116548" cy="1790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1169" y="5765320"/>
            <a:ext cx="819779" cy="819779"/>
          </a:xfrm>
          <a:prstGeom prst="rect">
            <a:avLst/>
          </a:prstGeom>
        </p:spPr>
      </p:pic>
    </p:spTree>
    <p:extLst>
      <p:ext uri="{BB962C8B-B14F-4D97-AF65-F5344CB8AC3E}">
        <p14:creationId xmlns:p14="http://schemas.microsoft.com/office/powerpoint/2010/main" val="149703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863" y="2080006"/>
            <a:ext cx="9859116" cy="2697988"/>
          </a:xfrm>
        </p:spPr>
        <p:txBody>
          <a:bodyPr anchor="ctr"/>
          <a:lstStyle/>
          <a:p>
            <a:r>
              <a:rPr lang="en-US"/>
              <a:t>Demo</a:t>
            </a:r>
          </a:p>
        </p:txBody>
      </p:sp>
      <p:sp>
        <p:nvSpPr>
          <p:cNvPr id="2" name="TextBox 1"/>
          <p:cNvSpPr txBox="1"/>
          <p:nvPr/>
        </p:nvSpPr>
        <p:spPr>
          <a:xfrm>
            <a:off x="3276600" y="872915"/>
            <a:ext cx="8781378" cy="5112169"/>
          </a:xfrm>
          <a:prstGeom prst="rect">
            <a:avLst/>
          </a:prstGeom>
          <a:noFill/>
        </p:spPr>
        <p:txBody>
          <a:bodyPr wrap="none" lIns="182880" tIns="146304" rIns="182880" bIns="146304" rtlCol="0">
            <a:spAutoFit/>
          </a:bodyPr>
          <a:lstStyle/>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Show All Users</a:t>
            </a:r>
          </a:p>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Create Account with name Jack</a:t>
            </a:r>
          </a:p>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Delete Account </a:t>
            </a:r>
            <a:r>
              <a:rPr lang="en-US" sz="2400">
                <a:gradFill>
                  <a:gsLst>
                    <a:gs pos="2917">
                      <a:schemeClr val="tx1"/>
                    </a:gs>
                    <a:gs pos="30000">
                      <a:schemeClr val="tx1"/>
                    </a:gs>
                  </a:gsLst>
                  <a:lin ang="5400000" scaled="0"/>
                </a:gradFill>
              </a:rPr>
              <a:t>with name Jack</a:t>
            </a:r>
            <a:endParaRPr lang="en-US" sz="2400" dirty="0">
              <a:gradFill>
                <a:gsLst>
                  <a:gs pos="2917">
                    <a:schemeClr val="tx1"/>
                  </a:gs>
                  <a:gs pos="30000">
                    <a:schemeClr val="tx1"/>
                  </a:gs>
                </a:gsLst>
                <a:lin ang="5400000" scaled="0"/>
              </a:gradFill>
            </a:endParaRPr>
          </a:p>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Update Opportunity Test Set Description to Hello</a:t>
            </a:r>
          </a:p>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Close Opportunity Test as WON</a:t>
            </a:r>
          </a:p>
          <a:p>
            <a:pPr marL="342900" indent="-342900">
              <a:lnSpc>
                <a:spcPct val="20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Dynamics Show active Opportunities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3063" y="5769272"/>
            <a:ext cx="819779" cy="819779"/>
          </a:xfrm>
          <a:prstGeom prst="rect">
            <a:avLst/>
          </a:prstGeom>
        </p:spPr>
      </p:pic>
    </p:spTree>
    <p:extLst>
      <p:ext uri="{BB962C8B-B14F-4D97-AF65-F5344CB8AC3E}">
        <p14:creationId xmlns:p14="http://schemas.microsoft.com/office/powerpoint/2010/main" val="1067720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863" y="2461241"/>
            <a:ext cx="9859116" cy="2697988"/>
          </a:xfrm>
        </p:spPr>
        <p:txBody>
          <a:bodyPr/>
          <a:lstStyle/>
          <a:p>
            <a:r>
              <a:rPr lang="en-US"/>
              <a:t>Thank You</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1169" y="5765320"/>
            <a:ext cx="819779" cy="819779"/>
          </a:xfrm>
          <a:prstGeom prst="rect">
            <a:avLst/>
          </a:prstGeom>
        </p:spPr>
      </p:pic>
    </p:spTree>
    <p:extLst>
      <p:ext uri="{BB962C8B-B14F-4D97-AF65-F5344CB8AC3E}">
        <p14:creationId xmlns:p14="http://schemas.microsoft.com/office/powerpoint/2010/main" val="2389213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2.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Props1.xml><?xml version="1.0" encoding="utf-8"?>
<ds:datastoreItem xmlns:ds="http://schemas.openxmlformats.org/officeDocument/2006/customXml" ds:itemID="{DF866847-3DFA-49C9-A232-ACD358E87B8C}">
  <ds:schemaRefs>
    <ds:schemaRef ds:uri="http://schemas.microsoft.com/office/2006/metadata/properties"/>
    <ds:schemaRef ds:uri="http://schemas.microsoft.com/office/infopath/2007/PartnerControls"/>
    <ds:schemaRef ds:uri="b4ebf394-daf6-497a-96c5-a2f8c10b38cf"/>
  </ds:schemaRefs>
</ds:datastoreItem>
</file>

<file path=customXml/itemProps2.xml><?xml version="1.0" encoding="utf-8"?>
<ds:datastoreItem xmlns:ds="http://schemas.openxmlformats.org/officeDocument/2006/customXml" ds:itemID="{D731E268-51A1-4A57-AC89-597B3C3DB364}">
  <ds:schemaRefs>
    <ds:schemaRef ds:uri="http://schemas.microsoft.com/office/2006/metadata/properties"/>
    <ds:schemaRef ds:uri="http://schemas.microsoft.com/office/infopath/2007/PartnerControls"/>
    <ds:schemaRef ds:uri="b4ebf394-daf6-497a-96c5-a2f8c10b38cf"/>
  </ds:schemaRefs>
</ds:datastoreItem>
</file>

<file path=docProps/app.xml><?xml version="1.0" encoding="utf-8"?>
<Properties xmlns="http://schemas.openxmlformats.org/officeDocument/2006/extended-properties" xmlns:vt="http://schemas.openxmlformats.org/officeDocument/2006/docPropsVTypes">
  <TotalTime>127</TotalTime>
  <Words>1161</Words>
  <Application>Microsoft Office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vt:i4>
      </vt:variant>
    </vt:vector>
  </HeadingPairs>
  <TitlesOfParts>
    <vt:vector size="22" baseType="lpstr">
      <vt:lpstr>Arial</vt:lpstr>
      <vt:lpstr>Calibri</vt:lpstr>
      <vt:lpstr>Calibri Light</vt:lpstr>
      <vt:lpstr>Helvetica BQ</vt:lpstr>
      <vt:lpstr>Roboto</vt:lpstr>
      <vt:lpstr>Segoe UI</vt:lpstr>
      <vt:lpstr>segoe ui light</vt:lpstr>
      <vt:lpstr>segoe ui light</vt:lpstr>
      <vt:lpstr>Wingdings</vt:lpstr>
      <vt:lpstr>MS Brand White 16-9_Dec-2013</vt:lpstr>
      <vt:lpstr>Office Theme</vt:lpstr>
      <vt:lpstr>1_MS Brand White 16-9_Dec-2013</vt:lpstr>
      <vt:lpstr> Cortana Integration with Dynamics 365</vt:lpstr>
      <vt:lpstr>Agenda</vt:lpstr>
      <vt:lpstr>Introduction</vt:lpstr>
      <vt:lpstr>Cortana Integration with Dynamics 365</vt:lpstr>
      <vt:lpstr>Closing ‘Opportunity’ in CRM using Cortana</vt:lpstr>
      <vt:lpstr>Steps to Integrate Cortana with CRM</vt:lpstr>
      <vt:lpstr>PowerPoint Presentation</vt:lpstr>
      <vt:lpstr>Demo</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Cortana Integration with Dynamics 365</dc:title>
  <cp:lastModifiedBy>Mohammed Farhan Ali</cp:lastModifiedBy>
  <cp:revision>6</cp:revision>
  <dcterms:modified xsi:type="dcterms:W3CDTF">2017-04-18T16:23:51Z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farham@microsoft.com</vt:lpwstr>
  </property>
  <property fmtid="{D5CDD505-2E9C-101B-9397-08002B2CF9AE}" pid="6" name="MSIP_Label_f42aa342-8706-4288-bd11-ebb85995028c_SetDate">
    <vt:lpwstr>2017-04-12T19:47:56.1744198+05:30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