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6.svg" ContentType="image/svg+xml"/>
  <Override PartName="/ppt/media/image21.svg" ContentType="image/svg+xml"/>
  <Override PartName="/ppt/media/image3.svg" ContentType="image/svg+xml"/>
  <Override PartName="/ppt/media/image5.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8288000" cy="10287000"/>
  <p:notesSz cx="6858000" cy="9144000"/>
  <p:embeddedFontLst>
    <p:embeddedFont>
      <p:font typeface="Anton" panose="00000500000000000000"/>
      <p:regular r:id="rId26"/>
    </p:embeddedFont>
    <p:embeddedFont>
      <p:font typeface="Courier Prime" panose="00000509000000000000"/>
      <p:regular r:id="rId27"/>
    </p:embeddedFont>
    <p:embeddedFont>
      <p:font typeface="Nunito Sans Expanded Semi-Bold"/>
      <p:bold r:id="rId28"/>
    </p:embeddedFont>
    <p:embeddedFont>
      <p:font typeface="Nunito Sans Expanded Medium"/>
      <p:regular r:id="rId29"/>
    </p:embeddedFont>
    <p:embeddedFont>
      <p:font typeface="Nunito Sans Expanded Bold"/>
      <p:bold r:id="rId30"/>
    </p:embeddedFont>
    <p:embeddedFont>
      <p:font typeface="Nunito Sans Expanded"/>
      <p:regular r:id="rId31"/>
    </p:embeddedFont>
    <p:embeddedFont>
      <p:font typeface="Roboto Mono"/>
      <p:regular r:id="rId32"/>
    </p:embeddedFont>
    <p:embeddedFont>
      <p:font typeface="Roboto Mono Bold"/>
      <p:bold r:id="rId33"/>
    </p:embeddedFont>
    <p:embeddedFont>
      <p:font typeface="Calibri" panose="020F0502020204030204" charset="0"/>
      <p:regular r:id="rId34"/>
      <p:bold r:id="rId35"/>
      <p:italic r:id="rId36"/>
      <p:boldItalic r:id="rId37"/>
    </p:embeddedFont>
    <p:embeddedFont>
      <p:font typeface="Cabin Bold" panose="00000800000000000000"/>
      <p:bold r:id="rId38"/>
    </p:embeddedFont>
    <p:embeddedFont>
      <p:font typeface="Cabin" panose="000005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font" Target="fonts/font14.fntdata"/><Relationship Id="rId38" Type="http://schemas.openxmlformats.org/officeDocument/2006/relationships/font" Target="fonts/font13.fntdata"/><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8.sv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svg"/><Relationship Id="rId3" Type="http://schemas.openxmlformats.org/officeDocument/2006/relationships/image" Target="../media/image20.jpeg"/><Relationship Id="rId2" Type="http://schemas.openxmlformats.org/officeDocument/2006/relationships/image" Target="../media/image4.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8.svg"/><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8.sv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svg"/><Relationship Id="rId7" Type="http://schemas.openxmlformats.org/officeDocument/2006/relationships/image" Target="../media/image4.png"/><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sv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8.sv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8.sv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svg"/><Relationship Id="rId7" Type="http://schemas.openxmlformats.org/officeDocument/2006/relationships/image" Target="../media/image4.png"/><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sv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8.sv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svg"/><Relationship Id="rId7" Type="http://schemas.openxmlformats.org/officeDocument/2006/relationships/image" Target="../media/image4.png"/><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sv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3571074" y="6111524"/>
            <a:ext cx="8631475" cy="8350952"/>
          </a:xfrm>
          <a:custGeom>
            <a:avLst/>
            <a:gdLst/>
            <a:ahLst/>
            <a:cxnLst/>
            <a:rect l="l" t="t" r="r" b="b"/>
            <a:pathLst>
              <a:path w="8631475" h="8350952">
                <a:moveTo>
                  <a:pt x="0" y="0"/>
                </a:moveTo>
                <a:lnTo>
                  <a:pt x="8631475" y="0"/>
                </a:lnTo>
                <a:lnTo>
                  <a:pt x="8631475" y="8350952"/>
                </a:lnTo>
                <a:lnTo>
                  <a:pt x="0" y="8350952"/>
                </a:lnTo>
                <a:lnTo>
                  <a:pt x="0" y="0"/>
                </a:lnTo>
                <a:close/>
              </a:path>
            </a:pathLst>
          </a:custGeom>
          <a:blipFill>
            <a:blip r:embed="rId1"/>
            <a:stretch>
              <a:fillRect/>
            </a:stretch>
          </a:blipFill>
        </p:spPr>
      </p:sp>
      <p:sp>
        <p:nvSpPr>
          <p:cNvPr id="3" name="TextBox 3"/>
          <p:cNvSpPr txBox="1"/>
          <p:nvPr/>
        </p:nvSpPr>
        <p:spPr>
          <a:xfrm>
            <a:off x="2152875" y="2304200"/>
            <a:ext cx="15106425" cy="6658489"/>
          </a:xfrm>
          <a:prstGeom prst="rect">
            <a:avLst/>
          </a:prstGeom>
        </p:spPr>
        <p:txBody>
          <a:bodyPr lIns="0" tIns="0" rIns="0" bIns="0" rtlCol="0" anchor="t">
            <a:spAutoFit/>
          </a:bodyPr>
          <a:lstStyle/>
          <a:p>
            <a:pPr algn="ctr">
              <a:lnSpc>
                <a:spcPts val="16470"/>
              </a:lnSpc>
            </a:pPr>
            <a:r>
              <a:rPr lang="en-US" sz="11765">
                <a:solidFill>
                  <a:srgbClr val="211F1C"/>
                </a:solidFill>
                <a:latin typeface="Anton" panose="00000500000000000000"/>
                <a:ea typeface="Anton" panose="00000500000000000000"/>
                <a:cs typeface="Anton" panose="00000500000000000000"/>
                <a:sym typeface="Anton" panose="00000500000000000000"/>
              </a:rPr>
              <a:t>TÌM HIỂU VÀ TRIỂN KHAI HỆ THỐNG GIÁM SÁT MRTG</a:t>
            </a:r>
            <a:endParaRPr lang="en-US" sz="11765">
              <a:solidFill>
                <a:srgbClr val="211F1C"/>
              </a:solidFill>
              <a:latin typeface="Anton" panose="00000500000000000000"/>
              <a:ea typeface="Anton" panose="00000500000000000000"/>
              <a:cs typeface="Anton" panose="00000500000000000000"/>
              <a:sym typeface="Anton" panose="00000500000000000000"/>
            </a:endParaRPr>
          </a:p>
          <a:p>
            <a:pPr algn="ctr">
              <a:lnSpc>
                <a:spcPts val="17335"/>
              </a:lnSpc>
            </a:pPr>
          </a:p>
        </p:txBody>
      </p:sp>
      <p:sp>
        <p:nvSpPr>
          <p:cNvPr id="4" name="Freeform 4"/>
          <p:cNvSpPr/>
          <p:nvPr/>
        </p:nvSpPr>
        <p:spPr>
          <a:xfrm>
            <a:off x="2358180" y="4165025"/>
            <a:ext cx="354514" cy="354514"/>
          </a:xfrm>
          <a:custGeom>
            <a:avLst/>
            <a:gdLst/>
            <a:ahLst/>
            <a:cxnLst/>
            <a:rect l="l" t="t" r="r" b="b"/>
            <a:pathLst>
              <a:path w="354514" h="354514">
                <a:moveTo>
                  <a:pt x="0" y="0"/>
                </a:moveTo>
                <a:lnTo>
                  <a:pt x="354514" y="0"/>
                </a:lnTo>
                <a:lnTo>
                  <a:pt x="354514" y="354514"/>
                </a:lnTo>
                <a:lnTo>
                  <a:pt x="0" y="3545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5575306" y="4165025"/>
            <a:ext cx="354514" cy="354514"/>
          </a:xfrm>
          <a:custGeom>
            <a:avLst/>
            <a:gdLst/>
            <a:ahLst/>
            <a:cxnLst/>
            <a:rect l="l" t="t" r="r" b="b"/>
            <a:pathLst>
              <a:path w="354514" h="354514">
                <a:moveTo>
                  <a:pt x="0" y="0"/>
                </a:moveTo>
                <a:lnTo>
                  <a:pt x="354514" y="0"/>
                </a:lnTo>
                <a:lnTo>
                  <a:pt x="354514" y="354514"/>
                </a:lnTo>
                <a:lnTo>
                  <a:pt x="0" y="3545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3585535" y="7180291"/>
            <a:ext cx="1557758" cy="1331175"/>
          </a:xfrm>
          <a:custGeom>
            <a:avLst/>
            <a:gdLst/>
            <a:ahLst/>
            <a:cxnLst/>
            <a:rect l="l" t="t" r="r" b="b"/>
            <a:pathLst>
              <a:path w="1557758" h="1331175">
                <a:moveTo>
                  <a:pt x="0" y="0"/>
                </a:moveTo>
                <a:lnTo>
                  <a:pt x="1557759" y="0"/>
                </a:lnTo>
                <a:lnTo>
                  <a:pt x="1557759" y="1331175"/>
                </a:lnTo>
                <a:lnTo>
                  <a:pt x="0" y="13311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rot="0">
            <a:off x="-424809" y="239395"/>
            <a:ext cx="2724150" cy="523401"/>
            <a:chOff x="1258283" y="909224"/>
            <a:chExt cx="3931615" cy="564799"/>
          </a:xfrm>
        </p:grpSpPr>
        <p:sp>
          <p:nvSpPr>
            <p:cNvPr id="8" name="Freeform 8"/>
            <p:cNvSpPr/>
            <p:nvPr/>
          </p:nvSpPr>
          <p:spPr>
            <a:xfrm rot="-646737">
              <a:off x="1833711" y="909224"/>
              <a:ext cx="3356187" cy="483447"/>
            </a:xfrm>
            <a:custGeom>
              <a:avLst/>
              <a:gdLst/>
              <a:ahLst/>
              <a:cxnLst/>
              <a:rect l="l" t="t" r="r" b="b"/>
              <a:pathLst>
                <a:path w="5091093" h="1094183">
                  <a:moveTo>
                    <a:pt x="0" y="0"/>
                  </a:moveTo>
                  <a:lnTo>
                    <a:pt x="5091093" y="0"/>
                  </a:lnTo>
                  <a:lnTo>
                    <a:pt x="5091093" y="1094183"/>
                  </a:lnTo>
                  <a:lnTo>
                    <a:pt x="0" y="1094183"/>
                  </a:lnTo>
                  <a:lnTo>
                    <a:pt x="0" y="0"/>
                  </a:lnTo>
                  <a:close/>
                </a:path>
              </a:pathLst>
            </a:custGeom>
            <a:blipFill>
              <a:blip r:embed="rId6"/>
              <a:stretch>
                <a:fillRect l="-14367" t="-175930" r="-8781" b="-423912"/>
              </a:stretch>
            </a:blipFill>
          </p:spPr>
        </p:sp>
        <p:sp>
          <p:nvSpPr>
            <p:cNvPr id="9" name="TextBox 9"/>
            <p:cNvSpPr txBox="1"/>
            <p:nvPr/>
          </p:nvSpPr>
          <p:spPr>
            <a:xfrm rot="-646737">
              <a:off x="1258283" y="911454"/>
              <a:ext cx="3402541" cy="562569"/>
            </a:xfrm>
            <a:prstGeom prst="rect">
              <a:avLst/>
            </a:prstGeom>
          </p:spPr>
          <p:txBody>
            <a:bodyPr lIns="0" tIns="0" rIns="0" bIns="0" rtlCol="0" anchor="t">
              <a:spAutoFit/>
            </a:bodyPr>
            <a:lstStyle/>
            <a:p>
              <a:pPr marL="457200" lvl="1" indent="457200" algn="ctr">
                <a:lnSpc>
                  <a:spcPts val="4070"/>
                </a:lnSpc>
                <a:spcBef>
                  <a:spcPct val="0"/>
                </a:spcBef>
              </a:pPr>
              <a:r>
                <a:rPr lang="en-US" sz="2400" spc="407">
                  <a:solidFill>
                    <a:srgbClr val="FFFFFF"/>
                  </a:solidFill>
                  <a:latin typeface="Courier Prime" panose="00000509000000000000"/>
                  <a:ea typeface="Courier Prime" panose="00000509000000000000"/>
                  <a:cs typeface="Courier Prime" panose="00000509000000000000"/>
                  <a:sym typeface="Courier Prime" panose="00000509000000000000"/>
                </a:rPr>
                <a:t>MRTG</a:t>
              </a:r>
              <a:endParaRPr lang="en-US" sz="2400" spc="407">
                <a:solidFill>
                  <a:srgbClr val="FFFFFF"/>
                </a:solidFill>
                <a:latin typeface="Courier Prime" panose="00000509000000000000"/>
                <a:ea typeface="Courier Prime" panose="00000509000000000000"/>
                <a:cs typeface="Courier Prime" panose="00000509000000000000"/>
                <a:sym typeface="Courier Prime" panose="00000509000000000000"/>
              </a:endParaRPr>
            </a:p>
          </p:txBody>
        </p:sp>
      </p:grpSp>
      <p:sp>
        <p:nvSpPr>
          <p:cNvPr id="10" name="TextBox 10"/>
          <p:cNvSpPr txBox="1"/>
          <p:nvPr/>
        </p:nvSpPr>
        <p:spPr>
          <a:xfrm>
            <a:off x="14240878" y="773278"/>
            <a:ext cx="3237497" cy="255422"/>
          </a:xfrm>
          <a:prstGeom prst="rect">
            <a:avLst/>
          </a:prstGeom>
        </p:spPr>
        <p:txBody>
          <a:bodyPr lIns="0" tIns="0" rIns="0" bIns="0" rtlCol="0" anchor="t">
            <a:spAutoFit/>
          </a:bodyPr>
          <a:lstStyle/>
          <a:p>
            <a:pPr marL="0" lvl="0" indent="0" algn="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INTERNET</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sp>
        <p:nvSpPr>
          <p:cNvPr id="5" name="Freeform 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rot="0">
            <a:off x="819150" y="9063117"/>
            <a:ext cx="1066053" cy="432385"/>
            <a:chOff x="0" y="0"/>
            <a:chExt cx="3070231" cy="1245268"/>
          </a:xfrm>
        </p:grpSpPr>
        <p:sp>
          <p:nvSpPr>
            <p:cNvPr id="7" name="Freeform 7"/>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8" name="TextBox 8"/>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10/19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
        <p:nvSpPr>
          <p:cNvPr id="9" name="Freeform 9"/>
          <p:cNvSpPr/>
          <p:nvPr/>
        </p:nvSpPr>
        <p:spPr>
          <a:xfrm>
            <a:off x="3817966" y="4871752"/>
            <a:ext cx="10941818" cy="4623749"/>
          </a:xfrm>
          <a:custGeom>
            <a:avLst/>
            <a:gdLst/>
            <a:ahLst/>
            <a:cxnLst/>
            <a:rect l="l" t="t" r="r" b="b"/>
            <a:pathLst>
              <a:path w="10941818" h="4623749">
                <a:moveTo>
                  <a:pt x="0" y="0"/>
                </a:moveTo>
                <a:lnTo>
                  <a:pt x="10941818" y="0"/>
                </a:lnTo>
                <a:lnTo>
                  <a:pt x="10941818" y="4623750"/>
                </a:lnTo>
                <a:lnTo>
                  <a:pt x="0" y="4623750"/>
                </a:lnTo>
                <a:lnTo>
                  <a:pt x="0" y="0"/>
                </a:lnTo>
                <a:close/>
              </a:path>
            </a:pathLst>
          </a:custGeom>
          <a:blipFill>
            <a:blip r:embed="rId5"/>
            <a:stretch>
              <a:fillRect/>
            </a:stretch>
          </a:blipFill>
        </p:spPr>
      </p:sp>
      <p:sp>
        <p:nvSpPr>
          <p:cNvPr id="10" name="TextBox 10"/>
          <p:cNvSpPr txBox="1"/>
          <p:nvPr/>
        </p:nvSpPr>
        <p:spPr>
          <a:xfrm>
            <a:off x="1875678" y="1000125"/>
            <a:ext cx="14807346" cy="1199033"/>
          </a:xfrm>
          <a:prstGeom prst="rect">
            <a:avLst/>
          </a:prstGeom>
        </p:spPr>
        <p:txBody>
          <a:bodyPr lIns="0" tIns="0" rIns="0" bIns="0" rtlCol="0" anchor="t">
            <a:spAutoFit/>
          </a:bodyPr>
          <a:lstStyle/>
          <a:p>
            <a:pPr algn="l">
              <a:lnSpc>
                <a:spcPts val="9570"/>
              </a:lnSpc>
            </a:pPr>
            <a:r>
              <a:rPr lang="en-US" sz="7720" spc="331">
                <a:solidFill>
                  <a:srgbClr val="211F1C"/>
                </a:solidFill>
                <a:latin typeface="Anton" panose="00000500000000000000"/>
                <a:ea typeface="Anton" panose="00000500000000000000"/>
                <a:cs typeface="Anton" panose="00000500000000000000"/>
                <a:sym typeface="Anton" panose="00000500000000000000"/>
              </a:rPr>
              <a:t>GIÁM SÁT PHẦN CỨNG TRÊN MÁY CHỦ</a:t>
            </a:r>
            <a:endParaRPr lang="en-US" sz="7720" spc="331">
              <a:solidFill>
                <a:srgbClr val="211F1C"/>
              </a:solidFill>
              <a:latin typeface="Anton" panose="00000500000000000000"/>
              <a:ea typeface="Anton" panose="00000500000000000000"/>
              <a:cs typeface="Anton" panose="00000500000000000000"/>
              <a:sym typeface="Anton" panose="00000500000000000000"/>
            </a:endParaRPr>
          </a:p>
        </p:txBody>
      </p:sp>
      <p:sp>
        <p:nvSpPr>
          <p:cNvPr id="11" name="TextBox 11"/>
          <p:cNvSpPr txBox="1"/>
          <p:nvPr/>
        </p:nvSpPr>
        <p:spPr>
          <a:xfrm>
            <a:off x="2341669" y="2600232"/>
            <a:ext cx="12780692" cy="2630348"/>
          </a:xfrm>
          <a:prstGeom prst="rect">
            <a:avLst/>
          </a:prstGeom>
        </p:spPr>
        <p:txBody>
          <a:bodyPr lIns="0" tIns="0" rIns="0" bIns="0" rtlCol="0" anchor="t">
            <a:spAutoFit/>
          </a:bodyPr>
          <a:lstStyle/>
          <a:p>
            <a:pPr algn="l">
              <a:lnSpc>
                <a:spcPts val="5290"/>
              </a:lnSpc>
            </a:pPr>
            <a:r>
              <a:rPr lang="en-US" sz="3480">
                <a:solidFill>
                  <a:srgbClr val="211F1C"/>
                </a:solidFill>
                <a:latin typeface="Roboto Mono Bold"/>
                <a:ea typeface="Roboto Mono Bold"/>
                <a:cs typeface="Roboto Mono Bold"/>
                <a:sym typeface="Roboto Mono Bold"/>
              </a:rPr>
              <a:t>1. Disk Utilization (Sử dụng đĩa)</a:t>
            </a:r>
            <a:endParaRPr lang="en-US" sz="3480">
              <a:solidFill>
                <a:srgbClr val="211F1C"/>
              </a:solidFill>
              <a:latin typeface="Roboto Mono Bold"/>
              <a:ea typeface="Roboto Mono Bold"/>
              <a:cs typeface="Roboto Mono Bold"/>
              <a:sym typeface="Roboto Mono Bold"/>
            </a:endParaRPr>
          </a:p>
          <a:p>
            <a:pPr algn="l">
              <a:lnSpc>
                <a:spcPts val="5290"/>
              </a:lnSpc>
            </a:pPr>
            <a:r>
              <a:rPr lang="en-US" sz="3480">
                <a:solidFill>
                  <a:srgbClr val="211F1C"/>
                </a:solidFill>
                <a:latin typeface="Roboto Mono"/>
                <a:ea typeface="Roboto Mono"/>
                <a:cs typeface="Roboto Mono"/>
                <a:sym typeface="Roboto Mono"/>
              </a:rPr>
              <a:t>• Mục đích chính của việc theo dõi dung lượng ổ đĩa là dự đoán khi nào hệ thống hết dung lượng.</a:t>
            </a:r>
            <a:endParaRPr lang="en-US" sz="3480">
              <a:solidFill>
                <a:srgbClr val="211F1C"/>
              </a:solidFill>
              <a:latin typeface="Roboto Mono"/>
              <a:ea typeface="Roboto Mono"/>
              <a:cs typeface="Roboto Mono"/>
              <a:sym typeface="Roboto Mono"/>
            </a:endParaRPr>
          </a:p>
          <a:p>
            <a:pPr algn="l">
              <a:lnSpc>
                <a:spcPts val="5290"/>
              </a:lnSpc>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grpSp>
      <p:sp>
        <p:nvSpPr>
          <p:cNvPr id="5" name="Freeform 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2"/>
            <a:stretch>
              <a:fillRect/>
            </a:stretch>
          </a:blipFill>
        </p:spPr>
      </p:sp>
      <p:grpSp>
        <p:nvGrpSpPr>
          <p:cNvPr id="6" name="Group 6"/>
          <p:cNvGrpSpPr/>
          <p:nvPr/>
        </p:nvGrpSpPr>
        <p:grpSpPr>
          <a:xfrm rot="0">
            <a:off x="809625" y="9063117"/>
            <a:ext cx="1066053" cy="432385"/>
            <a:chOff x="0" y="0"/>
            <a:chExt cx="3070231" cy="1245268"/>
          </a:xfrm>
        </p:grpSpPr>
        <p:sp>
          <p:nvSpPr>
            <p:cNvPr id="7" name="Freeform 7"/>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8" name="TextBox 8"/>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11/19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
        <p:nvSpPr>
          <p:cNvPr id="9" name="TextBox 9"/>
          <p:cNvSpPr txBox="1"/>
          <p:nvPr/>
        </p:nvSpPr>
        <p:spPr>
          <a:xfrm>
            <a:off x="2341669" y="2600232"/>
            <a:ext cx="13741989" cy="3297098"/>
          </a:xfrm>
          <a:prstGeom prst="rect">
            <a:avLst/>
          </a:prstGeom>
        </p:spPr>
        <p:txBody>
          <a:bodyPr lIns="0" tIns="0" rIns="0" bIns="0" rtlCol="0" anchor="t">
            <a:spAutoFit/>
          </a:bodyPr>
          <a:lstStyle/>
          <a:p>
            <a:pPr algn="l">
              <a:lnSpc>
                <a:spcPts val="5290"/>
              </a:lnSpc>
            </a:pPr>
            <a:r>
              <a:rPr lang="en-US" sz="3480">
                <a:solidFill>
                  <a:srgbClr val="211F1C"/>
                </a:solidFill>
                <a:latin typeface="Roboto Mono Bold"/>
                <a:ea typeface="Roboto Mono Bold"/>
                <a:cs typeface="Roboto Mono Bold"/>
                <a:sym typeface="Roboto Mono Bold"/>
              </a:rPr>
              <a:t>2. Memory Utilization (Sử dụng bộ nhớ)</a:t>
            </a:r>
            <a:endParaRPr lang="en-US" sz="3480">
              <a:solidFill>
                <a:srgbClr val="211F1C"/>
              </a:solidFill>
              <a:latin typeface="Roboto Mono Bold"/>
              <a:ea typeface="Roboto Mono Bold"/>
              <a:cs typeface="Roboto Mono Bold"/>
              <a:sym typeface="Roboto Mono Bold"/>
            </a:endParaRPr>
          </a:p>
          <a:p>
            <a:pPr algn="l">
              <a:lnSpc>
                <a:spcPts val="5290"/>
              </a:lnSpc>
            </a:pPr>
            <a:r>
              <a:rPr lang="en-US" sz="3480">
                <a:solidFill>
                  <a:srgbClr val="211F1C"/>
                </a:solidFill>
                <a:latin typeface="Roboto Mono"/>
                <a:ea typeface="Roboto Mono"/>
                <a:cs typeface="Roboto Mono"/>
                <a:sym typeface="Roboto Mono"/>
              </a:rPr>
              <a:t>• Xác định các hệ thống cần nhiều bộ nhớ hơn.</a:t>
            </a:r>
            <a:endParaRPr lang="en-US" sz="3480">
              <a:solidFill>
                <a:srgbClr val="211F1C"/>
              </a:solidFill>
              <a:latin typeface="Roboto Mono"/>
              <a:ea typeface="Roboto Mono"/>
              <a:cs typeface="Roboto Mono"/>
              <a:sym typeface="Roboto Mono"/>
            </a:endParaRPr>
          </a:p>
          <a:p>
            <a:pPr algn="l">
              <a:lnSpc>
                <a:spcPts val="5290"/>
              </a:lnSpc>
            </a:pPr>
            <a:r>
              <a:rPr lang="en-US" sz="3480">
                <a:solidFill>
                  <a:srgbClr val="211F1C"/>
                </a:solidFill>
                <a:latin typeface="Roboto Mono"/>
                <a:ea typeface="Roboto Mono"/>
                <a:cs typeface="Roboto Mono"/>
                <a:sym typeface="Roboto Mono"/>
              </a:rPr>
              <a:t>• Thậm chí còn hữu ích hơn trong việc xác định các hệ thống có rò rỉ bộ nhớ.</a:t>
            </a:r>
            <a:endParaRPr lang="en-US" sz="3480">
              <a:solidFill>
                <a:srgbClr val="211F1C"/>
              </a:solidFill>
              <a:latin typeface="Roboto Mono"/>
              <a:ea typeface="Roboto Mono"/>
              <a:cs typeface="Roboto Mono"/>
              <a:sym typeface="Roboto Mono"/>
            </a:endParaRPr>
          </a:p>
          <a:p>
            <a:pPr algn="l">
              <a:lnSpc>
                <a:spcPts val="5290"/>
              </a:lnSpc>
            </a:pPr>
          </a:p>
        </p:txBody>
      </p:sp>
      <p:sp>
        <p:nvSpPr>
          <p:cNvPr id="10" name="Freeform 10"/>
          <p:cNvSpPr/>
          <p:nvPr/>
        </p:nvSpPr>
        <p:spPr>
          <a:xfrm>
            <a:off x="3806714" y="5478017"/>
            <a:ext cx="10945273" cy="4017484"/>
          </a:xfrm>
          <a:custGeom>
            <a:avLst/>
            <a:gdLst/>
            <a:ahLst/>
            <a:cxnLst/>
            <a:rect l="l" t="t" r="r" b="b"/>
            <a:pathLst>
              <a:path w="10945273" h="4017484">
                <a:moveTo>
                  <a:pt x="0" y="0"/>
                </a:moveTo>
                <a:lnTo>
                  <a:pt x="10945273" y="0"/>
                </a:lnTo>
                <a:lnTo>
                  <a:pt x="10945273" y="4017485"/>
                </a:lnTo>
                <a:lnTo>
                  <a:pt x="0" y="4017485"/>
                </a:lnTo>
                <a:lnTo>
                  <a:pt x="0" y="0"/>
                </a:lnTo>
                <a:close/>
              </a:path>
            </a:pathLst>
          </a:custGeom>
          <a:blipFill>
            <a:blip r:embed="rId3"/>
            <a:stretch>
              <a:fillRect/>
            </a:stretch>
          </a:blipFill>
        </p:spPr>
      </p:sp>
      <p:sp>
        <p:nvSpPr>
          <p:cNvPr id="11" name="TextBox 11"/>
          <p:cNvSpPr txBox="1"/>
          <p:nvPr/>
        </p:nvSpPr>
        <p:spPr>
          <a:xfrm>
            <a:off x="1875678" y="1000125"/>
            <a:ext cx="14807346" cy="1199033"/>
          </a:xfrm>
          <a:prstGeom prst="rect">
            <a:avLst/>
          </a:prstGeom>
        </p:spPr>
        <p:txBody>
          <a:bodyPr lIns="0" tIns="0" rIns="0" bIns="0" rtlCol="0" anchor="t">
            <a:spAutoFit/>
          </a:bodyPr>
          <a:lstStyle/>
          <a:p>
            <a:pPr algn="l">
              <a:lnSpc>
                <a:spcPts val="9570"/>
              </a:lnSpc>
            </a:pPr>
            <a:r>
              <a:rPr lang="en-US" sz="7720" spc="331">
                <a:solidFill>
                  <a:srgbClr val="211F1C"/>
                </a:solidFill>
                <a:latin typeface="Anton" panose="00000500000000000000"/>
                <a:ea typeface="Anton" panose="00000500000000000000"/>
                <a:cs typeface="Anton" panose="00000500000000000000"/>
                <a:sym typeface="Anton" panose="00000500000000000000"/>
              </a:rPr>
              <a:t>GIÁM SÁT PHẦN CỨNG TRÊN MÁY CHỦ</a:t>
            </a:r>
            <a:endParaRPr lang="en-US" sz="7720" spc="331">
              <a:solidFill>
                <a:srgbClr val="211F1C"/>
              </a:solidFill>
              <a:latin typeface="Anton" panose="00000500000000000000"/>
              <a:ea typeface="Anton" panose="00000500000000000000"/>
              <a:cs typeface="Anton" panose="00000500000000000000"/>
              <a:sym typeface="Anton"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grpSp>
      <p:sp>
        <p:nvSpPr>
          <p:cNvPr id="5" name="Freeform 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2"/>
            <a:stretch>
              <a:fillRect/>
            </a:stretch>
          </a:blipFill>
        </p:spPr>
      </p:sp>
      <p:grpSp>
        <p:nvGrpSpPr>
          <p:cNvPr id="6" name="Group 6"/>
          <p:cNvGrpSpPr/>
          <p:nvPr/>
        </p:nvGrpSpPr>
        <p:grpSpPr>
          <a:xfrm rot="0">
            <a:off x="809625" y="9063117"/>
            <a:ext cx="1066053" cy="432385"/>
            <a:chOff x="0" y="0"/>
            <a:chExt cx="3070231" cy="1245268"/>
          </a:xfrm>
        </p:grpSpPr>
        <p:sp>
          <p:nvSpPr>
            <p:cNvPr id="7" name="Freeform 7"/>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8" name="TextBox 8"/>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12/19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
        <p:nvSpPr>
          <p:cNvPr id="9" name="Freeform 9"/>
          <p:cNvSpPr/>
          <p:nvPr/>
        </p:nvSpPr>
        <p:spPr>
          <a:xfrm>
            <a:off x="4082427" y="5487130"/>
            <a:ext cx="10489097" cy="4380562"/>
          </a:xfrm>
          <a:custGeom>
            <a:avLst/>
            <a:gdLst/>
            <a:ahLst/>
            <a:cxnLst/>
            <a:rect l="l" t="t" r="r" b="b"/>
            <a:pathLst>
              <a:path w="10489097" h="4380562">
                <a:moveTo>
                  <a:pt x="0" y="0"/>
                </a:moveTo>
                <a:lnTo>
                  <a:pt x="10489097" y="0"/>
                </a:lnTo>
                <a:lnTo>
                  <a:pt x="10489097" y="4380563"/>
                </a:lnTo>
                <a:lnTo>
                  <a:pt x="0" y="4380563"/>
                </a:lnTo>
                <a:lnTo>
                  <a:pt x="0" y="0"/>
                </a:lnTo>
                <a:close/>
              </a:path>
            </a:pathLst>
          </a:custGeom>
          <a:blipFill>
            <a:blip r:embed="rId3"/>
            <a:stretch>
              <a:fillRect/>
            </a:stretch>
          </a:blipFill>
        </p:spPr>
      </p:sp>
      <p:sp>
        <p:nvSpPr>
          <p:cNvPr id="10" name="TextBox 10"/>
          <p:cNvSpPr txBox="1"/>
          <p:nvPr/>
        </p:nvSpPr>
        <p:spPr>
          <a:xfrm>
            <a:off x="1875678" y="1000125"/>
            <a:ext cx="14807346" cy="1199033"/>
          </a:xfrm>
          <a:prstGeom prst="rect">
            <a:avLst/>
          </a:prstGeom>
        </p:spPr>
        <p:txBody>
          <a:bodyPr lIns="0" tIns="0" rIns="0" bIns="0" rtlCol="0" anchor="t">
            <a:spAutoFit/>
          </a:bodyPr>
          <a:lstStyle/>
          <a:p>
            <a:pPr algn="l">
              <a:lnSpc>
                <a:spcPts val="9570"/>
              </a:lnSpc>
            </a:pPr>
            <a:r>
              <a:rPr lang="en-US" sz="7720" spc="331">
                <a:solidFill>
                  <a:srgbClr val="211F1C"/>
                </a:solidFill>
                <a:latin typeface="Anton" panose="00000500000000000000"/>
                <a:ea typeface="Anton" panose="00000500000000000000"/>
                <a:cs typeface="Anton" panose="00000500000000000000"/>
                <a:sym typeface="Anton" panose="00000500000000000000"/>
              </a:rPr>
              <a:t>GIÁM SÁT PHẦN CỨNG TRÊN MÁY CHỦ</a:t>
            </a:r>
            <a:endParaRPr lang="en-US" sz="7720" spc="331">
              <a:solidFill>
                <a:srgbClr val="211F1C"/>
              </a:solidFill>
              <a:latin typeface="Anton" panose="00000500000000000000"/>
              <a:ea typeface="Anton" panose="00000500000000000000"/>
              <a:cs typeface="Anton" panose="00000500000000000000"/>
              <a:sym typeface="Anton" panose="00000500000000000000"/>
            </a:endParaRPr>
          </a:p>
        </p:txBody>
      </p:sp>
      <p:sp>
        <p:nvSpPr>
          <p:cNvPr id="11" name="TextBox 11"/>
          <p:cNvSpPr txBox="1"/>
          <p:nvPr/>
        </p:nvSpPr>
        <p:spPr>
          <a:xfrm>
            <a:off x="2451532" y="2682629"/>
            <a:ext cx="12446224" cy="3297098"/>
          </a:xfrm>
          <a:prstGeom prst="rect">
            <a:avLst/>
          </a:prstGeom>
        </p:spPr>
        <p:txBody>
          <a:bodyPr lIns="0" tIns="0" rIns="0" bIns="0" rtlCol="0" anchor="t">
            <a:spAutoFit/>
          </a:bodyPr>
          <a:lstStyle/>
          <a:p>
            <a:pPr algn="l">
              <a:lnSpc>
                <a:spcPts val="5290"/>
              </a:lnSpc>
            </a:pPr>
            <a:r>
              <a:rPr lang="en-US" sz="3480">
                <a:solidFill>
                  <a:srgbClr val="211F1C"/>
                </a:solidFill>
                <a:latin typeface="Roboto Mono Bold"/>
                <a:ea typeface="Roboto Mono Bold"/>
                <a:cs typeface="Roboto Mono Bold"/>
                <a:sym typeface="Roboto Mono Bold"/>
              </a:rPr>
              <a:t>3. CPU Utilization (Sử dụng CPU)</a:t>
            </a:r>
            <a:endParaRPr lang="en-US" sz="3480">
              <a:solidFill>
                <a:srgbClr val="211F1C"/>
              </a:solidFill>
              <a:latin typeface="Roboto Mono Bold"/>
              <a:ea typeface="Roboto Mono Bold"/>
              <a:cs typeface="Roboto Mono Bold"/>
              <a:sym typeface="Roboto Mono Bold"/>
            </a:endParaRPr>
          </a:p>
          <a:p>
            <a:pPr algn="l">
              <a:lnSpc>
                <a:spcPts val="5290"/>
              </a:lnSpc>
            </a:pPr>
            <a:r>
              <a:rPr lang="en-US" sz="3480">
                <a:solidFill>
                  <a:srgbClr val="211F1C"/>
                </a:solidFill>
                <a:latin typeface="Roboto Mono"/>
                <a:ea typeface="Roboto Mono"/>
                <a:cs typeface="Roboto Mono"/>
                <a:sym typeface="Roboto Mono"/>
              </a:rPr>
              <a:t>• Xác định xem có cần thêm sức mạnh bộ xử lý hay không.</a:t>
            </a:r>
            <a:endParaRPr lang="en-US" sz="3480">
              <a:solidFill>
                <a:srgbClr val="211F1C"/>
              </a:solidFill>
              <a:latin typeface="Roboto Mono"/>
              <a:ea typeface="Roboto Mono"/>
              <a:cs typeface="Roboto Mono"/>
              <a:sym typeface="Roboto Mono"/>
            </a:endParaRPr>
          </a:p>
          <a:p>
            <a:pPr algn="l">
              <a:lnSpc>
                <a:spcPts val="5290"/>
              </a:lnSpc>
            </a:pPr>
            <a:r>
              <a:rPr lang="en-US" sz="3480">
                <a:solidFill>
                  <a:srgbClr val="211F1C"/>
                </a:solidFill>
                <a:latin typeface="Roboto Mono"/>
                <a:ea typeface="Roboto Mono"/>
                <a:cs typeface="Roboto Mono"/>
                <a:sym typeface="Roboto Mono"/>
              </a:rPr>
              <a:t>• Thiết lập đường cơ sở xử lý.</a:t>
            </a:r>
            <a:endParaRPr lang="en-US" sz="3480">
              <a:solidFill>
                <a:srgbClr val="211F1C"/>
              </a:solidFill>
              <a:latin typeface="Roboto Mono"/>
              <a:ea typeface="Roboto Mono"/>
              <a:cs typeface="Roboto Mono"/>
              <a:sym typeface="Roboto Mono"/>
            </a:endParaRPr>
          </a:p>
          <a:p>
            <a:pPr algn="l">
              <a:lnSpc>
                <a:spcPts val="5290"/>
              </a:lnSpc>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grpSp>
      <p:sp>
        <p:nvSpPr>
          <p:cNvPr id="5" name="Freeform 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2"/>
            <a:stretch>
              <a:fillRect/>
            </a:stretch>
          </a:blipFill>
        </p:spPr>
      </p:sp>
      <p:grpSp>
        <p:nvGrpSpPr>
          <p:cNvPr id="6" name="Group 6"/>
          <p:cNvGrpSpPr/>
          <p:nvPr/>
        </p:nvGrpSpPr>
        <p:grpSpPr>
          <a:xfrm rot="0">
            <a:off x="809625" y="9063117"/>
            <a:ext cx="1066053" cy="432385"/>
            <a:chOff x="0" y="0"/>
            <a:chExt cx="3070231" cy="1245268"/>
          </a:xfrm>
        </p:grpSpPr>
        <p:sp>
          <p:nvSpPr>
            <p:cNvPr id="7" name="Freeform 7"/>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8" name="TextBox 8"/>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13/19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
        <p:nvSpPr>
          <p:cNvPr id="9" name="TextBox 9"/>
          <p:cNvSpPr txBox="1"/>
          <p:nvPr/>
        </p:nvSpPr>
        <p:spPr>
          <a:xfrm>
            <a:off x="1875678" y="1000125"/>
            <a:ext cx="14807346" cy="1199033"/>
          </a:xfrm>
          <a:prstGeom prst="rect">
            <a:avLst/>
          </a:prstGeom>
        </p:spPr>
        <p:txBody>
          <a:bodyPr lIns="0" tIns="0" rIns="0" bIns="0" rtlCol="0" anchor="t">
            <a:spAutoFit/>
          </a:bodyPr>
          <a:lstStyle/>
          <a:p>
            <a:pPr algn="l">
              <a:lnSpc>
                <a:spcPts val="9570"/>
              </a:lnSpc>
            </a:pPr>
            <a:r>
              <a:rPr lang="en-US" sz="7720" spc="331">
                <a:solidFill>
                  <a:srgbClr val="211F1C"/>
                </a:solidFill>
                <a:latin typeface="Anton" panose="00000500000000000000"/>
                <a:ea typeface="Anton" panose="00000500000000000000"/>
                <a:cs typeface="Anton" panose="00000500000000000000"/>
                <a:sym typeface="Anton" panose="00000500000000000000"/>
              </a:rPr>
              <a:t>GIÁM SÁT PHẦN CỨNG TRÊN MÁY CHỦ</a:t>
            </a:r>
            <a:endParaRPr lang="en-US" sz="7720" spc="331">
              <a:solidFill>
                <a:srgbClr val="211F1C"/>
              </a:solidFill>
              <a:latin typeface="Anton" panose="00000500000000000000"/>
              <a:ea typeface="Anton" panose="00000500000000000000"/>
              <a:cs typeface="Anton" panose="00000500000000000000"/>
              <a:sym typeface="Anton" panose="00000500000000000000"/>
            </a:endParaRPr>
          </a:p>
        </p:txBody>
      </p:sp>
      <p:sp>
        <p:nvSpPr>
          <p:cNvPr id="10" name="TextBox 10"/>
          <p:cNvSpPr txBox="1"/>
          <p:nvPr/>
        </p:nvSpPr>
        <p:spPr>
          <a:xfrm>
            <a:off x="2506463" y="3071089"/>
            <a:ext cx="12446224" cy="4243502"/>
          </a:xfrm>
          <a:prstGeom prst="rect">
            <a:avLst/>
          </a:prstGeom>
        </p:spPr>
        <p:txBody>
          <a:bodyPr lIns="0" tIns="0" rIns="0" bIns="0" rtlCol="0" anchor="t">
            <a:spAutoFit/>
          </a:bodyPr>
          <a:lstStyle/>
          <a:p>
            <a:pPr algn="l">
              <a:lnSpc>
                <a:spcPts val="5635"/>
              </a:lnSpc>
            </a:pPr>
            <a:r>
              <a:rPr lang="en-US" sz="3480">
                <a:solidFill>
                  <a:srgbClr val="211F1C"/>
                </a:solidFill>
                <a:latin typeface="Roboto Mono Bold"/>
                <a:ea typeface="Roboto Mono Bold"/>
                <a:cs typeface="Roboto Mono Bold"/>
                <a:sym typeface="Roboto Mono Bold"/>
              </a:rPr>
              <a:t>4. Network Utilization (Sử dụng mạng)</a:t>
            </a:r>
            <a:endParaRPr lang="en-US" sz="3480">
              <a:solidFill>
                <a:srgbClr val="211F1C"/>
              </a:solidFill>
              <a:latin typeface="Roboto Mono Bold"/>
              <a:ea typeface="Roboto Mono Bold"/>
              <a:cs typeface="Roboto Mono Bold"/>
              <a:sym typeface="Roboto Mono Bold"/>
            </a:endParaRPr>
          </a:p>
          <a:p>
            <a:pPr algn="l">
              <a:lnSpc>
                <a:spcPts val="5635"/>
              </a:lnSpc>
            </a:pPr>
            <a:r>
              <a:rPr lang="en-US" sz="3480">
                <a:solidFill>
                  <a:srgbClr val="211F1C"/>
                </a:solidFill>
                <a:latin typeface="Roboto Mono"/>
                <a:ea typeface="Roboto Mono"/>
                <a:cs typeface="Roboto Mono"/>
                <a:sym typeface="Roboto Mono"/>
              </a:rPr>
              <a:t>• Tỷ lệ sử dụng băng thông được giám sát để đảm bảo mạng không bị quá tải.</a:t>
            </a:r>
            <a:endParaRPr lang="en-US" sz="3480">
              <a:solidFill>
                <a:srgbClr val="211F1C"/>
              </a:solidFill>
              <a:latin typeface="Roboto Mono"/>
              <a:ea typeface="Roboto Mono"/>
              <a:cs typeface="Roboto Mono"/>
              <a:sym typeface="Roboto Mono"/>
            </a:endParaRPr>
          </a:p>
          <a:p>
            <a:pPr algn="l">
              <a:lnSpc>
                <a:spcPts val="5635"/>
              </a:lnSpc>
            </a:pPr>
            <a:r>
              <a:rPr lang="en-US" sz="3480">
                <a:solidFill>
                  <a:srgbClr val="211F1C"/>
                </a:solidFill>
                <a:latin typeface="Roboto Mono"/>
                <a:ea typeface="Roboto Mono"/>
                <a:cs typeface="Roboto Mono"/>
                <a:sym typeface="Roboto Mono"/>
              </a:rPr>
              <a:t>• Giúp xác định các vấn đề phần cứng hoặc cấu hình mạng có thể gây gián đoạn dịch vụ.</a:t>
            </a:r>
            <a:endParaRPr lang="en-US" sz="3480">
              <a:solidFill>
                <a:srgbClr val="211F1C"/>
              </a:solidFill>
              <a:latin typeface="Roboto Mono"/>
              <a:ea typeface="Roboto Mono"/>
              <a:cs typeface="Roboto Mono"/>
              <a:sym typeface="Roboto Mono"/>
            </a:endParaRPr>
          </a:p>
          <a:p>
            <a:pPr algn="l">
              <a:lnSpc>
                <a:spcPts val="5635"/>
              </a:lnSpc>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grpSp>
      <p:grpSp>
        <p:nvGrpSpPr>
          <p:cNvPr id="5" name="Group 5"/>
          <p:cNvGrpSpPr/>
          <p:nvPr/>
        </p:nvGrpSpPr>
        <p:grpSpPr>
          <a:xfrm rot="0">
            <a:off x="809625" y="1643928"/>
            <a:ext cx="3177049" cy="3174058"/>
            <a:chOff x="0" y="0"/>
            <a:chExt cx="1728779" cy="1727151"/>
          </a:xfrm>
        </p:grpSpPr>
        <p:sp>
          <p:nvSpPr>
            <p:cNvPr id="6" name="Freeform 6"/>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7" name="TextBox 7"/>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8" name="Group 8"/>
          <p:cNvGrpSpPr/>
          <p:nvPr/>
        </p:nvGrpSpPr>
        <p:grpSpPr>
          <a:xfrm rot="0">
            <a:off x="809625" y="5241360"/>
            <a:ext cx="3177049" cy="3174058"/>
            <a:chOff x="0" y="0"/>
            <a:chExt cx="1728779" cy="1727151"/>
          </a:xfrm>
        </p:grpSpPr>
        <p:sp>
          <p:nvSpPr>
            <p:cNvPr id="9" name="Freeform 9"/>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10" name="TextBox 10"/>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11" name="Group 11"/>
          <p:cNvGrpSpPr/>
          <p:nvPr/>
        </p:nvGrpSpPr>
        <p:grpSpPr>
          <a:xfrm rot="0">
            <a:off x="4498597" y="1643928"/>
            <a:ext cx="3177049" cy="3174058"/>
            <a:chOff x="0" y="0"/>
            <a:chExt cx="1728779" cy="1727151"/>
          </a:xfrm>
        </p:grpSpPr>
        <p:sp>
          <p:nvSpPr>
            <p:cNvPr id="12" name="Freeform 12"/>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13" name="TextBox 13"/>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14" name="Group 14"/>
          <p:cNvGrpSpPr/>
          <p:nvPr/>
        </p:nvGrpSpPr>
        <p:grpSpPr>
          <a:xfrm rot="0">
            <a:off x="4498597" y="5241360"/>
            <a:ext cx="3177049" cy="3174058"/>
            <a:chOff x="0" y="0"/>
            <a:chExt cx="1728779" cy="1727151"/>
          </a:xfrm>
        </p:grpSpPr>
        <p:sp>
          <p:nvSpPr>
            <p:cNvPr id="15" name="Freeform 15"/>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16" name="TextBox 16"/>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17" name="Group 17"/>
          <p:cNvGrpSpPr/>
          <p:nvPr/>
        </p:nvGrpSpPr>
        <p:grpSpPr>
          <a:xfrm rot="0">
            <a:off x="1039353" y="1872160"/>
            <a:ext cx="2717593" cy="2717593"/>
            <a:chOff x="0" y="0"/>
            <a:chExt cx="6350000" cy="6350000"/>
          </a:xfrm>
        </p:grpSpPr>
        <p:sp>
          <p:nvSpPr>
            <p:cNvPr id="18" name="Freeform 18"/>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2"/>
              <a:stretch>
                <a:fillRect t="-25014" b="-25014"/>
              </a:stretch>
            </a:blipFill>
          </p:spPr>
        </p:sp>
      </p:grpSp>
      <p:grpSp>
        <p:nvGrpSpPr>
          <p:cNvPr id="19" name="Group 19"/>
          <p:cNvGrpSpPr/>
          <p:nvPr/>
        </p:nvGrpSpPr>
        <p:grpSpPr>
          <a:xfrm rot="0">
            <a:off x="1039353" y="5469592"/>
            <a:ext cx="2717593" cy="2717593"/>
            <a:chOff x="0" y="0"/>
            <a:chExt cx="6350000" cy="6350000"/>
          </a:xfrm>
        </p:grpSpPr>
        <p:sp>
          <p:nvSpPr>
            <p:cNvPr id="20" name="Freeform 20"/>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3"/>
              <a:stretch>
                <a:fillRect l="-50473" t="-77545" b="-48350"/>
              </a:stretch>
            </a:blipFill>
          </p:spPr>
        </p:sp>
      </p:grpSp>
      <p:grpSp>
        <p:nvGrpSpPr>
          <p:cNvPr id="21" name="Group 21"/>
          <p:cNvGrpSpPr/>
          <p:nvPr/>
        </p:nvGrpSpPr>
        <p:grpSpPr>
          <a:xfrm rot="0">
            <a:off x="4728325" y="1872160"/>
            <a:ext cx="2717593" cy="2717593"/>
            <a:chOff x="0" y="0"/>
            <a:chExt cx="6350000" cy="6350000"/>
          </a:xfrm>
        </p:grpSpPr>
        <p:sp>
          <p:nvSpPr>
            <p:cNvPr id="22" name="Freeform 22"/>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4"/>
              <a:stretch>
                <a:fillRect t="-25061" b="-25061"/>
              </a:stretch>
            </a:blipFill>
          </p:spPr>
        </p:sp>
      </p:grpSp>
      <p:grpSp>
        <p:nvGrpSpPr>
          <p:cNvPr id="23" name="Group 23"/>
          <p:cNvGrpSpPr/>
          <p:nvPr/>
        </p:nvGrpSpPr>
        <p:grpSpPr>
          <a:xfrm rot="0">
            <a:off x="4728325" y="5469592"/>
            <a:ext cx="2717593" cy="2717593"/>
            <a:chOff x="0" y="0"/>
            <a:chExt cx="6350000" cy="6350000"/>
          </a:xfrm>
        </p:grpSpPr>
        <p:sp>
          <p:nvSpPr>
            <p:cNvPr id="24" name="Freeform 24"/>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5"/>
              <a:stretch>
                <a:fillRect t="-25014" b="-25014"/>
              </a:stretch>
            </a:blipFill>
          </p:spPr>
        </p:sp>
      </p:grpSp>
      <p:sp>
        <p:nvSpPr>
          <p:cNvPr id="25" name="Freeform 2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6"/>
            <a:stretch>
              <a:fillRect/>
            </a:stretch>
          </a:blipFill>
        </p:spPr>
      </p:sp>
      <p:sp>
        <p:nvSpPr>
          <p:cNvPr id="26" name="TextBox 26"/>
          <p:cNvSpPr txBox="1"/>
          <p:nvPr/>
        </p:nvSpPr>
        <p:spPr>
          <a:xfrm>
            <a:off x="8418596" y="2574626"/>
            <a:ext cx="9990647" cy="5370832"/>
          </a:xfrm>
          <a:prstGeom prst="rect">
            <a:avLst/>
          </a:prstGeom>
        </p:spPr>
        <p:txBody>
          <a:bodyPr lIns="0" tIns="0" rIns="0" bIns="0" rtlCol="0" anchor="t">
            <a:spAutoFit/>
          </a:bodyPr>
          <a:lstStyle/>
          <a:p>
            <a:pPr algn="l">
              <a:lnSpc>
                <a:spcPts val="14475"/>
              </a:lnSpc>
            </a:pPr>
            <a:r>
              <a:rPr lang="en-US" sz="8365" spc="142">
                <a:solidFill>
                  <a:srgbClr val="211F1C"/>
                </a:solidFill>
                <a:latin typeface="Anton" panose="00000500000000000000"/>
                <a:ea typeface="Anton" panose="00000500000000000000"/>
                <a:cs typeface="Anton" panose="00000500000000000000"/>
                <a:sym typeface="Anton" panose="00000500000000000000"/>
              </a:rPr>
              <a:t>ƯU NHƯỢC ĐIỂM CỦA VIỆC SỬ DỤNG MRTG TRONG GIÁM SÁT MẠNG</a:t>
            </a:r>
            <a:endParaRPr lang="en-US" sz="8365" spc="142">
              <a:solidFill>
                <a:srgbClr val="211F1C"/>
              </a:solidFill>
              <a:latin typeface="Anton" panose="00000500000000000000"/>
              <a:ea typeface="Anton" panose="00000500000000000000"/>
              <a:cs typeface="Anton" panose="00000500000000000000"/>
              <a:sym typeface="Anton" panose="00000500000000000000"/>
            </a:endParaRPr>
          </a:p>
        </p:txBody>
      </p:sp>
      <p:grpSp>
        <p:nvGrpSpPr>
          <p:cNvPr id="27" name="Group 27"/>
          <p:cNvGrpSpPr/>
          <p:nvPr/>
        </p:nvGrpSpPr>
        <p:grpSpPr>
          <a:xfrm rot="0">
            <a:off x="809625" y="9063117"/>
            <a:ext cx="1066053" cy="432385"/>
            <a:chOff x="0" y="0"/>
            <a:chExt cx="3070231" cy="1245268"/>
          </a:xfrm>
        </p:grpSpPr>
        <p:sp>
          <p:nvSpPr>
            <p:cNvPr id="28" name="Freeform 28"/>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29" name="TextBox 29"/>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14/19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grpSp>
      <p:sp>
        <p:nvSpPr>
          <p:cNvPr id="5" name="Freeform 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2"/>
            <a:stretch>
              <a:fillRect/>
            </a:stretch>
          </a:blipFill>
        </p:spPr>
      </p:sp>
      <p:grpSp>
        <p:nvGrpSpPr>
          <p:cNvPr id="6" name="Group 6"/>
          <p:cNvGrpSpPr/>
          <p:nvPr/>
        </p:nvGrpSpPr>
        <p:grpSpPr>
          <a:xfrm rot="0">
            <a:off x="809625" y="9063117"/>
            <a:ext cx="1066053" cy="432385"/>
            <a:chOff x="0" y="0"/>
            <a:chExt cx="3070231" cy="1245268"/>
          </a:xfrm>
        </p:grpSpPr>
        <p:sp>
          <p:nvSpPr>
            <p:cNvPr id="7" name="Freeform 7"/>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8" name="TextBox 8"/>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15/19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grpSp>
        <p:nvGrpSpPr>
          <p:cNvPr id="9" name="Group 9"/>
          <p:cNvGrpSpPr/>
          <p:nvPr/>
        </p:nvGrpSpPr>
        <p:grpSpPr>
          <a:xfrm rot="0">
            <a:off x="5792209" y="193746"/>
            <a:ext cx="6483436" cy="1877304"/>
            <a:chOff x="0" y="0"/>
            <a:chExt cx="1707572" cy="494434"/>
          </a:xfrm>
        </p:grpSpPr>
        <p:sp>
          <p:nvSpPr>
            <p:cNvPr id="10" name="Freeform 10"/>
            <p:cNvSpPr/>
            <p:nvPr/>
          </p:nvSpPr>
          <p:spPr>
            <a:xfrm>
              <a:off x="0" y="0"/>
              <a:ext cx="1707572" cy="494434"/>
            </a:xfrm>
            <a:custGeom>
              <a:avLst/>
              <a:gdLst/>
              <a:ahLst/>
              <a:cxnLst/>
              <a:rect l="l" t="t" r="r" b="b"/>
              <a:pathLst>
                <a:path w="1707572" h="494434">
                  <a:moveTo>
                    <a:pt x="60899" y="0"/>
                  </a:moveTo>
                  <a:lnTo>
                    <a:pt x="1646672" y="0"/>
                  </a:lnTo>
                  <a:cubicBezTo>
                    <a:pt x="1680306" y="0"/>
                    <a:pt x="1707572" y="27266"/>
                    <a:pt x="1707572" y="60899"/>
                  </a:cubicBezTo>
                  <a:lnTo>
                    <a:pt x="1707572" y="433534"/>
                  </a:lnTo>
                  <a:cubicBezTo>
                    <a:pt x="1707572" y="449686"/>
                    <a:pt x="1701156" y="465176"/>
                    <a:pt x="1689735" y="476597"/>
                  </a:cubicBezTo>
                  <a:cubicBezTo>
                    <a:pt x="1678314" y="488018"/>
                    <a:pt x="1662824" y="494434"/>
                    <a:pt x="1646672" y="494434"/>
                  </a:cubicBezTo>
                  <a:lnTo>
                    <a:pt x="60899" y="494434"/>
                  </a:lnTo>
                  <a:cubicBezTo>
                    <a:pt x="44748" y="494434"/>
                    <a:pt x="29258" y="488018"/>
                    <a:pt x="17837" y="476597"/>
                  </a:cubicBezTo>
                  <a:cubicBezTo>
                    <a:pt x="6416" y="465176"/>
                    <a:pt x="0" y="449686"/>
                    <a:pt x="0" y="433534"/>
                  </a:cubicBezTo>
                  <a:lnTo>
                    <a:pt x="0" y="60899"/>
                  </a:lnTo>
                  <a:cubicBezTo>
                    <a:pt x="0" y="44748"/>
                    <a:pt x="6416" y="29258"/>
                    <a:pt x="17837" y="17837"/>
                  </a:cubicBezTo>
                  <a:cubicBezTo>
                    <a:pt x="29258" y="6416"/>
                    <a:pt x="44748" y="0"/>
                    <a:pt x="60899" y="0"/>
                  </a:cubicBezTo>
                  <a:close/>
                </a:path>
              </a:pathLst>
            </a:custGeom>
            <a:solidFill>
              <a:srgbClr val="C3EBEF"/>
            </a:solidFill>
          </p:spPr>
        </p:sp>
        <p:sp>
          <p:nvSpPr>
            <p:cNvPr id="11" name="TextBox 11"/>
            <p:cNvSpPr txBox="1"/>
            <p:nvPr/>
          </p:nvSpPr>
          <p:spPr>
            <a:xfrm>
              <a:off x="0" y="-38100"/>
              <a:ext cx="1707572" cy="532534"/>
            </a:xfrm>
            <a:prstGeom prst="rect">
              <a:avLst/>
            </a:prstGeom>
          </p:spPr>
          <p:txBody>
            <a:bodyPr lIns="50800" tIns="50800" rIns="50800" bIns="50800" rtlCol="0" anchor="ctr"/>
            <a:lstStyle/>
            <a:p>
              <a:pPr algn="ctr">
                <a:lnSpc>
                  <a:spcPts val="2115"/>
                </a:lnSpc>
              </a:pPr>
            </a:p>
          </p:txBody>
        </p:sp>
      </p:grpSp>
      <p:sp>
        <p:nvSpPr>
          <p:cNvPr id="12" name="TextBox 12"/>
          <p:cNvSpPr txBox="1"/>
          <p:nvPr/>
        </p:nvSpPr>
        <p:spPr>
          <a:xfrm>
            <a:off x="7202416" y="593107"/>
            <a:ext cx="4449558" cy="1230982"/>
          </a:xfrm>
          <a:prstGeom prst="rect">
            <a:avLst/>
          </a:prstGeom>
        </p:spPr>
        <p:txBody>
          <a:bodyPr lIns="0" tIns="0" rIns="0" bIns="0" rtlCol="0" anchor="t">
            <a:spAutoFit/>
          </a:bodyPr>
          <a:lstStyle/>
          <a:p>
            <a:pPr algn="l">
              <a:lnSpc>
                <a:spcPts val="9205"/>
              </a:lnSpc>
            </a:pPr>
            <a:r>
              <a:rPr lang="en-US" sz="9115">
                <a:solidFill>
                  <a:srgbClr val="211F1C"/>
                </a:solidFill>
                <a:latin typeface="Anton" panose="00000500000000000000"/>
                <a:ea typeface="Anton" panose="00000500000000000000"/>
                <a:cs typeface="Anton" panose="00000500000000000000"/>
                <a:sym typeface="Anton" panose="00000500000000000000"/>
              </a:rPr>
              <a:t>ƯU ĐIỂM</a:t>
            </a:r>
            <a:endParaRPr lang="en-US" sz="9115">
              <a:solidFill>
                <a:srgbClr val="211F1C"/>
              </a:solidFill>
              <a:latin typeface="Anton" panose="00000500000000000000"/>
              <a:ea typeface="Anton" panose="00000500000000000000"/>
              <a:cs typeface="Anton" panose="00000500000000000000"/>
              <a:sym typeface="Anton" panose="00000500000000000000"/>
            </a:endParaRPr>
          </a:p>
        </p:txBody>
      </p:sp>
      <p:grpSp>
        <p:nvGrpSpPr>
          <p:cNvPr id="13" name="Group 13"/>
          <p:cNvGrpSpPr/>
          <p:nvPr/>
        </p:nvGrpSpPr>
        <p:grpSpPr>
          <a:xfrm rot="0">
            <a:off x="1342651" y="6288517"/>
            <a:ext cx="7247591" cy="2631492"/>
            <a:chOff x="0" y="0"/>
            <a:chExt cx="9663455" cy="3508656"/>
          </a:xfrm>
        </p:grpSpPr>
        <p:sp>
          <p:nvSpPr>
            <p:cNvPr id="14" name="TextBox 14"/>
            <p:cNvSpPr txBox="1"/>
            <p:nvPr/>
          </p:nvSpPr>
          <p:spPr>
            <a:xfrm>
              <a:off x="0" y="-57150"/>
              <a:ext cx="9663455" cy="633602"/>
            </a:xfrm>
            <a:prstGeom prst="rect">
              <a:avLst/>
            </a:prstGeom>
          </p:spPr>
          <p:txBody>
            <a:bodyPr lIns="0" tIns="0" rIns="0" bIns="0" rtlCol="0" anchor="t">
              <a:spAutoFit/>
            </a:bodyPr>
            <a:lstStyle/>
            <a:p>
              <a:pPr algn="l">
                <a:lnSpc>
                  <a:spcPts val="4040"/>
                </a:lnSpc>
              </a:pPr>
              <a:r>
                <a:rPr lang="en-US" sz="2885" u="sng">
                  <a:solidFill>
                    <a:srgbClr val="211F1C"/>
                  </a:solidFill>
                  <a:latin typeface="Cabin Bold" panose="00000800000000000000"/>
                  <a:ea typeface="Cabin Bold" panose="00000800000000000000"/>
                  <a:cs typeface="Cabin Bold" panose="00000800000000000000"/>
                  <a:sym typeface="Cabin Bold" panose="00000800000000000000"/>
                </a:rPr>
                <a:t>BẢO VỆ DỮ LIỆU:</a:t>
              </a:r>
              <a:endParaRPr lang="en-US" sz="2885" u="sng">
                <a:solidFill>
                  <a:srgbClr val="211F1C"/>
                </a:solidFill>
                <a:latin typeface="Cabin Bold" panose="00000800000000000000"/>
                <a:ea typeface="Cabin Bold" panose="00000800000000000000"/>
                <a:cs typeface="Cabin Bold" panose="00000800000000000000"/>
                <a:sym typeface="Cabin Bold" panose="00000800000000000000"/>
              </a:endParaRPr>
            </a:p>
          </p:txBody>
        </p:sp>
        <p:sp>
          <p:nvSpPr>
            <p:cNvPr id="15" name="TextBox 15"/>
            <p:cNvSpPr txBox="1"/>
            <p:nvPr/>
          </p:nvSpPr>
          <p:spPr>
            <a:xfrm>
              <a:off x="0" y="884818"/>
              <a:ext cx="9663455" cy="2538773"/>
            </a:xfrm>
            <a:prstGeom prst="rect">
              <a:avLst/>
            </a:prstGeom>
          </p:spPr>
          <p:txBody>
            <a:bodyPr lIns="0" tIns="0" rIns="0" bIns="0" rtlCol="0" anchor="t">
              <a:spAutoFit/>
            </a:bodyPr>
            <a:lstStyle/>
            <a:p>
              <a:pPr marL="690880" lvl="1" indent="-345440" algn="l">
                <a:lnSpc>
                  <a:spcPts val="5215"/>
                </a:lnSpc>
                <a:buFont typeface="Arial" panose="020B0604020202020204"/>
                <a:buChar char="•"/>
              </a:pPr>
              <a:r>
                <a:rPr lang="en-US" sz="3200">
                  <a:solidFill>
                    <a:srgbClr val="211F1C"/>
                  </a:solidFill>
                  <a:latin typeface="Cabin" panose="00000500000000000000"/>
                  <a:ea typeface="Cabin" panose="00000500000000000000"/>
                  <a:cs typeface="Cabin" panose="00000500000000000000"/>
                  <a:sym typeface="Cabin" panose="00000500000000000000"/>
                </a:rPr>
                <a:t>Nó giúp bảo vệ dữ liệu của bạn khỏi các cuộc tấn công mạng.</a:t>
              </a:r>
              <a:endParaRPr lang="en-US" sz="3200">
                <a:solidFill>
                  <a:srgbClr val="211F1C"/>
                </a:solidFill>
                <a:latin typeface="Cabin" panose="00000500000000000000"/>
                <a:ea typeface="Cabin" panose="00000500000000000000"/>
                <a:cs typeface="Cabin" panose="00000500000000000000"/>
                <a:sym typeface="Cabin" panose="00000500000000000000"/>
              </a:endParaRPr>
            </a:p>
            <a:p>
              <a:pPr algn="l">
                <a:lnSpc>
                  <a:spcPts val="5215"/>
                </a:lnSpc>
              </a:pPr>
            </a:p>
          </p:txBody>
        </p:sp>
      </p:grpSp>
      <p:grpSp>
        <p:nvGrpSpPr>
          <p:cNvPr id="16" name="Group 16"/>
          <p:cNvGrpSpPr/>
          <p:nvPr/>
        </p:nvGrpSpPr>
        <p:grpSpPr>
          <a:xfrm rot="0">
            <a:off x="1342651" y="2862386"/>
            <a:ext cx="7247591" cy="2635556"/>
            <a:chOff x="0" y="0"/>
            <a:chExt cx="9663455" cy="3514074"/>
          </a:xfrm>
        </p:grpSpPr>
        <p:sp>
          <p:nvSpPr>
            <p:cNvPr id="17" name="TextBox 17"/>
            <p:cNvSpPr txBox="1"/>
            <p:nvPr/>
          </p:nvSpPr>
          <p:spPr>
            <a:xfrm>
              <a:off x="0" y="-57150"/>
              <a:ext cx="9663455" cy="633602"/>
            </a:xfrm>
            <a:prstGeom prst="rect">
              <a:avLst/>
            </a:prstGeom>
          </p:spPr>
          <p:txBody>
            <a:bodyPr lIns="0" tIns="0" rIns="0" bIns="0" rtlCol="0" anchor="t">
              <a:spAutoFit/>
            </a:bodyPr>
            <a:lstStyle/>
            <a:p>
              <a:pPr algn="l">
                <a:lnSpc>
                  <a:spcPts val="4040"/>
                </a:lnSpc>
              </a:pPr>
              <a:r>
                <a:rPr lang="en-US" sz="2885" u="sng">
                  <a:solidFill>
                    <a:srgbClr val="211F1C"/>
                  </a:solidFill>
                  <a:latin typeface="Cabin Bold" panose="00000800000000000000"/>
                  <a:ea typeface="Cabin Bold" panose="00000800000000000000"/>
                  <a:cs typeface="Cabin Bold" panose="00000800000000000000"/>
                  <a:sym typeface="Cabin Bold" panose="00000800000000000000"/>
                </a:rPr>
                <a:t>PHÁT HIỆN SỰ CỐ NHANH CHÓNG:</a:t>
              </a:r>
              <a:endParaRPr lang="en-US" sz="2885" u="sng">
                <a:solidFill>
                  <a:srgbClr val="211F1C"/>
                </a:solidFill>
                <a:latin typeface="Cabin Bold" panose="00000800000000000000"/>
                <a:ea typeface="Cabin Bold" panose="00000800000000000000"/>
                <a:cs typeface="Cabin Bold" panose="00000800000000000000"/>
                <a:sym typeface="Cabin Bold" panose="00000800000000000000"/>
              </a:endParaRPr>
            </a:p>
          </p:txBody>
        </p:sp>
        <p:sp>
          <p:nvSpPr>
            <p:cNvPr id="18" name="TextBox 18"/>
            <p:cNvSpPr txBox="1"/>
            <p:nvPr/>
          </p:nvSpPr>
          <p:spPr>
            <a:xfrm>
              <a:off x="0" y="894343"/>
              <a:ext cx="9663455" cy="2534666"/>
            </a:xfrm>
            <a:prstGeom prst="rect">
              <a:avLst/>
            </a:prstGeom>
          </p:spPr>
          <p:txBody>
            <a:bodyPr lIns="0" tIns="0" rIns="0" bIns="0" rtlCol="0" anchor="t">
              <a:spAutoFit/>
            </a:bodyPr>
            <a:lstStyle/>
            <a:p>
              <a:pPr marL="690880" lvl="1" indent="-345440" algn="l">
                <a:lnSpc>
                  <a:spcPts val="5185"/>
                </a:lnSpc>
                <a:buFont typeface="Arial" panose="020B0604020202020204"/>
                <a:buChar char="•"/>
              </a:pPr>
              <a:r>
                <a:rPr lang="en-US" sz="3200">
                  <a:solidFill>
                    <a:srgbClr val="211F1C"/>
                  </a:solidFill>
                  <a:latin typeface="Cabin" panose="00000500000000000000"/>
                  <a:ea typeface="Cabin" panose="00000500000000000000"/>
                  <a:cs typeface="Cabin" panose="00000500000000000000"/>
                  <a:sym typeface="Cabin" panose="00000500000000000000"/>
                </a:rPr>
                <a:t>Giúp người quản trị phát hiện, xử lý các vấn đề bảo mật nhanh chóng và hiệu quả.</a:t>
              </a:r>
              <a:endParaRPr lang="en-US" sz="3200">
                <a:solidFill>
                  <a:srgbClr val="211F1C"/>
                </a:solidFill>
                <a:latin typeface="Cabin" panose="00000500000000000000"/>
                <a:ea typeface="Cabin" panose="00000500000000000000"/>
                <a:cs typeface="Cabin" panose="00000500000000000000"/>
                <a:sym typeface="Cabin" panose="00000500000000000000"/>
              </a:endParaRPr>
            </a:p>
          </p:txBody>
        </p:sp>
      </p:grpSp>
      <p:grpSp>
        <p:nvGrpSpPr>
          <p:cNvPr id="19" name="Group 19"/>
          <p:cNvGrpSpPr/>
          <p:nvPr/>
        </p:nvGrpSpPr>
        <p:grpSpPr>
          <a:xfrm rot="0">
            <a:off x="9734808" y="6289277"/>
            <a:ext cx="8152533" cy="2635556"/>
            <a:chOff x="0" y="0"/>
            <a:chExt cx="10870044" cy="3514074"/>
          </a:xfrm>
        </p:grpSpPr>
        <p:sp>
          <p:nvSpPr>
            <p:cNvPr id="20" name="TextBox 20"/>
            <p:cNvSpPr txBox="1"/>
            <p:nvPr/>
          </p:nvSpPr>
          <p:spPr>
            <a:xfrm>
              <a:off x="0" y="-57150"/>
              <a:ext cx="10870044" cy="633602"/>
            </a:xfrm>
            <a:prstGeom prst="rect">
              <a:avLst/>
            </a:prstGeom>
          </p:spPr>
          <p:txBody>
            <a:bodyPr lIns="0" tIns="0" rIns="0" bIns="0" rtlCol="0" anchor="t">
              <a:spAutoFit/>
            </a:bodyPr>
            <a:lstStyle/>
            <a:p>
              <a:pPr algn="l">
                <a:lnSpc>
                  <a:spcPts val="4040"/>
                </a:lnSpc>
              </a:pPr>
              <a:r>
                <a:rPr lang="en-US" sz="2885" u="sng">
                  <a:solidFill>
                    <a:srgbClr val="211F1C"/>
                  </a:solidFill>
                  <a:latin typeface="Cabin Bold" panose="00000800000000000000"/>
                  <a:ea typeface="Cabin Bold" panose="00000800000000000000"/>
                  <a:cs typeface="Cabin Bold" panose="00000800000000000000"/>
                  <a:sym typeface="Cabin Bold" panose="00000800000000000000"/>
                </a:rPr>
                <a:t>DỄ CÀI ĐẶT VÀ CẤU HÌNH:</a:t>
              </a:r>
              <a:endParaRPr lang="en-US" sz="2885" u="sng">
                <a:solidFill>
                  <a:srgbClr val="211F1C"/>
                </a:solidFill>
                <a:latin typeface="Cabin Bold" panose="00000800000000000000"/>
                <a:ea typeface="Cabin Bold" panose="00000800000000000000"/>
                <a:cs typeface="Cabin Bold" panose="00000800000000000000"/>
                <a:sym typeface="Cabin Bold" panose="00000800000000000000"/>
              </a:endParaRPr>
            </a:p>
          </p:txBody>
        </p:sp>
        <p:sp>
          <p:nvSpPr>
            <p:cNvPr id="21" name="TextBox 21"/>
            <p:cNvSpPr txBox="1"/>
            <p:nvPr/>
          </p:nvSpPr>
          <p:spPr>
            <a:xfrm>
              <a:off x="0" y="894343"/>
              <a:ext cx="10870044" cy="2534666"/>
            </a:xfrm>
            <a:prstGeom prst="rect">
              <a:avLst/>
            </a:prstGeom>
          </p:spPr>
          <p:txBody>
            <a:bodyPr lIns="0" tIns="0" rIns="0" bIns="0" rtlCol="0" anchor="t">
              <a:spAutoFit/>
            </a:bodyPr>
            <a:lstStyle/>
            <a:p>
              <a:pPr marL="690880" lvl="1" indent="-345440" algn="l">
                <a:lnSpc>
                  <a:spcPts val="5185"/>
                </a:lnSpc>
                <a:buFont typeface="Arial" panose="020B0604020202020204"/>
                <a:buChar char="•"/>
              </a:pPr>
              <a:r>
                <a:rPr lang="en-US" sz="3200">
                  <a:solidFill>
                    <a:srgbClr val="211F1C"/>
                  </a:solidFill>
                  <a:latin typeface="Cabin" panose="00000500000000000000"/>
                  <a:ea typeface="Cabin" panose="00000500000000000000"/>
                  <a:cs typeface="Cabin" panose="00000500000000000000"/>
                  <a:sym typeface="Cabin" panose="00000500000000000000"/>
                </a:rPr>
                <a:t>Với tệp cấu hình đơn giản và công cụ tự động tạo cấu hình, việc triển khai MRTG dễ dàng và nhanh chóng.</a:t>
              </a:r>
              <a:endParaRPr lang="en-US" sz="3200">
                <a:solidFill>
                  <a:srgbClr val="211F1C"/>
                </a:solidFill>
                <a:latin typeface="Cabin" panose="00000500000000000000"/>
                <a:ea typeface="Cabin" panose="00000500000000000000"/>
                <a:cs typeface="Cabin" panose="00000500000000000000"/>
                <a:sym typeface="Cabin" panose="00000500000000000000"/>
              </a:endParaRPr>
            </a:p>
          </p:txBody>
        </p:sp>
      </p:grpSp>
      <p:grpSp>
        <p:nvGrpSpPr>
          <p:cNvPr id="22" name="Group 22"/>
          <p:cNvGrpSpPr/>
          <p:nvPr/>
        </p:nvGrpSpPr>
        <p:grpSpPr>
          <a:xfrm rot="0">
            <a:off x="9734808" y="2862386"/>
            <a:ext cx="7935827" cy="2635556"/>
            <a:chOff x="0" y="0"/>
            <a:chExt cx="10581102" cy="3514074"/>
          </a:xfrm>
        </p:grpSpPr>
        <p:sp>
          <p:nvSpPr>
            <p:cNvPr id="23" name="TextBox 23"/>
            <p:cNvSpPr txBox="1"/>
            <p:nvPr/>
          </p:nvSpPr>
          <p:spPr>
            <a:xfrm>
              <a:off x="0" y="-57150"/>
              <a:ext cx="10581102" cy="633602"/>
            </a:xfrm>
            <a:prstGeom prst="rect">
              <a:avLst/>
            </a:prstGeom>
          </p:spPr>
          <p:txBody>
            <a:bodyPr lIns="0" tIns="0" rIns="0" bIns="0" rtlCol="0" anchor="t">
              <a:spAutoFit/>
            </a:bodyPr>
            <a:lstStyle/>
            <a:p>
              <a:pPr algn="l">
                <a:lnSpc>
                  <a:spcPts val="4040"/>
                </a:lnSpc>
              </a:pPr>
              <a:r>
                <a:rPr lang="en-US" sz="2885" u="sng">
                  <a:solidFill>
                    <a:srgbClr val="211F1C"/>
                  </a:solidFill>
                  <a:latin typeface="Cabin Bold" panose="00000800000000000000"/>
                  <a:ea typeface="Cabin Bold" panose="00000800000000000000"/>
                  <a:cs typeface="Cabin Bold" panose="00000800000000000000"/>
                  <a:sym typeface="Cabin Bold" panose="00000800000000000000"/>
                </a:rPr>
                <a:t>GIẢM THỜI GIAN DOWNTIME:</a:t>
              </a:r>
              <a:endParaRPr lang="en-US" sz="2885" u="sng">
                <a:solidFill>
                  <a:srgbClr val="211F1C"/>
                </a:solidFill>
                <a:latin typeface="Cabin Bold" panose="00000800000000000000"/>
                <a:ea typeface="Cabin Bold" panose="00000800000000000000"/>
                <a:cs typeface="Cabin Bold" panose="00000800000000000000"/>
                <a:sym typeface="Cabin Bold" panose="00000800000000000000"/>
              </a:endParaRPr>
            </a:p>
          </p:txBody>
        </p:sp>
        <p:sp>
          <p:nvSpPr>
            <p:cNvPr id="24" name="TextBox 24"/>
            <p:cNvSpPr txBox="1"/>
            <p:nvPr/>
          </p:nvSpPr>
          <p:spPr>
            <a:xfrm>
              <a:off x="0" y="894343"/>
              <a:ext cx="10581102" cy="2534666"/>
            </a:xfrm>
            <a:prstGeom prst="rect">
              <a:avLst/>
            </a:prstGeom>
          </p:spPr>
          <p:txBody>
            <a:bodyPr lIns="0" tIns="0" rIns="0" bIns="0" rtlCol="0" anchor="t">
              <a:spAutoFit/>
            </a:bodyPr>
            <a:lstStyle/>
            <a:p>
              <a:pPr marL="690880" lvl="1" indent="-345440" algn="l">
                <a:lnSpc>
                  <a:spcPts val="5185"/>
                </a:lnSpc>
                <a:buFont typeface="Arial" panose="020B0604020202020204"/>
                <a:buChar char="•"/>
              </a:pPr>
              <a:r>
                <a:rPr lang="en-US" sz="3200">
                  <a:solidFill>
                    <a:srgbClr val="211F1C"/>
                  </a:solidFill>
                  <a:latin typeface="Cabin" panose="00000500000000000000"/>
                  <a:ea typeface="Cabin" panose="00000500000000000000"/>
                  <a:cs typeface="Cabin" panose="00000500000000000000"/>
                  <a:sym typeface="Cabin" panose="00000500000000000000"/>
                </a:rPr>
                <a:t>Bằng cách theo dõi và dự đoán các vấn đề tiềm ẩn, MRTG giúp giảm thiểu thời gian ngừng hoạt động của mạng.</a:t>
              </a:r>
              <a:endParaRPr lang="en-US" sz="3200">
                <a:solidFill>
                  <a:srgbClr val="211F1C"/>
                </a:solidFill>
                <a:latin typeface="Cabin" panose="00000500000000000000"/>
                <a:ea typeface="Cabin" panose="00000500000000000000"/>
                <a:cs typeface="Cabin" panose="00000500000000000000"/>
                <a:sym typeface="Cabin" panose="0000050000000000000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grpSp>
      <p:sp>
        <p:nvSpPr>
          <p:cNvPr id="5" name="Freeform 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2"/>
            <a:stretch>
              <a:fillRect/>
            </a:stretch>
          </a:blipFill>
        </p:spPr>
      </p:sp>
      <p:grpSp>
        <p:nvGrpSpPr>
          <p:cNvPr id="6" name="Group 6"/>
          <p:cNvGrpSpPr/>
          <p:nvPr/>
        </p:nvGrpSpPr>
        <p:grpSpPr>
          <a:xfrm rot="0">
            <a:off x="809625" y="9063117"/>
            <a:ext cx="1066053" cy="432385"/>
            <a:chOff x="0" y="0"/>
            <a:chExt cx="3070231" cy="1245268"/>
          </a:xfrm>
        </p:grpSpPr>
        <p:sp>
          <p:nvSpPr>
            <p:cNvPr id="7" name="Freeform 7"/>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8" name="TextBox 8"/>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16/19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grpSp>
        <p:nvGrpSpPr>
          <p:cNvPr id="9" name="Group 9"/>
          <p:cNvGrpSpPr/>
          <p:nvPr/>
        </p:nvGrpSpPr>
        <p:grpSpPr>
          <a:xfrm rot="0">
            <a:off x="5792209" y="193746"/>
            <a:ext cx="6483436" cy="1877304"/>
            <a:chOff x="0" y="0"/>
            <a:chExt cx="1707572" cy="494434"/>
          </a:xfrm>
        </p:grpSpPr>
        <p:sp>
          <p:nvSpPr>
            <p:cNvPr id="10" name="Freeform 10"/>
            <p:cNvSpPr/>
            <p:nvPr/>
          </p:nvSpPr>
          <p:spPr>
            <a:xfrm>
              <a:off x="0" y="0"/>
              <a:ext cx="1707572" cy="494434"/>
            </a:xfrm>
            <a:custGeom>
              <a:avLst/>
              <a:gdLst/>
              <a:ahLst/>
              <a:cxnLst/>
              <a:rect l="l" t="t" r="r" b="b"/>
              <a:pathLst>
                <a:path w="1707572" h="494434">
                  <a:moveTo>
                    <a:pt x="60899" y="0"/>
                  </a:moveTo>
                  <a:lnTo>
                    <a:pt x="1646672" y="0"/>
                  </a:lnTo>
                  <a:cubicBezTo>
                    <a:pt x="1680306" y="0"/>
                    <a:pt x="1707572" y="27266"/>
                    <a:pt x="1707572" y="60899"/>
                  </a:cubicBezTo>
                  <a:lnTo>
                    <a:pt x="1707572" y="433534"/>
                  </a:lnTo>
                  <a:cubicBezTo>
                    <a:pt x="1707572" y="449686"/>
                    <a:pt x="1701156" y="465176"/>
                    <a:pt x="1689735" y="476597"/>
                  </a:cubicBezTo>
                  <a:cubicBezTo>
                    <a:pt x="1678314" y="488018"/>
                    <a:pt x="1662824" y="494434"/>
                    <a:pt x="1646672" y="494434"/>
                  </a:cubicBezTo>
                  <a:lnTo>
                    <a:pt x="60899" y="494434"/>
                  </a:lnTo>
                  <a:cubicBezTo>
                    <a:pt x="44748" y="494434"/>
                    <a:pt x="29258" y="488018"/>
                    <a:pt x="17837" y="476597"/>
                  </a:cubicBezTo>
                  <a:cubicBezTo>
                    <a:pt x="6416" y="465176"/>
                    <a:pt x="0" y="449686"/>
                    <a:pt x="0" y="433534"/>
                  </a:cubicBezTo>
                  <a:lnTo>
                    <a:pt x="0" y="60899"/>
                  </a:lnTo>
                  <a:cubicBezTo>
                    <a:pt x="0" y="44748"/>
                    <a:pt x="6416" y="29258"/>
                    <a:pt x="17837" y="17837"/>
                  </a:cubicBezTo>
                  <a:cubicBezTo>
                    <a:pt x="29258" y="6416"/>
                    <a:pt x="44748" y="0"/>
                    <a:pt x="60899" y="0"/>
                  </a:cubicBezTo>
                  <a:close/>
                </a:path>
              </a:pathLst>
            </a:custGeom>
            <a:solidFill>
              <a:srgbClr val="C3EBEF"/>
            </a:solidFill>
          </p:spPr>
        </p:sp>
        <p:sp>
          <p:nvSpPr>
            <p:cNvPr id="11" name="TextBox 11"/>
            <p:cNvSpPr txBox="1"/>
            <p:nvPr/>
          </p:nvSpPr>
          <p:spPr>
            <a:xfrm>
              <a:off x="0" y="-38100"/>
              <a:ext cx="1707572" cy="532534"/>
            </a:xfrm>
            <a:prstGeom prst="rect">
              <a:avLst/>
            </a:prstGeom>
          </p:spPr>
          <p:txBody>
            <a:bodyPr lIns="50800" tIns="50800" rIns="50800" bIns="50800" rtlCol="0" anchor="ctr"/>
            <a:lstStyle/>
            <a:p>
              <a:pPr algn="ctr">
                <a:lnSpc>
                  <a:spcPts val="2115"/>
                </a:lnSpc>
              </a:pPr>
            </a:p>
          </p:txBody>
        </p:sp>
      </p:grpSp>
      <p:sp>
        <p:nvSpPr>
          <p:cNvPr id="12" name="TextBox 12"/>
          <p:cNvSpPr txBox="1"/>
          <p:nvPr/>
        </p:nvSpPr>
        <p:spPr>
          <a:xfrm>
            <a:off x="6218847" y="593107"/>
            <a:ext cx="5850306" cy="1230982"/>
          </a:xfrm>
          <a:prstGeom prst="rect">
            <a:avLst/>
          </a:prstGeom>
        </p:spPr>
        <p:txBody>
          <a:bodyPr lIns="0" tIns="0" rIns="0" bIns="0" rtlCol="0" anchor="t">
            <a:spAutoFit/>
          </a:bodyPr>
          <a:lstStyle/>
          <a:p>
            <a:pPr algn="l">
              <a:lnSpc>
                <a:spcPts val="9205"/>
              </a:lnSpc>
            </a:pPr>
            <a:r>
              <a:rPr lang="en-US" sz="9115">
                <a:solidFill>
                  <a:srgbClr val="211F1C"/>
                </a:solidFill>
                <a:latin typeface="Anton" panose="00000500000000000000"/>
                <a:ea typeface="Anton" panose="00000500000000000000"/>
                <a:cs typeface="Anton" panose="00000500000000000000"/>
                <a:sym typeface="Anton" panose="00000500000000000000"/>
              </a:rPr>
              <a:t>NHƯỢC ĐIỂM</a:t>
            </a:r>
            <a:endParaRPr lang="en-US" sz="9115">
              <a:solidFill>
                <a:srgbClr val="211F1C"/>
              </a:solidFill>
              <a:latin typeface="Anton" panose="00000500000000000000"/>
              <a:ea typeface="Anton" panose="00000500000000000000"/>
              <a:cs typeface="Anton" panose="00000500000000000000"/>
              <a:sym typeface="Anton" panose="00000500000000000000"/>
            </a:endParaRPr>
          </a:p>
        </p:txBody>
      </p:sp>
      <p:grpSp>
        <p:nvGrpSpPr>
          <p:cNvPr id="13" name="Group 13"/>
          <p:cNvGrpSpPr/>
          <p:nvPr/>
        </p:nvGrpSpPr>
        <p:grpSpPr>
          <a:xfrm rot="0">
            <a:off x="4790634" y="6453976"/>
            <a:ext cx="10763194" cy="3288717"/>
            <a:chOff x="0" y="0"/>
            <a:chExt cx="14350925" cy="4384956"/>
          </a:xfrm>
        </p:grpSpPr>
        <p:sp>
          <p:nvSpPr>
            <p:cNvPr id="14" name="TextBox 14"/>
            <p:cNvSpPr txBox="1"/>
            <p:nvPr/>
          </p:nvSpPr>
          <p:spPr>
            <a:xfrm>
              <a:off x="0" y="-57150"/>
              <a:ext cx="14350925" cy="633602"/>
            </a:xfrm>
            <a:prstGeom prst="rect">
              <a:avLst/>
            </a:prstGeom>
          </p:spPr>
          <p:txBody>
            <a:bodyPr lIns="0" tIns="0" rIns="0" bIns="0" rtlCol="0" anchor="t">
              <a:spAutoFit/>
            </a:bodyPr>
            <a:lstStyle/>
            <a:p>
              <a:pPr algn="l">
                <a:lnSpc>
                  <a:spcPts val="4040"/>
                </a:lnSpc>
              </a:pPr>
              <a:r>
                <a:rPr lang="en-US" sz="2885" u="sng">
                  <a:solidFill>
                    <a:srgbClr val="211F1C"/>
                  </a:solidFill>
                  <a:latin typeface="Cabin Bold" panose="00000800000000000000"/>
                  <a:ea typeface="Cabin Bold" panose="00000800000000000000"/>
                  <a:cs typeface="Cabin Bold" panose="00000800000000000000"/>
                  <a:sym typeface="Cabin Bold" panose="00000800000000000000"/>
                </a:rPr>
                <a:t>KHẢ NĂNG CẢNH BÁO HẠN CHẾ:</a:t>
              </a:r>
              <a:endParaRPr lang="en-US" sz="2885" u="sng">
                <a:solidFill>
                  <a:srgbClr val="211F1C"/>
                </a:solidFill>
                <a:latin typeface="Cabin Bold" panose="00000800000000000000"/>
                <a:ea typeface="Cabin Bold" panose="00000800000000000000"/>
                <a:cs typeface="Cabin Bold" panose="00000800000000000000"/>
                <a:sym typeface="Cabin Bold" panose="00000800000000000000"/>
              </a:endParaRPr>
            </a:p>
          </p:txBody>
        </p:sp>
        <p:sp>
          <p:nvSpPr>
            <p:cNvPr id="15" name="TextBox 15"/>
            <p:cNvSpPr txBox="1"/>
            <p:nvPr/>
          </p:nvSpPr>
          <p:spPr>
            <a:xfrm>
              <a:off x="0" y="884818"/>
              <a:ext cx="14350925" cy="3415073"/>
            </a:xfrm>
            <a:prstGeom prst="rect">
              <a:avLst/>
            </a:prstGeom>
          </p:spPr>
          <p:txBody>
            <a:bodyPr lIns="0" tIns="0" rIns="0" bIns="0" rtlCol="0" anchor="t">
              <a:spAutoFit/>
            </a:bodyPr>
            <a:lstStyle/>
            <a:p>
              <a:pPr marL="690880" lvl="1" indent="-345440" algn="l">
                <a:lnSpc>
                  <a:spcPts val="5215"/>
                </a:lnSpc>
                <a:buFont typeface="Arial" panose="020B0604020202020204"/>
                <a:buChar char="•"/>
              </a:pPr>
              <a:r>
                <a:rPr lang="en-US" sz="3200">
                  <a:solidFill>
                    <a:srgbClr val="211F1C"/>
                  </a:solidFill>
                  <a:latin typeface="Cabin" panose="00000500000000000000"/>
                  <a:ea typeface="Cabin" panose="00000500000000000000"/>
                  <a:cs typeface="Cabin" panose="00000500000000000000"/>
                  <a:sym typeface="Cabin" panose="00000500000000000000"/>
                </a:rPr>
                <a:t>MRTG thiếu các tính năng cảnh báo tự động và quản lý sự cố nâng cao, khiến cho việc phát hiện và phản ứng với các sự cố mạng trở nên khó khăn hơn.</a:t>
              </a:r>
              <a:endParaRPr lang="en-US" sz="3200">
                <a:solidFill>
                  <a:srgbClr val="211F1C"/>
                </a:solidFill>
                <a:latin typeface="Cabin" panose="00000500000000000000"/>
                <a:ea typeface="Cabin" panose="00000500000000000000"/>
                <a:cs typeface="Cabin" panose="00000500000000000000"/>
                <a:sym typeface="Cabin" panose="00000500000000000000"/>
              </a:endParaRPr>
            </a:p>
            <a:p>
              <a:pPr algn="l">
                <a:lnSpc>
                  <a:spcPts val="5215"/>
                </a:lnSpc>
              </a:pPr>
            </a:p>
          </p:txBody>
        </p:sp>
      </p:grpSp>
      <p:grpSp>
        <p:nvGrpSpPr>
          <p:cNvPr id="16" name="Group 16"/>
          <p:cNvGrpSpPr/>
          <p:nvPr/>
        </p:nvGrpSpPr>
        <p:grpSpPr>
          <a:xfrm rot="0">
            <a:off x="1342651" y="2862386"/>
            <a:ext cx="7247591" cy="3141173"/>
            <a:chOff x="0" y="0"/>
            <a:chExt cx="9663455" cy="4188231"/>
          </a:xfrm>
        </p:grpSpPr>
        <p:sp>
          <p:nvSpPr>
            <p:cNvPr id="17" name="TextBox 17"/>
            <p:cNvSpPr txBox="1"/>
            <p:nvPr/>
          </p:nvSpPr>
          <p:spPr>
            <a:xfrm>
              <a:off x="0" y="-57150"/>
              <a:ext cx="9663455" cy="1307759"/>
            </a:xfrm>
            <a:prstGeom prst="rect">
              <a:avLst/>
            </a:prstGeom>
          </p:spPr>
          <p:txBody>
            <a:bodyPr lIns="0" tIns="0" rIns="0" bIns="0" rtlCol="0" anchor="t">
              <a:spAutoFit/>
            </a:bodyPr>
            <a:lstStyle/>
            <a:p>
              <a:pPr algn="l">
                <a:lnSpc>
                  <a:spcPts val="4040"/>
                </a:lnSpc>
              </a:pPr>
              <a:r>
                <a:rPr lang="en-US" sz="2885" u="sng">
                  <a:solidFill>
                    <a:srgbClr val="211F1C"/>
                  </a:solidFill>
                  <a:latin typeface="Cabin Bold" panose="00000800000000000000"/>
                  <a:ea typeface="Cabin Bold" panose="00000800000000000000"/>
                  <a:cs typeface="Cabin Bold" panose="00000800000000000000"/>
                  <a:sym typeface="Cabin Bold" panose="00000800000000000000"/>
                </a:rPr>
                <a:t>KHÓ KHĂN TRONG VIỆC PHÁT HIỆN CÁC CUỘC TẤN CÔNG MỚI:</a:t>
              </a:r>
              <a:endParaRPr lang="en-US" sz="2885" u="sng">
                <a:solidFill>
                  <a:srgbClr val="211F1C"/>
                </a:solidFill>
                <a:latin typeface="Cabin Bold" panose="00000800000000000000"/>
                <a:ea typeface="Cabin Bold" panose="00000800000000000000"/>
                <a:cs typeface="Cabin Bold" panose="00000800000000000000"/>
                <a:sym typeface="Cabin Bold" panose="00000800000000000000"/>
              </a:endParaRPr>
            </a:p>
          </p:txBody>
        </p:sp>
        <p:sp>
          <p:nvSpPr>
            <p:cNvPr id="18" name="TextBox 18"/>
            <p:cNvSpPr txBox="1"/>
            <p:nvPr/>
          </p:nvSpPr>
          <p:spPr>
            <a:xfrm>
              <a:off x="0" y="1568500"/>
              <a:ext cx="9663455" cy="2534666"/>
            </a:xfrm>
            <a:prstGeom prst="rect">
              <a:avLst/>
            </a:prstGeom>
          </p:spPr>
          <p:txBody>
            <a:bodyPr lIns="0" tIns="0" rIns="0" bIns="0" rtlCol="0" anchor="t">
              <a:spAutoFit/>
            </a:bodyPr>
            <a:lstStyle/>
            <a:p>
              <a:pPr marL="690880" lvl="1" indent="-345440" algn="l">
                <a:lnSpc>
                  <a:spcPts val="5185"/>
                </a:lnSpc>
                <a:buFont typeface="Arial" panose="020B0604020202020204"/>
                <a:buChar char="•"/>
              </a:pPr>
              <a:r>
                <a:rPr lang="en-US" sz="3200">
                  <a:solidFill>
                    <a:srgbClr val="211F1C"/>
                  </a:solidFill>
                  <a:latin typeface="Cabin" panose="00000500000000000000"/>
                  <a:ea typeface="Cabin" panose="00000500000000000000"/>
                  <a:cs typeface="Cabin" panose="00000500000000000000"/>
                  <a:sym typeface="Cabin" panose="00000500000000000000"/>
                </a:rPr>
                <a:t>Chỉ giúp phát hiện các cuộc tấn công đã được biết đến.</a:t>
              </a:r>
              <a:endParaRPr lang="en-US" sz="3200">
                <a:solidFill>
                  <a:srgbClr val="211F1C"/>
                </a:solidFill>
                <a:latin typeface="Cabin" panose="00000500000000000000"/>
                <a:ea typeface="Cabin" panose="00000500000000000000"/>
                <a:cs typeface="Cabin" panose="00000500000000000000"/>
                <a:sym typeface="Cabin" panose="00000500000000000000"/>
              </a:endParaRPr>
            </a:p>
            <a:p>
              <a:pPr algn="l">
                <a:lnSpc>
                  <a:spcPts val="5185"/>
                </a:lnSpc>
              </a:pPr>
            </a:p>
          </p:txBody>
        </p:sp>
      </p:grpSp>
      <p:grpSp>
        <p:nvGrpSpPr>
          <p:cNvPr id="19" name="Group 19"/>
          <p:cNvGrpSpPr/>
          <p:nvPr/>
        </p:nvGrpSpPr>
        <p:grpSpPr>
          <a:xfrm rot="0">
            <a:off x="9734808" y="2862386"/>
            <a:ext cx="7935827" cy="2635556"/>
            <a:chOff x="0" y="0"/>
            <a:chExt cx="10581102" cy="3514074"/>
          </a:xfrm>
        </p:grpSpPr>
        <p:sp>
          <p:nvSpPr>
            <p:cNvPr id="20" name="TextBox 20"/>
            <p:cNvSpPr txBox="1"/>
            <p:nvPr/>
          </p:nvSpPr>
          <p:spPr>
            <a:xfrm>
              <a:off x="0" y="-57150"/>
              <a:ext cx="10581102" cy="633602"/>
            </a:xfrm>
            <a:prstGeom prst="rect">
              <a:avLst/>
            </a:prstGeom>
          </p:spPr>
          <p:txBody>
            <a:bodyPr lIns="0" tIns="0" rIns="0" bIns="0" rtlCol="0" anchor="t">
              <a:spAutoFit/>
            </a:bodyPr>
            <a:lstStyle/>
            <a:p>
              <a:pPr algn="l">
                <a:lnSpc>
                  <a:spcPts val="4040"/>
                </a:lnSpc>
              </a:pPr>
              <a:r>
                <a:rPr lang="en-US" sz="2885" u="sng">
                  <a:solidFill>
                    <a:srgbClr val="211F1C"/>
                  </a:solidFill>
                  <a:latin typeface="Cabin Bold" panose="00000800000000000000"/>
                  <a:ea typeface="Cabin Bold" panose="00000800000000000000"/>
                  <a:cs typeface="Cabin Bold" panose="00000800000000000000"/>
                  <a:sym typeface="Cabin Bold" panose="00000800000000000000"/>
                </a:rPr>
                <a:t>CẦN KIẾN THỨC VỀ SNMP:</a:t>
              </a:r>
              <a:endParaRPr lang="en-US" sz="2885" u="sng">
                <a:solidFill>
                  <a:srgbClr val="211F1C"/>
                </a:solidFill>
                <a:latin typeface="Cabin Bold" panose="00000800000000000000"/>
                <a:ea typeface="Cabin Bold" panose="00000800000000000000"/>
                <a:cs typeface="Cabin Bold" panose="00000800000000000000"/>
                <a:sym typeface="Cabin Bold" panose="00000800000000000000"/>
              </a:endParaRPr>
            </a:p>
          </p:txBody>
        </p:sp>
        <p:sp>
          <p:nvSpPr>
            <p:cNvPr id="21" name="TextBox 21"/>
            <p:cNvSpPr txBox="1"/>
            <p:nvPr/>
          </p:nvSpPr>
          <p:spPr>
            <a:xfrm>
              <a:off x="0" y="894343"/>
              <a:ext cx="10581102" cy="2534666"/>
            </a:xfrm>
            <a:prstGeom prst="rect">
              <a:avLst/>
            </a:prstGeom>
          </p:spPr>
          <p:txBody>
            <a:bodyPr lIns="0" tIns="0" rIns="0" bIns="0" rtlCol="0" anchor="t">
              <a:spAutoFit/>
            </a:bodyPr>
            <a:lstStyle/>
            <a:p>
              <a:pPr marL="690880" lvl="1" indent="-345440" algn="l">
                <a:lnSpc>
                  <a:spcPts val="5185"/>
                </a:lnSpc>
                <a:buFont typeface="Arial" panose="020B0604020202020204"/>
                <a:buChar char="•"/>
              </a:pPr>
              <a:r>
                <a:rPr lang="en-US" sz="3200">
                  <a:solidFill>
                    <a:srgbClr val="211F1C"/>
                  </a:solidFill>
                  <a:latin typeface="Cabin" panose="00000500000000000000"/>
                  <a:ea typeface="Cabin" panose="00000500000000000000"/>
                  <a:cs typeface="Cabin" panose="00000500000000000000"/>
                  <a:sym typeface="Cabin" panose="00000500000000000000"/>
                </a:rPr>
                <a:t>Để cấu hình MRTG hiệu quả, quản trị viên cần có kiến thức về SNMP.</a:t>
              </a:r>
              <a:endParaRPr lang="en-US" sz="3200">
                <a:solidFill>
                  <a:srgbClr val="211F1C"/>
                </a:solidFill>
                <a:latin typeface="Cabin" panose="00000500000000000000"/>
                <a:ea typeface="Cabin" panose="00000500000000000000"/>
                <a:cs typeface="Cabin" panose="00000500000000000000"/>
                <a:sym typeface="Cabin" panose="00000500000000000000"/>
              </a:endParaRPr>
            </a:p>
            <a:p>
              <a:pPr algn="l">
                <a:lnSpc>
                  <a:spcPts val="5185"/>
                </a:lnSpc>
              </a:p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0649115" y="4140303"/>
            <a:ext cx="4954807" cy="2419626"/>
            <a:chOff x="0" y="0"/>
            <a:chExt cx="1580541" cy="771840"/>
          </a:xfrm>
        </p:grpSpPr>
        <p:sp>
          <p:nvSpPr>
            <p:cNvPr id="3" name="Freeform 3"/>
            <p:cNvSpPr/>
            <p:nvPr/>
          </p:nvSpPr>
          <p:spPr>
            <a:xfrm>
              <a:off x="0" y="0"/>
              <a:ext cx="1580541" cy="771840"/>
            </a:xfrm>
            <a:custGeom>
              <a:avLst/>
              <a:gdLst/>
              <a:ahLst/>
              <a:cxnLst/>
              <a:rect l="l" t="t" r="r" b="b"/>
              <a:pathLst>
                <a:path w="1580541" h="771840">
                  <a:moveTo>
                    <a:pt x="56250" y="0"/>
                  </a:moveTo>
                  <a:lnTo>
                    <a:pt x="1524291" y="0"/>
                  </a:lnTo>
                  <a:cubicBezTo>
                    <a:pt x="1555357" y="0"/>
                    <a:pt x="1580541" y="25184"/>
                    <a:pt x="1580541" y="56250"/>
                  </a:cubicBezTo>
                  <a:lnTo>
                    <a:pt x="1580541" y="715590"/>
                  </a:lnTo>
                  <a:cubicBezTo>
                    <a:pt x="1580541" y="746656"/>
                    <a:pt x="1555357" y="771840"/>
                    <a:pt x="1524291" y="771840"/>
                  </a:cubicBezTo>
                  <a:lnTo>
                    <a:pt x="56250" y="771840"/>
                  </a:lnTo>
                  <a:cubicBezTo>
                    <a:pt x="25184" y="771840"/>
                    <a:pt x="0" y="746656"/>
                    <a:pt x="0" y="715590"/>
                  </a:cubicBezTo>
                  <a:lnTo>
                    <a:pt x="0" y="56250"/>
                  </a:lnTo>
                  <a:cubicBezTo>
                    <a:pt x="0" y="25184"/>
                    <a:pt x="25184" y="0"/>
                    <a:pt x="56250" y="0"/>
                  </a:cubicBezTo>
                  <a:close/>
                </a:path>
              </a:pathLst>
            </a:custGeom>
            <a:solidFill>
              <a:srgbClr val="DBDBDB"/>
            </a:solidFill>
            <a:ln w="19050" cap="rnd">
              <a:solidFill>
                <a:srgbClr val="000000"/>
              </a:solidFill>
              <a:prstDash val="solid"/>
              <a:round/>
            </a:ln>
          </p:spPr>
        </p:sp>
        <p:sp>
          <p:nvSpPr>
            <p:cNvPr id="4" name="TextBox 4"/>
            <p:cNvSpPr txBox="1"/>
            <p:nvPr/>
          </p:nvSpPr>
          <p:spPr>
            <a:xfrm>
              <a:off x="0" y="-38100"/>
              <a:ext cx="1580541" cy="809940"/>
            </a:xfrm>
            <a:prstGeom prst="rect">
              <a:avLst/>
            </a:prstGeom>
          </p:spPr>
          <p:txBody>
            <a:bodyPr lIns="38100" tIns="38100" rIns="38100" bIns="38100" rtlCol="0" anchor="ctr"/>
            <a:lstStyle/>
            <a:p>
              <a:pPr marL="0" lvl="0" indent="0" algn="ctr">
                <a:lnSpc>
                  <a:spcPts val="2115"/>
                </a:lnSpc>
                <a:spcBef>
                  <a:spcPct val="0"/>
                </a:spcBef>
              </a:pPr>
            </a:p>
          </p:txBody>
        </p:sp>
      </p:grpSp>
      <p:grpSp>
        <p:nvGrpSpPr>
          <p:cNvPr id="5" name="Group 5"/>
          <p:cNvGrpSpPr/>
          <p:nvPr/>
        </p:nvGrpSpPr>
        <p:grpSpPr>
          <a:xfrm rot="0">
            <a:off x="-1593613" y="-580404"/>
            <a:ext cx="22876567" cy="11447809"/>
            <a:chOff x="0" y="0"/>
            <a:chExt cx="30502090" cy="15263745"/>
          </a:xfrm>
        </p:grpSpPr>
        <p:sp>
          <p:nvSpPr>
            <p:cNvPr id="6" name="Freeform 6"/>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sp>
          <p:nvSpPr>
            <p:cNvPr id="7" name="Freeform 7"/>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grpSp>
      <p:sp>
        <p:nvSpPr>
          <p:cNvPr id="8" name="Freeform 8"/>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2"/>
            <a:stretch>
              <a:fillRect/>
            </a:stretch>
          </a:blipFill>
        </p:spPr>
      </p:sp>
      <p:grpSp>
        <p:nvGrpSpPr>
          <p:cNvPr id="9" name="Group 9"/>
          <p:cNvGrpSpPr/>
          <p:nvPr/>
        </p:nvGrpSpPr>
        <p:grpSpPr>
          <a:xfrm rot="0">
            <a:off x="809625" y="9063117"/>
            <a:ext cx="1066053" cy="432385"/>
            <a:chOff x="0" y="0"/>
            <a:chExt cx="3070231" cy="1245268"/>
          </a:xfrm>
        </p:grpSpPr>
        <p:sp>
          <p:nvSpPr>
            <p:cNvPr id="10" name="Freeform 10"/>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11" name="TextBox 11"/>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17/19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
        <p:nvSpPr>
          <p:cNvPr id="12" name="Freeform 12"/>
          <p:cNvSpPr/>
          <p:nvPr/>
        </p:nvSpPr>
        <p:spPr>
          <a:xfrm>
            <a:off x="1875678" y="1830217"/>
            <a:ext cx="6313310" cy="6626566"/>
          </a:xfrm>
          <a:custGeom>
            <a:avLst/>
            <a:gdLst/>
            <a:ahLst/>
            <a:cxnLst/>
            <a:rect l="l" t="t" r="r" b="b"/>
            <a:pathLst>
              <a:path w="6313310" h="6626566">
                <a:moveTo>
                  <a:pt x="0" y="0"/>
                </a:moveTo>
                <a:lnTo>
                  <a:pt x="6313310" y="0"/>
                </a:lnTo>
                <a:lnTo>
                  <a:pt x="6313310" y="6626566"/>
                </a:lnTo>
                <a:lnTo>
                  <a:pt x="0" y="6626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3"/>
          <p:cNvSpPr txBox="1"/>
          <p:nvPr/>
        </p:nvSpPr>
        <p:spPr>
          <a:xfrm>
            <a:off x="5573945" y="4863103"/>
            <a:ext cx="15105147" cy="1126425"/>
          </a:xfrm>
          <a:prstGeom prst="rect">
            <a:avLst/>
          </a:prstGeom>
        </p:spPr>
        <p:txBody>
          <a:bodyPr lIns="0" tIns="0" rIns="0" bIns="0" rtlCol="0" anchor="t">
            <a:spAutoFit/>
          </a:bodyPr>
          <a:lstStyle/>
          <a:p>
            <a:pPr marL="0" lvl="0" indent="0" algn="ctr">
              <a:lnSpc>
                <a:spcPts val="8475"/>
              </a:lnSpc>
              <a:spcBef>
                <a:spcPct val="0"/>
              </a:spcBef>
            </a:pPr>
            <a:r>
              <a:rPr lang="en-US" sz="8390">
                <a:solidFill>
                  <a:srgbClr val="211F1C"/>
                </a:solidFill>
                <a:latin typeface="Anton" panose="00000500000000000000"/>
                <a:ea typeface="Anton" panose="00000500000000000000"/>
                <a:cs typeface="Anton" panose="00000500000000000000"/>
                <a:sym typeface="Anton" panose="00000500000000000000"/>
              </a:rPr>
              <a:t>DEMO</a:t>
            </a:r>
            <a:endParaRPr lang="en-US" sz="8390">
              <a:solidFill>
                <a:srgbClr val="211F1C"/>
              </a:solidFill>
              <a:latin typeface="Anton" panose="00000500000000000000"/>
              <a:ea typeface="Anton" panose="00000500000000000000"/>
              <a:cs typeface="Anton" panose="00000500000000000000"/>
              <a:sym typeface="Anton" panose="000005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grpSp>
      <p:sp>
        <p:nvSpPr>
          <p:cNvPr id="5" name="Freeform 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2"/>
            <a:stretch>
              <a:fillRect/>
            </a:stretch>
          </a:blipFill>
        </p:spPr>
      </p:sp>
      <p:grpSp>
        <p:nvGrpSpPr>
          <p:cNvPr id="6" name="Group 6"/>
          <p:cNvGrpSpPr/>
          <p:nvPr/>
        </p:nvGrpSpPr>
        <p:grpSpPr>
          <a:xfrm rot="0">
            <a:off x="495674" y="9334168"/>
            <a:ext cx="1066053" cy="432385"/>
            <a:chOff x="0" y="0"/>
            <a:chExt cx="3070231" cy="1245268"/>
          </a:xfrm>
        </p:grpSpPr>
        <p:sp>
          <p:nvSpPr>
            <p:cNvPr id="7" name="Freeform 7"/>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8" name="TextBox 8"/>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18/19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
        <p:nvSpPr>
          <p:cNvPr id="9" name="Freeform 9"/>
          <p:cNvSpPr/>
          <p:nvPr/>
        </p:nvSpPr>
        <p:spPr>
          <a:xfrm>
            <a:off x="2940009" y="1662467"/>
            <a:ext cx="12407983" cy="8104086"/>
          </a:xfrm>
          <a:custGeom>
            <a:avLst/>
            <a:gdLst/>
            <a:ahLst/>
            <a:cxnLst/>
            <a:rect l="l" t="t" r="r" b="b"/>
            <a:pathLst>
              <a:path w="12407983" h="8104086">
                <a:moveTo>
                  <a:pt x="0" y="0"/>
                </a:moveTo>
                <a:lnTo>
                  <a:pt x="12407982" y="0"/>
                </a:lnTo>
                <a:lnTo>
                  <a:pt x="12407982" y="8104086"/>
                </a:lnTo>
                <a:lnTo>
                  <a:pt x="0" y="8104086"/>
                </a:lnTo>
                <a:lnTo>
                  <a:pt x="0" y="0"/>
                </a:lnTo>
                <a:close/>
              </a:path>
            </a:pathLst>
          </a:custGeom>
          <a:blipFill>
            <a:blip r:embed="rId3"/>
            <a:stretch>
              <a:fillRect l="-53" t="-3638" r="-53"/>
            </a:stretch>
          </a:blipFill>
        </p:spPr>
      </p:sp>
      <p:sp>
        <p:nvSpPr>
          <p:cNvPr id="10" name="TextBox 10"/>
          <p:cNvSpPr txBox="1"/>
          <p:nvPr/>
        </p:nvSpPr>
        <p:spPr>
          <a:xfrm>
            <a:off x="809625" y="547333"/>
            <a:ext cx="4254917" cy="1115135"/>
          </a:xfrm>
          <a:prstGeom prst="rect">
            <a:avLst/>
          </a:prstGeom>
        </p:spPr>
        <p:txBody>
          <a:bodyPr lIns="0" tIns="0" rIns="0" bIns="0" rtlCol="0" anchor="t">
            <a:spAutoFit/>
          </a:bodyPr>
          <a:lstStyle/>
          <a:p>
            <a:pPr algn="l">
              <a:lnSpc>
                <a:spcPts val="8475"/>
              </a:lnSpc>
            </a:pPr>
            <a:r>
              <a:rPr lang="en-US" sz="8390">
                <a:solidFill>
                  <a:srgbClr val="211F1C"/>
                </a:solidFill>
                <a:latin typeface="Anton" panose="00000500000000000000"/>
                <a:ea typeface="Anton" panose="00000500000000000000"/>
                <a:cs typeface="Anton" panose="00000500000000000000"/>
                <a:sym typeface="Anton" panose="00000500000000000000"/>
              </a:rPr>
              <a:t> MÔ HÌNH</a:t>
            </a:r>
            <a:endParaRPr lang="en-US" sz="8390">
              <a:solidFill>
                <a:srgbClr val="211F1C"/>
              </a:solidFill>
              <a:latin typeface="Anton" panose="00000500000000000000"/>
              <a:ea typeface="Anton" panose="00000500000000000000"/>
              <a:cs typeface="Anton" panose="00000500000000000000"/>
              <a:sym typeface="Anton" panose="000005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grpSp>
      <p:sp>
        <p:nvSpPr>
          <p:cNvPr id="5" name="Freeform 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2"/>
            <a:stretch>
              <a:fillRect/>
            </a:stretch>
          </a:blipFill>
        </p:spPr>
      </p:sp>
      <p:grpSp>
        <p:nvGrpSpPr>
          <p:cNvPr id="6" name="Group 6"/>
          <p:cNvGrpSpPr/>
          <p:nvPr/>
        </p:nvGrpSpPr>
        <p:grpSpPr>
          <a:xfrm rot="0">
            <a:off x="495674" y="9334168"/>
            <a:ext cx="1066053" cy="432385"/>
            <a:chOff x="0" y="0"/>
            <a:chExt cx="3070231" cy="1245268"/>
          </a:xfrm>
        </p:grpSpPr>
        <p:sp>
          <p:nvSpPr>
            <p:cNvPr id="7" name="Freeform 7"/>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8" name="TextBox 8"/>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19/19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
        <p:nvSpPr>
          <p:cNvPr id="9" name="Freeform 9"/>
          <p:cNvSpPr/>
          <p:nvPr/>
        </p:nvSpPr>
        <p:spPr>
          <a:xfrm>
            <a:off x="2760590" y="1662467"/>
            <a:ext cx="13065330" cy="7671701"/>
          </a:xfrm>
          <a:custGeom>
            <a:avLst/>
            <a:gdLst/>
            <a:ahLst/>
            <a:cxnLst/>
            <a:rect l="l" t="t" r="r" b="b"/>
            <a:pathLst>
              <a:path w="13065330" h="7671701">
                <a:moveTo>
                  <a:pt x="0" y="0"/>
                </a:moveTo>
                <a:lnTo>
                  <a:pt x="13065330" y="0"/>
                </a:lnTo>
                <a:lnTo>
                  <a:pt x="13065330" y="7671701"/>
                </a:lnTo>
                <a:lnTo>
                  <a:pt x="0" y="7671701"/>
                </a:lnTo>
                <a:lnTo>
                  <a:pt x="0" y="0"/>
                </a:lnTo>
                <a:close/>
              </a:path>
            </a:pathLst>
          </a:custGeom>
          <a:blipFill>
            <a:blip r:embed="rId3"/>
            <a:stretch>
              <a:fillRect l="-377" t="-884" b="-2158"/>
            </a:stretch>
          </a:blipFill>
        </p:spPr>
      </p:sp>
      <p:sp>
        <p:nvSpPr>
          <p:cNvPr id="10" name="TextBox 10"/>
          <p:cNvSpPr txBox="1"/>
          <p:nvPr/>
        </p:nvSpPr>
        <p:spPr>
          <a:xfrm>
            <a:off x="809625" y="547333"/>
            <a:ext cx="4254917" cy="1115135"/>
          </a:xfrm>
          <a:prstGeom prst="rect">
            <a:avLst/>
          </a:prstGeom>
        </p:spPr>
        <p:txBody>
          <a:bodyPr lIns="0" tIns="0" rIns="0" bIns="0" rtlCol="0" anchor="t">
            <a:spAutoFit/>
          </a:bodyPr>
          <a:lstStyle/>
          <a:p>
            <a:pPr algn="l">
              <a:lnSpc>
                <a:spcPts val="8475"/>
              </a:lnSpc>
            </a:pPr>
            <a:r>
              <a:rPr lang="en-US" sz="8390">
                <a:solidFill>
                  <a:srgbClr val="211F1C"/>
                </a:solidFill>
                <a:latin typeface="Anton" panose="00000500000000000000"/>
                <a:ea typeface="Anton" panose="00000500000000000000"/>
                <a:cs typeface="Anton" panose="00000500000000000000"/>
                <a:sym typeface="Anton" panose="00000500000000000000"/>
              </a:rPr>
              <a:t> MÔ HÌNH</a:t>
            </a:r>
            <a:endParaRPr lang="en-US" sz="8390">
              <a:solidFill>
                <a:srgbClr val="211F1C"/>
              </a:solidFill>
              <a:latin typeface="Anton" panose="00000500000000000000"/>
              <a:ea typeface="Anton" panose="00000500000000000000"/>
              <a:cs typeface="Anton" panose="00000500000000000000"/>
              <a:sym typeface="Anton"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3276857" y="419176"/>
            <a:ext cx="11447809" cy="11447809"/>
          </a:xfrm>
          <a:custGeom>
            <a:avLst/>
            <a:gdLst/>
            <a:ahLst/>
            <a:cxnLst/>
            <a:rect l="l" t="t" r="r" b="b"/>
            <a:pathLst>
              <a:path w="11447809" h="11447809">
                <a:moveTo>
                  <a:pt x="0" y="0"/>
                </a:moveTo>
                <a:lnTo>
                  <a:pt x="11447808" y="0"/>
                </a:lnTo>
                <a:lnTo>
                  <a:pt x="11447808" y="11447809"/>
                </a:lnTo>
                <a:lnTo>
                  <a:pt x="0" y="1144780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9" name="Group 9"/>
          <p:cNvGrpSpPr/>
          <p:nvPr/>
        </p:nvGrpSpPr>
        <p:grpSpPr>
          <a:xfrm rot="0">
            <a:off x="5943600" y="4568190"/>
            <a:ext cx="6699250" cy="1365885"/>
            <a:chOff x="0" y="0"/>
            <a:chExt cx="2126876" cy="278912"/>
          </a:xfrm>
        </p:grpSpPr>
        <p:sp>
          <p:nvSpPr>
            <p:cNvPr id="10" name="Freeform 10"/>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id="11" name="TextBox 11"/>
            <p:cNvSpPr txBox="1"/>
            <p:nvPr/>
          </p:nvSpPr>
          <p:spPr>
            <a:xfrm>
              <a:off x="0" y="-38100"/>
              <a:ext cx="2126876" cy="317012"/>
            </a:xfrm>
            <a:prstGeom prst="rect">
              <a:avLst/>
            </a:prstGeom>
          </p:spPr>
          <p:txBody>
            <a:bodyPr lIns="38100" tIns="38100" rIns="38100" bIns="38100" rtlCol="0" anchor="ctr"/>
            <a:lstStyle/>
            <a:p>
              <a:pPr algn="ctr">
                <a:lnSpc>
                  <a:spcPts val="2555"/>
                </a:lnSpc>
              </a:pPr>
              <a:r>
                <a:rPr lang="en-US" sz="1740" spc="255">
                  <a:solidFill>
                    <a:srgbClr val="000000"/>
                  </a:solidFill>
                  <a:latin typeface="Nunito Sans Expanded Medium"/>
                  <a:ea typeface="Nunito Sans Expanded Medium"/>
                  <a:cs typeface="Nunito Sans Expanded Medium"/>
                  <a:sym typeface="Nunito Sans Expanded Medium"/>
                </a:rPr>
                <a:t>LÝ TIẾN ĐẠT - </a:t>
              </a:r>
              <a:r>
                <a:rPr lang="en-US" sz="1740" spc="255">
                  <a:solidFill>
                    <a:srgbClr val="000000"/>
                  </a:solidFill>
                  <a:latin typeface="Nunito Sans Expanded"/>
                  <a:ea typeface="Nunito Sans Expanded"/>
                  <a:cs typeface="Nunito Sans Expanded"/>
                  <a:sym typeface="Nunito Sans Expanded"/>
                </a:rPr>
                <a:t>2033216386 (NT)</a:t>
              </a:r>
              <a:endParaRPr lang="en-US" sz="1740" spc="255">
                <a:solidFill>
                  <a:srgbClr val="000000"/>
                </a:solidFill>
                <a:latin typeface="Nunito Sans Expanded"/>
                <a:ea typeface="Nunito Sans Expanded"/>
                <a:cs typeface="Nunito Sans Expanded"/>
                <a:sym typeface="Nunito Sans Expanded"/>
              </a:endParaRPr>
            </a:p>
          </p:txBody>
        </p:sp>
      </p:grpSp>
      <p:sp>
        <p:nvSpPr>
          <p:cNvPr id="21" name="Freeform 21"/>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2" name="TextBox 22"/>
          <p:cNvSpPr txBox="1"/>
          <p:nvPr/>
        </p:nvSpPr>
        <p:spPr>
          <a:xfrm>
            <a:off x="6781064" y="1843069"/>
            <a:ext cx="4725873" cy="1126425"/>
          </a:xfrm>
          <a:prstGeom prst="rect">
            <a:avLst/>
          </a:prstGeom>
        </p:spPr>
        <p:txBody>
          <a:bodyPr lIns="0" tIns="0" rIns="0" bIns="0" rtlCol="0" anchor="t">
            <a:spAutoFit/>
          </a:bodyPr>
          <a:lstStyle/>
          <a:p>
            <a:pPr marL="0" lvl="0" indent="0" algn="l">
              <a:lnSpc>
                <a:spcPts val="8475"/>
              </a:lnSpc>
              <a:spcBef>
                <a:spcPct val="0"/>
              </a:spcBef>
            </a:pPr>
            <a:r>
              <a:rPr lang="en-US" sz="8390">
                <a:solidFill>
                  <a:srgbClr val="211F1C"/>
                </a:solidFill>
                <a:latin typeface="Anton" panose="00000500000000000000"/>
                <a:ea typeface="Anton" panose="00000500000000000000"/>
                <a:cs typeface="Anton" panose="00000500000000000000"/>
                <a:sym typeface="Anton" panose="00000500000000000000"/>
              </a:rPr>
              <a:t>THÀNH VIÊN</a:t>
            </a:r>
            <a:endParaRPr lang="en-US" sz="8390">
              <a:solidFill>
                <a:srgbClr val="211F1C"/>
              </a:solidFill>
              <a:latin typeface="Anton" panose="00000500000000000000"/>
              <a:ea typeface="Anton" panose="00000500000000000000"/>
              <a:cs typeface="Anton" panose="00000500000000000000"/>
              <a:sym typeface="Anton" panose="00000500000000000000"/>
            </a:endParaRPr>
          </a:p>
        </p:txBody>
      </p:sp>
      <p:grpSp>
        <p:nvGrpSpPr>
          <p:cNvPr id="23" name="Group 23"/>
          <p:cNvGrpSpPr/>
          <p:nvPr/>
        </p:nvGrpSpPr>
        <p:grpSpPr>
          <a:xfrm rot="0">
            <a:off x="495674" y="9258300"/>
            <a:ext cx="1066053" cy="432385"/>
            <a:chOff x="0" y="0"/>
            <a:chExt cx="3070231" cy="1245268"/>
          </a:xfrm>
        </p:grpSpPr>
        <p:sp>
          <p:nvSpPr>
            <p:cNvPr id="24" name="Freeform 24"/>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25" name="TextBox 25"/>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2/19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stretch>
                <a:fillRect/>
              </a:stretch>
            </a:blipFill>
          </p:spPr>
        </p:sp>
      </p:grpSp>
      <p:sp>
        <p:nvSpPr>
          <p:cNvPr id="5" name="TextBox 5"/>
          <p:cNvSpPr txBox="1"/>
          <p:nvPr/>
        </p:nvSpPr>
        <p:spPr>
          <a:xfrm>
            <a:off x="3519790" y="4109190"/>
            <a:ext cx="11248419" cy="1562998"/>
          </a:xfrm>
          <a:prstGeom prst="rect">
            <a:avLst/>
          </a:prstGeom>
        </p:spPr>
        <p:txBody>
          <a:bodyPr lIns="0" tIns="0" rIns="0" bIns="0" rtlCol="0" anchor="t">
            <a:spAutoFit/>
          </a:bodyPr>
          <a:lstStyle/>
          <a:p>
            <a:pPr marL="0" lvl="0" indent="0" algn="ctr">
              <a:lnSpc>
                <a:spcPts val="11750"/>
              </a:lnSpc>
              <a:spcBef>
                <a:spcPct val="0"/>
              </a:spcBef>
            </a:pPr>
            <a:r>
              <a:rPr lang="en-US" sz="11630" u="none" strike="noStrike">
                <a:solidFill>
                  <a:srgbClr val="211F1C"/>
                </a:solidFill>
                <a:latin typeface="Anton" panose="00000500000000000000"/>
                <a:ea typeface="Anton" panose="00000500000000000000"/>
                <a:cs typeface="Anton" panose="00000500000000000000"/>
                <a:sym typeface="Anton" panose="00000500000000000000"/>
              </a:rPr>
              <a:t>THANK YOU</a:t>
            </a:r>
            <a:endParaRPr lang="en-US" sz="11630" u="none" strike="noStrike">
              <a:solidFill>
                <a:srgbClr val="211F1C"/>
              </a:solidFill>
              <a:latin typeface="Anton" panose="00000500000000000000"/>
              <a:ea typeface="Anton" panose="00000500000000000000"/>
              <a:cs typeface="Anton" panose="00000500000000000000"/>
              <a:sym typeface="Anton" panose="00000500000000000000"/>
            </a:endParaRPr>
          </a:p>
        </p:txBody>
      </p:sp>
      <p:sp>
        <p:nvSpPr>
          <p:cNvPr id="6" name="TextBox 6"/>
          <p:cNvSpPr txBox="1"/>
          <p:nvPr/>
        </p:nvSpPr>
        <p:spPr>
          <a:xfrm>
            <a:off x="5299672" y="5815064"/>
            <a:ext cx="7669606" cy="343053"/>
          </a:xfrm>
          <a:prstGeom prst="rect">
            <a:avLst/>
          </a:prstGeom>
        </p:spPr>
        <p:txBody>
          <a:bodyPr lIns="0" tIns="0" rIns="0" bIns="0" rtlCol="0" anchor="t">
            <a:spAutoFit/>
          </a:bodyPr>
          <a:lstStyle/>
          <a:p>
            <a:pPr marL="0" lvl="0" indent="0" algn="ctr">
              <a:lnSpc>
                <a:spcPts val="2850"/>
              </a:lnSpc>
              <a:spcBef>
                <a:spcPct val="0"/>
              </a:spcBef>
            </a:pPr>
            <a:r>
              <a:rPr lang="en-US" sz="1940">
                <a:solidFill>
                  <a:srgbClr val="211F1C"/>
                </a:solidFill>
                <a:latin typeface="Roboto Mono"/>
                <a:ea typeface="Roboto Mono"/>
                <a:cs typeface="Roboto Mono"/>
                <a:sym typeface="Roboto Mono"/>
              </a:rPr>
              <a:t>Cảm ơn sự chú ý của quý thầy cô và các bạn.</a:t>
            </a:r>
            <a:endParaRPr lang="en-US" sz="1940">
              <a:solidFill>
                <a:srgbClr val="211F1C"/>
              </a:solidFill>
              <a:latin typeface="Roboto Mono"/>
              <a:ea typeface="Roboto Mono"/>
              <a:cs typeface="Roboto Mono"/>
              <a:sym typeface="Roboto Mono"/>
            </a:endParaRPr>
          </a:p>
        </p:txBody>
      </p:sp>
      <p:sp>
        <p:nvSpPr>
          <p:cNvPr id="7" name="Freeform 7"/>
          <p:cNvSpPr/>
          <p:nvPr/>
        </p:nvSpPr>
        <p:spPr>
          <a:xfrm>
            <a:off x="8282303" y="2236423"/>
            <a:ext cx="1723393" cy="1472718"/>
          </a:xfrm>
          <a:custGeom>
            <a:avLst/>
            <a:gdLst/>
            <a:ahLst/>
            <a:cxnLst/>
            <a:rect l="l" t="t" r="r" b="b"/>
            <a:pathLst>
              <a:path w="1723393" h="1472718">
                <a:moveTo>
                  <a:pt x="0" y="0"/>
                </a:moveTo>
                <a:lnTo>
                  <a:pt x="1723394" y="0"/>
                </a:lnTo>
                <a:lnTo>
                  <a:pt x="1723394" y="1472717"/>
                </a:lnTo>
                <a:lnTo>
                  <a:pt x="0" y="1472717"/>
                </a:lnTo>
                <a:lnTo>
                  <a:pt x="0" y="0"/>
                </a:lnTo>
                <a:close/>
              </a:path>
            </a:pathLst>
          </a:custGeom>
          <a:blipFill>
            <a:blip r:embed="rId2"/>
            <a:stretch>
              <a:fillRect/>
            </a:stretch>
          </a:blipFill>
        </p:spPr>
      </p:sp>
      <p:sp>
        <p:nvSpPr>
          <p:cNvPr id="8" name="Freeform 8"/>
          <p:cNvSpPr/>
          <p:nvPr/>
        </p:nvSpPr>
        <p:spPr>
          <a:xfrm>
            <a:off x="2358180" y="4608658"/>
            <a:ext cx="354514" cy="354514"/>
          </a:xfrm>
          <a:custGeom>
            <a:avLst/>
            <a:gdLst/>
            <a:ahLst/>
            <a:cxnLst/>
            <a:rect l="l" t="t" r="r" b="b"/>
            <a:pathLst>
              <a:path w="354514" h="354514">
                <a:moveTo>
                  <a:pt x="0" y="0"/>
                </a:moveTo>
                <a:lnTo>
                  <a:pt x="354514" y="0"/>
                </a:lnTo>
                <a:lnTo>
                  <a:pt x="354514" y="354514"/>
                </a:lnTo>
                <a:lnTo>
                  <a:pt x="0" y="354514"/>
                </a:lnTo>
                <a:lnTo>
                  <a:pt x="0" y="0"/>
                </a:lnTo>
                <a:close/>
              </a:path>
            </a:pathLst>
          </a:custGeom>
          <a:blipFill>
            <a:blip r:embed="rId3"/>
            <a:stretch>
              <a:fillRect/>
            </a:stretch>
          </a:blipFill>
        </p:spPr>
      </p:sp>
      <p:sp>
        <p:nvSpPr>
          <p:cNvPr id="9" name="Freeform 9"/>
          <p:cNvSpPr/>
          <p:nvPr/>
        </p:nvSpPr>
        <p:spPr>
          <a:xfrm>
            <a:off x="15575306" y="4608658"/>
            <a:ext cx="354514" cy="354514"/>
          </a:xfrm>
          <a:custGeom>
            <a:avLst/>
            <a:gdLst/>
            <a:ahLst/>
            <a:cxnLst/>
            <a:rect l="l" t="t" r="r" b="b"/>
            <a:pathLst>
              <a:path w="354514" h="354514">
                <a:moveTo>
                  <a:pt x="0" y="0"/>
                </a:moveTo>
                <a:lnTo>
                  <a:pt x="354514" y="0"/>
                </a:lnTo>
                <a:lnTo>
                  <a:pt x="354514" y="354514"/>
                </a:lnTo>
                <a:lnTo>
                  <a:pt x="0" y="354514"/>
                </a:lnTo>
                <a:lnTo>
                  <a:pt x="0" y="0"/>
                </a:lnTo>
                <a:close/>
              </a:path>
            </a:pathLst>
          </a:custGeom>
          <a:blipFill>
            <a:blip r:embed="rId3"/>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611627"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1991530" y="3712397"/>
            <a:ext cx="6667500" cy="874356"/>
            <a:chOff x="0" y="0"/>
            <a:chExt cx="2126876" cy="278912"/>
          </a:xfrm>
        </p:grpSpPr>
        <p:sp>
          <p:nvSpPr>
            <p:cNvPr id="6" name="Freeform 6"/>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id="7" name="TextBox 7"/>
            <p:cNvSpPr txBox="1"/>
            <p:nvPr/>
          </p:nvSpPr>
          <p:spPr>
            <a:xfrm>
              <a:off x="0" y="-38100"/>
              <a:ext cx="2126876" cy="317012"/>
            </a:xfrm>
            <a:prstGeom prst="rect">
              <a:avLst/>
            </a:prstGeom>
          </p:spPr>
          <p:txBody>
            <a:bodyPr lIns="38100" tIns="38100" rIns="38100" bIns="38100" rtlCol="0" anchor="ctr"/>
            <a:lstStyle/>
            <a:p>
              <a:pPr algn="ctr">
                <a:lnSpc>
                  <a:spcPts val="2555"/>
                </a:lnSpc>
              </a:pPr>
              <a:r>
                <a:rPr lang="en-US" sz="1740" spc="255">
                  <a:solidFill>
                    <a:srgbClr val="000000"/>
                  </a:solidFill>
                  <a:latin typeface="Nunito Sans Expanded Medium"/>
                  <a:ea typeface="Nunito Sans Expanded Medium"/>
                  <a:cs typeface="Nunito Sans Expanded Medium"/>
                  <a:sym typeface="Nunito Sans Expanded Medium"/>
                </a:rPr>
                <a:t>TỔNG QUAN CỦA CÔNG CỤ MRTG VÀ CÁC THÀNH PHẦN CHÍNH</a:t>
              </a:r>
              <a:endParaRPr lang="en-US" sz="1740" spc="255">
                <a:solidFill>
                  <a:srgbClr val="000000"/>
                </a:solidFill>
                <a:latin typeface="Nunito Sans Expanded Medium"/>
                <a:ea typeface="Nunito Sans Expanded Medium"/>
                <a:cs typeface="Nunito Sans Expanded Medium"/>
                <a:sym typeface="Nunito Sans Expanded Medium"/>
              </a:endParaRPr>
            </a:p>
          </p:txBody>
        </p:sp>
      </p:grpSp>
      <p:grpSp>
        <p:nvGrpSpPr>
          <p:cNvPr id="8" name="Group 8"/>
          <p:cNvGrpSpPr/>
          <p:nvPr/>
        </p:nvGrpSpPr>
        <p:grpSpPr>
          <a:xfrm rot="0">
            <a:off x="809625" y="3712397"/>
            <a:ext cx="897095" cy="874356"/>
            <a:chOff x="0" y="0"/>
            <a:chExt cx="286166" cy="278912"/>
          </a:xfrm>
        </p:grpSpPr>
        <p:sp>
          <p:nvSpPr>
            <p:cNvPr id="9" name="Freeform 9"/>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id="10" name="TextBox 10"/>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40" spc="314">
                  <a:solidFill>
                    <a:srgbClr val="000000"/>
                  </a:solidFill>
                  <a:latin typeface="Nunito Sans Expanded Bold"/>
                  <a:ea typeface="Nunito Sans Expanded Bold"/>
                  <a:cs typeface="Nunito Sans Expanded Bold"/>
                  <a:sym typeface="Nunito Sans Expanded Bold"/>
                </a:rPr>
                <a:t>1</a:t>
              </a:r>
              <a:endParaRPr lang="en-US" sz="2140" spc="314">
                <a:solidFill>
                  <a:srgbClr val="000000"/>
                </a:solidFill>
                <a:latin typeface="Nunito Sans Expanded Bold"/>
                <a:ea typeface="Nunito Sans Expanded Bold"/>
                <a:cs typeface="Nunito Sans Expanded Bold"/>
                <a:sym typeface="Nunito Sans Expanded Bold"/>
              </a:endParaRPr>
            </a:p>
          </p:txBody>
        </p:sp>
      </p:grpSp>
      <p:grpSp>
        <p:nvGrpSpPr>
          <p:cNvPr id="11" name="Group 11"/>
          <p:cNvGrpSpPr/>
          <p:nvPr/>
        </p:nvGrpSpPr>
        <p:grpSpPr>
          <a:xfrm rot="0">
            <a:off x="1991530" y="5143500"/>
            <a:ext cx="6667500" cy="874356"/>
            <a:chOff x="0" y="0"/>
            <a:chExt cx="2126876" cy="278912"/>
          </a:xfrm>
        </p:grpSpPr>
        <p:sp>
          <p:nvSpPr>
            <p:cNvPr id="12" name="Freeform 12"/>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id="13" name="TextBox 13"/>
            <p:cNvSpPr txBox="1"/>
            <p:nvPr/>
          </p:nvSpPr>
          <p:spPr>
            <a:xfrm>
              <a:off x="0" y="-38100"/>
              <a:ext cx="2126876" cy="317012"/>
            </a:xfrm>
            <a:prstGeom prst="rect">
              <a:avLst/>
            </a:prstGeom>
          </p:spPr>
          <p:txBody>
            <a:bodyPr lIns="38100" tIns="38100" rIns="38100" bIns="38100" rtlCol="0" anchor="ctr"/>
            <a:lstStyle/>
            <a:p>
              <a:pPr algn="ctr">
                <a:lnSpc>
                  <a:spcPts val="2555"/>
                </a:lnSpc>
              </a:pPr>
              <a:r>
                <a:rPr lang="en-US" sz="1740" spc="255">
                  <a:solidFill>
                    <a:srgbClr val="000000"/>
                  </a:solidFill>
                  <a:latin typeface="Nunito Sans Expanded Medium"/>
                  <a:ea typeface="Nunito Sans Expanded Medium"/>
                  <a:cs typeface="Nunito Sans Expanded Medium"/>
                  <a:sym typeface="Nunito Sans Expanded Medium"/>
                </a:rPr>
                <a:t>GIÁM SÁT PHẦN CỨNG TRÊN MÁY CHỦ</a:t>
              </a:r>
              <a:endParaRPr lang="en-US" sz="1740" spc="255">
                <a:solidFill>
                  <a:srgbClr val="000000"/>
                </a:solidFill>
                <a:latin typeface="Nunito Sans Expanded Medium"/>
                <a:ea typeface="Nunito Sans Expanded Medium"/>
                <a:cs typeface="Nunito Sans Expanded Medium"/>
                <a:sym typeface="Nunito Sans Expanded Medium"/>
              </a:endParaRPr>
            </a:p>
          </p:txBody>
        </p:sp>
      </p:grpSp>
      <p:grpSp>
        <p:nvGrpSpPr>
          <p:cNvPr id="14" name="Group 14"/>
          <p:cNvGrpSpPr/>
          <p:nvPr/>
        </p:nvGrpSpPr>
        <p:grpSpPr>
          <a:xfrm rot="0">
            <a:off x="809625" y="5143500"/>
            <a:ext cx="897095" cy="874356"/>
            <a:chOff x="0" y="0"/>
            <a:chExt cx="286166" cy="278912"/>
          </a:xfrm>
        </p:grpSpPr>
        <p:sp>
          <p:nvSpPr>
            <p:cNvPr id="15" name="Freeform 15"/>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id="16" name="TextBox 16"/>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40" spc="314">
                  <a:solidFill>
                    <a:srgbClr val="000000"/>
                  </a:solidFill>
                  <a:latin typeface="Nunito Sans Expanded Bold"/>
                  <a:ea typeface="Nunito Sans Expanded Bold"/>
                  <a:cs typeface="Nunito Sans Expanded Bold"/>
                  <a:sym typeface="Nunito Sans Expanded Bold"/>
                </a:rPr>
                <a:t>3</a:t>
              </a:r>
              <a:endParaRPr lang="en-US" sz="2140" spc="314">
                <a:solidFill>
                  <a:srgbClr val="000000"/>
                </a:solidFill>
                <a:latin typeface="Nunito Sans Expanded Bold"/>
                <a:ea typeface="Nunito Sans Expanded Bold"/>
                <a:cs typeface="Nunito Sans Expanded Bold"/>
                <a:sym typeface="Nunito Sans Expanded Bold"/>
              </a:endParaRPr>
            </a:p>
          </p:txBody>
        </p:sp>
      </p:grpSp>
      <p:grpSp>
        <p:nvGrpSpPr>
          <p:cNvPr id="17" name="Group 17"/>
          <p:cNvGrpSpPr/>
          <p:nvPr/>
        </p:nvGrpSpPr>
        <p:grpSpPr>
          <a:xfrm rot="0">
            <a:off x="10810875" y="5143500"/>
            <a:ext cx="6667500" cy="874356"/>
            <a:chOff x="0" y="0"/>
            <a:chExt cx="2126876" cy="278912"/>
          </a:xfrm>
        </p:grpSpPr>
        <p:sp>
          <p:nvSpPr>
            <p:cNvPr id="18" name="Freeform 18"/>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id="19" name="TextBox 19"/>
            <p:cNvSpPr txBox="1"/>
            <p:nvPr/>
          </p:nvSpPr>
          <p:spPr>
            <a:xfrm>
              <a:off x="0" y="-38100"/>
              <a:ext cx="2126876" cy="317012"/>
            </a:xfrm>
            <a:prstGeom prst="rect">
              <a:avLst/>
            </a:prstGeom>
          </p:spPr>
          <p:txBody>
            <a:bodyPr lIns="38100" tIns="38100" rIns="38100" bIns="38100" rtlCol="0" anchor="ctr"/>
            <a:lstStyle/>
            <a:p>
              <a:pPr algn="ctr">
                <a:lnSpc>
                  <a:spcPts val="2555"/>
                </a:lnSpc>
              </a:pPr>
              <a:r>
                <a:rPr lang="en-US" sz="1740" spc="255">
                  <a:solidFill>
                    <a:srgbClr val="000000"/>
                  </a:solidFill>
                  <a:latin typeface="Nunito Sans Expanded"/>
                  <a:ea typeface="Nunito Sans Expanded"/>
                  <a:cs typeface="Nunito Sans Expanded"/>
                  <a:sym typeface="Nunito Sans Expanded"/>
                </a:rPr>
                <a:t>ƯU NHƯỢC ĐIỂM CỦA VIỆC SỬ DỤNG MRTG TRONG GIÁM SÁT MẠNG</a:t>
              </a:r>
              <a:endParaRPr lang="en-US" sz="1740" spc="255">
                <a:solidFill>
                  <a:srgbClr val="000000"/>
                </a:solidFill>
                <a:latin typeface="Nunito Sans Expanded"/>
                <a:ea typeface="Nunito Sans Expanded"/>
                <a:cs typeface="Nunito Sans Expanded"/>
                <a:sym typeface="Nunito Sans Expanded"/>
              </a:endParaRPr>
            </a:p>
          </p:txBody>
        </p:sp>
      </p:grpSp>
      <p:grpSp>
        <p:nvGrpSpPr>
          <p:cNvPr id="20" name="Group 20"/>
          <p:cNvGrpSpPr/>
          <p:nvPr/>
        </p:nvGrpSpPr>
        <p:grpSpPr>
          <a:xfrm rot="0">
            <a:off x="9606624" y="3712397"/>
            <a:ext cx="897095" cy="874356"/>
            <a:chOff x="0" y="0"/>
            <a:chExt cx="286166" cy="278912"/>
          </a:xfrm>
        </p:grpSpPr>
        <p:sp>
          <p:nvSpPr>
            <p:cNvPr id="21" name="Freeform 21"/>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id="22" name="TextBox 22"/>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40" spc="314">
                  <a:solidFill>
                    <a:srgbClr val="000000"/>
                  </a:solidFill>
                  <a:latin typeface="Nunito Sans Expanded Bold"/>
                  <a:ea typeface="Nunito Sans Expanded Bold"/>
                  <a:cs typeface="Nunito Sans Expanded Bold"/>
                  <a:sym typeface="Nunito Sans Expanded Bold"/>
                </a:rPr>
                <a:t>2</a:t>
              </a:r>
              <a:endParaRPr lang="en-US" sz="2140" spc="314">
                <a:solidFill>
                  <a:srgbClr val="000000"/>
                </a:solidFill>
                <a:latin typeface="Nunito Sans Expanded Bold"/>
                <a:ea typeface="Nunito Sans Expanded Bold"/>
                <a:cs typeface="Nunito Sans Expanded Bold"/>
                <a:sym typeface="Nunito Sans Expanded Bold"/>
              </a:endParaRPr>
            </a:p>
          </p:txBody>
        </p:sp>
      </p:grpSp>
      <p:grpSp>
        <p:nvGrpSpPr>
          <p:cNvPr id="23" name="Group 23"/>
          <p:cNvGrpSpPr/>
          <p:nvPr/>
        </p:nvGrpSpPr>
        <p:grpSpPr>
          <a:xfrm rot="0">
            <a:off x="10810875" y="3740972"/>
            <a:ext cx="6667500" cy="874356"/>
            <a:chOff x="0" y="0"/>
            <a:chExt cx="2126876" cy="278912"/>
          </a:xfrm>
        </p:grpSpPr>
        <p:sp>
          <p:nvSpPr>
            <p:cNvPr id="24" name="Freeform 24"/>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id="25" name="TextBox 25"/>
            <p:cNvSpPr txBox="1"/>
            <p:nvPr/>
          </p:nvSpPr>
          <p:spPr>
            <a:xfrm>
              <a:off x="0" y="-38100"/>
              <a:ext cx="2126876" cy="317012"/>
            </a:xfrm>
            <a:prstGeom prst="rect">
              <a:avLst/>
            </a:prstGeom>
          </p:spPr>
          <p:txBody>
            <a:bodyPr lIns="38100" tIns="38100" rIns="38100" bIns="38100" rtlCol="0" anchor="ctr"/>
            <a:lstStyle/>
            <a:p>
              <a:pPr algn="ctr">
                <a:lnSpc>
                  <a:spcPts val="2555"/>
                </a:lnSpc>
              </a:pPr>
              <a:r>
                <a:rPr lang="en-US" sz="1740" spc="255">
                  <a:solidFill>
                    <a:srgbClr val="000000"/>
                  </a:solidFill>
                  <a:latin typeface="Nunito Sans Expanded"/>
                  <a:ea typeface="Nunito Sans Expanded"/>
                  <a:cs typeface="Nunito Sans Expanded"/>
                  <a:sym typeface="Nunito Sans Expanded"/>
                </a:rPr>
                <a:t>ĐẶC ĐIỂM NỔI BẬT CỦA MRTG</a:t>
              </a:r>
              <a:endParaRPr lang="en-US" sz="1740" spc="255">
                <a:solidFill>
                  <a:srgbClr val="000000"/>
                </a:solidFill>
                <a:latin typeface="Nunito Sans Expanded"/>
                <a:ea typeface="Nunito Sans Expanded"/>
                <a:cs typeface="Nunito Sans Expanded"/>
                <a:sym typeface="Nunito Sans Expanded"/>
              </a:endParaRPr>
            </a:p>
          </p:txBody>
        </p:sp>
      </p:grpSp>
      <p:grpSp>
        <p:nvGrpSpPr>
          <p:cNvPr id="26" name="Group 26"/>
          <p:cNvGrpSpPr/>
          <p:nvPr/>
        </p:nvGrpSpPr>
        <p:grpSpPr>
          <a:xfrm rot="0">
            <a:off x="9606624" y="5143500"/>
            <a:ext cx="897095" cy="874356"/>
            <a:chOff x="0" y="0"/>
            <a:chExt cx="286166" cy="278912"/>
          </a:xfrm>
        </p:grpSpPr>
        <p:sp>
          <p:nvSpPr>
            <p:cNvPr id="27" name="Freeform 27"/>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id="28" name="TextBox 28"/>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40" spc="314">
                  <a:solidFill>
                    <a:srgbClr val="000000"/>
                  </a:solidFill>
                  <a:latin typeface="Nunito Sans Expanded Bold"/>
                  <a:ea typeface="Nunito Sans Expanded Bold"/>
                  <a:cs typeface="Nunito Sans Expanded Bold"/>
                  <a:sym typeface="Nunito Sans Expanded Bold"/>
                </a:rPr>
                <a:t>4</a:t>
              </a:r>
              <a:endParaRPr lang="en-US" sz="2140" spc="314">
                <a:solidFill>
                  <a:srgbClr val="000000"/>
                </a:solidFill>
                <a:latin typeface="Nunito Sans Expanded Bold"/>
                <a:ea typeface="Nunito Sans Expanded Bold"/>
                <a:cs typeface="Nunito Sans Expanded Bold"/>
                <a:sym typeface="Nunito Sans Expanded Bold"/>
              </a:endParaRPr>
            </a:p>
          </p:txBody>
        </p:sp>
      </p:grpSp>
      <p:grpSp>
        <p:nvGrpSpPr>
          <p:cNvPr id="29" name="Group 29"/>
          <p:cNvGrpSpPr/>
          <p:nvPr/>
        </p:nvGrpSpPr>
        <p:grpSpPr>
          <a:xfrm rot="0">
            <a:off x="809625" y="6570306"/>
            <a:ext cx="897095" cy="874356"/>
            <a:chOff x="0" y="0"/>
            <a:chExt cx="286166" cy="278912"/>
          </a:xfrm>
        </p:grpSpPr>
        <p:sp>
          <p:nvSpPr>
            <p:cNvPr id="30" name="Freeform 30"/>
            <p:cNvSpPr/>
            <p:nvPr/>
          </p:nvSpPr>
          <p:spPr>
            <a:xfrm>
              <a:off x="0" y="0"/>
              <a:ext cx="286166" cy="278912"/>
            </a:xfrm>
            <a:custGeom>
              <a:avLst/>
              <a:gdLst/>
              <a:ahLst/>
              <a:cxnLst/>
              <a:rect l="l" t="t" r="r" b="b"/>
              <a:pathLst>
                <a:path w="286166" h="278912">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id="31" name="TextBox 31"/>
            <p:cNvSpPr txBox="1"/>
            <p:nvPr/>
          </p:nvSpPr>
          <p:spPr>
            <a:xfrm>
              <a:off x="0" y="-57150"/>
              <a:ext cx="286166" cy="336062"/>
            </a:xfrm>
            <a:prstGeom prst="rect">
              <a:avLst/>
            </a:prstGeom>
          </p:spPr>
          <p:txBody>
            <a:bodyPr lIns="38100" tIns="38100" rIns="38100" bIns="38100" rtlCol="0" anchor="ctr"/>
            <a:lstStyle/>
            <a:p>
              <a:pPr algn="ctr">
                <a:lnSpc>
                  <a:spcPts val="3145"/>
                </a:lnSpc>
              </a:pPr>
              <a:r>
                <a:rPr lang="en-US" sz="2140" spc="314">
                  <a:solidFill>
                    <a:srgbClr val="000000"/>
                  </a:solidFill>
                  <a:latin typeface="Nunito Sans Expanded Bold"/>
                  <a:ea typeface="Nunito Sans Expanded Bold"/>
                  <a:cs typeface="Nunito Sans Expanded Bold"/>
                  <a:sym typeface="Nunito Sans Expanded Bold"/>
                </a:rPr>
                <a:t>5</a:t>
              </a:r>
              <a:endParaRPr lang="en-US" sz="2140" spc="314">
                <a:solidFill>
                  <a:srgbClr val="000000"/>
                </a:solidFill>
                <a:latin typeface="Nunito Sans Expanded Bold"/>
                <a:ea typeface="Nunito Sans Expanded Bold"/>
                <a:cs typeface="Nunito Sans Expanded Bold"/>
                <a:sym typeface="Nunito Sans Expanded Bold"/>
              </a:endParaRPr>
            </a:p>
          </p:txBody>
        </p:sp>
      </p:grpSp>
      <p:grpSp>
        <p:nvGrpSpPr>
          <p:cNvPr id="32" name="Group 32"/>
          <p:cNvGrpSpPr/>
          <p:nvPr/>
        </p:nvGrpSpPr>
        <p:grpSpPr>
          <a:xfrm rot="0">
            <a:off x="1991530" y="6570306"/>
            <a:ext cx="6667500" cy="874356"/>
            <a:chOff x="0" y="0"/>
            <a:chExt cx="2126876" cy="278912"/>
          </a:xfrm>
        </p:grpSpPr>
        <p:sp>
          <p:nvSpPr>
            <p:cNvPr id="33" name="Freeform 33"/>
            <p:cNvSpPr/>
            <p:nvPr/>
          </p:nvSpPr>
          <p:spPr>
            <a:xfrm>
              <a:off x="0" y="0"/>
              <a:ext cx="2126876" cy="278912"/>
            </a:xfrm>
            <a:custGeom>
              <a:avLst/>
              <a:gdLst/>
              <a:ahLst/>
              <a:cxnLst/>
              <a:rect l="l" t="t" r="r" b="b"/>
              <a:pathLst>
                <a:path w="2126876" h="278912">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id="34" name="TextBox 34"/>
            <p:cNvSpPr txBox="1"/>
            <p:nvPr/>
          </p:nvSpPr>
          <p:spPr>
            <a:xfrm>
              <a:off x="0" y="-38100"/>
              <a:ext cx="2126876" cy="317012"/>
            </a:xfrm>
            <a:prstGeom prst="rect">
              <a:avLst/>
            </a:prstGeom>
          </p:spPr>
          <p:txBody>
            <a:bodyPr lIns="38100" tIns="38100" rIns="38100" bIns="38100" rtlCol="0" anchor="ctr"/>
            <a:lstStyle/>
            <a:p>
              <a:pPr algn="ctr">
                <a:lnSpc>
                  <a:spcPts val="2555"/>
                </a:lnSpc>
              </a:pPr>
              <a:r>
                <a:rPr lang="en-US" sz="1740" spc="255">
                  <a:solidFill>
                    <a:srgbClr val="000000"/>
                  </a:solidFill>
                  <a:latin typeface="Nunito Sans Expanded Medium"/>
                  <a:ea typeface="Nunito Sans Expanded Medium"/>
                  <a:cs typeface="Nunito Sans Expanded Medium"/>
                  <a:sym typeface="Nunito Sans Expanded Medium"/>
                </a:rPr>
                <a:t>DEMO</a:t>
              </a:r>
              <a:endParaRPr lang="en-US" sz="1740" spc="255">
                <a:solidFill>
                  <a:srgbClr val="000000"/>
                </a:solidFill>
                <a:latin typeface="Nunito Sans Expanded Medium"/>
                <a:ea typeface="Nunito Sans Expanded Medium"/>
                <a:cs typeface="Nunito Sans Expanded Medium"/>
                <a:sym typeface="Nunito Sans Expanded Medium"/>
              </a:endParaRPr>
            </a:p>
          </p:txBody>
        </p:sp>
      </p:grpSp>
      <p:sp>
        <p:nvSpPr>
          <p:cNvPr id="35" name="Freeform 3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6" name="TextBox 36"/>
          <p:cNvSpPr txBox="1"/>
          <p:nvPr/>
        </p:nvSpPr>
        <p:spPr>
          <a:xfrm>
            <a:off x="7243687" y="1496981"/>
            <a:ext cx="4725873" cy="1126425"/>
          </a:xfrm>
          <a:prstGeom prst="rect">
            <a:avLst/>
          </a:prstGeom>
        </p:spPr>
        <p:txBody>
          <a:bodyPr lIns="0" tIns="0" rIns="0" bIns="0" rtlCol="0" anchor="t">
            <a:spAutoFit/>
          </a:bodyPr>
          <a:lstStyle/>
          <a:p>
            <a:pPr marL="0" lvl="0" indent="0" algn="l">
              <a:lnSpc>
                <a:spcPts val="8475"/>
              </a:lnSpc>
              <a:spcBef>
                <a:spcPct val="0"/>
              </a:spcBef>
            </a:pPr>
            <a:r>
              <a:rPr lang="en-US" sz="8390">
                <a:solidFill>
                  <a:srgbClr val="211F1C"/>
                </a:solidFill>
                <a:latin typeface="Anton" panose="00000500000000000000"/>
                <a:ea typeface="Anton" panose="00000500000000000000"/>
                <a:cs typeface="Anton" panose="00000500000000000000"/>
                <a:sym typeface="Anton" panose="00000500000000000000"/>
              </a:rPr>
              <a:t>NỘI DUNG</a:t>
            </a:r>
            <a:endParaRPr lang="en-US" sz="8390">
              <a:solidFill>
                <a:srgbClr val="211F1C"/>
              </a:solidFill>
              <a:latin typeface="Anton" panose="00000500000000000000"/>
              <a:ea typeface="Anton" panose="00000500000000000000"/>
              <a:cs typeface="Anton" panose="00000500000000000000"/>
              <a:sym typeface="Anton" panose="00000500000000000000"/>
            </a:endParaRPr>
          </a:p>
        </p:txBody>
      </p:sp>
      <p:grpSp>
        <p:nvGrpSpPr>
          <p:cNvPr id="37" name="Group 37"/>
          <p:cNvGrpSpPr/>
          <p:nvPr/>
        </p:nvGrpSpPr>
        <p:grpSpPr>
          <a:xfrm rot="0">
            <a:off x="640667" y="9258300"/>
            <a:ext cx="1066053" cy="432385"/>
            <a:chOff x="0" y="0"/>
            <a:chExt cx="3070231" cy="1245268"/>
          </a:xfrm>
        </p:grpSpPr>
        <p:sp>
          <p:nvSpPr>
            <p:cNvPr id="38" name="Freeform 38"/>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39" name="TextBox 39"/>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3/19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809625" y="1643928"/>
            <a:ext cx="3177049" cy="3174058"/>
            <a:chOff x="0" y="0"/>
            <a:chExt cx="1728779" cy="1727151"/>
          </a:xfrm>
        </p:grpSpPr>
        <p:sp>
          <p:nvSpPr>
            <p:cNvPr id="6" name="Freeform 6"/>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7" name="TextBox 7"/>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8" name="Group 8"/>
          <p:cNvGrpSpPr/>
          <p:nvPr/>
        </p:nvGrpSpPr>
        <p:grpSpPr>
          <a:xfrm rot="0">
            <a:off x="809625" y="5241360"/>
            <a:ext cx="3177049" cy="3174058"/>
            <a:chOff x="0" y="0"/>
            <a:chExt cx="1728779" cy="1727151"/>
          </a:xfrm>
        </p:grpSpPr>
        <p:sp>
          <p:nvSpPr>
            <p:cNvPr id="9" name="Freeform 9"/>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10" name="TextBox 10"/>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11" name="Group 11"/>
          <p:cNvGrpSpPr/>
          <p:nvPr/>
        </p:nvGrpSpPr>
        <p:grpSpPr>
          <a:xfrm rot="0">
            <a:off x="4498597" y="1643928"/>
            <a:ext cx="3177049" cy="3174058"/>
            <a:chOff x="0" y="0"/>
            <a:chExt cx="1728779" cy="1727151"/>
          </a:xfrm>
        </p:grpSpPr>
        <p:sp>
          <p:nvSpPr>
            <p:cNvPr id="12" name="Freeform 12"/>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13" name="TextBox 13"/>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14" name="Group 14"/>
          <p:cNvGrpSpPr/>
          <p:nvPr/>
        </p:nvGrpSpPr>
        <p:grpSpPr>
          <a:xfrm rot="0">
            <a:off x="4498597" y="5241360"/>
            <a:ext cx="3177049" cy="3174058"/>
            <a:chOff x="0" y="0"/>
            <a:chExt cx="1728779" cy="1727151"/>
          </a:xfrm>
        </p:grpSpPr>
        <p:sp>
          <p:nvSpPr>
            <p:cNvPr id="15" name="Freeform 15"/>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16" name="TextBox 16"/>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17" name="Group 17"/>
          <p:cNvGrpSpPr/>
          <p:nvPr/>
        </p:nvGrpSpPr>
        <p:grpSpPr>
          <a:xfrm rot="0">
            <a:off x="1039353" y="1872160"/>
            <a:ext cx="2717593" cy="2717593"/>
            <a:chOff x="0" y="0"/>
            <a:chExt cx="6350000" cy="6350000"/>
          </a:xfrm>
        </p:grpSpPr>
        <p:sp>
          <p:nvSpPr>
            <p:cNvPr id="18" name="Freeform 18"/>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3"/>
              <a:stretch>
                <a:fillRect t="-25014" b="-25014"/>
              </a:stretch>
            </a:blipFill>
          </p:spPr>
        </p:sp>
      </p:grpSp>
      <p:grpSp>
        <p:nvGrpSpPr>
          <p:cNvPr id="19" name="Group 19"/>
          <p:cNvGrpSpPr/>
          <p:nvPr/>
        </p:nvGrpSpPr>
        <p:grpSpPr>
          <a:xfrm rot="0">
            <a:off x="1039353" y="5469592"/>
            <a:ext cx="2717593" cy="2717593"/>
            <a:chOff x="0" y="0"/>
            <a:chExt cx="6350000" cy="6350000"/>
          </a:xfrm>
        </p:grpSpPr>
        <p:sp>
          <p:nvSpPr>
            <p:cNvPr id="20" name="Freeform 20"/>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4"/>
              <a:stretch>
                <a:fillRect l="-50473" t="-77545" b="-48350"/>
              </a:stretch>
            </a:blipFill>
          </p:spPr>
        </p:sp>
      </p:grpSp>
      <p:grpSp>
        <p:nvGrpSpPr>
          <p:cNvPr id="21" name="Group 21"/>
          <p:cNvGrpSpPr/>
          <p:nvPr/>
        </p:nvGrpSpPr>
        <p:grpSpPr>
          <a:xfrm rot="0">
            <a:off x="4728325" y="1872160"/>
            <a:ext cx="2717593" cy="2717593"/>
            <a:chOff x="0" y="0"/>
            <a:chExt cx="6350000" cy="6350000"/>
          </a:xfrm>
        </p:grpSpPr>
        <p:sp>
          <p:nvSpPr>
            <p:cNvPr id="22" name="Freeform 22"/>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5"/>
              <a:stretch>
                <a:fillRect t="-25061" b="-25061"/>
              </a:stretch>
            </a:blipFill>
          </p:spPr>
        </p:sp>
      </p:grpSp>
      <p:grpSp>
        <p:nvGrpSpPr>
          <p:cNvPr id="23" name="Group 23"/>
          <p:cNvGrpSpPr/>
          <p:nvPr/>
        </p:nvGrpSpPr>
        <p:grpSpPr>
          <a:xfrm rot="0">
            <a:off x="4728325" y="5469592"/>
            <a:ext cx="2717593" cy="2717593"/>
            <a:chOff x="0" y="0"/>
            <a:chExt cx="6350000" cy="6350000"/>
          </a:xfrm>
        </p:grpSpPr>
        <p:sp>
          <p:nvSpPr>
            <p:cNvPr id="24" name="Freeform 24"/>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6"/>
              <a:stretch>
                <a:fillRect t="-25014" b="-25014"/>
              </a:stretch>
            </a:blipFill>
          </p:spPr>
        </p:sp>
      </p:grpSp>
      <p:sp>
        <p:nvSpPr>
          <p:cNvPr id="25" name="Freeform 2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6" name="TextBox 26"/>
          <p:cNvSpPr txBox="1"/>
          <p:nvPr/>
        </p:nvSpPr>
        <p:spPr>
          <a:xfrm>
            <a:off x="8667010" y="2547567"/>
            <a:ext cx="8592290" cy="5101835"/>
          </a:xfrm>
          <a:prstGeom prst="rect">
            <a:avLst/>
          </a:prstGeom>
        </p:spPr>
        <p:txBody>
          <a:bodyPr lIns="0" tIns="0" rIns="0" bIns="0" rtlCol="0" anchor="t">
            <a:spAutoFit/>
          </a:bodyPr>
          <a:lstStyle/>
          <a:p>
            <a:pPr algn="l">
              <a:lnSpc>
                <a:spcPts val="13715"/>
              </a:lnSpc>
            </a:pPr>
            <a:r>
              <a:rPr lang="en-US" sz="8905">
                <a:solidFill>
                  <a:srgbClr val="211F1C"/>
                </a:solidFill>
                <a:latin typeface="Anton" panose="00000500000000000000"/>
                <a:ea typeface="Anton" panose="00000500000000000000"/>
                <a:cs typeface="Anton" panose="00000500000000000000"/>
                <a:sym typeface="Anton" panose="00000500000000000000"/>
              </a:rPr>
              <a:t>TỔNG QUAN CỦA CÔNG CỤ MRTG VÀ THÀNH PHẦN CHÍNH</a:t>
            </a:r>
            <a:endParaRPr lang="en-US" sz="8905">
              <a:solidFill>
                <a:srgbClr val="211F1C"/>
              </a:solidFill>
              <a:latin typeface="Anton" panose="00000500000000000000"/>
              <a:ea typeface="Anton" panose="00000500000000000000"/>
              <a:cs typeface="Anton" panose="00000500000000000000"/>
              <a:sym typeface="Anton" panose="00000500000000000000"/>
            </a:endParaRPr>
          </a:p>
        </p:txBody>
      </p:sp>
      <p:grpSp>
        <p:nvGrpSpPr>
          <p:cNvPr id="27" name="Group 27"/>
          <p:cNvGrpSpPr/>
          <p:nvPr/>
        </p:nvGrpSpPr>
        <p:grpSpPr>
          <a:xfrm rot="0">
            <a:off x="809625" y="9260560"/>
            <a:ext cx="1066053" cy="432385"/>
            <a:chOff x="0" y="0"/>
            <a:chExt cx="3070231" cy="1245268"/>
          </a:xfrm>
        </p:grpSpPr>
        <p:sp>
          <p:nvSpPr>
            <p:cNvPr id="28" name="Freeform 28"/>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29" name="TextBox 29"/>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4/19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809625" y="4736438"/>
            <a:ext cx="7932760" cy="4467742"/>
            <a:chOff x="0" y="0"/>
            <a:chExt cx="2089287" cy="1176689"/>
          </a:xfrm>
        </p:grpSpPr>
        <p:sp>
          <p:nvSpPr>
            <p:cNvPr id="6" name="Freeform 6"/>
            <p:cNvSpPr/>
            <p:nvPr/>
          </p:nvSpPr>
          <p:spPr>
            <a:xfrm>
              <a:off x="0" y="0"/>
              <a:ext cx="2089287" cy="1176689"/>
            </a:xfrm>
            <a:custGeom>
              <a:avLst/>
              <a:gdLst/>
              <a:ahLst/>
              <a:cxnLst/>
              <a:rect l="l" t="t" r="r" b="b"/>
              <a:pathLst>
                <a:path w="2089287" h="1176689">
                  <a:moveTo>
                    <a:pt x="35134" y="0"/>
                  </a:moveTo>
                  <a:lnTo>
                    <a:pt x="2054153" y="0"/>
                  </a:lnTo>
                  <a:cubicBezTo>
                    <a:pt x="2063471" y="0"/>
                    <a:pt x="2072407" y="3702"/>
                    <a:pt x="2078996" y="10290"/>
                  </a:cubicBezTo>
                  <a:cubicBezTo>
                    <a:pt x="2085585" y="16879"/>
                    <a:pt x="2089287" y="25816"/>
                    <a:pt x="2089287" y="35134"/>
                  </a:cubicBezTo>
                  <a:lnTo>
                    <a:pt x="2089287" y="1141555"/>
                  </a:lnTo>
                  <a:cubicBezTo>
                    <a:pt x="2089287" y="1150873"/>
                    <a:pt x="2085585" y="1159810"/>
                    <a:pt x="2078996" y="1166399"/>
                  </a:cubicBezTo>
                  <a:cubicBezTo>
                    <a:pt x="2072407" y="1172988"/>
                    <a:pt x="2063471" y="1176689"/>
                    <a:pt x="2054153" y="1176689"/>
                  </a:cubicBezTo>
                  <a:lnTo>
                    <a:pt x="35134" y="1176689"/>
                  </a:lnTo>
                  <a:cubicBezTo>
                    <a:pt x="25816" y="1176689"/>
                    <a:pt x="16879" y="1172988"/>
                    <a:pt x="10290" y="1166399"/>
                  </a:cubicBezTo>
                  <a:cubicBezTo>
                    <a:pt x="3702" y="1159810"/>
                    <a:pt x="0" y="1150873"/>
                    <a:pt x="0" y="1141555"/>
                  </a:cubicBezTo>
                  <a:lnTo>
                    <a:pt x="0" y="35134"/>
                  </a:lnTo>
                  <a:cubicBezTo>
                    <a:pt x="0" y="25816"/>
                    <a:pt x="3702" y="16879"/>
                    <a:pt x="10290" y="10290"/>
                  </a:cubicBezTo>
                  <a:cubicBezTo>
                    <a:pt x="16879" y="3702"/>
                    <a:pt x="25816" y="0"/>
                    <a:pt x="35134" y="0"/>
                  </a:cubicBezTo>
                  <a:close/>
                </a:path>
              </a:pathLst>
            </a:custGeom>
            <a:solidFill>
              <a:srgbClr val="F1F1F1"/>
            </a:solidFill>
            <a:ln w="19050" cap="rnd">
              <a:solidFill>
                <a:srgbClr val="000000"/>
              </a:solidFill>
              <a:prstDash val="solid"/>
              <a:round/>
            </a:ln>
          </p:spPr>
        </p:sp>
        <p:sp>
          <p:nvSpPr>
            <p:cNvPr id="7" name="TextBox 7"/>
            <p:cNvSpPr txBox="1"/>
            <p:nvPr/>
          </p:nvSpPr>
          <p:spPr>
            <a:xfrm>
              <a:off x="0" y="-38100"/>
              <a:ext cx="2089287" cy="1214789"/>
            </a:xfrm>
            <a:prstGeom prst="rect">
              <a:avLst/>
            </a:prstGeom>
          </p:spPr>
          <p:txBody>
            <a:bodyPr lIns="50800" tIns="50800" rIns="50800" bIns="50800" rtlCol="0" anchor="ctr"/>
            <a:lstStyle/>
            <a:p>
              <a:pPr algn="ctr">
                <a:lnSpc>
                  <a:spcPts val="2115"/>
                </a:lnSpc>
              </a:pPr>
            </a:p>
          </p:txBody>
        </p:sp>
      </p:grpSp>
      <p:sp>
        <p:nvSpPr>
          <p:cNvPr id="8" name="Freeform 8"/>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9" name="Group 9"/>
          <p:cNvGrpSpPr/>
          <p:nvPr/>
        </p:nvGrpSpPr>
        <p:grpSpPr>
          <a:xfrm rot="0">
            <a:off x="809625" y="9260560"/>
            <a:ext cx="1066053" cy="432385"/>
            <a:chOff x="0" y="0"/>
            <a:chExt cx="3070231" cy="1245268"/>
          </a:xfrm>
        </p:grpSpPr>
        <p:sp>
          <p:nvSpPr>
            <p:cNvPr id="10" name="Freeform 10"/>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11" name="TextBox 11"/>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5/19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
        <p:nvSpPr>
          <p:cNvPr id="12" name="TextBox 12"/>
          <p:cNvSpPr txBox="1"/>
          <p:nvPr/>
        </p:nvSpPr>
        <p:spPr>
          <a:xfrm>
            <a:off x="3544310" y="2185262"/>
            <a:ext cx="11776159" cy="3248101"/>
          </a:xfrm>
          <a:prstGeom prst="rect">
            <a:avLst/>
          </a:prstGeom>
        </p:spPr>
        <p:txBody>
          <a:bodyPr lIns="0" tIns="0" rIns="0" bIns="0" rtlCol="0" anchor="t">
            <a:spAutoFit/>
          </a:bodyPr>
          <a:lstStyle/>
          <a:p>
            <a:pPr marL="479425" lvl="1" indent="-239395" algn="l">
              <a:lnSpc>
                <a:spcPts val="3265"/>
              </a:lnSpc>
              <a:buFont typeface="Arial" panose="020B0604020202020204"/>
              <a:buChar char="•"/>
            </a:pPr>
            <a:r>
              <a:rPr lang="en-US" sz="2220">
                <a:solidFill>
                  <a:srgbClr val="211F1C"/>
                </a:solidFill>
                <a:latin typeface="Roboto Mono"/>
                <a:ea typeface="Roboto Mono"/>
                <a:cs typeface="Roboto Mono"/>
                <a:sym typeface="Roboto Mono"/>
              </a:rPr>
              <a:t>MRTG (Multi Router Traffic Grapher) là một công cụ mã nguồn mở được sử dụng rộng rãi để giám sát và hiển thị lưu lượng mạng.</a:t>
            </a:r>
            <a:endParaRPr lang="en-US" sz="2220">
              <a:solidFill>
                <a:srgbClr val="211F1C"/>
              </a:solidFill>
              <a:latin typeface="Roboto Mono"/>
              <a:ea typeface="Roboto Mono"/>
              <a:cs typeface="Roboto Mono"/>
              <a:sym typeface="Roboto Mono"/>
            </a:endParaRPr>
          </a:p>
          <a:p>
            <a:pPr marL="479425" lvl="1" indent="-239395" algn="l">
              <a:lnSpc>
                <a:spcPts val="3265"/>
              </a:lnSpc>
              <a:buFont typeface="Arial" panose="020B0604020202020204"/>
              <a:buChar char="•"/>
            </a:pPr>
            <a:r>
              <a:rPr lang="en-US" sz="2220">
                <a:solidFill>
                  <a:srgbClr val="211F1C"/>
                </a:solidFill>
                <a:latin typeface="Roboto Mono"/>
                <a:ea typeface="Roboto Mono"/>
                <a:cs typeface="Roboto Mono"/>
                <a:sym typeface="Roboto Mono"/>
              </a:rPr>
              <a:t>MRTG giúp các quản trị viên mạng theo dõi lưu lượng mạng qua các đồ thị trực quan. Công cụ giám sát này chủ yếu sử dụng SNMP để thu thập dữ liệu từ các thiết bị mạng như firewall, router, switch và máy chủ.</a:t>
            </a:r>
            <a:endParaRPr lang="en-US" sz="2220">
              <a:solidFill>
                <a:srgbClr val="211F1C"/>
              </a:solidFill>
              <a:latin typeface="Roboto Mono"/>
              <a:ea typeface="Roboto Mono"/>
              <a:cs typeface="Roboto Mono"/>
              <a:sym typeface="Roboto Mono"/>
            </a:endParaRPr>
          </a:p>
          <a:p>
            <a:pPr algn="l">
              <a:lnSpc>
                <a:spcPts val="3265"/>
              </a:lnSpc>
            </a:pPr>
          </a:p>
          <a:p>
            <a:pPr marL="0" lvl="0" indent="0" algn="ctr">
              <a:lnSpc>
                <a:spcPts val="3265"/>
              </a:lnSpc>
              <a:spcBef>
                <a:spcPct val="0"/>
              </a:spcBef>
            </a:pPr>
          </a:p>
        </p:txBody>
      </p:sp>
      <p:grpSp>
        <p:nvGrpSpPr>
          <p:cNvPr id="13" name="Group 13"/>
          <p:cNvGrpSpPr/>
          <p:nvPr/>
        </p:nvGrpSpPr>
        <p:grpSpPr>
          <a:xfrm rot="0">
            <a:off x="9734808" y="4745963"/>
            <a:ext cx="7932760" cy="4467742"/>
            <a:chOff x="0" y="0"/>
            <a:chExt cx="2089287" cy="1176689"/>
          </a:xfrm>
        </p:grpSpPr>
        <p:sp>
          <p:nvSpPr>
            <p:cNvPr id="14" name="Freeform 14"/>
            <p:cNvSpPr/>
            <p:nvPr/>
          </p:nvSpPr>
          <p:spPr>
            <a:xfrm>
              <a:off x="0" y="0"/>
              <a:ext cx="2089287" cy="1176689"/>
            </a:xfrm>
            <a:custGeom>
              <a:avLst/>
              <a:gdLst/>
              <a:ahLst/>
              <a:cxnLst/>
              <a:rect l="l" t="t" r="r" b="b"/>
              <a:pathLst>
                <a:path w="2089287" h="1176689">
                  <a:moveTo>
                    <a:pt x="35134" y="0"/>
                  </a:moveTo>
                  <a:lnTo>
                    <a:pt x="2054153" y="0"/>
                  </a:lnTo>
                  <a:cubicBezTo>
                    <a:pt x="2063471" y="0"/>
                    <a:pt x="2072407" y="3702"/>
                    <a:pt x="2078996" y="10290"/>
                  </a:cubicBezTo>
                  <a:cubicBezTo>
                    <a:pt x="2085585" y="16879"/>
                    <a:pt x="2089287" y="25816"/>
                    <a:pt x="2089287" y="35134"/>
                  </a:cubicBezTo>
                  <a:lnTo>
                    <a:pt x="2089287" y="1141555"/>
                  </a:lnTo>
                  <a:cubicBezTo>
                    <a:pt x="2089287" y="1150873"/>
                    <a:pt x="2085585" y="1159810"/>
                    <a:pt x="2078996" y="1166399"/>
                  </a:cubicBezTo>
                  <a:cubicBezTo>
                    <a:pt x="2072407" y="1172988"/>
                    <a:pt x="2063471" y="1176689"/>
                    <a:pt x="2054153" y="1176689"/>
                  </a:cubicBezTo>
                  <a:lnTo>
                    <a:pt x="35134" y="1176689"/>
                  </a:lnTo>
                  <a:cubicBezTo>
                    <a:pt x="25816" y="1176689"/>
                    <a:pt x="16879" y="1172988"/>
                    <a:pt x="10290" y="1166399"/>
                  </a:cubicBezTo>
                  <a:cubicBezTo>
                    <a:pt x="3702" y="1159810"/>
                    <a:pt x="0" y="1150873"/>
                    <a:pt x="0" y="1141555"/>
                  </a:cubicBezTo>
                  <a:lnTo>
                    <a:pt x="0" y="35134"/>
                  </a:lnTo>
                  <a:cubicBezTo>
                    <a:pt x="0" y="25816"/>
                    <a:pt x="3702" y="16879"/>
                    <a:pt x="10290" y="10290"/>
                  </a:cubicBezTo>
                  <a:cubicBezTo>
                    <a:pt x="16879" y="3702"/>
                    <a:pt x="25816" y="0"/>
                    <a:pt x="35134" y="0"/>
                  </a:cubicBezTo>
                  <a:close/>
                </a:path>
              </a:pathLst>
            </a:custGeom>
            <a:solidFill>
              <a:srgbClr val="F1F1F1"/>
            </a:solidFill>
            <a:ln w="19050" cap="rnd">
              <a:solidFill>
                <a:srgbClr val="000000"/>
              </a:solidFill>
              <a:prstDash val="solid"/>
              <a:round/>
            </a:ln>
          </p:spPr>
        </p:sp>
        <p:sp>
          <p:nvSpPr>
            <p:cNvPr id="15" name="TextBox 15"/>
            <p:cNvSpPr txBox="1"/>
            <p:nvPr/>
          </p:nvSpPr>
          <p:spPr>
            <a:xfrm>
              <a:off x="0" y="-38100"/>
              <a:ext cx="2089287" cy="1214789"/>
            </a:xfrm>
            <a:prstGeom prst="rect">
              <a:avLst/>
            </a:prstGeom>
          </p:spPr>
          <p:txBody>
            <a:bodyPr lIns="50800" tIns="50800" rIns="50800" bIns="50800" rtlCol="0" anchor="ctr"/>
            <a:lstStyle/>
            <a:p>
              <a:pPr algn="ctr">
                <a:lnSpc>
                  <a:spcPts val="2115"/>
                </a:lnSpc>
              </a:pPr>
            </a:p>
          </p:txBody>
        </p:sp>
      </p:grpSp>
      <p:sp>
        <p:nvSpPr>
          <p:cNvPr id="16" name="Freeform 16"/>
          <p:cNvSpPr/>
          <p:nvPr/>
        </p:nvSpPr>
        <p:spPr>
          <a:xfrm>
            <a:off x="1123059" y="5223813"/>
            <a:ext cx="7305892" cy="2987814"/>
          </a:xfrm>
          <a:custGeom>
            <a:avLst/>
            <a:gdLst/>
            <a:ahLst/>
            <a:cxnLst/>
            <a:rect l="l" t="t" r="r" b="b"/>
            <a:pathLst>
              <a:path w="7305892" h="2987814">
                <a:moveTo>
                  <a:pt x="0" y="0"/>
                </a:moveTo>
                <a:lnTo>
                  <a:pt x="7305892" y="0"/>
                </a:lnTo>
                <a:lnTo>
                  <a:pt x="7305892" y="2987814"/>
                </a:lnTo>
                <a:lnTo>
                  <a:pt x="0" y="2987814"/>
                </a:lnTo>
                <a:lnTo>
                  <a:pt x="0" y="0"/>
                </a:lnTo>
                <a:close/>
              </a:path>
            </a:pathLst>
          </a:custGeom>
          <a:blipFill>
            <a:blip r:embed="rId5"/>
            <a:stretch>
              <a:fillRect/>
            </a:stretch>
          </a:blipFill>
        </p:spPr>
      </p:sp>
      <p:sp>
        <p:nvSpPr>
          <p:cNvPr id="17" name="Freeform 17"/>
          <p:cNvSpPr/>
          <p:nvPr/>
        </p:nvSpPr>
        <p:spPr>
          <a:xfrm>
            <a:off x="10174043" y="5233338"/>
            <a:ext cx="7054289" cy="3001452"/>
          </a:xfrm>
          <a:custGeom>
            <a:avLst/>
            <a:gdLst/>
            <a:ahLst/>
            <a:cxnLst/>
            <a:rect l="l" t="t" r="r" b="b"/>
            <a:pathLst>
              <a:path w="7054289" h="3001452">
                <a:moveTo>
                  <a:pt x="0" y="0"/>
                </a:moveTo>
                <a:lnTo>
                  <a:pt x="7054289" y="0"/>
                </a:lnTo>
                <a:lnTo>
                  <a:pt x="7054289" y="3001452"/>
                </a:lnTo>
                <a:lnTo>
                  <a:pt x="0" y="3001452"/>
                </a:lnTo>
                <a:lnTo>
                  <a:pt x="0" y="0"/>
                </a:lnTo>
                <a:close/>
              </a:path>
            </a:pathLst>
          </a:custGeom>
          <a:blipFill>
            <a:blip r:embed="rId6"/>
            <a:stretch>
              <a:fillRect l="-432" r="-432"/>
            </a:stretch>
          </a:blipFill>
        </p:spPr>
      </p:sp>
      <p:sp>
        <p:nvSpPr>
          <p:cNvPr id="18" name="TextBox 18"/>
          <p:cNvSpPr txBox="1"/>
          <p:nvPr/>
        </p:nvSpPr>
        <p:spPr>
          <a:xfrm>
            <a:off x="313414" y="8535477"/>
            <a:ext cx="8925183" cy="514985"/>
          </a:xfrm>
          <a:prstGeom prst="rect">
            <a:avLst/>
          </a:prstGeom>
        </p:spPr>
        <p:txBody>
          <a:bodyPr lIns="0" tIns="0" rIns="0" bIns="0" rtlCol="0" anchor="t">
            <a:spAutoFit/>
          </a:bodyPr>
          <a:lstStyle/>
          <a:p>
            <a:pPr algn="ctr">
              <a:lnSpc>
                <a:spcPts val="2020"/>
              </a:lnSpc>
            </a:pPr>
            <a:r>
              <a:rPr lang="en-US" sz="2000" spc="200">
                <a:solidFill>
                  <a:srgbClr val="211F1C"/>
                </a:solidFill>
                <a:latin typeface="Anton" panose="00000500000000000000"/>
                <a:ea typeface="Anton" panose="00000500000000000000"/>
                <a:cs typeface="Anton" panose="00000500000000000000"/>
                <a:sym typeface="Anton" panose="00000500000000000000"/>
              </a:rPr>
              <a:t>HÌNH A: ĐỒ THỊ BIỂU HIỆN DỮ LIỆU HÀNG NGÀY MRTG THU ĐƯỢC</a:t>
            </a:r>
            <a:endParaRPr lang="en-US" sz="2000" spc="200">
              <a:solidFill>
                <a:srgbClr val="211F1C"/>
              </a:solidFill>
              <a:latin typeface="Anton" panose="00000500000000000000"/>
              <a:ea typeface="Anton" panose="00000500000000000000"/>
              <a:cs typeface="Anton" panose="00000500000000000000"/>
              <a:sym typeface="Anton" panose="00000500000000000000"/>
            </a:endParaRPr>
          </a:p>
          <a:p>
            <a:pPr algn="ctr">
              <a:lnSpc>
                <a:spcPts val="2020"/>
              </a:lnSpc>
            </a:pPr>
          </a:p>
        </p:txBody>
      </p:sp>
      <p:sp>
        <p:nvSpPr>
          <p:cNvPr id="19" name="TextBox 19"/>
          <p:cNvSpPr txBox="1"/>
          <p:nvPr/>
        </p:nvSpPr>
        <p:spPr>
          <a:xfrm>
            <a:off x="2432554" y="649312"/>
            <a:ext cx="13999670" cy="1126425"/>
          </a:xfrm>
          <a:prstGeom prst="rect">
            <a:avLst/>
          </a:prstGeom>
        </p:spPr>
        <p:txBody>
          <a:bodyPr lIns="0" tIns="0" rIns="0" bIns="0" rtlCol="0" anchor="t">
            <a:spAutoFit/>
          </a:bodyPr>
          <a:lstStyle/>
          <a:p>
            <a:pPr marL="0" lvl="0" indent="0" algn="ctr">
              <a:lnSpc>
                <a:spcPts val="8475"/>
              </a:lnSpc>
              <a:spcBef>
                <a:spcPct val="0"/>
              </a:spcBef>
            </a:pPr>
            <a:r>
              <a:rPr lang="en-US" sz="8390">
                <a:solidFill>
                  <a:srgbClr val="211F1C"/>
                </a:solidFill>
                <a:latin typeface="Anton" panose="00000500000000000000"/>
                <a:ea typeface="Anton" panose="00000500000000000000"/>
                <a:cs typeface="Anton" panose="00000500000000000000"/>
                <a:sym typeface="Anton" panose="00000500000000000000"/>
              </a:rPr>
              <a:t>KHÁI NIỆM VỀ MRTG</a:t>
            </a:r>
            <a:endParaRPr lang="en-US" sz="8390">
              <a:solidFill>
                <a:srgbClr val="211F1C"/>
              </a:solidFill>
              <a:latin typeface="Anton" panose="00000500000000000000"/>
              <a:ea typeface="Anton" panose="00000500000000000000"/>
              <a:cs typeface="Anton" panose="00000500000000000000"/>
              <a:sym typeface="Anton" panose="00000500000000000000"/>
            </a:endParaRPr>
          </a:p>
        </p:txBody>
      </p:sp>
      <p:sp>
        <p:nvSpPr>
          <p:cNvPr id="20" name="TextBox 20"/>
          <p:cNvSpPr txBox="1"/>
          <p:nvPr/>
        </p:nvSpPr>
        <p:spPr>
          <a:xfrm>
            <a:off x="10026848" y="8508166"/>
            <a:ext cx="7422475" cy="514985"/>
          </a:xfrm>
          <a:prstGeom prst="rect">
            <a:avLst/>
          </a:prstGeom>
        </p:spPr>
        <p:txBody>
          <a:bodyPr lIns="0" tIns="0" rIns="0" bIns="0" rtlCol="0" anchor="t">
            <a:spAutoFit/>
          </a:bodyPr>
          <a:lstStyle/>
          <a:p>
            <a:pPr algn="ctr">
              <a:lnSpc>
                <a:spcPts val="2020"/>
              </a:lnSpc>
            </a:pPr>
            <a:r>
              <a:rPr lang="en-US" sz="2000">
                <a:solidFill>
                  <a:srgbClr val="211F1C"/>
                </a:solidFill>
                <a:latin typeface="Anton" panose="00000500000000000000"/>
                <a:ea typeface="Anton" panose="00000500000000000000"/>
                <a:cs typeface="Anton" panose="00000500000000000000"/>
                <a:sym typeface="Anton" panose="00000500000000000000"/>
              </a:rPr>
              <a:t>HÌNH B: SỬ DỤNG ĐỒ THỊ BIỂU HIỆN DỮ LIỆU HÀNG NĂM ĐỂ LÊN KẾ HOẠCH DÀI HẠN</a:t>
            </a:r>
            <a:endParaRPr lang="en-US" sz="2000">
              <a:solidFill>
                <a:srgbClr val="211F1C"/>
              </a:solidFill>
              <a:latin typeface="Anton" panose="00000500000000000000"/>
              <a:ea typeface="Anton" panose="00000500000000000000"/>
              <a:cs typeface="Anton" panose="00000500000000000000"/>
              <a:sym typeface="Anton" panose="00000500000000000000"/>
            </a:endParaRPr>
          </a:p>
          <a:p>
            <a:pPr algn="ctr">
              <a:lnSpc>
                <a:spcPts val="2020"/>
              </a:lnSpc>
              <a:spcBef>
                <a:spcPct val="0"/>
              </a:spcBef>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sp>
        <p:nvSpPr>
          <p:cNvPr id="5" name="Freeform 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rot="0">
            <a:off x="809625" y="9260560"/>
            <a:ext cx="1066053" cy="432385"/>
            <a:chOff x="0" y="0"/>
            <a:chExt cx="3070231" cy="1245268"/>
          </a:xfrm>
        </p:grpSpPr>
        <p:sp>
          <p:nvSpPr>
            <p:cNvPr id="7" name="Freeform 7"/>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8" name="TextBox 8"/>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6/19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
        <p:nvSpPr>
          <p:cNvPr id="9" name="TextBox 9"/>
          <p:cNvSpPr txBox="1"/>
          <p:nvPr/>
        </p:nvSpPr>
        <p:spPr>
          <a:xfrm>
            <a:off x="7108916" y="2827249"/>
            <a:ext cx="10787396" cy="6228030"/>
          </a:xfrm>
          <a:prstGeom prst="rect">
            <a:avLst/>
          </a:prstGeom>
        </p:spPr>
        <p:txBody>
          <a:bodyPr lIns="0" tIns="0" rIns="0" bIns="0" rtlCol="0" anchor="t">
            <a:spAutoFit/>
          </a:bodyPr>
          <a:lstStyle/>
          <a:p>
            <a:pPr marL="734060" lvl="1" indent="-367030" algn="l">
              <a:lnSpc>
                <a:spcPts val="8500"/>
              </a:lnSpc>
              <a:buFont typeface="Arial" panose="020B0604020202020204"/>
              <a:buChar char="•"/>
            </a:pPr>
            <a:r>
              <a:rPr lang="en-US" sz="3400" spc="237">
                <a:solidFill>
                  <a:srgbClr val="211F1C"/>
                </a:solidFill>
                <a:latin typeface="Roboto Mono"/>
                <a:ea typeface="Roboto Mono"/>
                <a:cs typeface="Roboto Mono"/>
                <a:sym typeface="Roboto Mono"/>
              </a:rPr>
              <a:t>01. SNMP Deamon</a:t>
            </a:r>
            <a:endParaRPr lang="en-US" sz="3400" spc="237">
              <a:solidFill>
                <a:srgbClr val="211F1C"/>
              </a:solidFill>
              <a:latin typeface="Roboto Mono"/>
              <a:ea typeface="Roboto Mono"/>
              <a:cs typeface="Roboto Mono"/>
              <a:sym typeface="Roboto Mono"/>
            </a:endParaRPr>
          </a:p>
          <a:p>
            <a:pPr marL="734060" lvl="1" indent="-367030" algn="l">
              <a:lnSpc>
                <a:spcPts val="8500"/>
              </a:lnSpc>
              <a:buFont typeface="Arial" panose="020B0604020202020204"/>
              <a:buChar char="•"/>
            </a:pPr>
            <a:r>
              <a:rPr lang="en-US" sz="3400" spc="237">
                <a:solidFill>
                  <a:srgbClr val="211F1C"/>
                </a:solidFill>
                <a:latin typeface="Roboto Mono"/>
                <a:ea typeface="Roboto Mono"/>
                <a:cs typeface="Roboto Mono"/>
                <a:sym typeface="Roboto Mono"/>
              </a:rPr>
              <a:t>02. MRTG Deamon</a:t>
            </a:r>
            <a:endParaRPr lang="en-US" sz="3400" spc="237">
              <a:solidFill>
                <a:srgbClr val="211F1C"/>
              </a:solidFill>
              <a:latin typeface="Roboto Mono"/>
              <a:ea typeface="Roboto Mono"/>
              <a:cs typeface="Roboto Mono"/>
              <a:sym typeface="Roboto Mono"/>
            </a:endParaRPr>
          </a:p>
          <a:p>
            <a:pPr marL="734060" lvl="1" indent="-367030" algn="l">
              <a:lnSpc>
                <a:spcPts val="8500"/>
              </a:lnSpc>
              <a:buFont typeface="Arial" panose="020B0604020202020204"/>
              <a:buChar char="•"/>
            </a:pPr>
            <a:r>
              <a:rPr lang="en-US" sz="3400" spc="237">
                <a:solidFill>
                  <a:srgbClr val="211F1C"/>
                </a:solidFill>
                <a:latin typeface="Roboto Mono"/>
                <a:ea typeface="Roboto Mono"/>
                <a:cs typeface="Roboto Mono"/>
                <a:sym typeface="Roboto Mono"/>
              </a:rPr>
              <a:t>03. Các file cấu hình</a:t>
            </a:r>
            <a:endParaRPr lang="en-US" sz="3400" spc="237">
              <a:solidFill>
                <a:srgbClr val="211F1C"/>
              </a:solidFill>
              <a:latin typeface="Roboto Mono"/>
              <a:ea typeface="Roboto Mono"/>
              <a:cs typeface="Roboto Mono"/>
              <a:sym typeface="Roboto Mono"/>
            </a:endParaRPr>
          </a:p>
          <a:p>
            <a:pPr marL="734060" lvl="1" indent="-367030" algn="l">
              <a:lnSpc>
                <a:spcPts val="8500"/>
              </a:lnSpc>
              <a:buFont typeface="Arial" panose="020B0604020202020204"/>
              <a:buChar char="•"/>
            </a:pPr>
            <a:r>
              <a:rPr lang="en-US" sz="3400" spc="237">
                <a:solidFill>
                  <a:srgbClr val="211F1C"/>
                </a:solidFill>
                <a:latin typeface="Roboto Mono"/>
                <a:ea typeface="Roboto Mono"/>
                <a:cs typeface="Roboto Mono"/>
                <a:sym typeface="Roboto Mono"/>
              </a:rPr>
              <a:t>04. Các file log và dữ liệu RRD</a:t>
            </a:r>
            <a:endParaRPr lang="en-US" sz="3400" spc="237">
              <a:solidFill>
                <a:srgbClr val="211F1C"/>
              </a:solidFill>
              <a:latin typeface="Roboto Mono"/>
              <a:ea typeface="Roboto Mono"/>
              <a:cs typeface="Roboto Mono"/>
              <a:sym typeface="Roboto Mono"/>
            </a:endParaRPr>
          </a:p>
          <a:p>
            <a:pPr marL="734060" lvl="1" indent="-367030" algn="l">
              <a:lnSpc>
                <a:spcPts val="8500"/>
              </a:lnSpc>
              <a:buFont typeface="Arial" panose="020B0604020202020204"/>
              <a:buChar char="•"/>
            </a:pPr>
            <a:r>
              <a:rPr lang="en-US" sz="3400" spc="237">
                <a:solidFill>
                  <a:srgbClr val="211F1C"/>
                </a:solidFill>
                <a:latin typeface="Roboto Mono"/>
                <a:ea typeface="Roboto Mono"/>
                <a:cs typeface="Roboto Mono"/>
                <a:sym typeface="Roboto Mono"/>
              </a:rPr>
              <a:t>05. Giao diện web</a:t>
            </a:r>
            <a:endParaRPr lang="en-US" sz="3400" spc="237">
              <a:solidFill>
                <a:srgbClr val="211F1C"/>
              </a:solidFill>
              <a:latin typeface="Roboto Mono"/>
              <a:ea typeface="Roboto Mono"/>
              <a:cs typeface="Roboto Mono"/>
              <a:sym typeface="Roboto Mono"/>
            </a:endParaRPr>
          </a:p>
          <a:p>
            <a:pPr algn="l">
              <a:lnSpc>
                <a:spcPts val="3000"/>
              </a:lnSpc>
            </a:pPr>
          </a:p>
          <a:p>
            <a:pPr algn="l">
              <a:lnSpc>
                <a:spcPts val="3000"/>
              </a:lnSpc>
              <a:spcBef>
                <a:spcPct val="0"/>
              </a:spcBef>
            </a:pPr>
          </a:p>
        </p:txBody>
      </p:sp>
      <p:sp>
        <p:nvSpPr>
          <p:cNvPr id="10" name="TextBox 10"/>
          <p:cNvSpPr txBox="1"/>
          <p:nvPr/>
        </p:nvSpPr>
        <p:spPr>
          <a:xfrm>
            <a:off x="2144165" y="857568"/>
            <a:ext cx="13999670" cy="1126425"/>
          </a:xfrm>
          <a:prstGeom prst="rect">
            <a:avLst/>
          </a:prstGeom>
        </p:spPr>
        <p:txBody>
          <a:bodyPr lIns="0" tIns="0" rIns="0" bIns="0" rtlCol="0" anchor="t">
            <a:spAutoFit/>
          </a:bodyPr>
          <a:lstStyle/>
          <a:p>
            <a:pPr marL="0" lvl="0" indent="0" algn="ctr">
              <a:lnSpc>
                <a:spcPts val="8475"/>
              </a:lnSpc>
              <a:spcBef>
                <a:spcPct val="0"/>
              </a:spcBef>
            </a:pPr>
            <a:r>
              <a:rPr lang="en-US" sz="8390">
                <a:solidFill>
                  <a:srgbClr val="211F1C"/>
                </a:solidFill>
                <a:latin typeface="Anton" panose="00000500000000000000"/>
                <a:ea typeface="Anton" panose="00000500000000000000"/>
                <a:cs typeface="Anton" panose="00000500000000000000"/>
                <a:sym typeface="Anton" panose="00000500000000000000"/>
              </a:rPr>
              <a:t>CÁC THÀNH PHẦN CHÍNH</a:t>
            </a:r>
            <a:endParaRPr lang="en-US" sz="8390">
              <a:solidFill>
                <a:srgbClr val="211F1C"/>
              </a:solidFill>
              <a:latin typeface="Anton" panose="00000500000000000000"/>
              <a:ea typeface="Anton" panose="00000500000000000000"/>
              <a:cs typeface="Anton" panose="00000500000000000000"/>
              <a:sym typeface="Anton" panose="00000500000000000000"/>
            </a:endParaRPr>
          </a:p>
        </p:txBody>
      </p:sp>
      <p:sp>
        <p:nvSpPr>
          <p:cNvPr id="11" name="Freeform 11"/>
          <p:cNvSpPr/>
          <p:nvPr/>
        </p:nvSpPr>
        <p:spPr>
          <a:xfrm>
            <a:off x="1875678" y="2827536"/>
            <a:ext cx="3974433" cy="6227743"/>
          </a:xfrm>
          <a:custGeom>
            <a:avLst/>
            <a:gdLst/>
            <a:ahLst/>
            <a:cxnLst/>
            <a:rect l="l" t="t" r="r" b="b"/>
            <a:pathLst>
              <a:path w="3974433" h="6227743">
                <a:moveTo>
                  <a:pt x="0" y="0"/>
                </a:moveTo>
                <a:lnTo>
                  <a:pt x="3974432" y="0"/>
                </a:lnTo>
                <a:lnTo>
                  <a:pt x="3974432" y="6227743"/>
                </a:lnTo>
                <a:lnTo>
                  <a:pt x="0" y="622774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809625" y="1643928"/>
            <a:ext cx="3177049" cy="3174058"/>
            <a:chOff x="0" y="0"/>
            <a:chExt cx="1728779" cy="1727151"/>
          </a:xfrm>
        </p:grpSpPr>
        <p:sp>
          <p:nvSpPr>
            <p:cNvPr id="6" name="Freeform 6"/>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7" name="TextBox 7"/>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8" name="Group 8"/>
          <p:cNvGrpSpPr/>
          <p:nvPr/>
        </p:nvGrpSpPr>
        <p:grpSpPr>
          <a:xfrm rot="0">
            <a:off x="809625" y="5241360"/>
            <a:ext cx="3177049" cy="3174058"/>
            <a:chOff x="0" y="0"/>
            <a:chExt cx="1728779" cy="1727151"/>
          </a:xfrm>
        </p:grpSpPr>
        <p:sp>
          <p:nvSpPr>
            <p:cNvPr id="9" name="Freeform 9"/>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10" name="TextBox 10"/>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11" name="Group 11"/>
          <p:cNvGrpSpPr/>
          <p:nvPr/>
        </p:nvGrpSpPr>
        <p:grpSpPr>
          <a:xfrm rot="0">
            <a:off x="4498597" y="1643928"/>
            <a:ext cx="3177049" cy="3174058"/>
            <a:chOff x="0" y="0"/>
            <a:chExt cx="1728779" cy="1727151"/>
          </a:xfrm>
        </p:grpSpPr>
        <p:sp>
          <p:nvSpPr>
            <p:cNvPr id="12" name="Freeform 12"/>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13" name="TextBox 13"/>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14" name="Group 14"/>
          <p:cNvGrpSpPr/>
          <p:nvPr/>
        </p:nvGrpSpPr>
        <p:grpSpPr>
          <a:xfrm rot="0">
            <a:off x="4498597" y="5241360"/>
            <a:ext cx="3177049" cy="3174058"/>
            <a:chOff x="0" y="0"/>
            <a:chExt cx="1728779" cy="1727151"/>
          </a:xfrm>
        </p:grpSpPr>
        <p:sp>
          <p:nvSpPr>
            <p:cNvPr id="15" name="Freeform 15"/>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16" name="TextBox 16"/>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17" name="Group 17"/>
          <p:cNvGrpSpPr/>
          <p:nvPr/>
        </p:nvGrpSpPr>
        <p:grpSpPr>
          <a:xfrm rot="0">
            <a:off x="1039353" y="1872160"/>
            <a:ext cx="2717593" cy="2717593"/>
            <a:chOff x="0" y="0"/>
            <a:chExt cx="6350000" cy="6350000"/>
          </a:xfrm>
        </p:grpSpPr>
        <p:sp>
          <p:nvSpPr>
            <p:cNvPr id="18" name="Freeform 18"/>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3"/>
              <a:stretch>
                <a:fillRect t="-25014" b="-25014"/>
              </a:stretch>
            </a:blipFill>
          </p:spPr>
        </p:sp>
      </p:grpSp>
      <p:grpSp>
        <p:nvGrpSpPr>
          <p:cNvPr id="19" name="Group 19"/>
          <p:cNvGrpSpPr/>
          <p:nvPr/>
        </p:nvGrpSpPr>
        <p:grpSpPr>
          <a:xfrm rot="0">
            <a:off x="1039353" y="5469592"/>
            <a:ext cx="2717593" cy="2717593"/>
            <a:chOff x="0" y="0"/>
            <a:chExt cx="6350000" cy="6350000"/>
          </a:xfrm>
        </p:grpSpPr>
        <p:sp>
          <p:nvSpPr>
            <p:cNvPr id="20" name="Freeform 20"/>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4"/>
              <a:stretch>
                <a:fillRect l="-50473" t="-77545" b="-48350"/>
              </a:stretch>
            </a:blipFill>
          </p:spPr>
        </p:sp>
      </p:grpSp>
      <p:grpSp>
        <p:nvGrpSpPr>
          <p:cNvPr id="21" name="Group 21"/>
          <p:cNvGrpSpPr/>
          <p:nvPr/>
        </p:nvGrpSpPr>
        <p:grpSpPr>
          <a:xfrm rot="0">
            <a:off x="4728325" y="1872160"/>
            <a:ext cx="2717593" cy="2717593"/>
            <a:chOff x="0" y="0"/>
            <a:chExt cx="6350000" cy="6350000"/>
          </a:xfrm>
        </p:grpSpPr>
        <p:sp>
          <p:nvSpPr>
            <p:cNvPr id="22" name="Freeform 22"/>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5"/>
              <a:stretch>
                <a:fillRect t="-25061" b="-25061"/>
              </a:stretch>
            </a:blipFill>
          </p:spPr>
        </p:sp>
      </p:grpSp>
      <p:grpSp>
        <p:nvGrpSpPr>
          <p:cNvPr id="23" name="Group 23"/>
          <p:cNvGrpSpPr/>
          <p:nvPr/>
        </p:nvGrpSpPr>
        <p:grpSpPr>
          <a:xfrm rot="0">
            <a:off x="4728325" y="5469592"/>
            <a:ext cx="2717593" cy="2717593"/>
            <a:chOff x="0" y="0"/>
            <a:chExt cx="6350000" cy="6350000"/>
          </a:xfrm>
        </p:grpSpPr>
        <p:sp>
          <p:nvSpPr>
            <p:cNvPr id="24" name="Freeform 24"/>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6"/>
              <a:stretch>
                <a:fillRect t="-25014" b="-25014"/>
              </a:stretch>
            </a:blipFill>
          </p:spPr>
        </p:sp>
      </p:grpSp>
      <p:sp>
        <p:nvSpPr>
          <p:cNvPr id="25" name="Freeform 2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6" name="TextBox 26"/>
          <p:cNvSpPr txBox="1"/>
          <p:nvPr/>
        </p:nvSpPr>
        <p:spPr>
          <a:xfrm>
            <a:off x="8647196" y="3197569"/>
            <a:ext cx="8592290" cy="3630820"/>
          </a:xfrm>
          <a:prstGeom prst="rect">
            <a:avLst/>
          </a:prstGeom>
        </p:spPr>
        <p:txBody>
          <a:bodyPr lIns="0" tIns="0" rIns="0" bIns="0" rtlCol="0" anchor="t">
            <a:spAutoFit/>
          </a:bodyPr>
          <a:lstStyle/>
          <a:p>
            <a:pPr algn="just">
              <a:lnSpc>
                <a:spcPts val="14875"/>
              </a:lnSpc>
            </a:pPr>
            <a:r>
              <a:rPr lang="en-US" sz="8905" spc="543">
                <a:solidFill>
                  <a:srgbClr val="211F1C"/>
                </a:solidFill>
                <a:latin typeface="Anton" panose="00000500000000000000"/>
                <a:ea typeface="Anton" panose="00000500000000000000"/>
                <a:cs typeface="Anton" panose="00000500000000000000"/>
                <a:sym typeface="Anton" panose="00000500000000000000"/>
              </a:rPr>
              <a:t>ĐẶC ĐIỂM NỔI BẬT  CỦA MRTG</a:t>
            </a:r>
            <a:endParaRPr lang="en-US" sz="8905" spc="543">
              <a:solidFill>
                <a:srgbClr val="211F1C"/>
              </a:solidFill>
              <a:latin typeface="Anton" panose="00000500000000000000"/>
              <a:ea typeface="Anton" panose="00000500000000000000"/>
              <a:cs typeface="Anton" panose="00000500000000000000"/>
              <a:sym typeface="Anton" panose="00000500000000000000"/>
            </a:endParaRPr>
          </a:p>
        </p:txBody>
      </p:sp>
      <p:grpSp>
        <p:nvGrpSpPr>
          <p:cNvPr id="27" name="Group 27"/>
          <p:cNvGrpSpPr/>
          <p:nvPr/>
        </p:nvGrpSpPr>
        <p:grpSpPr>
          <a:xfrm rot="0">
            <a:off x="809625" y="9260560"/>
            <a:ext cx="1066053" cy="432385"/>
            <a:chOff x="0" y="0"/>
            <a:chExt cx="3070231" cy="1245268"/>
          </a:xfrm>
        </p:grpSpPr>
        <p:sp>
          <p:nvSpPr>
            <p:cNvPr id="28" name="Freeform 28"/>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29" name="TextBox 29"/>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7/19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sp>
        <p:nvSpPr>
          <p:cNvPr id="5" name="Freeform 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rot="0">
            <a:off x="790575" y="9063117"/>
            <a:ext cx="1066053" cy="432385"/>
            <a:chOff x="0" y="0"/>
            <a:chExt cx="3070231" cy="1245268"/>
          </a:xfrm>
        </p:grpSpPr>
        <p:sp>
          <p:nvSpPr>
            <p:cNvPr id="7" name="Freeform 7"/>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8" name="TextBox 8"/>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8/19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
        <p:nvSpPr>
          <p:cNvPr id="9" name="TextBox 9"/>
          <p:cNvSpPr txBox="1"/>
          <p:nvPr/>
        </p:nvSpPr>
        <p:spPr>
          <a:xfrm>
            <a:off x="3606122" y="863213"/>
            <a:ext cx="13872253" cy="1115135"/>
          </a:xfrm>
          <a:prstGeom prst="rect">
            <a:avLst/>
          </a:prstGeom>
        </p:spPr>
        <p:txBody>
          <a:bodyPr lIns="0" tIns="0" rIns="0" bIns="0" rtlCol="0" anchor="t">
            <a:spAutoFit/>
          </a:bodyPr>
          <a:lstStyle/>
          <a:p>
            <a:pPr algn="l">
              <a:lnSpc>
                <a:spcPts val="8475"/>
              </a:lnSpc>
            </a:pPr>
            <a:r>
              <a:rPr lang="en-US" sz="8390">
                <a:solidFill>
                  <a:srgbClr val="211F1C"/>
                </a:solidFill>
                <a:latin typeface="Anton" panose="00000500000000000000"/>
                <a:ea typeface="Anton" panose="00000500000000000000"/>
                <a:cs typeface="Anton" panose="00000500000000000000"/>
                <a:sym typeface="Anton" panose="00000500000000000000"/>
              </a:rPr>
              <a:t>ĐẶC ĐIỂM NỔI BẬT CỦA MRTG </a:t>
            </a:r>
            <a:endParaRPr lang="en-US" sz="8390">
              <a:solidFill>
                <a:srgbClr val="211F1C"/>
              </a:solidFill>
              <a:latin typeface="Anton" panose="00000500000000000000"/>
              <a:ea typeface="Anton" panose="00000500000000000000"/>
              <a:cs typeface="Anton" panose="00000500000000000000"/>
              <a:sym typeface="Anton" panose="00000500000000000000"/>
            </a:endParaRPr>
          </a:p>
        </p:txBody>
      </p:sp>
      <p:sp>
        <p:nvSpPr>
          <p:cNvPr id="10" name="TextBox 10"/>
          <p:cNvSpPr txBox="1"/>
          <p:nvPr/>
        </p:nvSpPr>
        <p:spPr>
          <a:xfrm>
            <a:off x="2369135" y="2730843"/>
            <a:ext cx="14117288" cy="8301355"/>
          </a:xfrm>
          <a:prstGeom prst="rect">
            <a:avLst/>
          </a:prstGeom>
        </p:spPr>
        <p:txBody>
          <a:bodyPr lIns="0" tIns="0" rIns="0" bIns="0" rtlCol="0" anchor="t">
            <a:spAutoFit/>
          </a:bodyPr>
          <a:lstStyle/>
          <a:p>
            <a:pPr marL="798830" lvl="1" indent="-399415" algn="l">
              <a:lnSpc>
                <a:spcPts val="7400"/>
              </a:lnSpc>
              <a:buFont typeface="Arial" panose="020B0604020202020204"/>
              <a:buChar char="•"/>
            </a:pPr>
            <a:r>
              <a:rPr lang="en-US" sz="3700" spc="129">
                <a:solidFill>
                  <a:srgbClr val="211F1C"/>
                </a:solidFill>
                <a:latin typeface="Roboto Mono"/>
                <a:ea typeface="Roboto Mono"/>
                <a:cs typeface="Roboto Mono"/>
                <a:sym typeface="Roboto Mono"/>
              </a:rPr>
              <a:t>Di động (Portable)</a:t>
            </a:r>
            <a:endParaRPr lang="en-US" sz="3700" spc="129">
              <a:solidFill>
                <a:srgbClr val="211F1C"/>
              </a:solidFill>
              <a:latin typeface="Roboto Mono"/>
              <a:ea typeface="Roboto Mono"/>
              <a:cs typeface="Roboto Mono"/>
              <a:sym typeface="Roboto Mono"/>
            </a:endParaRPr>
          </a:p>
          <a:p>
            <a:pPr marL="798830" lvl="1" indent="-399415" algn="l">
              <a:lnSpc>
                <a:spcPts val="7400"/>
              </a:lnSpc>
              <a:buFont typeface="Arial" panose="020B0604020202020204"/>
              <a:buChar char="•"/>
            </a:pPr>
            <a:r>
              <a:rPr lang="en-US" sz="3700" spc="129">
                <a:solidFill>
                  <a:srgbClr val="211F1C"/>
                </a:solidFill>
                <a:latin typeface="Roboto Mono"/>
                <a:ea typeface="Roboto Mono"/>
                <a:cs typeface="Roboto Mono"/>
                <a:sym typeface="Roboto Mono"/>
              </a:rPr>
              <a:t>Tích hợp với SNMP</a:t>
            </a:r>
            <a:endParaRPr lang="en-US" sz="3700" spc="129">
              <a:solidFill>
                <a:srgbClr val="211F1C"/>
              </a:solidFill>
              <a:latin typeface="Roboto Mono"/>
              <a:ea typeface="Roboto Mono"/>
              <a:cs typeface="Roboto Mono"/>
              <a:sym typeface="Roboto Mono"/>
            </a:endParaRPr>
          </a:p>
          <a:p>
            <a:pPr marL="798830" lvl="1" indent="-399415" algn="l">
              <a:lnSpc>
                <a:spcPts val="7400"/>
              </a:lnSpc>
              <a:buFont typeface="Arial" panose="020B0604020202020204"/>
              <a:buChar char="•"/>
            </a:pPr>
            <a:r>
              <a:rPr lang="en-US" sz="3700" spc="129">
                <a:solidFill>
                  <a:srgbClr val="211F1C"/>
                </a:solidFill>
                <a:latin typeface="Roboto Mono"/>
                <a:ea typeface="Roboto Mono"/>
                <a:cs typeface="Roboto Mono"/>
                <a:sym typeface="Roboto Mono"/>
              </a:rPr>
              <a:t>Xác định các giao diện của thiết bị dễ dàng</a:t>
            </a:r>
            <a:endParaRPr lang="en-US" sz="3700" spc="129">
              <a:solidFill>
                <a:srgbClr val="211F1C"/>
              </a:solidFill>
              <a:latin typeface="Roboto Mono"/>
              <a:ea typeface="Roboto Mono"/>
              <a:cs typeface="Roboto Mono"/>
              <a:sym typeface="Roboto Mono"/>
            </a:endParaRPr>
          </a:p>
          <a:p>
            <a:pPr marL="798830" lvl="1" indent="-399415" algn="l">
              <a:lnSpc>
                <a:spcPts val="7400"/>
              </a:lnSpc>
              <a:buFont typeface="Arial" panose="020B0604020202020204"/>
              <a:buChar char="•"/>
            </a:pPr>
            <a:r>
              <a:rPr lang="en-US" sz="3700" spc="129">
                <a:solidFill>
                  <a:srgbClr val="211F1C"/>
                </a:solidFill>
                <a:latin typeface="Roboto Mono"/>
                <a:ea typeface="Roboto Mono"/>
                <a:cs typeface="Roboto Mono"/>
                <a:sym typeface="Roboto Mono"/>
              </a:rPr>
              <a:t>Kích thước file không thay đổi</a:t>
            </a:r>
            <a:endParaRPr lang="en-US" sz="3700" spc="129">
              <a:solidFill>
                <a:srgbClr val="211F1C"/>
              </a:solidFill>
              <a:latin typeface="Roboto Mono"/>
              <a:ea typeface="Roboto Mono"/>
              <a:cs typeface="Roboto Mono"/>
              <a:sym typeface="Roboto Mono"/>
            </a:endParaRPr>
          </a:p>
          <a:p>
            <a:pPr marL="798830" lvl="1" indent="-399415" algn="l">
              <a:lnSpc>
                <a:spcPts val="7400"/>
              </a:lnSpc>
              <a:buFont typeface="Arial" panose="020B0604020202020204"/>
              <a:buChar char="•"/>
            </a:pPr>
            <a:r>
              <a:rPr lang="en-US" sz="3700" spc="129">
                <a:solidFill>
                  <a:srgbClr val="211F1C"/>
                </a:solidFill>
                <a:latin typeface="Roboto Mono"/>
                <a:ea typeface="Roboto Mono"/>
                <a:cs typeface="Roboto Mono"/>
                <a:sym typeface="Roboto Mono"/>
              </a:rPr>
              <a:t>Cấu hình tự động</a:t>
            </a:r>
            <a:endParaRPr lang="en-US" sz="3700" spc="129">
              <a:solidFill>
                <a:srgbClr val="211F1C"/>
              </a:solidFill>
              <a:latin typeface="Roboto Mono"/>
              <a:ea typeface="Roboto Mono"/>
              <a:cs typeface="Roboto Mono"/>
              <a:sym typeface="Roboto Mono"/>
            </a:endParaRPr>
          </a:p>
          <a:p>
            <a:pPr marL="798830" lvl="1" indent="-399415" algn="l">
              <a:lnSpc>
                <a:spcPts val="7400"/>
              </a:lnSpc>
              <a:buFont typeface="Arial" panose="020B0604020202020204"/>
              <a:buChar char="•"/>
            </a:pPr>
            <a:r>
              <a:rPr lang="en-US" sz="3700" spc="129">
                <a:solidFill>
                  <a:srgbClr val="211F1C"/>
                </a:solidFill>
                <a:latin typeface="Roboto Mono"/>
                <a:ea typeface="Roboto Mono"/>
                <a:cs typeface="Roboto Mono"/>
                <a:sym typeface="Roboto Mono"/>
              </a:rPr>
              <a:t>Có khả năng tuỳ biến cao</a:t>
            </a:r>
            <a:endParaRPr lang="en-US" sz="3700" spc="129">
              <a:solidFill>
                <a:srgbClr val="211F1C"/>
              </a:solidFill>
              <a:latin typeface="Roboto Mono"/>
              <a:ea typeface="Roboto Mono"/>
              <a:cs typeface="Roboto Mono"/>
              <a:sym typeface="Roboto Mono"/>
            </a:endParaRPr>
          </a:p>
          <a:p>
            <a:pPr marL="798830" lvl="1" indent="-399415" algn="l">
              <a:lnSpc>
                <a:spcPts val="7400"/>
              </a:lnSpc>
              <a:buFont typeface="Arial" panose="020B0604020202020204"/>
              <a:buChar char="•"/>
            </a:pPr>
            <a:r>
              <a:rPr lang="en-US" sz="3700" spc="129">
                <a:solidFill>
                  <a:srgbClr val="211F1C"/>
                </a:solidFill>
                <a:latin typeface="Roboto Mono"/>
                <a:ea typeface="Roboto Mono"/>
                <a:cs typeface="Roboto Mono"/>
                <a:sym typeface="Roboto Mono"/>
              </a:rPr>
              <a:t>Tích hợp bộ công cụ RRDTool</a:t>
            </a:r>
            <a:endParaRPr lang="en-US" sz="3700" spc="129">
              <a:solidFill>
                <a:srgbClr val="211F1C"/>
              </a:solidFill>
              <a:latin typeface="Roboto Mono"/>
              <a:ea typeface="Roboto Mono"/>
              <a:cs typeface="Roboto Mono"/>
              <a:sym typeface="Roboto Mono"/>
            </a:endParaRPr>
          </a:p>
          <a:p>
            <a:pPr algn="l">
              <a:lnSpc>
                <a:spcPts val="7400"/>
              </a:lnSpc>
            </a:pPr>
          </a:p>
          <a:p>
            <a:pPr algn="l">
              <a:lnSpc>
                <a:spcPts val="7400"/>
              </a:lnSpc>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1703476" y="-580404"/>
            <a:ext cx="22876567" cy="11447809"/>
            <a:chOff x="0" y="0"/>
            <a:chExt cx="30502090" cy="15263745"/>
          </a:xfrm>
        </p:grpSpPr>
        <p:sp>
          <p:nvSpPr>
            <p:cNvPr id="3" name="Freeform 3"/>
            <p:cNvSpPr/>
            <p:nvPr/>
          </p:nvSpPr>
          <p:spPr>
            <a:xfrm>
              <a:off x="0"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5238345" y="0"/>
              <a:ext cx="15263745" cy="15263745"/>
            </a:xfrm>
            <a:custGeom>
              <a:avLst/>
              <a:gdLst/>
              <a:ahLst/>
              <a:cxnLst/>
              <a:rect l="l" t="t" r="r" b="b"/>
              <a:pathLst>
                <a:path w="15263745" h="15263745">
                  <a:moveTo>
                    <a:pt x="0" y="0"/>
                  </a:moveTo>
                  <a:lnTo>
                    <a:pt x="15263745" y="0"/>
                  </a:lnTo>
                  <a:lnTo>
                    <a:pt x="15263745" y="15263745"/>
                  </a:lnTo>
                  <a:lnTo>
                    <a:pt x="0" y="152637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809625" y="1643928"/>
            <a:ext cx="3177049" cy="3174058"/>
            <a:chOff x="0" y="0"/>
            <a:chExt cx="1728779" cy="1727151"/>
          </a:xfrm>
        </p:grpSpPr>
        <p:sp>
          <p:nvSpPr>
            <p:cNvPr id="6" name="Freeform 6"/>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7" name="TextBox 7"/>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8" name="Group 8"/>
          <p:cNvGrpSpPr/>
          <p:nvPr/>
        </p:nvGrpSpPr>
        <p:grpSpPr>
          <a:xfrm rot="0">
            <a:off x="809625" y="5241360"/>
            <a:ext cx="3177049" cy="3174058"/>
            <a:chOff x="0" y="0"/>
            <a:chExt cx="1728779" cy="1727151"/>
          </a:xfrm>
        </p:grpSpPr>
        <p:sp>
          <p:nvSpPr>
            <p:cNvPr id="9" name="Freeform 9"/>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10" name="TextBox 10"/>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11" name="Group 11"/>
          <p:cNvGrpSpPr/>
          <p:nvPr/>
        </p:nvGrpSpPr>
        <p:grpSpPr>
          <a:xfrm rot="0">
            <a:off x="4498597" y="1643928"/>
            <a:ext cx="3177049" cy="3174058"/>
            <a:chOff x="0" y="0"/>
            <a:chExt cx="1728779" cy="1727151"/>
          </a:xfrm>
        </p:grpSpPr>
        <p:sp>
          <p:nvSpPr>
            <p:cNvPr id="12" name="Freeform 12"/>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13" name="TextBox 13"/>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14" name="Group 14"/>
          <p:cNvGrpSpPr/>
          <p:nvPr/>
        </p:nvGrpSpPr>
        <p:grpSpPr>
          <a:xfrm rot="0">
            <a:off x="4498597" y="5241360"/>
            <a:ext cx="3177049" cy="3174058"/>
            <a:chOff x="0" y="0"/>
            <a:chExt cx="1728779" cy="1727151"/>
          </a:xfrm>
        </p:grpSpPr>
        <p:sp>
          <p:nvSpPr>
            <p:cNvPr id="15" name="Freeform 15"/>
            <p:cNvSpPr/>
            <p:nvPr/>
          </p:nvSpPr>
          <p:spPr>
            <a:xfrm>
              <a:off x="0" y="0"/>
              <a:ext cx="1728779" cy="1727151"/>
            </a:xfrm>
            <a:custGeom>
              <a:avLst/>
              <a:gdLst/>
              <a:ahLst/>
              <a:cxnLst/>
              <a:rect l="l" t="t" r="r" b="b"/>
              <a:pathLst>
                <a:path w="1728779" h="1727151">
                  <a:moveTo>
                    <a:pt x="87726" y="0"/>
                  </a:moveTo>
                  <a:lnTo>
                    <a:pt x="1641053" y="0"/>
                  </a:lnTo>
                  <a:cubicBezTo>
                    <a:pt x="1664319" y="0"/>
                    <a:pt x="1686633" y="9243"/>
                    <a:pt x="1703084" y="25694"/>
                  </a:cubicBezTo>
                  <a:cubicBezTo>
                    <a:pt x="1719536" y="42146"/>
                    <a:pt x="1728779" y="64459"/>
                    <a:pt x="1728779" y="87726"/>
                  </a:cubicBezTo>
                  <a:lnTo>
                    <a:pt x="1728779" y="1639425"/>
                  </a:lnTo>
                  <a:cubicBezTo>
                    <a:pt x="1728779" y="1662692"/>
                    <a:pt x="1719536" y="1685005"/>
                    <a:pt x="1703084" y="1701457"/>
                  </a:cubicBezTo>
                  <a:cubicBezTo>
                    <a:pt x="1686633" y="1717909"/>
                    <a:pt x="1664319" y="1727151"/>
                    <a:pt x="1641053" y="1727151"/>
                  </a:cubicBezTo>
                  <a:lnTo>
                    <a:pt x="87726" y="1727151"/>
                  </a:lnTo>
                  <a:cubicBezTo>
                    <a:pt x="64459" y="1727151"/>
                    <a:pt x="42146" y="1717909"/>
                    <a:pt x="25694" y="1701457"/>
                  </a:cubicBezTo>
                  <a:cubicBezTo>
                    <a:pt x="9243" y="1685005"/>
                    <a:pt x="0" y="1662692"/>
                    <a:pt x="0" y="1639425"/>
                  </a:cubicBezTo>
                  <a:lnTo>
                    <a:pt x="0" y="87726"/>
                  </a:lnTo>
                  <a:cubicBezTo>
                    <a:pt x="0" y="64459"/>
                    <a:pt x="9243" y="42146"/>
                    <a:pt x="25694" y="25694"/>
                  </a:cubicBezTo>
                  <a:cubicBezTo>
                    <a:pt x="42146" y="9243"/>
                    <a:pt x="64459" y="0"/>
                    <a:pt x="87726" y="0"/>
                  </a:cubicBezTo>
                  <a:close/>
                </a:path>
              </a:pathLst>
            </a:custGeom>
            <a:solidFill>
              <a:srgbClr val="F1F1F1"/>
            </a:solidFill>
            <a:ln w="9525" cap="rnd">
              <a:solidFill>
                <a:srgbClr val="000000"/>
              </a:solidFill>
              <a:prstDash val="solid"/>
              <a:round/>
            </a:ln>
          </p:spPr>
        </p:sp>
        <p:sp>
          <p:nvSpPr>
            <p:cNvPr id="16" name="TextBox 16"/>
            <p:cNvSpPr txBox="1"/>
            <p:nvPr/>
          </p:nvSpPr>
          <p:spPr>
            <a:xfrm>
              <a:off x="0" y="-38100"/>
              <a:ext cx="1728779" cy="1765251"/>
            </a:xfrm>
            <a:prstGeom prst="rect">
              <a:avLst/>
            </a:prstGeom>
          </p:spPr>
          <p:txBody>
            <a:bodyPr lIns="50800" tIns="50800" rIns="50800" bIns="50800" rtlCol="0" anchor="ctr"/>
            <a:lstStyle/>
            <a:p>
              <a:pPr algn="ctr">
                <a:lnSpc>
                  <a:spcPts val="2115"/>
                </a:lnSpc>
              </a:pPr>
            </a:p>
          </p:txBody>
        </p:sp>
      </p:grpSp>
      <p:grpSp>
        <p:nvGrpSpPr>
          <p:cNvPr id="17" name="Group 17"/>
          <p:cNvGrpSpPr/>
          <p:nvPr/>
        </p:nvGrpSpPr>
        <p:grpSpPr>
          <a:xfrm rot="0">
            <a:off x="1039353" y="1872160"/>
            <a:ext cx="2717593" cy="2717593"/>
            <a:chOff x="0" y="0"/>
            <a:chExt cx="6350000" cy="6350000"/>
          </a:xfrm>
        </p:grpSpPr>
        <p:sp>
          <p:nvSpPr>
            <p:cNvPr id="18" name="Freeform 18"/>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3"/>
              <a:stretch>
                <a:fillRect t="-25014" b="-25014"/>
              </a:stretch>
            </a:blipFill>
          </p:spPr>
        </p:sp>
      </p:grpSp>
      <p:grpSp>
        <p:nvGrpSpPr>
          <p:cNvPr id="19" name="Group 19"/>
          <p:cNvGrpSpPr/>
          <p:nvPr/>
        </p:nvGrpSpPr>
        <p:grpSpPr>
          <a:xfrm rot="0">
            <a:off x="1039353" y="5469592"/>
            <a:ext cx="2717593" cy="2717593"/>
            <a:chOff x="0" y="0"/>
            <a:chExt cx="6350000" cy="6350000"/>
          </a:xfrm>
        </p:grpSpPr>
        <p:sp>
          <p:nvSpPr>
            <p:cNvPr id="20" name="Freeform 20"/>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4"/>
              <a:stretch>
                <a:fillRect l="-50473" t="-77545" b="-48350"/>
              </a:stretch>
            </a:blipFill>
          </p:spPr>
        </p:sp>
      </p:grpSp>
      <p:grpSp>
        <p:nvGrpSpPr>
          <p:cNvPr id="21" name="Group 21"/>
          <p:cNvGrpSpPr/>
          <p:nvPr/>
        </p:nvGrpSpPr>
        <p:grpSpPr>
          <a:xfrm rot="0">
            <a:off x="4728325" y="1872160"/>
            <a:ext cx="2717593" cy="2717593"/>
            <a:chOff x="0" y="0"/>
            <a:chExt cx="6350000" cy="6350000"/>
          </a:xfrm>
        </p:grpSpPr>
        <p:sp>
          <p:nvSpPr>
            <p:cNvPr id="22" name="Freeform 22"/>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5"/>
              <a:stretch>
                <a:fillRect t="-25061" b="-25061"/>
              </a:stretch>
            </a:blipFill>
          </p:spPr>
        </p:sp>
      </p:grpSp>
      <p:grpSp>
        <p:nvGrpSpPr>
          <p:cNvPr id="23" name="Group 23"/>
          <p:cNvGrpSpPr/>
          <p:nvPr/>
        </p:nvGrpSpPr>
        <p:grpSpPr>
          <a:xfrm rot="0">
            <a:off x="4728325" y="5469592"/>
            <a:ext cx="2717593" cy="2717593"/>
            <a:chOff x="0" y="0"/>
            <a:chExt cx="6350000" cy="6350000"/>
          </a:xfrm>
        </p:grpSpPr>
        <p:sp>
          <p:nvSpPr>
            <p:cNvPr id="24" name="Freeform 24"/>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6"/>
              <a:stretch>
                <a:fillRect t="-25014" b="-25014"/>
              </a:stretch>
            </a:blipFill>
          </p:spPr>
        </p:sp>
      </p:grpSp>
      <p:sp>
        <p:nvSpPr>
          <p:cNvPr id="25" name="Freeform 25"/>
          <p:cNvSpPr/>
          <p:nvPr/>
        </p:nvSpPr>
        <p:spPr>
          <a:xfrm>
            <a:off x="16486423" y="496912"/>
            <a:ext cx="991952" cy="847668"/>
          </a:xfrm>
          <a:custGeom>
            <a:avLst/>
            <a:gdLst/>
            <a:ahLst/>
            <a:cxnLst/>
            <a:rect l="l" t="t" r="r" b="b"/>
            <a:pathLst>
              <a:path w="991952" h="847668">
                <a:moveTo>
                  <a:pt x="0" y="0"/>
                </a:moveTo>
                <a:lnTo>
                  <a:pt x="991952" y="0"/>
                </a:lnTo>
                <a:lnTo>
                  <a:pt x="991952" y="847669"/>
                </a:lnTo>
                <a:lnTo>
                  <a:pt x="0" y="84766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6" name="TextBox 26"/>
          <p:cNvSpPr txBox="1"/>
          <p:nvPr/>
        </p:nvSpPr>
        <p:spPr>
          <a:xfrm>
            <a:off x="8418596" y="3441211"/>
            <a:ext cx="9069304" cy="3333598"/>
          </a:xfrm>
          <a:prstGeom prst="rect">
            <a:avLst/>
          </a:prstGeom>
        </p:spPr>
        <p:txBody>
          <a:bodyPr lIns="0" tIns="0" rIns="0" bIns="0" rtlCol="0" anchor="t">
            <a:spAutoFit/>
          </a:bodyPr>
          <a:lstStyle/>
          <a:p>
            <a:pPr algn="l">
              <a:lnSpc>
                <a:spcPts val="13545"/>
              </a:lnSpc>
            </a:pPr>
            <a:r>
              <a:rPr lang="en-US" sz="8910" spc="115">
                <a:solidFill>
                  <a:srgbClr val="211F1C"/>
                </a:solidFill>
                <a:latin typeface="Anton" panose="00000500000000000000"/>
                <a:ea typeface="Anton" panose="00000500000000000000"/>
                <a:cs typeface="Anton" panose="00000500000000000000"/>
                <a:sym typeface="Anton" panose="00000500000000000000"/>
              </a:rPr>
              <a:t>GIÁM SÁT PHẦN CỨNG TRÊN MÁY CHỦ</a:t>
            </a:r>
            <a:endParaRPr lang="en-US" sz="8910" spc="115">
              <a:solidFill>
                <a:srgbClr val="211F1C"/>
              </a:solidFill>
              <a:latin typeface="Anton" panose="00000500000000000000"/>
              <a:ea typeface="Anton" panose="00000500000000000000"/>
              <a:cs typeface="Anton" panose="00000500000000000000"/>
              <a:sym typeface="Anton" panose="00000500000000000000"/>
            </a:endParaRPr>
          </a:p>
        </p:txBody>
      </p:sp>
      <p:grpSp>
        <p:nvGrpSpPr>
          <p:cNvPr id="27" name="Group 27"/>
          <p:cNvGrpSpPr/>
          <p:nvPr/>
        </p:nvGrpSpPr>
        <p:grpSpPr>
          <a:xfrm rot="0">
            <a:off x="809625" y="9063117"/>
            <a:ext cx="1066053" cy="432385"/>
            <a:chOff x="0" y="0"/>
            <a:chExt cx="3070231" cy="1245268"/>
          </a:xfrm>
        </p:grpSpPr>
        <p:sp>
          <p:nvSpPr>
            <p:cNvPr id="28" name="Freeform 28"/>
            <p:cNvSpPr/>
            <p:nvPr/>
          </p:nvSpPr>
          <p:spPr>
            <a:xfrm>
              <a:off x="0" y="0"/>
              <a:ext cx="3070231" cy="1245268"/>
            </a:xfrm>
            <a:custGeom>
              <a:avLst/>
              <a:gdLst/>
              <a:ahLst/>
              <a:cxnLst/>
              <a:rect l="l" t="t" r="r" b="b"/>
              <a:pathLst>
                <a:path w="3070231" h="1245268">
                  <a:moveTo>
                    <a:pt x="225129" y="0"/>
                  </a:moveTo>
                  <a:lnTo>
                    <a:pt x="2845102" y="0"/>
                  </a:lnTo>
                  <a:cubicBezTo>
                    <a:pt x="2969438" y="0"/>
                    <a:pt x="3070231" y="100794"/>
                    <a:pt x="3070231" y="225129"/>
                  </a:cubicBezTo>
                  <a:lnTo>
                    <a:pt x="3070231" y="1020139"/>
                  </a:lnTo>
                  <a:cubicBezTo>
                    <a:pt x="3070231" y="1144474"/>
                    <a:pt x="2969438" y="1245268"/>
                    <a:pt x="2845102" y="1245268"/>
                  </a:cubicBezTo>
                  <a:lnTo>
                    <a:pt x="225129" y="1245268"/>
                  </a:lnTo>
                  <a:cubicBezTo>
                    <a:pt x="100794" y="1245268"/>
                    <a:pt x="0" y="1144474"/>
                    <a:pt x="0" y="1020139"/>
                  </a:cubicBezTo>
                  <a:lnTo>
                    <a:pt x="0" y="225129"/>
                  </a:lnTo>
                  <a:cubicBezTo>
                    <a:pt x="0" y="100794"/>
                    <a:pt x="100794" y="0"/>
                    <a:pt x="225129" y="0"/>
                  </a:cubicBezTo>
                  <a:close/>
                </a:path>
              </a:pathLst>
            </a:custGeom>
            <a:solidFill>
              <a:srgbClr val="F1F1F1"/>
            </a:solidFill>
            <a:ln w="9525" cap="rnd">
              <a:solidFill>
                <a:srgbClr val="000000"/>
              </a:solidFill>
              <a:prstDash val="solid"/>
              <a:round/>
            </a:ln>
          </p:spPr>
        </p:sp>
        <p:sp>
          <p:nvSpPr>
            <p:cNvPr id="29" name="TextBox 29"/>
            <p:cNvSpPr txBox="1"/>
            <p:nvPr/>
          </p:nvSpPr>
          <p:spPr>
            <a:xfrm>
              <a:off x="0" y="-38100"/>
              <a:ext cx="3070231" cy="1283368"/>
            </a:xfrm>
            <a:prstGeom prst="rect">
              <a:avLst/>
            </a:prstGeom>
          </p:spPr>
          <p:txBody>
            <a:bodyPr lIns="12700" tIns="12700" rIns="12700" bIns="12700" rtlCol="0" anchor="ctr"/>
            <a:lstStyle/>
            <a:p>
              <a:pPr marL="0" lvl="0" indent="0" algn="ctr">
                <a:lnSpc>
                  <a:spcPts val="2115"/>
                </a:lnSpc>
                <a:spcBef>
                  <a:spcPct val="0"/>
                </a:spcBef>
              </a:pPr>
              <a:r>
                <a:rPr lang="en-US" sz="1440" spc="211">
                  <a:solidFill>
                    <a:srgbClr val="211F1C"/>
                  </a:solidFill>
                  <a:latin typeface="Nunito Sans Expanded Semi-Bold"/>
                  <a:ea typeface="Nunito Sans Expanded Semi-Bold"/>
                  <a:cs typeface="Nunito Sans Expanded Semi-Bold"/>
                  <a:sym typeface="Nunito Sans Expanded Semi-Bold"/>
                </a:rPr>
                <a:t>9/19</a:t>
              </a:r>
              <a:endParaRPr lang="en-US" sz="1440" spc="211">
                <a:solidFill>
                  <a:srgbClr val="211F1C"/>
                </a:solidFill>
                <a:latin typeface="Nunito Sans Expanded Semi-Bold"/>
                <a:ea typeface="Nunito Sans Expanded Semi-Bold"/>
                <a:cs typeface="Nunito Sans Expanded Semi-Bold"/>
                <a:sym typeface="Nunito Sans Expanded Semi-Bold"/>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2927</Words>
  <Application>WPS Presentation</Application>
  <PresentationFormat>On-screen Show (4:3)</PresentationFormat>
  <Paragraphs>185</Paragraphs>
  <Slides>20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20</vt:i4>
      </vt:variant>
    </vt:vector>
  </HeadingPairs>
  <TitlesOfParts>
    <vt:vector size="38" baseType="lpstr">
      <vt:lpstr>Arial</vt:lpstr>
      <vt:lpstr>SimSun</vt:lpstr>
      <vt:lpstr>Wingdings</vt:lpstr>
      <vt:lpstr>Anton</vt:lpstr>
      <vt:lpstr>Courier Prime</vt:lpstr>
      <vt:lpstr>Nunito Sans Expanded Semi-Bold</vt:lpstr>
      <vt:lpstr>Nunito Sans Expanded Medium</vt:lpstr>
      <vt:lpstr>Nunito Sans Expanded Bold</vt:lpstr>
      <vt:lpstr>Nunito Sans Expanded</vt:lpstr>
      <vt:lpstr>Arial</vt:lpstr>
      <vt:lpstr>Roboto Mono</vt:lpstr>
      <vt:lpstr>Roboto Mono Bold</vt:lpstr>
      <vt:lpstr>Calibri</vt:lpstr>
      <vt:lpstr>Microsoft YaHei</vt:lpstr>
      <vt:lpstr>Arial Unicode MS</vt:lpstr>
      <vt:lpstr>Cabin Bold</vt:lpstr>
      <vt:lpstr>Cabin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MRTG</dc:title>
  <dc:creator/>
  <cp:lastModifiedBy>ADMIN</cp:lastModifiedBy>
  <cp:revision>3</cp:revision>
  <dcterms:created xsi:type="dcterms:W3CDTF">2006-08-16T00:00:00Z</dcterms:created>
  <dcterms:modified xsi:type="dcterms:W3CDTF">2024-08-23T12:47:55Z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57878DBADA2848C596F7A9DBA561876F_12</vt:lpwstr>
  </property>
  <property fmtid="{D5CDD505-2E9C-101B-9397-08002B2CF9AE}" pid="3" name="KSOProductBuildVer">
    <vt:lpwstr>1033-12.2.0.17562</vt:lpwstr>
  </property>
</Properties>
</file>