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0" r:id="rId4"/>
    <p:sldId id="266" r:id="rId5"/>
    <p:sldId id="292" r:id="rId6"/>
    <p:sldId id="293" r:id="rId7"/>
    <p:sldId id="294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  <p:sldId id="275" r:id="rId21"/>
    <p:sldId id="278" r:id="rId22"/>
    <p:sldId id="279" r:id="rId23"/>
    <p:sldId id="281" r:id="rId24"/>
    <p:sldId id="280" r:id="rId25"/>
    <p:sldId id="282" r:id="rId26"/>
    <p:sldId id="265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Cambria Math" panose="02040503050406030204" pitchFamily="18" charset="0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70AD47"/>
    <a:srgbClr val="9B9B9B"/>
    <a:srgbClr val="595959"/>
    <a:srgbClr val="46474B"/>
    <a:srgbClr val="6F0212"/>
    <a:srgbClr val="0026FF"/>
    <a:srgbClr val="7D0A0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-26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365A6-5E73-4FCD-85A3-371700F7439C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8558-D117-4F88-AFA6-D2D09AAA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4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21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4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3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3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자신의 논문을</a:t>
            </a:r>
            <a:r>
              <a:rPr lang="en-US" altLang="ko-KR" dirty="0"/>
              <a:t>..</a:t>
            </a:r>
            <a:r>
              <a:rPr lang="ko-KR" altLang="en-US" dirty="0" err="1"/>
              <a:t>레퍼해서</a:t>
            </a:r>
            <a:r>
              <a:rPr lang="ko-KR" altLang="en-US" dirty="0"/>
              <a:t> 예를 드는</a:t>
            </a:r>
            <a:r>
              <a:rPr lang="en-US" altLang="ko-KR" dirty="0"/>
              <a:t>…</a:t>
            </a:r>
            <a:r>
              <a:rPr lang="ko-KR" altLang="en-US" dirty="0"/>
              <a:t>저자의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0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1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Bing query logs as the question source. Each question is linked to a Wikipedia page that potentially has the answer. Because the summary section of a Wikipedia page provides the basic and usually most important information about the topic, we used sentences in this section as the candidate answers.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1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8558-D117-4F88-AFA6-D2D09AAA56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6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2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4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9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9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7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2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7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A3CD-A8CE-45AE-AC24-BC4F303DB0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2007-F8DF-4941-A21E-1B49C50F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0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50.png"/><Relationship Id="rId18" Type="http://schemas.openxmlformats.org/officeDocument/2006/relationships/image" Target="../media/image30.png"/><Relationship Id="rId3" Type="http://schemas.openxmlformats.org/officeDocument/2006/relationships/image" Target="../media/image21.png"/><Relationship Id="rId21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290.png"/><Relationship Id="rId25" Type="http://schemas.openxmlformats.org/officeDocument/2006/relationships/image" Target="../media/image37.png"/><Relationship Id="rId2" Type="http://schemas.openxmlformats.org/officeDocument/2006/relationships/image" Target="../media/image20.png"/><Relationship Id="rId16" Type="http://schemas.openxmlformats.org/officeDocument/2006/relationships/image" Target="../media/image28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23.png"/><Relationship Id="rId15" Type="http://schemas.openxmlformats.org/officeDocument/2006/relationships/image" Target="../media/image270.png"/><Relationship Id="rId23" Type="http://schemas.openxmlformats.org/officeDocument/2006/relationships/image" Target="../media/image35.png"/><Relationship Id="rId10" Type="http://schemas.openxmlformats.org/officeDocument/2006/relationships/image" Target="../media/image27.png"/><Relationship Id="rId19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4" Type="http://schemas.openxmlformats.org/officeDocument/2006/relationships/image" Target="../media/image260.png"/><Relationship Id="rId2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19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17213" y="-33081"/>
            <a:ext cx="12209213" cy="52448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6E1CA"/>
              </a:gs>
              <a:gs pos="63000">
                <a:srgbClr val="F6E1CA"/>
              </a:gs>
              <a:gs pos="100000">
                <a:srgbClr val="F6E1C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17213" y="5211753"/>
            <a:ext cx="12228072" cy="1646247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63123" y="6048779"/>
            <a:ext cx="7184344" cy="853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b="1" dirty="0">
              <a:solidFill>
                <a:srgbClr val="F6E1CA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F6E1CA"/>
                </a:solidFill>
              </a:rPr>
              <a:t>AAA606 Natural Language Processing Application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1233" y="711690"/>
            <a:ext cx="155735" cy="327196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607138" y="4529106"/>
            <a:ext cx="1306310" cy="848653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85" y="1002683"/>
            <a:ext cx="2895600" cy="314325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36" name="부제목 2"/>
          <p:cNvSpPr txBox="1">
            <a:spLocks/>
          </p:cNvSpPr>
          <p:nvPr/>
        </p:nvSpPr>
        <p:spPr>
          <a:xfrm>
            <a:off x="9307613" y="5320314"/>
            <a:ext cx="2702744" cy="1537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Korea University,</a:t>
            </a:r>
          </a:p>
          <a:p>
            <a:pPr algn="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2016010662 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윤주성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2016020743 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안진현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961" y="876360"/>
            <a:ext cx="9670838" cy="2398977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Bilateral Multi-Perspective Matching for Natural Language Sentences</a:t>
            </a:r>
            <a:b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b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sz="18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Zhiguo</a:t>
            </a:r>
            <a:r>
              <a:rPr lang="en-US" altLang="ko-KR" sz="18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Wang, Wael Hamza, </a:t>
            </a:r>
            <a:r>
              <a:rPr lang="en-US" altLang="ko-KR" sz="18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Radu</a:t>
            </a:r>
            <a:r>
              <a:rPr lang="en-US" altLang="ko-KR" sz="18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Florian (IBM</a:t>
            </a:r>
            <a:r>
              <a:rPr lang="ko-KR" altLang="en-US" sz="18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T.J</a:t>
            </a:r>
            <a:r>
              <a:rPr lang="ko-KR" altLang="en-US" sz="18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Watson</a:t>
            </a:r>
            <a:r>
              <a:rPr lang="ko-KR" altLang="en-US" sz="18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Research Center)</a:t>
            </a:r>
            <a:endParaRPr lang="ko-KR" altLang="en-US" sz="40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7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9" y="1910955"/>
            <a:ext cx="5733432" cy="4280959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6141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Bilateral multi-perspective matching 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BiMPM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95153" y="2777871"/>
            <a:ext cx="55506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“matching-aggregation” framework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[Wang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Jiang,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2016]</a:t>
            </a:r>
          </a:p>
          <a:p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[2] two directions (P -&gt; Q and Q -&gt; P)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[3] Multiple perspectives Matching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(P -&gt; Q and Q -&gt; P)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3" y="1121045"/>
            <a:ext cx="5190774" cy="51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9" y="1910955"/>
            <a:ext cx="5733432" cy="4280959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6141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Word Representation Layer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22583" y="2041008"/>
            <a:ext cx="57008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d-dimensional vector with two components: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Word embedding (d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300)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Pre-trained with Glove or word2vec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[2] Character-composed embedding (d=50)</a:t>
            </a: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character vector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word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단위로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LSTM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넣어서 계산 </a:t>
            </a:r>
            <a:r>
              <a:rPr lang="en-US" altLang="ko-KR" sz="2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(many to one model) 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Output:</a:t>
            </a:r>
            <a:endParaRPr lang="en-US" altLang="ko-KR" sz="20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3" y="1121045"/>
            <a:ext cx="5190774" cy="51828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72" y="5070069"/>
            <a:ext cx="4296630" cy="4406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94863" y="4891314"/>
            <a:ext cx="5292372" cy="627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7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9" y="1910955"/>
            <a:ext cx="5733432" cy="4280959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6141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Context Representation Layer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22583" y="2041008"/>
            <a:ext cx="57008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 incorporate contextual information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Using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BiLSTM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to encode contextual embeddings for each time step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같은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BiLSTM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3" y="1121045"/>
            <a:ext cx="5190774" cy="51828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694863" y="4049486"/>
            <a:ext cx="5292372" cy="87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9" y="3979394"/>
            <a:ext cx="5186657" cy="18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6141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08289" y="1910956"/>
            <a:ext cx="5896043" cy="648085"/>
            <a:chOff x="308289" y="1910956"/>
            <a:chExt cx="5896043" cy="648085"/>
          </a:xfrm>
        </p:grpSpPr>
        <p:sp>
          <p:nvSpPr>
            <p:cNvPr id="36" name="사각형: 둥근 모서리 35"/>
            <p:cNvSpPr/>
            <p:nvPr/>
          </p:nvSpPr>
          <p:spPr>
            <a:xfrm>
              <a:off x="308289" y="1910956"/>
              <a:ext cx="5733432" cy="648085"/>
            </a:xfrm>
            <a:prstGeom prst="roundRect">
              <a:avLst>
                <a:gd name="adj" fmla="val 7062"/>
              </a:avLst>
            </a:prstGeom>
            <a:solidFill>
              <a:schemeClr val="bg1">
                <a:alpha val="78000"/>
              </a:schemeClr>
            </a:solidFill>
            <a:ln w="25400">
              <a:solidFill>
                <a:srgbClr val="9B9B9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3486" y="2041008"/>
              <a:ext cx="57008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Each contextual embedding (time-step) 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3" y="1121045"/>
            <a:ext cx="5190774" cy="51828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694863" y="3047998"/>
            <a:ext cx="5292372" cy="87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08289" y="3761689"/>
            <a:ext cx="5733432" cy="648085"/>
            <a:chOff x="308289" y="2974601"/>
            <a:chExt cx="5733432" cy="648085"/>
          </a:xfrm>
        </p:grpSpPr>
        <p:sp>
          <p:nvSpPr>
            <p:cNvPr id="16" name="사각형: 둥근 모서리 15"/>
            <p:cNvSpPr/>
            <p:nvPr/>
          </p:nvSpPr>
          <p:spPr>
            <a:xfrm>
              <a:off x="308289" y="2974601"/>
              <a:ext cx="5733432" cy="648085"/>
            </a:xfrm>
            <a:prstGeom prst="roundRect">
              <a:avLst>
                <a:gd name="adj" fmla="val 7062"/>
              </a:avLst>
            </a:prstGeom>
            <a:solidFill>
              <a:schemeClr val="bg1">
                <a:alpha val="78000"/>
              </a:schemeClr>
            </a:solidFill>
            <a:ln w="25400">
              <a:solidFill>
                <a:srgbClr val="9B9B9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06129" y="3115367"/>
              <a:ext cx="53287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All contextual embeddings (time-steps)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144428" y="3515477"/>
            <a:ext cx="367111" cy="13563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3268" y="4018903"/>
            <a:ext cx="1693967" cy="8529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6" idx="2"/>
            <a:endCxn id="16" idx="0"/>
          </p:cNvCxnSpPr>
          <p:nvPr/>
        </p:nvCxnSpPr>
        <p:spPr>
          <a:xfrm>
            <a:off x="3175005" y="2559041"/>
            <a:ext cx="0" cy="12026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341" y="2918073"/>
            <a:ext cx="452278" cy="4845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83767" y="2820566"/>
            <a:ext cx="2857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Multi-perspective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399061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253618" y="1993900"/>
            <a:ext cx="6466496" cy="4162488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02" y="2428794"/>
            <a:ext cx="2863709" cy="49374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404981" y="3803074"/>
            <a:ext cx="4548338" cy="391303"/>
            <a:chOff x="528352" y="4325588"/>
            <a:chExt cx="4548338" cy="391303"/>
          </a:xfrm>
        </p:grpSpPr>
        <p:sp>
          <p:nvSpPr>
            <p:cNvPr id="29" name="직사각형 28"/>
            <p:cNvSpPr/>
            <p:nvPr/>
          </p:nvSpPr>
          <p:spPr>
            <a:xfrm>
              <a:off x="528352" y="4347559"/>
              <a:ext cx="3106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d-dimensional vectors: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175" y="4325588"/>
              <a:ext cx="1419515" cy="34562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83" y="3265555"/>
            <a:ext cx="4330953" cy="424872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21310" y="4170971"/>
            <a:ext cx="4201491" cy="369332"/>
            <a:chOff x="544681" y="4693485"/>
            <a:chExt cx="4201491" cy="36933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6102" y="4738224"/>
              <a:ext cx="1230070" cy="315981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544681" y="4693485"/>
              <a:ext cx="3106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trainable parameter: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27789" y="4556347"/>
            <a:ext cx="3751316" cy="376510"/>
            <a:chOff x="551160" y="5078861"/>
            <a:chExt cx="3751316" cy="37651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6366" y="5114568"/>
              <a:ext cx="226110" cy="340803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551160" y="5078861"/>
              <a:ext cx="34330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Number of perspectives: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19137" y="5312359"/>
            <a:ext cx="3957458" cy="369332"/>
            <a:chOff x="542508" y="5515559"/>
            <a:chExt cx="3957458" cy="3693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3313" y="5526236"/>
              <a:ext cx="298708" cy="298708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542508" y="5515559"/>
              <a:ext cx="39574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Element wise multiplication:</a:t>
              </a: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274" y="2879081"/>
            <a:ext cx="3357581" cy="400905"/>
          </a:xfrm>
          <a:prstGeom prst="rect">
            <a:avLst/>
          </a:prstGeom>
        </p:spPr>
      </p:pic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9818" y="1221126"/>
            <a:ext cx="7521202" cy="707886"/>
            <a:chOff x="99818" y="1221126"/>
            <a:chExt cx="7241589" cy="70788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11853" y="1244634"/>
              <a:ext cx="329554" cy="353094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99818" y="1221126"/>
              <a:ext cx="70357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Matching Layer – Multi-perspective Matching Operation</a:t>
              </a: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4351" y="4906818"/>
            <a:ext cx="1362839" cy="34766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421353" y="4923232"/>
            <a:ext cx="4798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value from k-the perspective: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0730" y="5625048"/>
            <a:ext cx="436770" cy="42463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430381" y="5657606"/>
            <a:ext cx="3957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row of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W: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1853" y="1720530"/>
            <a:ext cx="4715287" cy="4474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6832221" y="3725213"/>
                <a:ext cx="1045209" cy="846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도현" panose="020B0600000101010101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배달의민족 도현" panose="020B0600000101010101" pitchFamily="50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21" y="3725213"/>
                <a:ext cx="1045209" cy="8469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10915210" y="3725213"/>
                <a:ext cx="1045209" cy="846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도현" panose="020B0600000101010101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배달의민족 도현" panose="020B0600000101010101" pitchFamily="50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210" y="3725213"/>
                <a:ext cx="1045209" cy="8469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9851473" y="2388595"/>
                <a:ext cx="1642617" cy="846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도현" panose="020B0600000101010101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배달의민족 도현" panose="020B0600000101010101" pitchFamily="50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473" y="2388595"/>
                <a:ext cx="1642617" cy="8469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746" y="1899017"/>
            <a:ext cx="1230070" cy="315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478743" y="2398812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743" y="2398812"/>
                <a:ext cx="372730" cy="276999"/>
              </a:xfrm>
              <a:prstGeom prst="rect">
                <a:avLst/>
              </a:prstGeom>
              <a:blipFill>
                <a:blip r:embed="rId16"/>
                <a:stretch>
                  <a:fillRect l="-11475" r="-163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478743" y="2656593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743" y="2656593"/>
                <a:ext cx="378052" cy="276999"/>
              </a:xfrm>
              <a:prstGeom prst="rect">
                <a:avLst/>
              </a:prstGeom>
              <a:blipFill>
                <a:blip r:embed="rId17"/>
                <a:stretch>
                  <a:fillRect l="-11290" r="-161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491443" y="2933592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443" y="2933592"/>
                <a:ext cx="378052" cy="276999"/>
              </a:xfrm>
              <a:prstGeom prst="rect">
                <a:avLst/>
              </a:prstGeom>
              <a:blipFill>
                <a:blip r:embed="rId18"/>
                <a:stretch>
                  <a:fillRect l="-11290" r="-161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/>
          <p:cNvSpPr/>
          <p:nvPr/>
        </p:nvSpPr>
        <p:spPr>
          <a:xfrm>
            <a:off x="9665108" y="1421181"/>
            <a:ext cx="2263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  = 3,     = 3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76630" y="3353738"/>
            <a:ext cx="400050" cy="37147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65490" y="3327246"/>
            <a:ext cx="457200" cy="35242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32960" y="1409362"/>
            <a:ext cx="95250" cy="3048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94116" y="1431605"/>
            <a:ext cx="247650" cy="276225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8331200" y="1850837"/>
            <a:ext cx="165100" cy="152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331200" y="2076057"/>
            <a:ext cx="165100" cy="152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28843" y="2301277"/>
            <a:ext cx="165100" cy="152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787244" y="1723243"/>
                <a:ext cx="377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44" y="1723243"/>
                <a:ext cx="377732" cy="276999"/>
              </a:xfrm>
              <a:prstGeom prst="rect">
                <a:avLst/>
              </a:prstGeom>
              <a:blipFill>
                <a:blip r:embed="rId23"/>
                <a:stretch>
                  <a:fillRect l="-4839" r="-322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787244" y="1967340"/>
                <a:ext cx="383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44" y="1967340"/>
                <a:ext cx="383054" cy="276999"/>
              </a:xfrm>
              <a:prstGeom prst="rect">
                <a:avLst/>
              </a:prstGeom>
              <a:blipFill>
                <a:blip r:embed="rId24"/>
                <a:stretch>
                  <a:fillRect l="-4762" r="-317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787244" y="2194211"/>
                <a:ext cx="383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44" y="2194211"/>
                <a:ext cx="383054" cy="276999"/>
              </a:xfrm>
              <a:prstGeom prst="rect">
                <a:avLst/>
              </a:prstGeom>
              <a:blipFill>
                <a:blip r:embed="rId25"/>
                <a:stretch>
                  <a:fillRect l="-4762" r="-317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/>
          <p:cNvSpPr/>
          <p:nvPr/>
        </p:nvSpPr>
        <p:spPr>
          <a:xfrm>
            <a:off x="8142578" y="3063639"/>
            <a:ext cx="547137" cy="508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134461" y="2455940"/>
            <a:ext cx="456339" cy="43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cxnSpLocks/>
          </p:cNvCxnSpPr>
          <p:nvPr/>
        </p:nvCxnSpPr>
        <p:spPr>
          <a:xfrm flipV="1">
            <a:off x="9491443" y="3334852"/>
            <a:ext cx="189026" cy="344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8233505" y="3797097"/>
            <a:ext cx="2842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Row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개수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==Perspective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5616" y="1751546"/>
            <a:ext cx="556038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Step1.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Multi-perspective cosine matching function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09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36" y="1122712"/>
            <a:ext cx="5239288" cy="5128207"/>
          </a:xfrm>
          <a:prstGeom prst="rect">
            <a:avLst/>
          </a:prstGeom>
        </p:spPr>
      </p:pic>
      <p:sp>
        <p:nvSpPr>
          <p:cNvPr id="24" name="사각형: 둥근 모서리 23"/>
          <p:cNvSpPr/>
          <p:nvPr/>
        </p:nvSpPr>
        <p:spPr>
          <a:xfrm>
            <a:off x="253618" y="1962998"/>
            <a:ext cx="6576418" cy="404085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02" y="2690050"/>
            <a:ext cx="2863709" cy="493743"/>
          </a:xfrm>
          <a:prstGeom prst="rect">
            <a:avLst/>
          </a:prstGeom>
        </p:spPr>
      </p:pic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9657" y="2775906"/>
            <a:ext cx="827314" cy="378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9106" y="3472133"/>
            <a:ext cx="660034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위의 두 벡터를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구성할 것인가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대한 전략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[2] Perspective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Strategy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다르다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[2-1] Perspective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vector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서로 비교할 때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 matrix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각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row vector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여러 개 두고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개수만큼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feature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얻어내려는 것을 의미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[2-2]Strategy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multi-perspective cosine matching function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vector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넣기 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위한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vector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선택하는 방법을 의미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5616" y="1751546"/>
            <a:ext cx="41760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Step2.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Four matching strategies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90869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253618" y="1966913"/>
            <a:ext cx="5842381" cy="40369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02" y="2690050"/>
            <a:ext cx="2863709" cy="493743"/>
          </a:xfrm>
          <a:prstGeom prst="rect">
            <a:avLst/>
          </a:prstGeom>
        </p:spPr>
      </p:pic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9657" y="2775906"/>
            <a:ext cx="399143" cy="378859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79519" y="3443105"/>
            <a:ext cx="2209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Each time step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155079"/>
            <a:ext cx="3914775" cy="37147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353794" y="3446324"/>
            <a:ext cx="2209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Last time step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19" y="4532353"/>
            <a:ext cx="5124595" cy="100661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184400" y="4413275"/>
            <a:ext cx="515257" cy="1166969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54516" y="2780669"/>
            <a:ext cx="399143" cy="378859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62876" y="4413275"/>
            <a:ext cx="466100" cy="1166969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5616" y="1751546"/>
            <a:ext cx="301804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Step2-1.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Full-Matching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4107" y="4532353"/>
            <a:ext cx="359473" cy="903247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687675" y="4532353"/>
            <a:ext cx="466100" cy="90324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143748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253618" y="1966913"/>
            <a:ext cx="5842381" cy="40369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02" y="2690050"/>
            <a:ext cx="2863709" cy="493743"/>
          </a:xfrm>
          <a:prstGeom prst="rect">
            <a:avLst/>
          </a:prstGeom>
        </p:spPr>
      </p:pic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9657" y="2775906"/>
            <a:ext cx="399143" cy="378859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79519" y="3443105"/>
            <a:ext cx="2209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Each time step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353794" y="3446324"/>
            <a:ext cx="236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Every time step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154516" y="2780669"/>
            <a:ext cx="399143" cy="378859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5616" y="1751546"/>
            <a:ext cx="38204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Step2-2.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Maxpooling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-Matching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677" y="1103122"/>
            <a:ext cx="4031623" cy="492084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455159" y="4714346"/>
            <a:ext cx="359473" cy="903247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195848" y="4728593"/>
            <a:ext cx="3221452" cy="90324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61" y="4497782"/>
            <a:ext cx="4362450" cy="100965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788656" y="4413275"/>
            <a:ext cx="407330" cy="1166969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3300" y="4413275"/>
            <a:ext cx="300359" cy="1166969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8113298" y="2559858"/>
                <a:ext cx="319574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도현" panose="020B0600000101010101" pitchFamily="50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.8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0.3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0.1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98" y="2559858"/>
                <a:ext cx="319574" cy="662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8721064" y="2559858"/>
                <a:ext cx="319574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배달의민족 도현" panose="020B0600000101010101" pitchFamily="50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.3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0.7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0.2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64" y="2559858"/>
                <a:ext cx="319574" cy="662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9866818" y="2559858"/>
                <a:ext cx="319574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도현" panose="020B0600000101010101" pitchFamily="50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.1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0.2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0.6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818" y="2559858"/>
                <a:ext cx="319574" cy="6621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10983997" y="2559858"/>
                <a:ext cx="319574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도현" panose="020B0600000101010101" pitchFamily="50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.1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0.2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997" y="2559858"/>
                <a:ext cx="319574" cy="6621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9487000" y="1165398"/>
                <a:ext cx="319574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배달의민족 도현" panose="020B0600000101010101" pitchFamily="50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.8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0.6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dirty="0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000" y="1165398"/>
                <a:ext cx="319574" cy="662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305912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253618" y="1966913"/>
            <a:ext cx="6881967" cy="40369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616" y="1751546"/>
            <a:ext cx="368489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Step2-3.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Attentive-Matching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25" y="1304611"/>
            <a:ext cx="4170652" cy="495013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525606" y="4838699"/>
            <a:ext cx="413481" cy="85302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66300" y="3575867"/>
            <a:ext cx="381000" cy="83740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093875" y="1421181"/>
            <a:ext cx="2863709" cy="493743"/>
            <a:chOff x="1356802" y="2690050"/>
            <a:chExt cx="2863709" cy="4937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6802" y="2690050"/>
              <a:ext cx="2863709" cy="493743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2699657" y="2775906"/>
              <a:ext cx="399143" cy="378859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4516" y="2780669"/>
              <a:ext cx="399143" cy="378859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29" y="2320995"/>
            <a:ext cx="5445714" cy="961496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89058" y="3420673"/>
            <a:ext cx="7035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Each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Every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Cosine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계산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V="1">
            <a:off x="316138" y="3975099"/>
            <a:ext cx="6603125" cy="10284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30904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253618" y="1966913"/>
            <a:ext cx="6881967" cy="40369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616" y="1751546"/>
            <a:ext cx="368489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Step2-3.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Attentive-Matching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25" y="1304611"/>
            <a:ext cx="4170652" cy="495013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525606" y="4838699"/>
            <a:ext cx="413481" cy="85302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66300" y="3575867"/>
            <a:ext cx="381000" cy="83740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093875" y="1421181"/>
            <a:ext cx="2863709" cy="493743"/>
            <a:chOff x="1356802" y="2690050"/>
            <a:chExt cx="2863709" cy="4937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6802" y="2690050"/>
              <a:ext cx="2863709" cy="493743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2699657" y="2775906"/>
              <a:ext cx="399143" cy="378859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4516" y="2780669"/>
              <a:ext cx="399143" cy="378859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29" y="2320995"/>
            <a:ext cx="5445714" cy="961496"/>
          </a:xfrm>
          <a:prstGeom prst="rect">
            <a:avLst/>
          </a:prstGeom>
        </p:spPr>
      </p:pic>
      <p:cxnSp>
        <p:nvCxnSpPr>
          <p:cNvPr id="7" name="직선 연결선 6"/>
          <p:cNvCxnSpPr>
            <a:cxnSpLocks/>
          </p:cNvCxnSpPr>
          <p:nvPr/>
        </p:nvCxnSpPr>
        <p:spPr>
          <a:xfrm flipV="1">
            <a:off x="316138" y="3975099"/>
            <a:ext cx="6603125" cy="10284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198" y="4033511"/>
            <a:ext cx="3981450" cy="16002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988403" y="5612950"/>
            <a:ext cx="614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Every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대해서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Weighted-sum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9058" y="3420673"/>
            <a:ext cx="7035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Each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Every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Cosine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계산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354798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5298175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Author</a:t>
            </a:r>
            <a:endParaRPr lang="ko-KR" altLang="en-US" sz="44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8" y="1267829"/>
            <a:ext cx="11678947" cy="4905363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1" y="1496517"/>
            <a:ext cx="5070736" cy="21610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851" y="4538531"/>
            <a:ext cx="5762747" cy="11796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61" y="3904665"/>
            <a:ext cx="5676900" cy="1666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130" y="1488521"/>
            <a:ext cx="3586471" cy="29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5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253618" y="1966913"/>
            <a:ext cx="6881967" cy="40369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616" y="1751546"/>
            <a:ext cx="368489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Step2-3.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Attentive-Matching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25" y="1304611"/>
            <a:ext cx="4170652" cy="495013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525606" y="4838699"/>
            <a:ext cx="413481" cy="85302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66300" y="3575867"/>
            <a:ext cx="381000" cy="83740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093875" y="1421181"/>
            <a:ext cx="2863709" cy="493743"/>
            <a:chOff x="1356802" y="2690050"/>
            <a:chExt cx="2863709" cy="4937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6802" y="2690050"/>
              <a:ext cx="2863709" cy="493743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2699657" y="2775906"/>
              <a:ext cx="399143" cy="378859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4516" y="2780669"/>
              <a:ext cx="399143" cy="378859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29" y="2320995"/>
            <a:ext cx="5445714" cy="9614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493" y="3319086"/>
            <a:ext cx="3981450" cy="16002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80043" y="4957386"/>
            <a:ext cx="4114800" cy="826431"/>
            <a:chOff x="2741943" y="4957386"/>
            <a:chExt cx="4114800" cy="82643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41943" y="4974191"/>
              <a:ext cx="4114800" cy="8096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3928121" y="4957386"/>
              <a:ext cx="311440" cy="826430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5761" y="4957387"/>
              <a:ext cx="694389" cy="826430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328649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253618" y="1966913"/>
            <a:ext cx="6881967" cy="40369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616" y="1751546"/>
            <a:ext cx="464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Step2-4. Max-Attentive-Matching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47" y="1336685"/>
            <a:ext cx="4345353" cy="4890526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525029" y="4820933"/>
            <a:ext cx="413481" cy="85302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58863" y="3566679"/>
            <a:ext cx="381000" cy="83740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093875" y="1421181"/>
            <a:ext cx="2863709" cy="493743"/>
            <a:chOff x="1356802" y="2690050"/>
            <a:chExt cx="2863709" cy="4937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6802" y="2690050"/>
              <a:ext cx="2863709" cy="493743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2699657" y="2775906"/>
              <a:ext cx="399143" cy="378859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4516" y="2780669"/>
              <a:ext cx="399143" cy="378859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29" y="2320995"/>
            <a:ext cx="5445714" cy="961496"/>
          </a:xfrm>
          <a:prstGeom prst="rect">
            <a:avLst/>
          </a:prstGeom>
        </p:spPr>
      </p:pic>
      <p:cxnSp>
        <p:nvCxnSpPr>
          <p:cNvPr id="32" name="직선 연결선 31"/>
          <p:cNvCxnSpPr>
            <a:cxnSpLocks/>
          </p:cNvCxnSpPr>
          <p:nvPr/>
        </p:nvCxnSpPr>
        <p:spPr>
          <a:xfrm flipV="1">
            <a:off x="316138" y="3975099"/>
            <a:ext cx="6603125" cy="10284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89058" y="3420673"/>
            <a:ext cx="7035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Each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Every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Cosine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계산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1171719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253618" y="1966913"/>
            <a:ext cx="6881967" cy="40369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616" y="1751546"/>
            <a:ext cx="464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Step2-4. Max-Attentive-Matching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47" y="1336685"/>
            <a:ext cx="4345353" cy="4890526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525029" y="4820933"/>
            <a:ext cx="413481" cy="85302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58863" y="3566679"/>
            <a:ext cx="381000" cy="83740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093875" y="1421181"/>
            <a:ext cx="2863709" cy="493743"/>
            <a:chOff x="1356802" y="2690050"/>
            <a:chExt cx="2863709" cy="4937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6802" y="2690050"/>
              <a:ext cx="2863709" cy="493743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2699657" y="2775906"/>
              <a:ext cx="399143" cy="378859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4516" y="2780669"/>
              <a:ext cx="399143" cy="378859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29" y="2320995"/>
            <a:ext cx="5445714" cy="961496"/>
          </a:xfrm>
          <a:prstGeom prst="rect">
            <a:avLst/>
          </a:prstGeom>
        </p:spPr>
      </p:pic>
      <p:cxnSp>
        <p:nvCxnSpPr>
          <p:cNvPr id="32" name="직선 연결선 31"/>
          <p:cNvCxnSpPr>
            <a:cxnSpLocks/>
          </p:cNvCxnSpPr>
          <p:nvPr/>
        </p:nvCxnSpPr>
        <p:spPr>
          <a:xfrm flipV="1">
            <a:off x="316138" y="3975099"/>
            <a:ext cx="6603125" cy="10284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89058" y="3420673"/>
            <a:ext cx="7035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Each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Every time step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Cosine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계산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6962" y="4622447"/>
            <a:ext cx="7035767" cy="436575"/>
            <a:chOff x="387662" y="4522171"/>
            <a:chExt cx="7035767" cy="436575"/>
          </a:xfrm>
        </p:grpSpPr>
        <p:sp>
          <p:nvSpPr>
            <p:cNvPr id="23" name="직사각형 22"/>
            <p:cNvSpPr/>
            <p:nvPr/>
          </p:nvSpPr>
          <p:spPr>
            <a:xfrm>
              <a:off x="387662" y="4571491"/>
              <a:ext cx="70357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가장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Cosine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값이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큰 </a:t>
              </a:r>
              <a:r>
                <a:rPr lang="en-US" altLang="ko-KR" dirty="0">
                  <a:solidFill>
                    <a:srgbClr val="5B9BD5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time step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을         로 선정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9286" y="4522171"/>
              <a:ext cx="401649" cy="436575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406784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36" y="1122712"/>
            <a:ext cx="5239288" cy="5128207"/>
          </a:xfrm>
          <a:prstGeom prst="rect">
            <a:avLst/>
          </a:prstGeom>
        </p:spPr>
      </p:pic>
      <p:sp>
        <p:nvSpPr>
          <p:cNvPr id="24" name="사각형: 둥근 모서리 23"/>
          <p:cNvSpPr/>
          <p:nvPr/>
        </p:nvSpPr>
        <p:spPr>
          <a:xfrm>
            <a:off x="253618" y="1962998"/>
            <a:ext cx="6576418" cy="404085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3586" y="6459018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73024" y="2505479"/>
            <a:ext cx="4097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 (strategies) x 2 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BiLSTM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=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5616" y="1751546"/>
            <a:ext cx="337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Step2-5.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vector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09105" y="3247351"/>
            <a:ext cx="63973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Each time step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마다 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vector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생긴 상태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vector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concatenate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해서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vector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06066" y="1558925"/>
            <a:ext cx="252601" cy="456774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515941" y="1081437"/>
            <a:ext cx="252601" cy="456774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14290" y="3485514"/>
            <a:ext cx="252601" cy="456774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101890" y="3490884"/>
            <a:ext cx="252601" cy="456774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741" y="1244634"/>
            <a:ext cx="342279" cy="35309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9818" y="1221126"/>
            <a:ext cx="730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Layer – Multi-perspective Matching Operation</a:t>
            </a:r>
          </a:p>
        </p:txBody>
      </p:sp>
    </p:spTree>
    <p:extLst>
      <p:ext uri="{BB962C8B-B14F-4D97-AF65-F5344CB8AC3E}">
        <p14:creationId xmlns:p14="http://schemas.microsoft.com/office/powerpoint/2010/main" val="241925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9" y="1910955"/>
            <a:ext cx="5733432" cy="3740545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6141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Aggregation Layer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22583" y="2840871"/>
            <a:ext cx="5700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vector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fix-length matching vector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변환하기 위해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Another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BiLSTM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BiLSTM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70AD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Last time step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개를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Fix-length matching vector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사용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3" y="1121045"/>
            <a:ext cx="5190774" cy="51828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694863" y="1760936"/>
            <a:ext cx="5292372" cy="1756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3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08289" y="1910955"/>
            <a:ext cx="5733432" cy="3740545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6141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Prediction Layer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3" y="1121045"/>
            <a:ext cx="5190774" cy="51828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694863" y="1071174"/>
            <a:ext cx="5292372" cy="948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696" y="2639913"/>
            <a:ext cx="6047058" cy="2246769"/>
            <a:chOff x="356696" y="2639913"/>
            <a:chExt cx="6047058" cy="2246769"/>
          </a:xfrm>
        </p:grpSpPr>
        <p:sp>
          <p:nvSpPr>
            <p:cNvPr id="34" name="직사각형 33"/>
            <p:cNvSpPr/>
            <p:nvPr/>
          </p:nvSpPr>
          <p:spPr>
            <a:xfrm>
              <a:off x="356696" y="2639913"/>
              <a:ext cx="6047058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[1] 2 layer feed-forward neural network </a:t>
              </a:r>
            </a:p>
            <a:p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[2] </a:t>
              </a:r>
              <a:r>
                <a:rPr lang="en-US" altLang="ko-KR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Softmax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function</a:t>
              </a:r>
            </a:p>
            <a:p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[3] </a:t>
              </a:r>
            </a:p>
            <a:p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[4] Prediction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665" y="3826540"/>
              <a:ext cx="1362075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51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/>
          <p:cNvSpPr/>
          <p:nvPr/>
        </p:nvSpPr>
        <p:spPr>
          <a:xfrm>
            <a:off x="308289" y="1910955"/>
            <a:ext cx="5733432" cy="3740545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6141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Bilateral multi-perspective matching 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BiMPM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1065" y="2146929"/>
            <a:ext cx="555065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Encode P,Q with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BiLSTM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Word embedding + Character-composed embedding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[2] Matching Layer 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Multi-perspective + matching strategy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P -&gt; Q matching, Q -&gt; P matching 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[3] Aggregation Layer 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Fixed-length matching vector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[4] FC Layer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Matching vector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대해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prediction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3" y="1121045"/>
            <a:ext cx="5190774" cy="51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0" name="사각형: 둥근 모서리 19"/>
          <p:cNvSpPr/>
          <p:nvPr/>
        </p:nvSpPr>
        <p:spPr>
          <a:xfrm>
            <a:off x="308289" y="1398029"/>
            <a:ext cx="11502711" cy="460582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383" y="1256158"/>
            <a:ext cx="30395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 Settings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8384" y="1806287"/>
            <a:ext cx="55121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Word embedding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300-dimensional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GloVe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840B Common Crawl corpus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Out-of-vocabulary(OOV)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Randomly initialized word embedding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Character-composed embeddings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Initialized 20-dimensional vector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Compose each word into 50-dimensional vector with LSTM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BiLSTM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 hidden size as 100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6045198" y="1656268"/>
            <a:ext cx="0" cy="4109530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72027" y="1756537"/>
            <a:ext cx="54469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Multi-perspective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 perspectives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Dropout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Ratio as 0.1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 as cross entropy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ADAM optimizer (learning rate 0.001)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 not update the pre-trained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2848079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0" name="사각형: 둥근 모서리 19"/>
          <p:cNvSpPr/>
          <p:nvPr/>
        </p:nvSpPr>
        <p:spPr>
          <a:xfrm>
            <a:off x="308289" y="1398029"/>
            <a:ext cx="11502711" cy="460582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94036" y="1890614"/>
            <a:ext cx="55506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Paraphrase Identification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“Quora Question Pairs” dataset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400,000 questions pairs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Brand-new dataset (no previous results)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 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- 5,000 paraphrases and 5,000 non-paraphrases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Randomly select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Training 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Remaining instances (399,000 pairs)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383" y="1256158"/>
            <a:ext cx="46524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 &amp; Model properties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6045198" y="1656268"/>
            <a:ext cx="0" cy="4109530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293896" y="3300832"/>
            <a:ext cx="5396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Multi-perspectives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과연 효과가 있을까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</a:p>
          <a:p>
            <a:endParaRPr lang="en-US" altLang="ko-KR" sz="2000" dirty="0">
              <a:solidFill>
                <a:srgbClr val="5B9BD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Strategy</a:t>
            </a:r>
            <a:r>
              <a:rPr lang="ko-KR" altLang="en-US" sz="2000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과연 효과가 있을까</a:t>
            </a:r>
            <a:r>
              <a:rPr lang="en-US" altLang="ko-KR" sz="2000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0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108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0" name="사각형: 둥근 모서리 19"/>
          <p:cNvSpPr/>
          <p:nvPr/>
        </p:nvSpPr>
        <p:spPr>
          <a:xfrm>
            <a:off x="308289" y="1398029"/>
            <a:ext cx="11502711" cy="460582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94036" y="1890614"/>
            <a:ext cx="55506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Paraphrase Identification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“Quora Question Pairs” dataset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400,000 questions pairs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Brand-new dataset (no previous results)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 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- 5,000 paraphrases and 5,000 non-paraphrases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Randomly select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Training 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Remaining instances (399,000 pairs)</a:t>
            </a:r>
          </a:p>
          <a:p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6045198" y="1656268"/>
            <a:ext cx="0" cy="4109530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92" y="1513279"/>
            <a:ext cx="5608606" cy="405394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94863" y="1474205"/>
            <a:ext cx="709237" cy="3046995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43648" y="4689308"/>
            <a:ext cx="449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Baseline (vanilla cosine similarity function)</a:t>
            </a:r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7139907" y="4507289"/>
            <a:ext cx="0" cy="182019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59280" y="1474205"/>
            <a:ext cx="3300820" cy="3046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8383" y="1256158"/>
            <a:ext cx="46524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 &amp; Model properties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877898" y="997383"/>
            <a:ext cx="4495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Multi-perspectives = {1, 5, 10, 15, 20}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V="1">
            <a:off x="9309690" y="1256158"/>
            <a:ext cx="0" cy="2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5298175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</a:t>
            </a:r>
            <a:endParaRPr lang="ko-KR" altLang="en-US" sz="44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8" y="2077714"/>
            <a:ext cx="9563845" cy="381508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7663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Natural language sentence matching (NLSM)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1938" y="2261754"/>
            <a:ext cx="9523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task of 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[1] 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comparing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two sentences and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[2] 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identifying the relationship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between the two sentences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8201" y="3635151"/>
            <a:ext cx="95232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Paraphrase identification [Yin et al., 2015]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(determine whether two sentences are paraphrase of not)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Natural language inference [Wang et al., 2016d] 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(judge whether a hypothesis sentence can be inferred from a premise sentence)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sentence selection[Wang et al., 2016b]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(machine comprehension task / matching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26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308289" y="1474205"/>
            <a:ext cx="11502711" cy="460582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94036" y="1890614"/>
            <a:ext cx="555065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Paraphrase Identification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“Quora Question Pairs” dataset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400,000 questions pairs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Brand-new dataset (no previous results)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 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- 5,000 paraphrases and 5,000 non-paraphrases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Randomly select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Training 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Remaining instances (399,000 pairs)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6045198" y="1656268"/>
            <a:ext cx="0" cy="4109530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271777" y="1515338"/>
            <a:ext cx="4173295" cy="4525968"/>
            <a:chOff x="6621705" y="1457282"/>
            <a:chExt cx="4173295" cy="45259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705" y="1457282"/>
              <a:ext cx="4173295" cy="452596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302500" y="1790700"/>
              <a:ext cx="2870200" cy="393700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302500" y="2243653"/>
              <a:ext cx="2870200" cy="753547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9844355" y="1730656"/>
            <a:ext cx="1854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w/o</a:t>
            </a:r>
          </a:p>
          <a:p>
            <a:r>
              <a:rPr lang="en-US" altLang="ko-KR" sz="1400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bilateral matching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813661" y="2363928"/>
            <a:ext cx="201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w/o</a:t>
            </a:r>
          </a:p>
          <a:p>
            <a:r>
              <a:rPr lang="en-US" altLang="ko-KR" sz="1400" dirty="0">
                <a:solidFill>
                  <a:srgbClr val="ED7D3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strategies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74155" y="5130801"/>
            <a:ext cx="287020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974155" y="4191000"/>
            <a:ext cx="2870200" cy="908050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8383" y="1256158"/>
            <a:ext cx="46524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 &amp; Model properties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844355" y="4435818"/>
            <a:ext cx="1854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B9B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99489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308289" y="1398029"/>
            <a:ext cx="11502711" cy="460582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94036" y="1890614"/>
            <a:ext cx="555065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[2] Natural Language Inference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Dataset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“SNLI” dataset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Four variations of model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“Only P -&gt; Q”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“Only P &lt;- Q”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BiMPM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BiMPM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(Ensemble)”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Performance of BIMPM (Ensemble)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State of the arts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6045198" y="1656268"/>
            <a:ext cx="0" cy="4109530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8383" y="1256158"/>
            <a:ext cx="46524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 &amp; Model properties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30" y="1474205"/>
            <a:ext cx="4467570" cy="44598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197736" y="5105837"/>
            <a:ext cx="3300820" cy="17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94550" y="4526280"/>
            <a:ext cx="3304006" cy="541469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3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308289" y="1398029"/>
            <a:ext cx="11502711" cy="460582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94036" y="1890614"/>
            <a:ext cx="555065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[3] Answer Sentence Selection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Dataset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“TREC-QA” dataset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WikiQA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dataset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Performance Measure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Mean average precision (MAP)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Mean Reciprocal Rank (MRR)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Evaluation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With trec_eval-8.0 script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6045198" y="1656268"/>
            <a:ext cx="0" cy="4109530"/>
          </a:xfrm>
          <a:prstGeom prst="line">
            <a:avLst/>
          </a:prstGeom>
          <a:ln w="12700">
            <a:solidFill>
              <a:srgbClr val="9B9B9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8383" y="1256158"/>
            <a:ext cx="46524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 &amp; Model properties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4" y="1737254"/>
            <a:ext cx="4933950" cy="40481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475638" y="4767489"/>
            <a:ext cx="4933949" cy="414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308289" y="1398029"/>
            <a:ext cx="11502711" cy="460582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Conclusion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11750" y="2225318"/>
            <a:ext cx="8448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BiMPM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model under the “matching-aggregation” framework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[2] Two directions ( P -&gt; Q  and P &lt;- Q 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[3] Multi-perspectives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[4] Four matching strategies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[5] the state-of-the-art performance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8384" y="1256158"/>
            <a:ext cx="306310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BiMPM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&amp; Contribution</a:t>
            </a:r>
          </a:p>
        </p:txBody>
      </p:sp>
    </p:spTree>
    <p:extLst>
      <p:ext uri="{BB962C8B-B14F-4D97-AF65-F5344CB8AC3E}">
        <p14:creationId xmlns:p14="http://schemas.microsoft.com/office/powerpoint/2010/main" val="2536219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308289" y="1398029"/>
            <a:ext cx="11502711" cy="460582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Conclusion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11750" y="2225318"/>
            <a:ext cx="8448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BiMPM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model under the “matching-aggregation” framework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[2] Two directions ( P -&gt; Q  and P &lt;- Q )</a:t>
            </a:r>
          </a:p>
          <a:p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[3] Multi-perspectives</a:t>
            </a:r>
          </a:p>
          <a:p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[4] Four matching strategies</a:t>
            </a:r>
          </a:p>
          <a:p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[5] the state-of-the-art performance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8384" y="1256158"/>
            <a:ext cx="306310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BiMPM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&amp; 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841890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err="1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85543" y="2825482"/>
            <a:ext cx="4384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 : )</a:t>
            </a:r>
          </a:p>
        </p:txBody>
      </p:sp>
    </p:spTree>
    <p:extLst>
      <p:ext uri="{BB962C8B-B14F-4D97-AF65-F5344CB8AC3E}">
        <p14:creationId xmlns:p14="http://schemas.microsoft.com/office/powerpoint/2010/main" val="16125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5298175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Task Definition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8" y="2077714"/>
            <a:ext cx="10071845" cy="2554057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7663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Natural language sentence matching (NLSM)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1937" y="2261754"/>
            <a:ext cx="103529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NLSM Task, can be represented as (P, Q, y)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where 				 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(sentence with a length M)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						  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(sentence with a length N)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   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(label representing the relationship b/w P and Q)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Estimating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3270" y="4873174"/>
            <a:ext cx="3813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Paraphrase identification task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sentence 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sentence 2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{0, 1}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73430" y="4873174"/>
            <a:ext cx="4856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Natural language inference task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premise sentence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hypothesis sentence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{entailment, contradiction, neutral}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12559" y="4871889"/>
            <a:ext cx="3535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sentence selection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question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candidate answer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{0, 1}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203" y="2824693"/>
            <a:ext cx="2838450" cy="371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41" y="3164909"/>
            <a:ext cx="2752725" cy="295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661" y="3495627"/>
            <a:ext cx="800100" cy="304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8367" y="3820170"/>
            <a:ext cx="1409700" cy="361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207" y="4141603"/>
            <a:ext cx="3676650" cy="371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1486" y="2757713"/>
            <a:ext cx="331944" cy="110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4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5298175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Task Definition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8" y="1603230"/>
            <a:ext cx="11678947" cy="30285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56078" y="1313870"/>
            <a:ext cx="315138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Sentence example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3270" y="4873174"/>
            <a:ext cx="3813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Paraphrase identification task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sentence 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sentence 2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{0, 1}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73430" y="4873174"/>
            <a:ext cx="4856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Natural language inference task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premise sentence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hypothesis sentence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{entailment, contradiction, neutral}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12559" y="4871889"/>
            <a:ext cx="3535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sentence selection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question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candidate answer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{0, 1}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41486" y="2757713"/>
            <a:ext cx="331944" cy="110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57607" y="1188632"/>
            <a:ext cx="2752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Quora Question Pairs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56078" y="2300699"/>
            <a:ext cx="2838450" cy="399701"/>
            <a:chOff x="712543" y="1996248"/>
            <a:chExt cx="2838450" cy="39970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543" y="2024474"/>
              <a:ext cx="2838450" cy="371475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904005" y="1996248"/>
              <a:ext cx="331944" cy="11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93" y="2373610"/>
            <a:ext cx="6619875" cy="29527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49" y="2956478"/>
            <a:ext cx="2752725" cy="295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486" y="2963709"/>
            <a:ext cx="5800725" cy="2762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9774" y="3555106"/>
            <a:ext cx="800100" cy="304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2693" y="3583681"/>
            <a:ext cx="171450" cy="2476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0993" y="3564377"/>
            <a:ext cx="1190625" cy="2476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63270" y="4871889"/>
            <a:ext cx="3710160" cy="1131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0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5298175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Task Definition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8" y="1603230"/>
            <a:ext cx="11678947" cy="30285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56078" y="1313870"/>
            <a:ext cx="315138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Sentence example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3270" y="4873174"/>
            <a:ext cx="3813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Paraphrase identification task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sentence 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sentence 2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{0, 1}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73430" y="4873174"/>
            <a:ext cx="4856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Natural language inference task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premise sentence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hypothesis sentence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{entailment, contradiction, neutral}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12559" y="4871889"/>
            <a:ext cx="3535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sentence selection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question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candidate answer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{0, 1}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41486" y="2757713"/>
            <a:ext cx="331944" cy="110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40321" y="1152997"/>
            <a:ext cx="5792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Stanford Natural Language Inference (SNLI)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796399" y="1676255"/>
            <a:ext cx="2097412" cy="295351"/>
            <a:chOff x="712543" y="1996248"/>
            <a:chExt cx="2838450" cy="39970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543" y="2024474"/>
              <a:ext cx="2838450" cy="371475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904005" y="1996248"/>
              <a:ext cx="331944" cy="11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525" y="1704851"/>
            <a:ext cx="2131380" cy="22862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354" y="1689165"/>
            <a:ext cx="644540" cy="24553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873430" y="4871889"/>
            <a:ext cx="4648270" cy="1131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5134" y="1941770"/>
            <a:ext cx="8827276" cy="26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5298175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Task Definition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8" y="1603230"/>
            <a:ext cx="11678947" cy="3028541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56078" y="1313870"/>
            <a:ext cx="315138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Sentence example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3270" y="4873174"/>
            <a:ext cx="3813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Paraphrase identification task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sentence 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sentence 2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{0, 1}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73430" y="4873174"/>
            <a:ext cx="4856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Natural language inference task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premise sentence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hypothesis sentence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{entailment, contradiction, neutral}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12559" y="4871889"/>
            <a:ext cx="3535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sentence selection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P: question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Q: candidate answer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{0, 1}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41486" y="2757713"/>
            <a:ext cx="331944" cy="110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96600" y="1188632"/>
            <a:ext cx="11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WikiQA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56078" y="2300699"/>
            <a:ext cx="2838450" cy="399701"/>
            <a:chOff x="712543" y="1996248"/>
            <a:chExt cx="2838450" cy="39970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543" y="2024474"/>
              <a:ext cx="2838450" cy="371475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904005" y="1996248"/>
              <a:ext cx="331944" cy="11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49" y="2956478"/>
            <a:ext cx="2752725" cy="29527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774" y="3555106"/>
            <a:ext cx="800100" cy="3048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563153" y="4871889"/>
            <a:ext cx="3485503" cy="1131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0993" y="2394605"/>
            <a:ext cx="347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how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glacier</a:t>
            </a:r>
            <a:r>
              <a:rPr lang="ko-KR" altLang="en-US" dirty="0"/>
              <a:t> </a:t>
            </a:r>
            <a:r>
              <a:rPr lang="ko-KR" altLang="en-US" dirty="0" err="1"/>
              <a:t>caves</a:t>
            </a:r>
            <a:r>
              <a:rPr lang="ko-KR" altLang="en-US" dirty="0"/>
              <a:t> </a:t>
            </a:r>
            <a:r>
              <a:rPr lang="ko-KR" altLang="en-US" dirty="0" err="1"/>
              <a:t>formed</a:t>
            </a:r>
            <a:r>
              <a:rPr lang="ko-KR" altLang="en-US" dirty="0"/>
              <a:t> 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1486" y="2889678"/>
            <a:ext cx="65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partly</a:t>
            </a:r>
            <a:r>
              <a:rPr lang="ko-KR" altLang="en-US" dirty="0"/>
              <a:t> </a:t>
            </a:r>
            <a:r>
              <a:rPr lang="ko-KR" altLang="en-US" dirty="0" err="1"/>
              <a:t>submerged</a:t>
            </a:r>
            <a:r>
              <a:rPr lang="ko-KR" altLang="en-US" dirty="0"/>
              <a:t> </a:t>
            </a:r>
            <a:r>
              <a:rPr lang="ko-KR" altLang="en-US" dirty="0" err="1"/>
              <a:t>glacier</a:t>
            </a:r>
            <a:r>
              <a:rPr lang="ko-KR" altLang="en-US" dirty="0"/>
              <a:t> </a:t>
            </a:r>
            <a:r>
              <a:rPr lang="ko-KR" altLang="en-US" dirty="0" err="1"/>
              <a:t>cave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Perito</a:t>
            </a:r>
            <a:r>
              <a:rPr lang="ko-KR" altLang="en-US" dirty="0"/>
              <a:t> </a:t>
            </a:r>
            <a:r>
              <a:rPr lang="ko-KR" altLang="en-US" dirty="0" err="1"/>
              <a:t>Moreno</a:t>
            </a:r>
            <a:r>
              <a:rPr lang="ko-KR" altLang="en-US" dirty="0"/>
              <a:t> </a:t>
            </a:r>
            <a:r>
              <a:rPr lang="ko-KR" altLang="en-US" dirty="0" err="1"/>
              <a:t>Glacier</a:t>
            </a:r>
            <a:r>
              <a:rPr lang="ko-KR" altLang="en-US" dirty="0"/>
              <a:t> 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550993" y="3499128"/>
            <a:ext cx="654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57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Previous / Related Works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8" y="2077714"/>
            <a:ext cx="10880412" cy="381508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8163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“Siamese” Architecture – [Bromley et al., 1993]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8520" y="2230413"/>
            <a:ext cx="109837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same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neural network 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encoder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(CNN, RNN) is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applied to two input sentences.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</a:t>
            </a:r>
            <a:r>
              <a:rPr lang="en-US" altLang="ko-KR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Two sentences -&gt; Two sentence vectors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1065" y="3744641"/>
            <a:ext cx="97874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Advantage: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[1] Sharing parameters (smaller and easier models),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[2] Visualization (sentence vectors),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[3] Clustering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Disadvantage: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[1]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 interaction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between the two sentences during encoding procedure.</a:t>
            </a:r>
          </a:p>
        </p:txBody>
      </p:sp>
    </p:spTree>
    <p:extLst>
      <p:ext uri="{BB962C8B-B14F-4D97-AF65-F5344CB8AC3E}">
        <p14:creationId xmlns:p14="http://schemas.microsoft.com/office/powerpoint/2010/main" val="6294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7213" y="0"/>
            <a:ext cx="12228072" cy="1020765"/>
          </a:xfrm>
          <a:prstGeom prst="rect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105" y="453440"/>
            <a:ext cx="7649562" cy="52605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rgbClr val="F6E1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Previous / Related Works</a:t>
            </a:r>
            <a:endParaRPr lang="ko-KR" altLang="en-US" sz="4000" dirty="0">
              <a:solidFill>
                <a:srgbClr val="F6E1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292194"/>
            <a:ext cx="12210859" cy="565805"/>
          </a:xfrm>
          <a:prstGeom prst="rect">
            <a:avLst/>
          </a:pr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3586" y="6442213"/>
            <a:ext cx="6062413" cy="5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>
                    <a:lumMod val="85000"/>
                  </a:schemeClr>
                </a:solidFill>
              </a:rPr>
              <a:t>AAA606 Natural Language Processing Application</a:t>
            </a:r>
            <a:endParaRPr lang="ko-KR" alt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-173231" y="6177085"/>
            <a:ext cx="600079" cy="253618"/>
          </a:xfrm>
          <a:prstGeom prst="triangle">
            <a:avLst/>
          </a:prstGeom>
          <a:solidFill>
            <a:srgbClr val="6F0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35" y="1488521"/>
            <a:ext cx="2895600" cy="3143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0" name="직사각형 29"/>
          <p:cNvSpPr/>
          <p:nvPr/>
        </p:nvSpPr>
        <p:spPr>
          <a:xfrm>
            <a:off x="149810" y="97633"/>
            <a:ext cx="107366" cy="831056"/>
          </a:xfrm>
          <a:prstGeom prst="rect">
            <a:avLst/>
          </a:prstGeom>
          <a:solidFill>
            <a:srgbClr val="DA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08288" y="2077714"/>
            <a:ext cx="10478245" cy="3815086"/>
          </a:xfrm>
          <a:prstGeom prst="roundRect">
            <a:avLst>
              <a:gd name="adj" fmla="val 7062"/>
            </a:avLst>
          </a:prstGeom>
          <a:solidFill>
            <a:schemeClr val="bg1">
              <a:alpha val="78000"/>
            </a:schemeClr>
          </a:solidFill>
          <a:ln w="25400">
            <a:solidFill>
              <a:srgbClr val="9B9B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819" y="1360826"/>
            <a:ext cx="8163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“Siamese” Architecture – [Bromley et al., 1993]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1065" y="2226027"/>
            <a:ext cx="4595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 deal with this problem,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1065" y="4094142"/>
            <a:ext cx="97874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Advantage: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[1] Capture more interactive features between P, Q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Disadvantage: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[1] Only explored the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word-by-word matching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(phrase-by-sentence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[2] Only performed in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single direction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 P -&gt; Q, Not Q -&gt; P))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88895" y="2793951"/>
            <a:ext cx="7489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“matching-aggregation”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저자 논문을 예시로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1064" y="3258585"/>
            <a:ext cx="109389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1st  match: Smaller units  (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words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or contextual vectors) of P, Q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en-US" altLang="ko-KR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match: Aggregate the matching results (by CNN or LSTM)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-&gt; Final decision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위한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vector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matching vector)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1731</Words>
  <Application>Microsoft Office PowerPoint</Application>
  <PresentationFormat>와이드스크린</PresentationFormat>
  <Paragraphs>449</Paragraphs>
  <Slides>35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배달의민족 도현</vt:lpstr>
      <vt:lpstr>맑은 고딕</vt:lpstr>
      <vt:lpstr>Cambria Math</vt:lpstr>
      <vt:lpstr>Arial</vt:lpstr>
      <vt:lpstr>Office 테마</vt:lpstr>
      <vt:lpstr>Bilateral Multi-Perspective Matching for Natural Language Sentences    - Zhiguo Wang, Wael Hamza, Radu Florian (IBM T.J Watson Research Center)</vt:lpstr>
      <vt:lpstr>Author</vt:lpstr>
      <vt:lpstr>Intro</vt:lpstr>
      <vt:lpstr>Task Definition</vt:lpstr>
      <vt:lpstr>Task Definition</vt:lpstr>
      <vt:lpstr>Task Definition</vt:lpstr>
      <vt:lpstr>Task Definition</vt:lpstr>
      <vt:lpstr>Previous / Related Works</vt:lpstr>
      <vt:lpstr>Previous / Related Works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Conclusion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윤주성</dc:creator>
  <cp:lastModifiedBy>윤주성</cp:lastModifiedBy>
  <cp:revision>272</cp:revision>
  <dcterms:created xsi:type="dcterms:W3CDTF">2016-11-30T09:22:39Z</dcterms:created>
  <dcterms:modified xsi:type="dcterms:W3CDTF">2017-05-30T13:39:17Z</dcterms:modified>
</cp:coreProperties>
</file>