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F7701A-674F-477C-B0C8-138883FC90A1}">
  <a:tblStyle styleId="{E3F7701A-674F-477C-B0C8-138883FC90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8a5d2c55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8a5d2c55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8a5d2c554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8a5d2c554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8a5d2c554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8a5d2c554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9bc3b6f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9bc3b6f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8a5d2c55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8a5d2c55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8a5d2c554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8a5d2c554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8a5d2c55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8a5d2c55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8a5d2c55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8a5d2c55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8a5d2c55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8a5d2c55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8a5d2c55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8a5d2c55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8a5d2c55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8a5d2c55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8a5d2c554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8a5d2c554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lol-101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lol-101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lol-101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lol-101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reate.kahoot.it/share/6dcfe796-7e01-4b9f-9947-41b9f5045fa0" TargetMode="External"/><Relationship Id="rId4" Type="http://schemas.openxmlformats.org/officeDocument/2006/relationships/hyperlink" Target="http://www.lol-101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://www.lol-101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://www.lol-101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lol-101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lol-101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lol-101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lol-101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lol-101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lol-101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16050" y="784700"/>
            <a:ext cx="7917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Computer Number Systems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1-1, 1-2, 1-3</a:t>
            </a:r>
            <a:endParaRPr sz="4500"/>
          </a:p>
        </p:txBody>
      </p:sp>
      <p:sp>
        <p:nvSpPr>
          <p:cNvPr id="278" name="Google Shape;278;p13"/>
          <p:cNvSpPr txBox="1"/>
          <p:nvPr/>
        </p:nvSpPr>
        <p:spPr>
          <a:xfrm>
            <a:off x="742950" y="2286000"/>
            <a:ext cx="74868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 Binary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 Decimal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 Octal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 Hexadecimal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0" y="467100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Binary → Decimal</a:t>
            </a:r>
            <a:endParaRPr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279200" y="1597875"/>
            <a:ext cx="88647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Since Binary is base 2, we know that each digit represents an amount based on 2^(x)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first digit (rightmost) represents 2^0, the second digit represents 2^1, the third represents 2^2, etc…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Binary: </a:t>
            </a:r>
            <a:r>
              <a:rPr lang="en" sz="2000">
                <a:highlight>
                  <a:srgbClr val="00FFFF"/>
                </a:highlight>
              </a:rPr>
              <a:t>1</a:t>
            </a:r>
            <a:r>
              <a:rPr lang="en" sz="2000">
                <a:highlight>
                  <a:srgbClr val="00FF00"/>
                </a:highlight>
              </a:rPr>
              <a:t>1</a:t>
            </a:r>
            <a:r>
              <a:rPr lang="en" sz="2000">
                <a:highlight>
                  <a:srgbClr val="FFFF00"/>
                </a:highlight>
              </a:rPr>
              <a:t>0</a:t>
            </a:r>
            <a:r>
              <a:rPr lang="en" sz="2000">
                <a:highlight>
                  <a:srgbClr val="FF9900"/>
                </a:highlight>
              </a:rPr>
              <a:t>1</a:t>
            </a:r>
            <a:r>
              <a:rPr lang="en" sz="2000">
                <a:highlight>
                  <a:srgbClr val="FF0000"/>
                </a:highlight>
              </a:rPr>
              <a:t>0</a:t>
            </a:r>
            <a:r>
              <a:rPr lang="en" sz="2000"/>
              <a:t> → Decimal: ???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0000"/>
                </a:highlight>
              </a:rPr>
              <a:t>0</a:t>
            </a:r>
            <a:r>
              <a:rPr lang="en" sz="1900"/>
              <a:t>*</a:t>
            </a:r>
            <a:r>
              <a:rPr b="1" lang="en" sz="1900"/>
              <a:t>(2^0)</a:t>
            </a:r>
            <a:r>
              <a:rPr lang="en" sz="1900"/>
              <a:t> + </a:t>
            </a:r>
            <a:r>
              <a:rPr lang="en" sz="1900">
                <a:highlight>
                  <a:srgbClr val="FF9900"/>
                </a:highlight>
              </a:rPr>
              <a:t>1</a:t>
            </a:r>
            <a:r>
              <a:rPr lang="en" sz="1900"/>
              <a:t>*</a:t>
            </a:r>
            <a:r>
              <a:rPr b="1" lang="en" sz="1900"/>
              <a:t>(2^1)</a:t>
            </a:r>
            <a:r>
              <a:rPr lang="en" sz="1900"/>
              <a:t> + </a:t>
            </a:r>
            <a:r>
              <a:rPr lang="en" sz="1900">
                <a:highlight>
                  <a:srgbClr val="FFFF00"/>
                </a:highlight>
              </a:rPr>
              <a:t>0</a:t>
            </a:r>
            <a:r>
              <a:rPr lang="en" sz="1900"/>
              <a:t>*</a:t>
            </a:r>
            <a:r>
              <a:rPr b="1" lang="en" sz="1900"/>
              <a:t>(2^2)</a:t>
            </a:r>
            <a:r>
              <a:rPr lang="en" sz="1900"/>
              <a:t> + </a:t>
            </a:r>
            <a:r>
              <a:rPr lang="en" sz="1900">
                <a:highlight>
                  <a:srgbClr val="00FF00"/>
                </a:highlight>
              </a:rPr>
              <a:t>1</a:t>
            </a:r>
            <a:r>
              <a:rPr lang="en" sz="1900"/>
              <a:t>*</a:t>
            </a:r>
            <a:r>
              <a:rPr b="1" lang="en" sz="1900"/>
              <a:t>(2^3)</a:t>
            </a:r>
            <a:r>
              <a:rPr lang="en" sz="1900"/>
              <a:t> + </a:t>
            </a:r>
            <a:r>
              <a:rPr lang="en" sz="1900">
                <a:highlight>
                  <a:srgbClr val="00FFFF"/>
                </a:highlight>
              </a:rPr>
              <a:t>1</a:t>
            </a:r>
            <a:r>
              <a:rPr lang="en" sz="1900"/>
              <a:t>*</a:t>
            </a:r>
            <a:r>
              <a:rPr b="1" lang="en" sz="1900"/>
              <a:t>(2^4)</a:t>
            </a:r>
            <a:r>
              <a:rPr lang="en" sz="1900"/>
              <a:t> = 0+2+0+8+16 = </a:t>
            </a:r>
            <a:r>
              <a:rPr b="1" lang="en" sz="1900"/>
              <a:t>Decimal: 26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2^</a:t>
            </a:r>
            <a:r>
              <a:rPr b="1" lang="en" sz="1700"/>
              <a:t>0</a:t>
            </a:r>
            <a:r>
              <a:rPr lang="en" sz="1700"/>
              <a:t> because it is the 1st digit, 2^</a:t>
            </a:r>
            <a:r>
              <a:rPr b="1" lang="en" sz="1700"/>
              <a:t>1</a:t>
            </a:r>
            <a:r>
              <a:rPr lang="en" sz="1700"/>
              <a:t> because 2nd digit, 2^</a:t>
            </a:r>
            <a:r>
              <a:rPr b="1" lang="en" sz="1700"/>
              <a:t>2</a:t>
            </a:r>
            <a:r>
              <a:rPr lang="en" sz="1700"/>
              <a:t> because 3rd digit, etc...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You could think of it as </a:t>
            </a:r>
            <a:r>
              <a:rPr b="1" lang="en" sz="1500"/>
              <a:t>(Base#)^(digit# - 1)</a:t>
            </a:r>
            <a:endParaRPr b="1" sz="1500"/>
          </a:p>
        </p:txBody>
      </p:sp>
      <p:sp>
        <p:nvSpPr>
          <p:cNvPr id="347" name="Google Shape;347;p22"/>
          <p:cNvSpPr txBox="1"/>
          <p:nvPr/>
        </p:nvSpPr>
        <p:spPr>
          <a:xfrm>
            <a:off x="0" y="467100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Octal → Decimal</a:t>
            </a:r>
            <a:endParaRPr/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279200" y="1597875"/>
            <a:ext cx="78078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Since Octal is base 8, we know that each digit represents an amount based on 8^(x)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first digit (rightmost) represents 8^0, the second digit represents 8^1, the third represents 8^2, etc…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Octal</a:t>
            </a:r>
            <a:r>
              <a:rPr lang="en" sz="2000"/>
              <a:t>: </a:t>
            </a:r>
            <a:r>
              <a:rPr lang="en" sz="2000">
                <a:highlight>
                  <a:srgbClr val="FFFF00"/>
                </a:highlight>
              </a:rPr>
              <a:t>3</a:t>
            </a:r>
            <a:r>
              <a:rPr lang="en" sz="2000">
                <a:highlight>
                  <a:srgbClr val="FF9900"/>
                </a:highlight>
              </a:rPr>
              <a:t>5</a:t>
            </a:r>
            <a:r>
              <a:rPr lang="en" sz="2000">
                <a:highlight>
                  <a:srgbClr val="FF0000"/>
                </a:highlight>
              </a:rPr>
              <a:t>7</a:t>
            </a:r>
            <a:r>
              <a:rPr lang="en" sz="2000"/>
              <a:t> → Decimal: ???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FF0000"/>
                </a:highlight>
              </a:rPr>
              <a:t>7</a:t>
            </a:r>
            <a:r>
              <a:rPr lang="en" sz="2300"/>
              <a:t>*</a:t>
            </a:r>
            <a:r>
              <a:rPr b="1" lang="en" sz="2300"/>
              <a:t>(8^0)</a:t>
            </a:r>
            <a:r>
              <a:rPr lang="en" sz="2300"/>
              <a:t> + </a:t>
            </a:r>
            <a:r>
              <a:rPr lang="en" sz="2300">
                <a:highlight>
                  <a:srgbClr val="FF9900"/>
                </a:highlight>
              </a:rPr>
              <a:t>5</a:t>
            </a:r>
            <a:r>
              <a:rPr lang="en" sz="2300"/>
              <a:t>*</a:t>
            </a:r>
            <a:r>
              <a:rPr b="1" lang="en" sz="2300"/>
              <a:t>(8^1)</a:t>
            </a:r>
            <a:r>
              <a:rPr lang="en" sz="2300"/>
              <a:t> + </a:t>
            </a:r>
            <a:r>
              <a:rPr lang="en" sz="2300">
                <a:highlight>
                  <a:srgbClr val="FFFF00"/>
                </a:highlight>
              </a:rPr>
              <a:t>3</a:t>
            </a:r>
            <a:r>
              <a:rPr lang="en" sz="2300"/>
              <a:t>*</a:t>
            </a:r>
            <a:r>
              <a:rPr b="1" lang="en" sz="2300"/>
              <a:t>(8^2) </a:t>
            </a:r>
            <a:r>
              <a:rPr lang="en" sz="2300"/>
              <a:t>= 7+40+192 = </a:t>
            </a:r>
            <a:r>
              <a:rPr b="1" lang="en" sz="2300"/>
              <a:t>Decimal: 239</a:t>
            </a:r>
            <a:endParaRPr b="1"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4" name="Google Shape;354;p23"/>
          <p:cNvSpPr txBox="1"/>
          <p:nvPr/>
        </p:nvSpPr>
        <p:spPr>
          <a:xfrm>
            <a:off x="0" y="467100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Hexadecimal → Decimal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0" y="1597875"/>
            <a:ext cx="84615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Since Octal is base 16, we know that each digit represents an amount based on 16^(x)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first digit (rightmost) represents 16^0, the second digit represents 16^1, the third represents 16^2, etc…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Hexadecimal</a:t>
            </a:r>
            <a:r>
              <a:rPr lang="en" sz="2000"/>
              <a:t>: </a:t>
            </a:r>
            <a:r>
              <a:rPr lang="en" sz="2000">
                <a:highlight>
                  <a:srgbClr val="FFFF00"/>
                </a:highlight>
              </a:rPr>
              <a:t>F</a:t>
            </a:r>
            <a:r>
              <a:rPr lang="en" sz="2000">
                <a:highlight>
                  <a:srgbClr val="FF9900"/>
                </a:highlight>
              </a:rPr>
              <a:t>B</a:t>
            </a:r>
            <a:r>
              <a:rPr lang="en" sz="2000">
                <a:highlight>
                  <a:srgbClr val="FF0000"/>
                </a:highlight>
              </a:rPr>
              <a:t>9</a:t>
            </a:r>
            <a:r>
              <a:rPr lang="en" sz="2000"/>
              <a:t> → Decimal: ???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(</a:t>
            </a:r>
            <a:r>
              <a:rPr lang="en" sz="2000">
                <a:highlight>
                  <a:srgbClr val="FFFF00"/>
                </a:highlight>
              </a:rPr>
              <a:t>F</a:t>
            </a:r>
            <a:r>
              <a:rPr lang="en" sz="2000"/>
              <a:t>=15, </a:t>
            </a:r>
            <a:r>
              <a:rPr lang="en" sz="2000">
                <a:highlight>
                  <a:srgbClr val="FF9900"/>
                </a:highlight>
              </a:rPr>
              <a:t>B</a:t>
            </a:r>
            <a:r>
              <a:rPr lang="en" sz="2000"/>
              <a:t>=11)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0000"/>
                </a:highlight>
              </a:rPr>
              <a:t>9</a:t>
            </a:r>
            <a:r>
              <a:rPr lang="en" sz="2100"/>
              <a:t>*</a:t>
            </a:r>
            <a:r>
              <a:rPr b="1" lang="en" sz="2100"/>
              <a:t>(16^0)</a:t>
            </a:r>
            <a:r>
              <a:rPr lang="en" sz="2100"/>
              <a:t> + </a:t>
            </a:r>
            <a:r>
              <a:rPr lang="en" sz="2100">
                <a:highlight>
                  <a:srgbClr val="FF9900"/>
                </a:highlight>
              </a:rPr>
              <a:t>11</a:t>
            </a:r>
            <a:r>
              <a:rPr lang="en" sz="2100"/>
              <a:t>*</a:t>
            </a:r>
            <a:r>
              <a:rPr b="1" lang="en" sz="2100"/>
              <a:t>(16^1)</a:t>
            </a:r>
            <a:r>
              <a:rPr lang="en" sz="2100"/>
              <a:t> + </a:t>
            </a:r>
            <a:r>
              <a:rPr lang="en" sz="2100">
                <a:highlight>
                  <a:srgbClr val="FFFF00"/>
                </a:highlight>
              </a:rPr>
              <a:t>15</a:t>
            </a:r>
            <a:r>
              <a:rPr lang="en" sz="2100"/>
              <a:t>*</a:t>
            </a:r>
            <a:r>
              <a:rPr b="1" lang="en" sz="2100"/>
              <a:t>(16^2) </a:t>
            </a:r>
            <a:r>
              <a:rPr lang="en" sz="2100"/>
              <a:t>= 9+176+3840= </a:t>
            </a:r>
            <a:r>
              <a:rPr b="1" lang="en" sz="2100"/>
              <a:t>Decimal: 4025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61" name="Google Shape;361;p24"/>
          <p:cNvSpPr txBox="1"/>
          <p:nvPr/>
        </p:nvSpPr>
        <p:spPr>
          <a:xfrm>
            <a:off x="0" y="467100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Kahoot!</a:t>
            </a:r>
            <a:endParaRPr/>
          </a:p>
        </p:txBody>
      </p:sp>
      <p:sp>
        <p:nvSpPr>
          <p:cNvPr id="367" name="Google Shape;367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https://create.kahoot.it/share/6dcfe796-7e01-4b9f-9947-41b9f5045fa0</a:t>
            </a:r>
            <a:r>
              <a:rPr lang="en"/>
              <a:t> </a:t>
            </a:r>
            <a:endParaRPr/>
          </a:p>
        </p:txBody>
      </p:sp>
      <p:sp>
        <p:nvSpPr>
          <p:cNvPr id="368" name="Google Shape;368;p25"/>
          <p:cNvSpPr txBox="1"/>
          <p:nvPr/>
        </p:nvSpPr>
        <p:spPr>
          <a:xfrm>
            <a:off x="0" y="467100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Computer Number Systems?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0" y="1312375"/>
            <a:ext cx="7030500" cy="15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Special numeric systems used by computers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Based on different amount/type of numbers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Helps store data/numbers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534" y="2255475"/>
            <a:ext cx="4970465" cy="28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0" y="467100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computer number systems?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0" y="1597875"/>
            <a:ext cx="70305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Base 2 numbers (binary) are used because computers are made up of </a:t>
            </a:r>
            <a:r>
              <a:rPr lang="en" sz="2000"/>
              <a:t>transistors</a:t>
            </a:r>
            <a:r>
              <a:rPr lang="en" sz="2000"/>
              <a:t> (ON/OFF)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Base 8 numbers (octal) became more popular because each base 8 number was able to store 1 byte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Base 16 numbers (hexadecimal) are not used in computers, but easy to work with</a:t>
            </a:r>
            <a:endParaRPr sz="2000"/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3">
            <a:alphaModFix/>
          </a:blip>
          <a:srcRect b="9189" l="0" r="0" t="0"/>
          <a:stretch/>
        </p:blipFill>
        <p:spPr>
          <a:xfrm>
            <a:off x="6743450" y="1310025"/>
            <a:ext cx="2400550" cy="18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/>
        </p:nvSpPr>
        <p:spPr>
          <a:xfrm>
            <a:off x="0" y="467100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1-1 What are base 2 numbers, and why do we need them?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445775" y="1703075"/>
            <a:ext cx="7888500" cy="3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Base 2 numbers are known as the Binary Number System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One of the main computer number systems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Called base 2 numbers, because binary is </a:t>
            </a:r>
            <a:r>
              <a:rPr i="1" lang="en" sz="2500"/>
              <a:t>based</a:t>
            </a:r>
            <a:r>
              <a:rPr i="1" lang="en" sz="2000"/>
              <a:t> </a:t>
            </a:r>
            <a:r>
              <a:rPr lang="en" sz="2000"/>
              <a:t>off of 2 numbers, 0 and 1 only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Many computers/computing systems, especially the earlier models, use binary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Computer uses thousands of </a:t>
            </a:r>
            <a:r>
              <a:rPr lang="en" sz="2000"/>
              <a:t>transistors</a:t>
            </a:r>
            <a:r>
              <a:rPr lang="en" sz="2000"/>
              <a:t> to store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Transistor is like a switch, it only can be ON/OFF, hence why binary is only 0 or 1</a:t>
            </a:r>
            <a:endParaRPr sz="2000"/>
          </a:p>
        </p:txBody>
      </p:sp>
      <p:sp>
        <p:nvSpPr>
          <p:cNvPr id="302" name="Google Shape;302;p16"/>
          <p:cNvSpPr txBox="1"/>
          <p:nvPr/>
        </p:nvSpPr>
        <p:spPr>
          <a:xfrm>
            <a:off x="5766300" y="467100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1-2 How do you convert base 10 numbers to base 2, 8, 16?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582900" y="1597875"/>
            <a:ext cx="77514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Divide the decimal number by the base #, and write down the remainder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Continue dividing the same decimal number until the decimal number is 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All the digits of the remainder will form the specific number you are looking for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09" name="Google Shape;309;p17"/>
          <p:cNvSpPr txBox="1"/>
          <p:nvPr/>
        </p:nvSpPr>
        <p:spPr>
          <a:xfrm>
            <a:off x="0" y="467100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Decimal → Binary (base 2)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388625" y="1463050"/>
            <a:ext cx="79458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Divide the decimal number by 2, and write down the remainder each time. Every digit of the remainder will form your binary number!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Example- Decimal: 11 → Binary: ???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answer is the remainder digits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r>
              <a:rPr lang="en" sz="1800"/>
              <a:t>rom bottom to top, </a:t>
            </a:r>
            <a:r>
              <a:rPr lang="en" sz="1800"/>
              <a:t>w</a:t>
            </a:r>
            <a:r>
              <a:rPr lang="en" sz="1800"/>
              <a:t>ritten in one number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Answer: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Decimal: 11 → Binary: </a:t>
            </a:r>
            <a:r>
              <a:rPr b="1" lang="en" sz="1800"/>
              <a:t>1011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Digits of Binary: 0 1</a:t>
            </a:r>
            <a:endParaRPr b="1" sz="1800"/>
          </a:p>
        </p:txBody>
      </p:sp>
      <p:graphicFrame>
        <p:nvGraphicFramePr>
          <p:cNvPr id="316" name="Google Shape;316;p18"/>
          <p:cNvGraphicFramePr/>
          <p:nvPr/>
        </p:nvGraphicFramePr>
        <p:xfrm>
          <a:off x="4953025" y="207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{E3F7701A-674F-477C-B0C8-138883FC90A1}</a:tableStyleId>
              </a:tblPr>
              <a:tblGrid>
                <a:gridCol w="1315725"/>
                <a:gridCol w="1315725"/>
                <a:gridCol w="1315725"/>
              </a:tblGrid>
              <a:tr h="4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Remainder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</a:t>
                      </a:r>
                      <a:r>
                        <a:rPr lang="en"/>
                        <a:t>/2 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1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r>
                        <a:rPr lang="en"/>
                        <a:t>/2=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1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r>
                        <a:rPr lang="en"/>
                        <a:t>/2=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0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r>
                        <a:rPr lang="en"/>
                        <a:t>/2</a:t>
                      </a: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1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7" name="Google Shape;317;p18"/>
          <p:cNvSpPr txBox="1"/>
          <p:nvPr/>
        </p:nvSpPr>
        <p:spPr>
          <a:xfrm>
            <a:off x="3897875" y="467095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Decimal → Octal (base 8)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388625" y="1463050"/>
            <a:ext cx="79458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Divide the decimal number by 8, and write down the remainder each time. Every digit of the remainder will form your octal number!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Example- Decimal: 121 → Octal: ???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answer is the remainder digits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from bottom to top, written in one number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Answer: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Decimal: 121 → Octal: </a:t>
            </a:r>
            <a:r>
              <a:rPr b="1" lang="en" sz="1800"/>
              <a:t>1</a:t>
            </a:r>
            <a:r>
              <a:rPr b="1" lang="en" sz="1800"/>
              <a:t>71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Digits of Octal: 0 1 2 3 4 5 6 7</a:t>
            </a:r>
            <a:endParaRPr b="1" sz="1800"/>
          </a:p>
        </p:txBody>
      </p:sp>
      <p:graphicFrame>
        <p:nvGraphicFramePr>
          <p:cNvPr id="324" name="Google Shape;324;p19"/>
          <p:cNvGraphicFramePr/>
          <p:nvPr/>
        </p:nvGraphicFramePr>
        <p:xfrm>
          <a:off x="4953025" y="207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{E3F7701A-674F-477C-B0C8-138883FC90A1}</a:tableStyleId>
              </a:tblPr>
              <a:tblGrid>
                <a:gridCol w="1315725"/>
                <a:gridCol w="1315725"/>
                <a:gridCol w="1315725"/>
              </a:tblGrid>
              <a:tr h="4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Remainder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121</a:t>
                      </a:r>
                      <a:r>
                        <a:rPr lang="en"/>
                        <a:t>/8=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1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15</a:t>
                      </a:r>
                      <a:r>
                        <a:rPr lang="en"/>
                        <a:t>/8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7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r>
                        <a:rPr lang="en"/>
                        <a:t>/8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1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5" name="Google Shape;325;p19"/>
          <p:cNvSpPr txBox="1"/>
          <p:nvPr/>
        </p:nvSpPr>
        <p:spPr>
          <a:xfrm>
            <a:off x="4187800" y="467100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Decimal → Hexadecimal (base 16)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228600" y="1463050"/>
            <a:ext cx="81057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Divide the decimal number by 16, and write down the remainder each time. Every digit of the remainder will form your hexadecimal number!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Example- Decimal: 1207 → Hexadecimal: ???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answer is the remainder digits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from bottom to top, written in one number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Answer: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Decimal: 1207 → Hexadecimal: </a:t>
            </a:r>
            <a:r>
              <a:rPr b="1" lang="en" sz="1800"/>
              <a:t>4A4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Digits of Hexadecimal: 0 1 2 3 4 5 6 7 8 9 A B C D E F</a:t>
            </a:r>
            <a:endParaRPr b="1" sz="1800"/>
          </a:p>
        </p:txBody>
      </p:sp>
      <p:graphicFrame>
        <p:nvGraphicFramePr>
          <p:cNvPr id="332" name="Google Shape;332;p20"/>
          <p:cNvGraphicFramePr/>
          <p:nvPr/>
        </p:nvGraphicFramePr>
        <p:xfrm>
          <a:off x="4953025" y="207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{E3F7701A-674F-477C-B0C8-138883FC90A1}</a:tableStyleId>
              </a:tblPr>
              <a:tblGrid>
                <a:gridCol w="1315725"/>
                <a:gridCol w="1315725"/>
                <a:gridCol w="1315725"/>
              </a:tblGrid>
              <a:tr h="4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Remainder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1207</a:t>
                      </a:r>
                      <a:r>
                        <a:rPr lang="en"/>
                        <a:t>/16=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7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75</a:t>
                      </a:r>
                      <a:r>
                        <a:rPr lang="en"/>
                        <a:t>/16=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11</a:t>
                      </a:r>
                      <a:r>
                        <a:rPr b="1" lang="en" sz="1700"/>
                        <a:t> → A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r>
                        <a:rPr lang="en"/>
                        <a:t>/16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4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" name="Google Shape;333;p20"/>
          <p:cNvSpPr txBox="1"/>
          <p:nvPr/>
        </p:nvSpPr>
        <p:spPr>
          <a:xfrm>
            <a:off x="5991775" y="467095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1-3 How do you convert base 2, 8, 16 numbers to base 10 numbers?</a:t>
            </a:r>
            <a:endParaRPr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515400" y="1597875"/>
            <a:ext cx="78189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Instead of dividing, now you will multiply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Each digit of any computer number system represents a certain amount, based on their base #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For example, in hexadecimal, if you see the number B, you know it represents 12 in decimal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Add up each digit based on the amount it represents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Example: What does the decimal number 25 represent?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rightmost digit represents only 1s, or (10^0)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second digit represents 10s, or (10^1)</a:t>
            </a:r>
            <a:endParaRPr sz="1700"/>
          </a:p>
        </p:txBody>
      </p:sp>
      <p:sp>
        <p:nvSpPr>
          <p:cNvPr id="340" name="Google Shape;340;p21"/>
          <p:cNvSpPr txBox="1"/>
          <p:nvPr/>
        </p:nvSpPr>
        <p:spPr>
          <a:xfrm>
            <a:off x="5680400" y="4671075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