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F0FF0C-A695-4D6D-BDED-A70A2CEC3B1D}">
  <a:tblStyle styleId="{34F0FF0C-A695-4D6D-BDED-A70A2CEC3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9d67fe7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9d67fe7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9d67fe7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9d67fe7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9d67fe7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9d67fe7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9133ea7d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9133ea7d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9133ea7d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9133ea7d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9d67fe7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9d67fe7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9d67fe71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9d67fe71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9d67fe7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9d67fe7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9133ea7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9133ea7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9133ea7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9133ea7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9133ea7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9133ea7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9133ea7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9133ea7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133ea7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9133ea7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d67fe7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d67fe7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8a5d2c55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8a5d2c55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8a5d2c55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8a5d2c55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9d67fe7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9d67fe7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lol-101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://www.lol-101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://www.lol-101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hyperlink" Target="http://www.lol-101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lol-101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lol-101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lol-101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://www.lol-101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://www.lol-101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reate.kahoot.it/share/93a63435-e352-416c-864c-3663758b9654" TargetMode="External"/><Relationship Id="rId4" Type="http://schemas.openxmlformats.org/officeDocument/2006/relationships/hyperlink" Target="http://www.lol-101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ol-101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lol-101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ol-101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www.lol-101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ol-101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lol-101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lol-101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://www.lol-101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16050" y="784700"/>
            <a:ext cx="7917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Computer Number Systems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1-4, 1-5</a:t>
            </a:r>
            <a:endParaRPr sz="4500"/>
          </a:p>
        </p:txBody>
      </p:sp>
      <p:sp>
        <p:nvSpPr>
          <p:cNvPr id="278" name="Google Shape;278;p13"/>
          <p:cNvSpPr txBox="1"/>
          <p:nvPr/>
        </p:nvSpPr>
        <p:spPr>
          <a:xfrm>
            <a:off x="742950" y="2286000"/>
            <a:ext cx="74868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ven Pro"/>
              <a:buChar char="-"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Add, subtract, multiply divide with Binary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ven Pro"/>
              <a:buChar char="-"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Solve mixed base numbers equations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136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1-4</a:t>
            </a:r>
            <a:r>
              <a:rPr b="0" lang="en"/>
              <a:t> </a:t>
            </a:r>
            <a:r>
              <a:rPr lang="en"/>
              <a:t>How do you subtract binary numbers?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474250" y="1174750"/>
            <a:ext cx="76698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Subtraction is just reversing addition!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 backwards from addition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Same rules as regular addition with decimal:</a:t>
            </a:r>
            <a:endParaRPr sz="1600"/>
          </a:p>
        </p:txBody>
      </p:sp>
      <p:pic>
        <p:nvPicPr>
          <p:cNvPr id="346" name="Google Shape;346;p22"/>
          <p:cNvPicPr preferRelativeResize="0"/>
          <p:nvPr/>
        </p:nvPicPr>
        <p:blipFill rotWithShape="1">
          <a:blip r:embed="rId3">
            <a:alphaModFix/>
          </a:blip>
          <a:srcRect b="10273" l="7838" r="35690" t="10392"/>
          <a:stretch/>
        </p:blipFill>
        <p:spPr>
          <a:xfrm>
            <a:off x="0" y="1598100"/>
            <a:ext cx="1363725" cy="35454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 txBox="1"/>
          <p:nvPr/>
        </p:nvSpPr>
        <p:spPr>
          <a:xfrm>
            <a:off x="1363725" y="2207725"/>
            <a:ext cx="77802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110-101 = ???          </a:t>
            </a: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If I do 0-1, I will get a negative number! Carry over!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10-1=1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    </a:t>
            </a:r>
            <a:endParaRPr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                           </a:t>
            </a:r>
            <a:r>
              <a:rPr lang="en" sz="1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10                10                 10               10</a:t>
            </a:r>
            <a:endParaRPr sz="1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110         11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   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   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00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 -101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b="1" lang="en" sz="1600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-10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-10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-1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01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Answer: 1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			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??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01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______________________________________________________________________________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1000-11 = ???                                         </a:t>
            </a:r>
            <a:endParaRPr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                                   </a:t>
            </a:r>
            <a:r>
              <a:rPr lang="en" sz="1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10                     10                   10                  10                  10</a:t>
            </a:r>
            <a:endParaRPr sz="1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1000      100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0      0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00      0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0     01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011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    11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   1</a:t>
            </a:r>
            <a:r>
              <a:rPr b="1" lang="en" sz="1600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    11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   11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   11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  11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    11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-    11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Answer: 101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                                                                                     1      0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1428150" y="4767675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7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7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7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136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1-4</a:t>
            </a:r>
            <a:r>
              <a:rPr b="0" lang="en"/>
              <a:t> </a:t>
            </a:r>
            <a:r>
              <a:rPr lang="en"/>
              <a:t>How do you multiply binary numbers together?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1474250" y="1174750"/>
            <a:ext cx="7669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Multiplying is even easier, because it is exactly the same as multiplying regular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Multiplying regular numbers, except the numbers only have 1s and 0s</a:t>
            </a:r>
            <a:endParaRPr sz="1600"/>
          </a:p>
        </p:txBody>
      </p:sp>
      <p:pic>
        <p:nvPicPr>
          <p:cNvPr id="355" name="Google Shape;355;p23"/>
          <p:cNvPicPr preferRelativeResize="0"/>
          <p:nvPr/>
        </p:nvPicPr>
        <p:blipFill rotWithShape="1">
          <a:blip r:embed="rId3">
            <a:alphaModFix/>
          </a:blip>
          <a:srcRect b="10273" l="7838" r="35690" t="10392"/>
          <a:stretch/>
        </p:blipFill>
        <p:spPr>
          <a:xfrm>
            <a:off x="0" y="1598100"/>
            <a:ext cx="1363725" cy="35454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/>
          <p:nvPr/>
        </p:nvSpPr>
        <p:spPr>
          <a:xfrm>
            <a:off x="1363725" y="2207725"/>
            <a:ext cx="77802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1010*1=???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1010      101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  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0      1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010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   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   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   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   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   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Answer: 1010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010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______________________________________________________________________________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1001*11 = ???                                         </a:t>
            </a:r>
            <a:endParaRPr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1001     100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1    1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01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001    100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1      1001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11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 1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1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1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 1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*    11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→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Answer: 11011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 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01       001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    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001    1001     1001     </a:t>
            </a: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1001</a:t>
            </a:r>
            <a:endParaRPr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                                                  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     </a:t>
            </a: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1001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← </a:t>
            </a:r>
            <a:r>
              <a:rPr lang="en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Now just add up</a:t>
            </a:r>
            <a:endParaRPr sz="13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1363725" y="4713975"/>
            <a:ext cx="9144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8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8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1303800" y="136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1-4</a:t>
            </a:r>
            <a:r>
              <a:rPr b="0" lang="en"/>
              <a:t> </a:t>
            </a:r>
            <a:r>
              <a:rPr lang="en"/>
              <a:t>How do you divide binary numbers?</a:t>
            </a:r>
            <a:endParaRPr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1474250" y="1174750"/>
            <a:ext cx="76698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Again, division in binary uses the same rules as regular division (decimal)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10110/10=???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10273" l="7838" r="35690" t="10392"/>
          <a:stretch/>
        </p:blipFill>
        <p:spPr>
          <a:xfrm>
            <a:off x="0" y="1598100"/>
            <a:ext cx="1363725" cy="354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/>
          <p:cNvPicPr preferRelativeResize="0"/>
          <p:nvPr/>
        </p:nvPicPr>
        <p:blipFill rotWithShape="1">
          <a:blip r:embed="rId4">
            <a:alphaModFix/>
          </a:blip>
          <a:srcRect b="0" l="16576" r="0" t="0"/>
          <a:stretch/>
        </p:blipFill>
        <p:spPr>
          <a:xfrm>
            <a:off x="2653650" y="2263625"/>
            <a:ext cx="6490350" cy="28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4"/>
          <p:cNvSpPr txBox="1"/>
          <p:nvPr/>
        </p:nvSpPr>
        <p:spPr>
          <a:xfrm>
            <a:off x="1326825" y="4777500"/>
            <a:ext cx="9144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800">
              <a:solidFill>
                <a:srgbClr val="2632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2632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www.lol-101.com</a:t>
            </a:r>
            <a:r>
              <a:rPr lang="en" sz="800">
                <a:solidFill>
                  <a:srgbClr val="2632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800">
                <a:solidFill>
                  <a:srgbClr val="2632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008950" y="2291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1011 - 101 = _____</a:t>
            </a:r>
            <a:endParaRPr/>
          </a:p>
        </p:txBody>
      </p:sp>
      <p:sp>
        <p:nvSpPr>
          <p:cNvPr id="372" name="Google Shape;372;p25"/>
          <p:cNvSpPr txBox="1"/>
          <p:nvPr/>
        </p:nvSpPr>
        <p:spPr>
          <a:xfrm>
            <a:off x="1181600" y="0"/>
            <a:ext cx="668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Practice Question</a:t>
            </a:r>
            <a:endParaRPr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(Binary calculation):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1011 - 101 = _____</a:t>
            </a:r>
            <a:endParaRPr/>
          </a:p>
        </p:txBody>
      </p:sp>
      <p:sp>
        <p:nvSpPr>
          <p:cNvPr id="373" name="Google Shape;373;p25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type="title"/>
          </p:nvPr>
        </p:nvSpPr>
        <p:spPr>
          <a:xfrm>
            <a:off x="1303800" y="598575"/>
            <a:ext cx="70305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(Binary calculation):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1011 - 101 = _____</a:t>
            </a:r>
            <a:endParaRPr/>
          </a:p>
        </p:txBody>
      </p:sp>
      <p:sp>
        <p:nvSpPr>
          <p:cNvPr id="379" name="Google Shape;379;p26"/>
          <p:cNvSpPr txBox="1"/>
          <p:nvPr/>
        </p:nvSpPr>
        <p:spPr>
          <a:xfrm>
            <a:off x="0" y="1889225"/>
            <a:ext cx="91440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1011-101=???                      </a:t>
            </a:r>
            <a:r>
              <a:rPr lang="en" sz="2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endParaRPr sz="2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 1011      101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      1</a:t>
            </a:r>
            <a:r>
              <a:rPr lang="en" sz="27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" sz="27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11     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" sz="2700" u="sng">
                <a:latin typeface="Nunito"/>
                <a:ea typeface="Nunito"/>
                <a:cs typeface="Nunito"/>
                <a:sym typeface="Nunito"/>
              </a:rPr>
              <a:t>  101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 →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700" u="sng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" sz="2700" u="sng">
                <a:latin typeface="Nunito"/>
                <a:ea typeface="Nunito"/>
                <a:cs typeface="Nunito"/>
                <a:sym typeface="Nunito"/>
              </a:rPr>
              <a:t> 101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2700" u="sng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" sz="2700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700" u="sng">
                <a:latin typeface="Nunito"/>
                <a:ea typeface="Nunito"/>
                <a:cs typeface="Nunito"/>
                <a:sym typeface="Nunito"/>
              </a:rPr>
              <a:t>01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→  </a:t>
            </a:r>
            <a:r>
              <a:rPr lang="en" sz="2700" u="sng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" sz="2700" u="sng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27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700" u="sng">
                <a:latin typeface="Nunito"/>
                <a:ea typeface="Nunito"/>
                <a:cs typeface="Nunito"/>
                <a:sym typeface="Nunito"/>
              </a:rPr>
              <a:t>01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Answer: 110</a:t>
            </a:r>
            <a:endParaRPr b="1"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        0           10          10         110</a:t>
            </a:r>
            <a:endParaRPr sz="2500"/>
          </a:p>
        </p:txBody>
      </p:sp>
      <p:sp>
        <p:nvSpPr>
          <p:cNvPr id="380" name="Google Shape;380;p26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1-5 How do you solve equations with numbers of mixed bases?</a:t>
            </a:r>
            <a:endParaRPr/>
          </a:p>
        </p:txBody>
      </p:sp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Convert each number to one common 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 your calculations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Convert answer back to the computer number system asked for</a:t>
            </a:r>
            <a:endParaRPr sz="2000"/>
          </a:p>
        </p:txBody>
      </p:sp>
      <p:sp>
        <p:nvSpPr>
          <p:cNvPr id="387" name="Google Shape;387;p27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b="0" lang="en"/>
              <a:t>1011(binary) * 99(decimal) = ??? Write your answer in </a:t>
            </a:r>
            <a:r>
              <a:rPr lang="en"/>
              <a:t>octal form.</a:t>
            </a:r>
            <a:endParaRPr/>
          </a:p>
        </p:txBody>
      </p:sp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1303800" y="1693775"/>
            <a:ext cx="70305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could convert the numbers to any base, as long as both numbers are converted to the same base. In this example, I will convert to decimal</a:t>
            </a:r>
            <a:endParaRPr sz="2000"/>
          </a:p>
        </p:txBody>
      </p:sp>
      <p:pic>
        <p:nvPicPr>
          <p:cNvPr id="394" name="Google Shape;394;p28"/>
          <p:cNvPicPr preferRelativeResize="0"/>
          <p:nvPr/>
        </p:nvPicPr>
        <p:blipFill rotWithShape="1">
          <a:blip r:embed="rId3">
            <a:alphaModFix/>
          </a:blip>
          <a:srcRect b="10273" l="7838" r="35690" t="10392"/>
          <a:stretch/>
        </p:blipFill>
        <p:spPr>
          <a:xfrm>
            <a:off x="0" y="1598100"/>
            <a:ext cx="1363725" cy="354540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8"/>
          <p:cNvSpPr txBox="1"/>
          <p:nvPr/>
        </p:nvSpPr>
        <p:spPr>
          <a:xfrm>
            <a:off x="1422175" y="2891725"/>
            <a:ext cx="77217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8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(binary) → ??? (decimal)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*(2^0) + </a:t>
            </a:r>
            <a:r>
              <a:rPr lang="en" sz="2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*(2^1) + </a:t>
            </a:r>
            <a:r>
              <a:rPr lang="en" sz="20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*(2^2) + </a:t>
            </a:r>
            <a:r>
              <a:rPr lang="en" sz="200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*(2^3) = </a:t>
            </a:r>
            <a:r>
              <a:rPr lang="en" sz="2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sz="2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sz="20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sz="200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=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11 (decimal)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Nunito"/>
                <a:ea typeface="Nunito"/>
                <a:cs typeface="Nunito"/>
                <a:sym typeface="Nunito"/>
              </a:rPr>
              <a:t>Now, we can do our math: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11*99 =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1089 (decimal)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Convert our answer to specified form, if necessary: 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1089 (decimal) → ??? (octal)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1363725" y="4724725"/>
            <a:ext cx="9144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8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8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b="0" lang="en"/>
              <a:t>1011(binary) * 99(decimal) = ??? Write your answer in </a:t>
            </a:r>
            <a:r>
              <a:rPr lang="en"/>
              <a:t>octal form. </a:t>
            </a:r>
            <a:r>
              <a:rPr b="0" lang="en"/>
              <a:t>(continued)</a:t>
            </a:r>
            <a:endParaRPr b="0"/>
          </a:p>
        </p:txBody>
      </p:sp>
      <p:pic>
        <p:nvPicPr>
          <p:cNvPr id="402" name="Google Shape;402;p29"/>
          <p:cNvPicPr preferRelativeResize="0"/>
          <p:nvPr/>
        </p:nvPicPr>
        <p:blipFill rotWithShape="1">
          <a:blip r:embed="rId3">
            <a:alphaModFix/>
          </a:blip>
          <a:srcRect b="10273" l="7838" r="35690" t="10392"/>
          <a:stretch/>
        </p:blipFill>
        <p:spPr>
          <a:xfrm>
            <a:off x="0" y="1598100"/>
            <a:ext cx="1363725" cy="354540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9"/>
          <p:cNvSpPr txBox="1"/>
          <p:nvPr/>
        </p:nvSpPr>
        <p:spPr>
          <a:xfrm>
            <a:off x="1363725" y="1598100"/>
            <a:ext cx="7780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Convert our answer to specified form, if necessary: 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1089 (decimal) → ??? (octal)</a:t>
            </a:r>
            <a:endParaRPr/>
          </a:p>
        </p:txBody>
      </p:sp>
      <p:graphicFrame>
        <p:nvGraphicFramePr>
          <p:cNvPr id="404" name="Google Shape;404;p29"/>
          <p:cNvGraphicFramePr/>
          <p:nvPr/>
        </p:nvGraphicFramePr>
        <p:xfrm>
          <a:off x="5107100" y="252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{34F0FF0C-A695-4D6D-BDED-A70A2CEC3B1D}</a:tableStyleId>
              </a:tblPr>
              <a:tblGrid>
                <a:gridCol w="1315725"/>
                <a:gridCol w="1315725"/>
                <a:gridCol w="1315725"/>
              </a:tblGrid>
              <a:tr h="4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Remainder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1089</a:t>
                      </a:r>
                      <a:r>
                        <a:rPr lang="en"/>
                        <a:t>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136</a:t>
                      </a:r>
                      <a:r>
                        <a:rPr lang="en"/>
                        <a:t>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0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17</a:t>
                      </a:r>
                      <a:r>
                        <a:rPr lang="en"/>
                        <a:t>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r>
                        <a:rPr lang="en"/>
                        <a:t>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5" name="Google Shape;405;p29"/>
          <p:cNvSpPr txBox="1"/>
          <p:nvPr/>
        </p:nvSpPr>
        <p:spPr>
          <a:xfrm>
            <a:off x="1896225" y="3152475"/>
            <a:ext cx="3069600" cy="1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Answer: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2101 (octal)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1363725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Kahoot!</a:t>
            </a:r>
            <a:endParaRPr/>
          </a:p>
        </p:txBody>
      </p:sp>
      <p:sp>
        <p:nvSpPr>
          <p:cNvPr id="412" name="Google Shape;412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https://create.kahoot.it/share/93a63435-e352-416c-864c-3663758b9654</a:t>
            </a:r>
            <a:r>
              <a:rPr lang="en"/>
              <a:t> </a:t>
            </a:r>
            <a:endParaRPr/>
          </a:p>
        </p:txBody>
      </p:sp>
      <p:sp>
        <p:nvSpPr>
          <p:cNvPr id="413" name="Google Shape;413;p30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748400" cy="4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Homework: Convert any decimal number between 100 and 999 to binary, octal, and hexadecimal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/>
              <a:t>Decimal Number: 783</a:t>
            </a:r>
            <a:endParaRPr b="0" sz="3900"/>
          </a:p>
        </p:txBody>
      </p:sp>
      <p:sp>
        <p:nvSpPr>
          <p:cNvPr id="285" name="Google Shape;285;p14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783→ Binary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0" y="1506900"/>
            <a:ext cx="91440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783/2= 391 R</a:t>
            </a:r>
            <a:r>
              <a:rPr b="1" lang="en" sz="1100"/>
              <a:t>1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391/2= 195 R</a:t>
            </a:r>
            <a:r>
              <a:rPr b="1" lang="en" sz="1100"/>
              <a:t>1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195/2= 97   R</a:t>
            </a:r>
            <a:r>
              <a:rPr b="1" lang="en" sz="1100"/>
              <a:t>1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97/2= 48      R</a:t>
            </a:r>
            <a:r>
              <a:rPr b="1" lang="en" sz="1100"/>
              <a:t>1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48/2= 24      R</a:t>
            </a:r>
            <a:r>
              <a:rPr b="1" lang="en" sz="1100"/>
              <a:t>0   </a:t>
            </a:r>
            <a:r>
              <a:rPr lang="en" sz="1100"/>
              <a:t>              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24/2= 12      R</a:t>
            </a:r>
            <a:r>
              <a:rPr b="1" lang="en" sz="1100"/>
              <a:t>0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12/2= 6         R</a:t>
            </a:r>
            <a:r>
              <a:rPr b="1" lang="en" sz="1100"/>
              <a:t>0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6/2= 3           R</a:t>
            </a:r>
            <a:r>
              <a:rPr b="1" lang="en" sz="1100"/>
              <a:t>0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3/2= 1           R</a:t>
            </a:r>
            <a:r>
              <a:rPr b="1" lang="en" sz="1100"/>
              <a:t>1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1/2</a:t>
            </a:r>
            <a:r>
              <a:rPr lang="en" sz="1100"/>
              <a:t> = 0          R</a:t>
            </a:r>
            <a:r>
              <a:rPr b="1" lang="en" sz="1100"/>
              <a:t>1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2" name="Google Shape;292;p15"/>
          <p:cNvSpPr txBox="1"/>
          <p:nvPr/>
        </p:nvSpPr>
        <p:spPr>
          <a:xfrm>
            <a:off x="2136850" y="2571750"/>
            <a:ext cx="5465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783→ Binary: 1100001111</a:t>
            </a:r>
            <a:endParaRPr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21340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783→ Octal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0" y="1442400"/>
            <a:ext cx="70305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783/8= 97 R</a:t>
            </a:r>
            <a:r>
              <a:rPr b="1" lang="en" sz="2500"/>
              <a:t>7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97/8= 12   R</a:t>
            </a:r>
            <a:r>
              <a:rPr b="1" lang="en" sz="2500"/>
              <a:t>1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12/8= 1     R</a:t>
            </a:r>
            <a:r>
              <a:rPr b="1" lang="en" sz="2500"/>
              <a:t>4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1/8= 0       R</a:t>
            </a:r>
            <a:r>
              <a:rPr b="1" lang="en" sz="2500"/>
              <a:t>1</a:t>
            </a: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/>
              <a:t> </a:t>
            </a:r>
            <a:r>
              <a:rPr lang="en" sz="4000"/>
              <a:t> </a:t>
            </a:r>
            <a:endParaRPr sz="4000"/>
          </a:p>
        </p:txBody>
      </p:sp>
      <p:sp>
        <p:nvSpPr>
          <p:cNvPr id="300" name="Google Shape;300;p16"/>
          <p:cNvSpPr txBox="1"/>
          <p:nvPr/>
        </p:nvSpPr>
        <p:spPr>
          <a:xfrm>
            <a:off x="3006650" y="1879150"/>
            <a:ext cx="56268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Nunito"/>
                <a:ea typeface="Nunito"/>
                <a:cs typeface="Nunito"/>
                <a:sym typeface="Nunito"/>
              </a:rPr>
              <a:t>783→ Octal: 1417</a:t>
            </a:r>
            <a:endParaRPr sz="3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783→ Hexadecimal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0" y="1388700"/>
            <a:ext cx="70305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783/16= 48 R15→</a:t>
            </a:r>
            <a:r>
              <a:rPr b="1" lang="en" sz="2000"/>
              <a:t> F 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48/16= 3 R</a:t>
            </a:r>
            <a:r>
              <a:rPr b="1" lang="en" sz="2000"/>
              <a:t>0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3/16= 0 R</a:t>
            </a:r>
            <a:r>
              <a:rPr b="1" lang="en" sz="2000"/>
              <a:t>3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		783→ Hexadecimal: 30F</a:t>
            </a:r>
            <a:endParaRPr sz="2600"/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3">
            <a:alphaModFix/>
          </a:blip>
          <a:srcRect b="3128" l="9666" r="33373" t="0"/>
          <a:stretch/>
        </p:blipFill>
        <p:spPr>
          <a:xfrm>
            <a:off x="6749617" y="0"/>
            <a:ext cx="23943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from Last Meeting: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Computer number systems are special numeric systems with different bases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Helps store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Convert base 2, 8, 16 to decimal (base 10)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Convert decimal (base 10) to base 2, 8, 16</a:t>
            </a:r>
            <a:endParaRPr sz="2500"/>
          </a:p>
        </p:txBody>
      </p:sp>
      <p:sp>
        <p:nvSpPr>
          <p:cNvPr id="316" name="Google Shape;316;p18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1-2 How do you convert base 10 numbers to base 2, 8, 16?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582900" y="1597875"/>
            <a:ext cx="77514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Divide the decimal number by the base #, and write down the remainder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Continue dividing the same decimal number until the decimal number is 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All the digits of the remainder will form the specific number you are looking for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23" name="Google Shape;323;p19"/>
          <p:cNvSpPr txBox="1"/>
          <p:nvPr/>
        </p:nvSpPr>
        <p:spPr>
          <a:xfrm>
            <a:off x="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1-3 How do you convert base 2, 8, 16 numbers to base 10 numbers?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515400" y="1597875"/>
            <a:ext cx="78189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Instead of dividing, now you will multiply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Each digit of any computer number system represents a certain amount, based on their base #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For example, in hexadecimal, if you see the number B, you know it represents 12 in decimal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Add up each digit based on the amount it represents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Example: What does the decimal number 25 represent?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rightmost digit represents only 1s, or (10^0)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second digit represents 10s, or (10^1)</a:t>
            </a:r>
            <a:endParaRPr sz="1700"/>
          </a:p>
        </p:txBody>
      </p:sp>
      <p:sp>
        <p:nvSpPr>
          <p:cNvPr id="330" name="Google Shape;330;p20"/>
          <p:cNvSpPr txBox="1"/>
          <p:nvPr/>
        </p:nvSpPr>
        <p:spPr>
          <a:xfrm>
            <a:off x="5742450" y="462810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136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1-4</a:t>
            </a:r>
            <a:r>
              <a:rPr b="0" lang="en"/>
              <a:t> </a:t>
            </a:r>
            <a:r>
              <a:rPr lang="en"/>
              <a:t>How do you add binary numbers together?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474250" y="1174750"/>
            <a:ext cx="76698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Binary only has 2 numbers, so 0 → 1→ 10→ 11→ 100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0+1=1, 1+1=10, 1+1+1 = (1+1)+1 = (10)+1 = 11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add, you would use similar carry-over rules, just like regular addition in decimal:</a:t>
            </a:r>
            <a:endParaRPr sz="1600"/>
          </a:p>
        </p:txBody>
      </p:sp>
      <p:pic>
        <p:nvPicPr>
          <p:cNvPr id="337" name="Google Shape;337;p21"/>
          <p:cNvPicPr preferRelativeResize="0"/>
          <p:nvPr/>
        </p:nvPicPr>
        <p:blipFill rotWithShape="1">
          <a:blip r:embed="rId3">
            <a:alphaModFix/>
          </a:blip>
          <a:srcRect b="10273" l="7838" r="35690" t="10392"/>
          <a:stretch/>
        </p:blipFill>
        <p:spPr>
          <a:xfrm>
            <a:off x="0" y="1597875"/>
            <a:ext cx="1363725" cy="35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/>
        </p:nvSpPr>
        <p:spPr>
          <a:xfrm>
            <a:off x="1363725" y="2351625"/>
            <a:ext cx="77802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101+110 = ???                        </a:t>
            </a: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Doesn’t 1+1 = 10 though??</a:t>
            </a:r>
            <a:endParaRPr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110         11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   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        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 +101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+10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+1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b="1" lang="en" sz="1600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01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01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Answer: 1011 ✅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			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      </a:t>
            </a: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??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11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11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__________________________________________________________________________________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11001+1010 = ???                                          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1               1</a:t>
            </a:r>
            <a:endParaRPr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11010       1101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    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110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0      11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10       1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010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1010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+1001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+ 100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+ 10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+ 1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01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 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001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</a:t>
            </a:r>
            <a:r>
              <a:rPr lang="en" sz="1600" u="sng">
                <a:latin typeface="Nunito"/>
                <a:ea typeface="Nunito"/>
                <a:cs typeface="Nunito"/>
                <a:sym typeface="Nunito"/>
              </a:rPr>
              <a:t>+ 1001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Answer: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100011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✅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                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            1            1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1          011          </a:t>
            </a: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011   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0011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1363725" y="4628325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2020 Legion of Learners. All Rights Reserved.</a:t>
            </a:r>
            <a:endParaRPr sz="100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www.lol-101.com</a:t>
            </a:r>
            <a:r>
              <a:rPr lang="en" sz="100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