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AF3C4A-F8BB-4497-8AD6-F9E044A3BE63}">
  <a:tblStyle styleId="{39AF3C4A-F8BB-4497-8AD6-F9E044A3B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a883e4d6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a883e4d6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a883e4d6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a883e4d6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a883e4d6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a883e4d6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a883e4d6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a883e4d6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83e4d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883e4d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883e4d6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a883e4d6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a883e4d6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a883e4d6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883e4d6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883e4d6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883e4d6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883e4d6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883e4d6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883e4d6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883e4d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a883e4d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883e4d6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a883e4d6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ol-101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ol-101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lol-101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ol-101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lol-101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ol-101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ol-101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ol-101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ol-101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ol-101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ol-101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ol-101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lol-101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Bit-String Flicking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in 2 bits and outputs true if at least 1 input is true; otherwise it outputs false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OR 0 =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OR 0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OR 1 = 1</a:t>
            </a:r>
            <a:endParaRPr sz="1600"/>
          </a:p>
        </p:txBody>
      </p:sp>
      <p:graphicFrame>
        <p:nvGraphicFramePr>
          <p:cNvPr id="343" name="Google Shape;343;p22"/>
          <p:cNvGraphicFramePr/>
          <p:nvPr/>
        </p:nvGraphicFramePr>
        <p:xfrm>
          <a:off x="5977275" y="26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" name="Google Shape;344;p22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in 2 bits and outputs true if they are different; otherwise it outputs false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XOR 1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XOR 0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XOR 1 =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XOR 0 = 0</a:t>
            </a:r>
            <a:endParaRPr sz="1600"/>
          </a:p>
        </p:txBody>
      </p:sp>
      <p:graphicFrame>
        <p:nvGraphicFramePr>
          <p:cNvPr id="351" name="Google Shape;351;p23"/>
          <p:cNvGraphicFramePr/>
          <p:nvPr/>
        </p:nvGraphicFramePr>
        <p:xfrm>
          <a:off x="5977275" y="26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23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do these on bit-strings?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Treat every single bit in the string separately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Operations that take in 2 bits will take in 2 bit-strings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NOT operation operates on every individual bit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(10011) = 01100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OR operation operates on every individual bit from both strings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10001 OR 11100 = 11101</a:t>
            </a:r>
            <a:endParaRPr sz="1600"/>
          </a:p>
        </p:txBody>
      </p:sp>
      <p:sp>
        <p:nvSpPr>
          <p:cNvPr id="359" name="Google Shape;359;p24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07000" y="2114588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these: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514800" y="2748688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10110 AND 10011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00111 OR 11000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(10011)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01101 XOR 00111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(NOT (01100)) OR 10011</a:t>
            </a:r>
            <a:endParaRPr sz="1600"/>
          </a:p>
        </p:txBody>
      </p:sp>
      <p:graphicFrame>
        <p:nvGraphicFramePr>
          <p:cNvPr id="366" name="Google Shape;366;p25"/>
          <p:cNvGraphicFramePr/>
          <p:nvPr/>
        </p:nvGraphicFramePr>
        <p:xfrm>
          <a:off x="2861843" y="3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7" name="Google Shape;367;p25"/>
          <p:cNvGraphicFramePr/>
          <p:nvPr/>
        </p:nvGraphicFramePr>
        <p:xfrm>
          <a:off x="6054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1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25"/>
          <p:cNvGraphicFramePr/>
          <p:nvPr/>
        </p:nvGraphicFramePr>
        <p:xfrm>
          <a:off x="6054200" y="27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25"/>
          <p:cNvSpPr txBox="1"/>
          <p:nvPr/>
        </p:nvSpPr>
        <p:spPr>
          <a:xfrm>
            <a:off x="2819343" y="57700"/>
            <a:ext cx="873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6102375" y="57700"/>
            <a:ext cx="1154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5931350" y="2419350"/>
            <a:ext cx="2052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XOR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bit-string?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Computers talk in 1’s and 0’s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</a:t>
            </a:r>
            <a:r>
              <a:rPr lang="en" sz="1600"/>
              <a:t>ese can be referred to as booleans, logic, binary, or bits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bit is a 1 or a 0: like a digit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bit string is a string of bits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Eg: 10010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looks like binary but they don’t store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can be used to store multiple true/false values, maintaining sets, or multiplying/dividing powers of 2 (although we don’t really get into their usage)</a:t>
            </a:r>
            <a:endParaRPr sz="1600"/>
          </a:p>
        </p:txBody>
      </p:sp>
      <p:sp>
        <p:nvSpPr>
          <p:cNvPr id="285" name="Google Shape;285;p14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flicking?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in math, there are operations you can do on bit-strings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Logical operators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Shift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Circulate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Logical operators show up all the time throughout this course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Shift and circulate are mostly unique to bit-strings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learn what they are and how to calculate with them</a:t>
            </a:r>
            <a:endParaRPr sz="1600"/>
          </a:p>
        </p:txBody>
      </p:sp>
      <p:sp>
        <p:nvSpPr>
          <p:cNvPr id="292" name="Google Shape;292;p15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602309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Notation: [direction]SHIFT-[amount]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RSHIFT-2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LSHIFT-1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Move the entire bit string by the amount specified and in the specified direction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Disregard the bits that shifted off the string and replace the empty bits with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RSHIFT-2(10011) = 00100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LSHIFT-3(11111) = 11000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RSHIFT-1(10000) = 01000</a:t>
            </a:r>
            <a:endParaRPr sz="1600"/>
          </a:p>
        </p:txBody>
      </p:sp>
      <p:sp>
        <p:nvSpPr>
          <p:cNvPr id="299" name="Google Shape;299;p16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Circulate/Rotate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602309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Notation: [direction]CIRC-[amount]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RCIRC-2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LCIRC-3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Move the entire bit string by the amount specified and in the specified direction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Move the bits that shifted off the string to the front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RCIRC-2(10011) = 11100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LCIRC-3(01101) = 01011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RCIRC-1(10000) = 01000</a:t>
            </a:r>
            <a:endParaRPr sz="1600"/>
          </a:p>
        </p:txBody>
      </p:sp>
      <p:sp>
        <p:nvSpPr>
          <p:cNvPr id="306" name="Google Shape;306;p17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these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RSHIFT-1(01110)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LSHIFT-2( RCIRC-3 (10010)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LSHIFT-2( RSHIFT-2 (01110)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LCIRC-3 ( RCIRC-3 (01110)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LCIRC-1 (LSHIFT-2 (RCIRC-5 (RSHIFT-2 (11001)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important in many other topics we will cover. Remember them!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take in 1 or 2 bits and output 1 bit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XOR</a:t>
            </a:r>
            <a:endParaRPr sz="1600"/>
          </a:p>
        </p:txBody>
      </p:sp>
      <p:sp>
        <p:nvSpPr>
          <p:cNvPr id="320" name="Google Shape;320;p19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in 1 bit (1 or 0) and outputs the inverse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becomes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becomes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NOT(0)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NOT(1) = 0</a:t>
            </a:r>
            <a:endParaRPr sz="1600"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7250475" y="32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723650"/>
                <a:gridCol w="72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20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98750" y="487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in 2 bits and outputs true (1) if both inputs are true; otherwise it outputs false (0)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AND 0 =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 AND 0 =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AND 1 = 1</a:t>
            </a:r>
            <a:endParaRPr sz="1600"/>
          </a:p>
        </p:txBody>
      </p:sp>
      <p:graphicFrame>
        <p:nvGraphicFramePr>
          <p:cNvPr id="335" name="Google Shape;335;p21"/>
          <p:cNvGraphicFramePr/>
          <p:nvPr/>
        </p:nvGraphicFramePr>
        <p:xfrm>
          <a:off x="6152050" y="25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{39AF3C4A-F8BB-4497-8AD6-F9E044A3BE63}</a:tableStyleId>
              </a:tblPr>
              <a:tblGrid>
                <a:gridCol w="964875"/>
                <a:gridCol w="964875"/>
                <a:gridCol w="96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" name="Google Shape;336;p21"/>
          <p:cNvSpPr txBox="1"/>
          <p:nvPr/>
        </p:nvSpPr>
        <p:spPr>
          <a:xfrm>
            <a:off x="5382000" y="4725900"/>
            <a:ext cx="376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