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8" d="100"/>
          <a:sy n="118"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12/21/2020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3.2-Plot-the-clusters-on-a-Map-of-the-Toronto-and-Super-Impose-the-best-location-of-a-Stor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cocl.us/Geospatial_data"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 Id="rId5" Type="http://schemas.openxmlformats.org/officeDocument/2006/relationships/hyperlink" Target="https://www12.statcan.gc.ca/census-recensement/2016/dp-pd/prof/search-recherche/change-geo.cfm?Lang=E&amp;Geo1=FSA" TargetMode="External"/><Relationship Id="rId4" Type="http://schemas.openxmlformats.org/officeDocument/2006/relationships/hyperlink" Target="https://www12.statcan.gc.ca/census-recensement/2016/dp-pd/hlt-fst/pd-pl/Tables/File.cfm?T=1201&amp;SR=1&amp;RPP=9999&amp;PR=0&amp;CMA=0&amp;CSD=0&amp;S=22&amp;O=A&amp;Lang=Eng&amp;OFT=CS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3323987"/>
          </a:xfrm>
          <a:prstGeom prst="rect">
            <a:avLst/>
          </a:prstGeom>
          <a:noFill/>
        </p:spPr>
        <p:txBody>
          <a:bodyPr wrap="square" rtlCol="0">
            <a:spAutoFit/>
          </a:bodyPr>
          <a:lstStyle/>
          <a:p>
            <a:r>
              <a:rPr lang="en-CA" b="1" dirty="0"/>
              <a:t>Methodology cont’d:</a:t>
            </a:r>
          </a:p>
          <a:p>
            <a:r>
              <a:rPr lang="en-CA" b="1" dirty="0"/>
              <a:t>3. Cluster 2 Contains the highest cluster density. We need to find the geographic centroid for this cluster. This is the optimum location for a new Restaurant Supply Store.</a:t>
            </a:r>
            <a:br>
              <a:rPr lang="en-CA" b="1" dirty="0"/>
            </a:br>
            <a:endParaRPr lang="en-CA" b="1" dirty="0"/>
          </a:p>
          <a:p>
            <a:r>
              <a:rPr lang="en-CA" dirty="0"/>
              <a:t>Here we take the average latitude and longitude to be the centroid.</a:t>
            </a:r>
          </a:p>
          <a:p>
            <a:r>
              <a:rPr lang="en-CA" b="1" dirty="0"/>
              <a:t>3.1 Install </a:t>
            </a:r>
            <a:r>
              <a:rPr lang="en-CA" b="1" dirty="0" err="1"/>
              <a:t>opencage</a:t>
            </a:r>
            <a:r>
              <a:rPr lang="en-CA" b="1" dirty="0"/>
              <a:t> to reverse lookup the coordinates</a:t>
            </a:r>
          </a:p>
          <a:p>
            <a:r>
              <a:rPr lang="en-CA" dirty="0" err="1"/>
              <a:t>Opencage</a:t>
            </a:r>
            <a:r>
              <a:rPr lang="en-CA" dirty="0"/>
              <a:t> allows me to reverse lookup the geo coordinates. </a:t>
            </a:r>
          </a:p>
          <a:p>
            <a:br>
              <a:rPr lang="en-CA" dirty="0"/>
            </a:br>
            <a:r>
              <a:rPr lang="en-CA" b="1" dirty="0"/>
              <a:t>* Key Observation: This is the optimum location for a new Restaurant Supply Store.*</a:t>
            </a:r>
            <a:endParaRPr lang="en-CA" dirty="0"/>
          </a:p>
          <a:p>
            <a:r>
              <a:rPr lang="en-CA" b="1" dirty="0"/>
              <a:t>3.2 Plot the clusters on a Map of the Toronto and Super Impose the best location of a Store</a:t>
            </a:r>
            <a:r>
              <a:rPr lang="en-CA" b="1" dirty="0">
                <a:hlinkClick r:id="rId2"/>
              </a:rPr>
              <a:t>¶</a:t>
            </a:r>
            <a:endParaRPr lang="en-CA" b="1" dirty="0"/>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107996"/>
          </a:xfrm>
          <a:prstGeom prst="rect">
            <a:avLst/>
          </a:prstGeom>
          <a:noFill/>
        </p:spPr>
        <p:txBody>
          <a:bodyPr wrap="square" rtlCol="0">
            <a:spAutoFit/>
          </a:bodyPr>
          <a:lstStyle/>
          <a:p>
            <a:r>
              <a:rPr lang="en-US" b="1" dirty="0"/>
              <a:t>Results:</a:t>
            </a:r>
          </a:p>
          <a:p>
            <a:r>
              <a:rPr lang="en-US" b="1" dirty="0"/>
              <a:t>4.1 Plot the clusters on a Map of the Toronto and Super Impose the best location of a Store</a:t>
            </a:r>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1938992"/>
          </a:xfrm>
          <a:prstGeom prst="rect">
            <a:avLst/>
          </a:prstGeom>
          <a:noFill/>
        </p:spPr>
        <p:txBody>
          <a:bodyPr wrap="square" rtlCol="0">
            <a:spAutoFit/>
          </a:bodyPr>
          <a:lstStyle/>
          <a:p>
            <a:r>
              <a:rPr lang="en-US" b="1" dirty="0"/>
              <a:t>Results Cont’d:</a:t>
            </a:r>
          </a:p>
          <a:p>
            <a:endParaRPr lang="en-US" b="1" dirty="0"/>
          </a:p>
          <a:p>
            <a:r>
              <a:rPr lang="en-US" b="1" dirty="0"/>
              <a:t>4.2 Exact Address of desired Location</a:t>
            </a:r>
          </a:p>
          <a:p>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5816977"/>
          </a:xfrm>
          <a:prstGeom prst="rect">
            <a:avLst/>
          </a:prstGeom>
          <a:noFill/>
        </p:spPr>
        <p:txBody>
          <a:bodyPr wrap="square" rtlCol="0">
            <a:spAutoFit/>
          </a:bodyPr>
          <a:lstStyle/>
          <a:p>
            <a:r>
              <a:rPr lang="en-CA" b="1" dirty="0"/>
              <a:t>Discussion:</a:t>
            </a:r>
          </a:p>
          <a:p>
            <a:r>
              <a:rPr lang="en-CA" b="1" dirty="0"/>
              <a:t>5.1 Explaining the results</a:t>
            </a:r>
          </a:p>
          <a:p>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p>
          <a:p>
            <a:r>
              <a:rPr lang="en-CA" dirty="0"/>
              <a:t>When we built our </a:t>
            </a:r>
            <a:r>
              <a:rPr lang="en-CA" dirty="0" err="1"/>
              <a:t>our</a:t>
            </a:r>
            <a:r>
              <a:rPr lang="en-CA" dirty="0"/>
              <a:t> K-Means dataset we used Silhouette analysis to tell us there was a lot of similarity between neighborhoods and the most common restaurants contained with in. Really there was only 2 types of cluster or neighborhoods in greater Toronto. The vast majority of those were in 1 cluster. So Toronto restaurants might be many but they are very homogeneously located near the center of Toronto.</a:t>
            </a:r>
          </a:p>
          <a:p>
            <a:r>
              <a:rPr lang="en-CA" dirty="0"/>
              <a:t>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Conclusion:</a:t>
            </a:r>
          </a:p>
          <a:p>
            <a:r>
              <a:rPr lang="en-CA" dirty="0"/>
              <a:t>I feel confident with the recommendation I have given my friend as it is backed up with demonstrated data analysis. While nothing can ever be 100% certain he will certainly be better informed than he was prior to asking for my help.</a:t>
            </a:r>
          </a:p>
          <a:p>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id="{94BDA45B-82FD-418A-ADFD-DA5C02E2C3B3}"/>
              </a:ext>
            </a:extLst>
          </p:cNvPr>
          <p:cNvSpPr txBox="1"/>
          <p:nvPr/>
        </p:nvSpPr>
        <p:spPr>
          <a:xfrm>
            <a:off x="763726" y="1192696"/>
            <a:ext cx="8587409" cy="1938992"/>
          </a:xfrm>
          <a:prstGeom prst="rect">
            <a:avLst/>
          </a:prstGeom>
          <a:noFill/>
        </p:spPr>
        <p:txBody>
          <a:bodyPr wrap="square" rtlCol="0">
            <a:spAutoFit/>
          </a:bodyPr>
          <a:lstStyle/>
          <a:p>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pic>
        <p:nvPicPr>
          <p:cNvPr id="6" name="Picture Placeholder 5" descr="A person wearing a suit and tie sitting down&#10;&#10;Description generated with very high confidence">
            <a:extLst>
              <a:ext uri="{FF2B5EF4-FFF2-40B4-BE49-F238E27FC236}">
                <a16:creationId xmlns:a16="http://schemas.microsoft.com/office/drawing/2014/main" id="{A984D790-6979-4F9C-A779-5E3FC8CC0400}"/>
              </a:ext>
            </a:extLst>
          </p:cNvPr>
          <p:cNvPicPr>
            <a:picLocks noGrp="1" noChangeAspect="1"/>
          </p:cNvPicPr>
          <p:nvPr>
            <p:ph type="pic" idx="1"/>
          </p:nvPr>
        </p:nvPicPr>
        <p:blipFill>
          <a:blip r:embed="rId2"/>
          <a:srcRect l="30861" r="30861"/>
          <a:stretch>
            <a:fillRect/>
          </a:stretch>
        </p:blipFill>
        <p:spPr/>
      </p:pic>
      <p:sp>
        <p:nvSpPr>
          <p:cNvPr id="4" name="Text Placeholder 3">
            <a:extLst>
              <a:ext uri="{FF2B5EF4-FFF2-40B4-BE49-F238E27FC236}">
                <a16:creationId xmlns:a16="http://schemas.microsoft.com/office/drawing/2014/main" id="{D310AAB2-7179-4D49-AEAA-3034C24CDF41}"/>
              </a:ext>
            </a:extLst>
          </p:cNvPr>
          <p:cNvSpPr>
            <a:spLocks noGrp="1"/>
          </p:cNvSpPr>
          <p:nvPr>
            <p:ph type="body" sz="half" idx="2"/>
          </p:nvPr>
        </p:nvSpPr>
        <p:spPr>
          <a:xfrm>
            <a:off x="4722812" y="1021667"/>
            <a:ext cx="6021388" cy="5029200"/>
          </a:xfrm>
        </p:spPr>
        <p:txBody>
          <a:bodyPr>
            <a:normAutofit fontScale="62500" lnSpcReduction="20000"/>
          </a:bodyPr>
          <a:lstStyle/>
          <a:p>
            <a:r>
              <a:rPr lang="en-CA" dirty="0"/>
              <a:t>Which neighborhood should my friend open his new Restaurant Supply store in Toronto? </a:t>
            </a:r>
            <a:br>
              <a:rPr lang="en-CA" dirty="0"/>
            </a:br>
            <a:r>
              <a:rPr lang="en-CA" dirty="0"/>
              <a:t>He wants to ensure steady and sustainable business.</a:t>
            </a:r>
          </a:p>
          <a:p>
            <a:r>
              <a:rPr lang="en-CA" b="1" dirty="0"/>
              <a:t>Requirements:</a:t>
            </a:r>
            <a:endParaRPr lang="en-CA" dirty="0"/>
          </a:p>
          <a:p>
            <a:r>
              <a:rPr lang="en-CA" b="1" dirty="0"/>
              <a:t>1. Store needs to be strategically located inside the biggest concentration of restaurants in Toronto area.</a:t>
            </a:r>
            <a:endParaRPr lang="en-CA" dirty="0"/>
          </a:p>
          <a:p>
            <a:r>
              <a:rPr lang="en-CA" b="1" dirty="0"/>
              <a:t>2. Confirm any assumption by means of modeling and testing the data. Specifically, visually cluster common restaurants in Toronto by neighborhood.</a:t>
            </a:r>
            <a:endParaRPr lang="en-CA" dirty="0"/>
          </a:p>
          <a:p>
            <a:r>
              <a:rPr lang="en-CA" b="1" dirty="0"/>
              <a:t>3. Additionally determine that a good number people can frequent these restaurants with sustainable frequency inside these neighborhoods.</a:t>
            </a:r>
            <a:endParaRPr lang="en-CA" dirty="0"/>
          </a:p>
          <a:p>
            <a:r>
              <a:rPr lang="en-CA" dirty="0"/>
              <a:t>a.) Is the neighborhood populous?</a:t>
            </a:r>
          </a:p>
          <a:p>
            <a:r>
              <a:rPr lang="en-CA" dirty="0"/>
              <a:t>b.) Is the neighborhood average salary close to the Canadian National Average?</a:t>
            </a:r>
          </a:p>
          <a:p>
            <a:r>
              <a:rPr lang="en-CA" dirty="0"/>
              <a:t>My friend wants to be able to judge which neighborhoods also may be poised to grow in restaurant numbers in coming years.</a:t>
            </a:r>
          </a:p>
          <a:p>
            <a:r>
              <a:rPr lang="en-CA" dirty="0"/>
              <a:t>Locating his new store according to these requirements will ensure the following:</a:t>
            </a:r>
          </a:p>
          <a:p>
            <a:pPr lvl="0"/>
            <a:r>
              <a:rPr lang="en-CA" dirty="0"/>
              <a:t>lowest cost for delivery</a:t>
            </a:r>
          </a:p>
          <a:p>
            <a:pPr lvl="0"/>
            <a:r>
              <a:rPr lang="en-CA" dirty="0"/>
              <a:t>shortest travel time to his store for his clients</a:t>
            </a:r>
          </a:p>
          <a:p>
            <a:pPr lvl="0"/>
            <a:r>
              <a:rPr lang="en-CA" dirty="0"/>
              <a:t>overall lower run costs</a:t>
            </a:r>
          </a:p>
          <a:p>
            <a:pPr lvl="0"/>
            <a:r>
              <a:rPr lang="en-CA" dirty="0"/>
              <a:t>increase in overall business</a:t>
            </a:r>
          </a:p>
          <a:p>
            <a:pPr lvl="0"/>
            <a:r>
              <a:rPr lang="en-CA" dirty="0"/>
              <a:t>overall greater customer satisfaction</a:t>
            </a:r>
          </a:p>
          <a:p>
            <a:r>
              <a:rPr lang="en-CA" dirty="0"/>
              <a:t> </a:t>
            </a:r>
          </a:p>
          <a:p>
            <a:endParaRPr lang="en-CA" dirty="0"/>
          </a:p>
        </p:txBody>
      </p:sp>
    </p:spTree>
    <p:extLst>
      <p:ext uri="{BB962C8B-B14F-4D97-AF65-F5344CB8AC3E}">
        <p14:creationId xmlns:p14="http://schemas.microsoft.com/office/powerpoint/2010/main"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861391" y="274290"/>
            <a:ext cx="9965635" cy="5386090"/>
          </a:xfrm>
          <a:prstGeom prst="rect">
            <a:avLst/>
          </a:prstGeom>
          <a:noFill/>
        </p:spPr>
        <p:txBody>
          <a:bodyPr wrap="square" rtlCol="0">
            <a:spAutoFit/>
          </a:bodyPr>
          <a:lstStyle/>
          <a:p>
            <a:r>
              <a:rPr lang="en-CA" sz="2000" b="1" dirty="0">
                <a:latin typeface="+mj-lt"/>
                <a:cs typeface="Calibri Light" panose="020F0302020204030204" pitchFamily="34" charset="0"/>
              </a:rPr>
              <a:t>Data:</a:t>
            </a:r>
          </a:p>
          <a:p>
            <a:r>
              <a:rPr lang="en-CA" sz="1200" b="1" i="1" dirty="0">
                <a:latin typeface="Calibri Light" panose="020F0302020204030204" pitchFamily="34" charset="0"/>
                <a:cs typeface="Calibri Light" panose="020F0302020204030204" pitchFamily="34" charset="0"/>
              </a:rPr>
              <a:t>1. Load all the Data from all the various sources.</a:t>
            </a:r>
          </a:p>
          <a:p>
            <a:r>
              <a:rPr lang="en-CA" sz="1200" b="1" i="1" dirty="0">
                <a:latin typeface="Calibri Light" panose="020F0302020204030204" pitchFamily="34" charset="0"/>
                <a:cs typeface="Calibri Light" panose="020F0302020204030204" pitchFamily="34" charset="0"/>
              </a:rPr>
              <a:t>1.1 Toronto neighborhoods broken down by postal code</a:t>
            </a:r>
          </a:p>
          <a:p>
            <a:r>
              <a:rPr lang="en-CA" sz="1200" u="sng" dirty="0">
                <a:latin typeface="Calibri Light" panose="020F0302020204030204" pitchFamily="34" charset="0"/>
                <a:cs typeface="Calibri Light" panose="020F0302020204030204" pitchFamily="34" charset="0"/>
                <a:hlinkClick r:id="rId2"/>
              </a:rPr>
              <a:t>https://en.wikipedia.org/wiki/List_of_postal_codes_of_Canada:_M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Here I used </a:t>
            </a:r>
            <a:r>
              <a:rPr lang="en-CA" sz="1200" dirty="0" err="1">
                <a:latin typeface="Calibri Light" panose="020F0302020204030204" pitchFamily="34" charset="0"/>
                <a:cs typeface="Calibri Light" panose="020F0302020204030204" pitchFamily="34" charset="0"/>
              </a:rPr>
              <a:t>BeautifulSoup</a:t>
            </a:r>
            <a:r>
              <a:rPr lang="en-CA" sz="1200" dirty="0">
                <a:latin typeface="Calibri Light" panose="020F0302020204030204" pitchFamily="34" charset="0"/>
                <a:cs typeface="Calibri Light" panose="020F0302020204030204" pitchFamily="34" charset="0"/>
              </a:rPr>
              <a:t> to scrape the wiki page to extract a working list of Toronto Neighborhoods sorted by postal code.</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1.1.1 Load Toronto geospatial coordinates and merge to Toronto Postal Code Data</a:t>
            </a:r>
          </a:p>
          <a:p>
            <a:r>
              <a:rPr lang="en-CA" sz="1200" u="sng" dirty="0">
                <a:latin typeface="Calibri Light" panose="020F0302020204030204" pitchFamily="34" charset="0"/>
                <a:cs typeface="Calibri Light" panose="020F0302020204030204" pitchFamily="34" charset="0"/>
                <a:hlinkClick r:id="rId3"/>
              </a:rPr>
              <a:t>http://cocl.us/Geospatial_data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Next, I joined geo spatial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 Toronto neighborhoods populations broken down by postal code</a:t>
            </a:r>
          </a:p>
          <a:p>
            <a:r>
              <a:rPr lang="en-CA" sz="1200" u="sng" dirty="0">
                <a:latin typeface="Calibri Light" panose="020F0302020204030204" pitchFamily="34" charset="0"/>
                <a:cs typeface="Calibri Light" panose="020F0302020204030204" pitchFamily="34" charset="0"/>
                <a:hlinkClick r:id="rId4"/>
              </a:rPr>
              <a:t>https://www12.statcan.gc.ca/census-recensement/2016/dp-pd/hlt-fst/pd-pl/Tables/File.cfm?T=1201&amp;SR=1&amp;RPP=9999&amp;PR=0&amp;CMA=0&amp;CSD=0&amp;S=22&amp;O=A&amp;Lang=Eng&amp;OFT=CSV</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Use Pandas to grab the 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1.2.1 Merge Toronto Neighbourhood populations data with Toronto Postal Code data</a:t>
            </a:r>
          </a:p>
          <a:p>
            <a:r>
              <a:rPr lang="en-CA" sz="1200" dirty="0">
                <a:latin typeface="Calibri Light" panose="020F0302020204030204" pitchFamily="34" charset="0"/>
                <a:cs typeface="Calibri Light" panose="020F0302020204030204" pitchFamily="34" charset="0"/>
              </a:rPr>
              <a:t>Next, I joined population data to the Toronto Data.</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 Toronto neighborhoods average after tax income broken down by postal code</a:t>
            </a:r>
          </a:p>
          <a:p>
            <a:r>
              <a:rPr lang="en-CA" sz="1200" dirty="0">
                <a:latin typeface="Calibri Light" panose="020F0302020204030204" pitchFamily="34" charset="0"/>
                <a:cs typeface="Calibri Light" panose="020F0302020204030204" pitchFamily="34" charset="0"/>
              </a:rPr>
              <a:t>Here we must manually download these from Stats Canada and load them.</a:t>
            </a:r>
            <a:br>
              <a:rPr lang="en-CA" sz="1200" dirty="0">
                <a:latin typeface="Calibri Light" panose="020F0302020204030204" pitchFamily="34" charset="0"/>
                <a:cs typeface="Calibri Light" panose="020F0302020204030204" pitchFamily="34" charset="0"/>
              </a:rPr>
            </a:br>
            <a:r>
              <a:rPr lang="en-CA" sz="1200" u="sng" dirty="0">
                <a:latin typeface="Calibri Light" panose="020F0302020204030204" pitchFamily="34" charset="0"/>
                <a:cs typeface="Calibri Light" panose="020F0302020204030204" pitchFamily="34" charset="0"/>
                <a:hlinkClick r:id="rId5"/>
              </a:rPr>
              <a:t>https://www12.statcan.gc.ca/census-recensement/2016/dp-pd/prof/search-recherche/change-geo.cfm?Lang=E&amp;Geo1=FSA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to_geo_space.csv</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1.3.1 Merge Toronto Neighbourhood income data with Toronto Postal Code data</a:t>
            </a:r>
          </a:p>
          <a:p>
            <a:r>
              <a:rPr lang="en-CA" sz="1200" dirty="0">
                <a:latin typeface="Calibri Light" panose="020F0302020204030204" pitchFamily="34" charset="0"/>
                <a:cs typeface="Calibri Light" panose="020F0302020204030204" pitchFamily="34" charset="0"/>
              </a:rPr>
              <a:t>Next, I joined income data to the Toronto Data.</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At this time I also saved a copy of the data set as my friend had asked for it in his list of requirements.</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See: TO_Affluence.csv</a:t>
            </a:r>
          </a:p>
        </p:txBody>
      </p:sp>
    </p:spTree>
    <p:extLst>
      <p:ext uri="{BB962C8B-B14F-4D97-AF65-F5344CB8AC3E}">
        <p14:creationId xmlns:p14="http://schemas.microsoft.com/office/powerpoint/2010/main"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52939" y="490330"/>
            <a:ext cx="9965635" cy="1384995"/>
          </a:xfrm>
          <a:prstGeom prst="rect">
            <a:avLst/>
          </a:prstGeom>
          <a:noFill/>
        </p:spPr>
        <p:txBody>
          <a:bodyPr wrap="square" rtlCol="0">
            <a:spAutoFit/>
          </a:bodyPr>
          <a:lstStyle/>
          <a:p>
            <a:r>
              <a:rPr lang="en-CA" b="1" dirty="0"/>
              <a:t>Methodology cont’d:</a:t>
            </a:r>
          </a:p>
          <a:p>
            <a:r>
              <a:rPr lang="en-CA" b="1" dirty="0"/>
              <a:t>2.1 Run K means and segment data into clusters and generate labels</a:t>
            </a:r>
          </a:p>
          <a:p>
            <a:endParaRPr lang="en-CA" b="1" dirty="0"/>
          </a:p>
          <a:p>
            <a:endParaRPr lang="en-CA" b="1" dirty="0"/>
          </a:p>
          <a:p>
            <a:pPr lvl="0"/>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A75311BD-51F6-44E6-97E1-6119D1EEFFBA}"/>
              </a:ext>
            </a:extLst>
          </p:cNvPr>
          <p:cNvPicPr>
            <a:picLocks noChangeAspect="1"/>
          </p:cNvPicPr>
          <p:nvPr/>
        </p:nvPicPr>
        <p:blipFill>
          <a:blip r:embed="rId2"/>
          <a:stretch>
            <a:fillRect/>
          </a:stretch>
        </p:blipFill>
        <p:spPr>
          <a:xfrm>
            <a:off x="1073426" y="1182827"/>
            <a:ext cx="9547682" cy="5043566"/>
          </a:xfrm>
          <a:prstGeom prst="rect">
            <a:avLst/>
          </a:prstGeom>
        </p:spPr>
      </p:pic>
    </p:spTree>
    <p:extLst>
      <p:ext uri="{BB962C8B-B14F-4D97-AF65-F5344CB8AC3E}">
        <p14:creationId xmlns:p14="http://schemas.microsoft.com/office/powerpoint/2010/main"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C9C8E6-AA1C-4C98-9785-3E39D6665E99}"/>
              </a:ext>
            </a:extLst>
          </p:cNvPr>
          <p:cNvSpPr txBox="1"/>
          <p:nvPr/>
        </p:nvSpPr>
        <p:spPr>
          <a:xfrm>
            <a:off x="1113182" y="503582"/>
            <a:ext cx="9965635" cy="2215991"/>
          </a:xfrm>
          <a:prstGeom prst="rect">
            <a:avLst/>
          </a:prstGeom>
          <a:noFill/>
        </p:spPr>
        <p:txBody>
          <a:bodyPr wrap="square" rtlCol="0">
            <a:spAutoFit/>
          </a:bodyPr>
          <a:lstStyle/>
          <a:p>
            <a:r>
              <a:rPr lang="en-CA" b="1" dirty="0"/>
              <a:t>Methodology cont’d:</a:t>
            </a:r>
          </a:p>
          <a:p>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r>
              <a:rPr lang="en-CA" dirty="0">
                <a:cs typeface="Calibri Light" panose="020F0302020204030204" pitchFamily="34" charset="0"/>
              </a:rPr>
              <a:t>Here I reshape the Toronto data so that it’s shape matches the clustered data.</a:t>
            </a:r>
          </a:p>
          <a:p>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id="{5383AE6D-C57A-4D58-9C60-5AB6ADB0D2FC}"/>
              </a:ext>
            </a:extLst>
          </p:cNvPr>
          <p:cNvPicPr>
            <a:picLocks noChangeAspect="1"/>
          </p:cNvPicPr>
          <p:nvPr/>
        </p:nvPicPr>
        <p:blipFill>
          <a:blip r:embed="rId2"/>
          <a:stretch>
            <a:fillRect/>
          </a:stretch>
        </p:blipFill>
        <p:spPr>
          <a:xfrm>
            <a:off x="1113182" y="2696818"/>
            <a:ext cx="10183175" cy="3312115"/>
          </a:xfrm>
          <a:prstGeom prst="rect">
            <a:avLst/>
          </a:prstGeom>
        </p:spPr>
      </p:pic>
    </p:spTree>
    <p:extLst>
      <p:ext uri="{BB962C8B-B14F-4D97-AF65-F5344CB8AC3E}">
        <p14:creationId xmlns:p14="http://schemas.microsoft.com/office/powerpoint/2010/main" val="300644476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TotalTime>
  <Words>1748</Words>
  <PresentationFormat>Widescreen</PresentationFormat>
  <Paragraphs>100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 Light</vt:lpstr>
      <vt:lpstr>Century Gothic</vt:lpstr>
      <vt:lpstr>Wingdings 3</vt:lpstr>
      <vt:lpstr>Slice</vt:lpstr>
      <vt:lpstr>Capstone: Find the best neighborhood in Toronto to open a Restaurant Supply Store </vt:lpstr>
      <vt:lpstr>Introduction: </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2019-01-19T16:30:22Z</dcterms:created>
  <dcterms:modified xsi:type="dcterms:W3CDTF">2020-12-21T19:02:23Z</dcterms:modified>
</cp:coreProperties>
</file>