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3"/>
    <p:sldId id="341" r:id="rId4"/>
    <p:sldId id="356" r:id="rId5"/>
    <p:sldId id="357" r:id="rId6"/>
    <p:sldId id="359" r:id="rId7"/>
    <p:sldId id="360" r:id="rId8"/>
    <p:sldId id="361" r:id="rId9"/>
    <p:sldId id="362" r:id="rId10"/>
    <p:sldId id="363" r:id="rId11"/>
    <p:sldId id="364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91" r:id="rId21"/>
    <p:sldId id="376" r:id="rId22"/>
    <p:sldId id="377" r:id="rId23"/>
    <p:sldId id="378" r:id="rId24"/>
    <p:sldId id="379" r:id="rId25"/>
    <p:sldId id="380" r:id="rId26"/>
    <p:sldId id="385" r:id="rId27"/>
    <p:sldId id="381" r:id="rId28"/>
    <p:sldId id="382" r:id="rId29"/>
    <p:sldId id="383" r:id="rId30"/>
    <p:sldId id="387" r:id="rId31"/>
    <p:sldId id="388" r:id="rId32"/>
    <p:sldId id="389" r:id="rId33"/>
    <p:sldId id="392" r:id="rId34"/>
    <p:sldId id="393" r:id="rId35"/>
    <p:sldId id="394" r:id="rId36"/>
    <p:sldId id="396" r:id="rId37"/>
    <p:sldId id="397" r:id="rId38"/>
    <p:sldId id="320" r:id="rId3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506F"/>
    <a:srgbClr val="F07D54"/>
    <a:srgbClr val="EC6A26"/>
    <a:srgbClr val="F39979"/>
    <a:srgbClr val="9933FF"/>
    <a:srgbClr val="FF0000"/>
    <a:srgbClr val="A8D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77541"/>
  </p:normalViewPr>
  <p:slideViewPr>
    <p:cSldViewPr>
      <p:cViewPr>
        <p:scale>
          <a:sx n="100" d="100"/>
          <a:sy n="100" d="100"/>
        </p:scale>
        <p:origin x="1944" y="56"/>
      </p:cViewPr>
      <p:guideLst>
        <p:guide orient="horz" pos="2221"/>
        <p:guide pos="28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 smtClean="0"/>
            </a:lvl1pPr>
          </a:lstStyle>
          <a:p>
            <a:pPr>
              <a:defRPr/>
            </a:pPr>
            <a:fld id="{ED573068-3BAC-2D4D-A4C4-D70E4BC6888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kumimoji="1" sz="1200" smtClean="0"/>
            </a:lvl1pPr>
          </a:lstStyle>
          <a:p>
            <a:pPr>
              <a:defRPr/>
            </a:pPr>
            <a:fld id="{0BF5A7F9-3FCF-9C4D-ACB6-C0FA634B88B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C91A61-7A73-1C44-B476-029C05248C95}" type="slidenum">
              <a:rPr lang="uk-UA" altLang="zh-CN" smtClean="0"/>
            </a:fld>
            <a:endParaRPr lang="uk-UA" altLang="zh-CN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-36513" y="1628775"/>
            <a:ext cx="9218613" cy="3600450"/>
          </a:xfrm>
          <a:prstGeom prst="rect">
            <a:avLst/>
          </a:prstGeom>
          <a:solidFill>
            <a:srgbClr val="EC6A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endParaRPr lang="zh-CN" altLang="zh-CN" smtClean="0"/>
          </a:p>
        </p:txBody>
      </p:sp>
      <p:sp>
        <p:nvSpPr>
          <p:cNvPr id="8" name="矩形 7"/>
          <p:cNvSpPr>
            <a:spLocks noChangeArrowheads="1"/>
          </p:cNvSpPr>
          <p:nvPr userDrawn="1"/>
        </p:nvSpPr>
        <p:spPr bwMode="auto">
          <a:xfrm>
            <a:off x="-36513" y="1484313"/>
            <a:ext cx="9217026" cy="215900"/>
          </a:xfrm>
          <a:prstGeom prst="rect">
            <a:avLst/>
          </a:prstGeom>
          <a:solidFill>
            <a:srgbClr val="F39979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endParaRPr lang="zh-CN" altLang="zh-CN" smtClean="0"/>
          </a:p>
        </p:txBody>
      </p:sp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-36513" y="5084763"/>
            <a:ext cx="9217026" cy="215900"/>
          </a:xfrm>
          <a:prstGeom prst="rect">
            <a:avLst/>
          </a:prstGeom>
          <a:solidFill>
            <a:srgbClr val="F39979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endParaRPr lang="zh-CN" altLang="zh-CN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B64D52-7E1D-3C4E-B3B0-8FA653AC95C9}" type="slidenum">
              <a:rPr lang="uk-UA" altLang="zh-CN" smtClean="0"/>
            </a:fld>
            <a:endParaRPr lang="uk-UA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B64D52-7E1D-3C4E-B3B0-8FA653AC95C9}" type="slidenum">
              <a:rPr lang="uk-UA" altLang="zh-CN" smtClean="0"/>
            </a:fld>
            <a:endParaRPr lang="uk-UA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5165F8-29DD-F14A-B4A1-6AD8C0785AF7}" type="slidenum">
              <a:rPr lang="uk-UA" altLang="zh-CN" smtClean="0"/>
            </a:fld>
            <a:endParaRPr lang="uk-UA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DD4E32-B4C3-AD4B-8B4A-4742024C2D79}" type="slidenum">
              <a:rPr lang="uk-UA" altLang="zh-CN" smtClean="0"/>
            </a:fld>
            <a:endParaRPr lang="uk-UA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B64D52-7E1D-3C4E-B3B0-8FA653AC95C9}" type="slidenum">
              <a:rPr lang="uk-UA" altLang="zh-CN" smtClean="0"/>
            </a:fld>
            <a:endParaRPr lang="uk-UA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57BF7-EA12-5F4D-98F6-8BF6FE22CC40}" type="slidenum">
              <a:rPr lang="uk-UA" altLang="zh-CN" smtClean="0"/>
            </a:fld>
            <a:endParaRPr lang="uk-UA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5D3D4E-9D89-A147-8922-7D699AC3908B}" type="slidenum">
              <a:rPr lang="uk-UA" altLang="zh-CN" smtClean="0"/>
            </a:fld>
            <a:endParaRPr lang="uk-UA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C28BFE-EB6B-8641-BCA1-27E657453151}" type="slidenum">
              <a:rPr lang="uk-UA" altLang="zh-CN" smtClean="0"/>
            </a:fld>
            <a:endParaRPr lang="uk-UA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6EE5D9-1143-FC44-96EC-95FC99F3AD37}" type="slidenum">
              <a:rPr lang="uk-UA" altLang="zh-CN" smtClean="0"/>
            </a:fld>
            <a:endParaRPr lang="uk-UA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B0D295-0114-5D46-878C-867BE0830EF3}" type="slidenum">
              <a:rPr lang="uk-UA" altLang="zh-CN" smtClean="0"/>
            </a:fld>
            <a:endParaRPr lang="uk-UA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AB64D52-7E1D-3C4E-B3B0-8FA653AC95C9}" type="slidenum">
              <a:rPr lang="uk-UA" altLang="zh-CN" smtClean="0"/>
            </a:fld>
            <a:endParaRPr lang="uk-UA" altLang="zh-CN"/>
          </a:p>
        </p:txBody>
      </p:sp>
      <p:pic>
        <p:nvPicPr>
          <p:cNvPr id="7" name="图片 7" descr="猪八戒新标志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96838"/>
            <a:ext cx="1223962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979613" y="1054100"/>
            <a:ext cx="3095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568450" y="1844675"/>
            <a:ext cx="5978525" cy="2267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4000" b="1">
                <a:solidFill>
                  <a:schemeClr val="bg1"/>
                </a:solidFill>
                <a:latin typeface="微软雅黑" charset="-122"/>
                <a:ea typeface="微软雅黑" charset="-122"/>
                <a:sym typeface="宋体" charset="-122"/>
              </a:rPr>
              <a:t>函数</a:t>
            </a:r>
            <a:br>
              <a:rPr kumimoji="0" lang="zh-CN" altLang="en-US" sz="4000" b="1">
                <a:solidFill>
                  <a:schemeClr val="bg1"/>
                </a:solidFill>
                <a:latin typeface="微软雅黑" charset="-122"/>
                <a:ea typeface="微软雅黑" charset="-122"/>
                <a:sym typeface="宋体" charset="-122"/>
              </a:rPr>
            </a:br>
            <a:endParaRPr kumimoji="0" lang="zh-CN" altLang="en-US" sz="4000" b="1">
              <a:solidFill>
                <a:schemeClr val="bg1"/>
              </a:solidFill>
              <a:latin typeface="微软雅黑" charset="-122"/>
              <a:ea typeface="微软雅黑" charset="-122"/>
              <a:sym typeface="宋体" charset="-122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kumimoji="0" lang="zh-CN" altLang="en-US" sz="4000" b="1">
              <a:solidFill>
                <a:schemeClr val="bg1"/>
              </a:solidFill>
              <a:latin typeface="微软雅黑" charset="-122"/>
              <a:ea typeface="微软雅黑" charset="-122"/>
              <a:sym typeface="宋体" charset="-122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>
                <a:solidFill>
                  <a:schemeClr val="bg1"/>
                </a:solidFill>
                <a:latin typeface="微软雅黑" charset="-122"/>
                <a:ea typeface="微软雅黑" charset="-122"/>
                <a:sym typeface="Calibri" charset="0"/>
              </a:rPr>
              <a:t>讲师：邓元洪</a:t>
            </a:r>
            <a:r>
              <a:rPr kumimoji="0" lang="en-US" altLang="zh-CN" sz="2000" b="1">
                <a:solidFill>
                  <a:schemeClr val="bg1"/>
                </a:solidFill>
                <a:latin typeface="微软雅黑" charset="-122"/>
                <a:ea typeface="微软雅黑" charset="-122"/>
                <a:sym typeface="Calibri" charset="0"/>
              </a:rPr>
              <a:t>/</a:t>
            </a:r>
            <a:r>
              <a:rPr kumimoji="0" lang="zh-CN" altLang="en-US" sz="2000" b="1">
                <a:solidFill>
                  <a:schemeClr val="bg1"/>
                </a:solidFill>
                <a:latin typeface="微软雅黑" charset="-122"/>
                <a:ea typeface="微软雅黑" charset="-122"/>
                <a:sym typeface="Calibri" charset="0"/>
              </a:rPr>
              <a:t>骑象罗汉</a:t>
            </a:r>
            <a:endParaRPr kumimoji="0" lang="zh-CN" altLang="en-US" sz="2000" b="1">
              <a:solidFill>
                <a:schemeClr val="bg1"/>
              </a:solidFill>
              <a:latin typeface="微软雅黑" charset="-122"/>
              <a:ea typeface="微软雅黑" charset="-122"/>
              <a:sym typeface="Calibri" charset="0"/>
            </a:endParaRPr>
          </a:p>
        </p:txBody>
      </p:sp>
      <p:pic>
        <p:nvPicPr>
          <p:cNvPr id="39940" name="图片 1" descr="猪八戒新标志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425" y="5727700"/>
            <a:ext cx="1806575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五边形 3"/>
          <p:cNvSpPr/>
          <p:nvPr/>
        </p:nvSpPr>
        <p:spPr>
          <a:xfrm>
            <a:off x="0" y="328613"/>
            <a:ext cx="6659563" cy="457200"/>
          </a:xfrm>
          <a:prstGeom prst="homePlate">
            <a:avLst/>
          </a:prstGeom>
          <a:solidFill>
            <a:srgbClr val="EC6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 fontAlgn="base">
              <a:buClr>
                <a:srgbClr val="000000"/>
              </a:buClr>
            </a:pPr>
            <a:r>
              <a:rPr lang="zh-CN" altLang="en-US" sz="1800">
                <a:solidFill>
                  <a:srgbClr val="FFFFFF"/>
                </a:solidFill>
                <a:latin typeface="STHeiti Light" charset="-122"/>
                <a:ea typeface="STHeiti Light" charset="-122"/>
                <a:sym typeface="+mn-ea"/>
              </a:rPr>
              <a:t>在函数间传递参数</a:t>
            </a:r>
            <a:r>
              <a:rPr lang="en-US" altLang="zh-CN" sz="1800">
                <a:solidFill>
                  <a:srgbClr val="FFFFFF"/>
                </a:solidFill>
                <a:latin typeface="STHeiti Light" charset="-122"/>
                <a:ea typeface="STHeiti Light" charset="-122"/>
                <a:sym typeface="+mn-ea"/>
              </a:rPr>
              <a:t>-</a:t>
            </a:r>
            <a:r>
              <a:rPr lang="zh-CN" altLang="zh-CN" sz="1800">
                <a:solidFill>
                  <a:srgbClr val="FFFFFF"/>
                </a:solidFill>
                <a:latin typeface="STHeiti Light" charset="-122"/>
                <a:ea typeface="STHeiti Light" charset="-122"/>
                <a:sym typeface="+mn-ea"/>
              </a:rPr>
              <a:t>默认参数</a:t>
            </a:r>
            <a:endParaRPr lang="zh-CN" altLang="zh-CN" sz="1800" strike="noStrike" noProof="1">
              <a:solidFill>
                <a:srgbClr val="FFFFFF"/>
              </a:solidFill>
              <a:latin typeface="STHeiti Light" charset="-122"/>
              <a:ea typeface="STHeiti Light" charset="-122"/>
              <a:sym typeface="+mn-ea"/>
            </a:endParaRPr>
          </a:p>
        </p:txBody>
      </p:sp>
      <p:sp>
        <p:nvSpPr>
          <p:cNvPr id="8194" name="椭圆 4"/>
          <p:cNvSpPr/>
          <p:nvPr/>
        </p:nvSpPr>
        <p:spPr>
          <a:xfrm>
            <a:off x="382588" y="125413"/>
            <a:ext cx="863600" cy="863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07D54"/>
            </a:solidFill>
            <a:prstDash val="solid"/>
            <a:round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p>
            <a:pPr lvl="0" algn="ctr">
              <a:buClr>
                <a:srgbClr val="000000"/>
              </a:buClr>
            </a:pPr>
            <a:r>
              <a:rPr lang="en-US" altLang="zh-CN" sz="3200" dirty="0">
                <a:solidFill>
                  <a:srgbClr val="EC6A26"/>
                </a:solidFill>
                <a:latin typeface="Arial" pitchFamily="1" charset="0"/>
                <a:ea typeface="宋体" pitchFamily="1" charset="-122"/>
              </a:rPr>
              <a:t>6</a:t>
            </a:r>
            <a:endParaRPr lang="en-US" altLang="zh-CN" sz="3200" dirty="0">
              <a:solidFill>
                <a:srgbClr val="EC6A26"/>
              </a:solidFill>
              <a:latin typeface="Arial" pitchFamily="1" charset="0"/>
              <a:ea typeface="宋体" pitchFamily="1" charset="-122"/>
            </a:endParaRPr>
          </a:p>
        </p:txBody>
      </p:sp>
      <p:sp>
        <p:nvSpPr>
          <p:cNvPr id="8195" name="Rectangle 9"/>
          <p:cNvSpPr txBox="1"/>
          <p:nvPr/>
        </p:nvSpPr>
        <p:spPr>
          <a:xfrm>
            <a:off x="251143" y="1268413"/>
            <a:ext cx="8424862" cy="4660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marL="457200" lvl="0" indent="-4572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itchFamily="1" charset="2"/>
              <a:buChar char="l"/>
            </a:pPr>
            <a:endParaRPr lang="en-US" altLang="zh-CN">
              <a:latin typeface="微软雅黑" pitchFamily="1" charset="-122"/>
              <a:ea typeface="微软雅黑" pitchFamily="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0" y="1514475"/>
            <a:ext cx="7824788" cy="39319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&lt;?php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	function values($price,$tax=""){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		$price=$price+($price*$tax);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		echo "价格:$price&lt;br&gt;";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	}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	values(100,0.25);        //为可选参数赋值0.25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	values(100);            //没有给可选参数赋值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?&gt;</a:t>
            </a:r>
            <a:endParaRPr lang="zh-CN" altLang="en-US">
              <a:solidFill>
                <a:srgbClr val="C0504D"/>
              </a:solidFill>
              <a:sym typeface="宋体" charset="-122"/>
            </a:endParaRPr>
          </a:p>
          <a:p>
            <a:pPr lvl="0"/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 dirty="0">
                <a:sym typeface="Arial" charset="0"/>
              </a:rPr>
              <a:t>本例使用可选参数实现一个简单的价格计算功能，设置自</a:t>
            </a:r>
            <a:endParaRPr lang="zh-CN" altLang="en-US" dirty="0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 dirty="0">
                <a:sym typeface="Arial" charset="0"/>
              </a:rPr>
              <a:t>定义函数</a:t>
            </a:r>
            <a:r>
              <a:rPr lang="en-US" altLang="zh-CN">
                <a:sym typeface="Arial" charset="0"/>
              </a:rPr>
              <a:t>values</a:t>
            </a:r>
            <a:r>
              <a:rPr lang="zh-CN" altLang="en-US" dirty="0">
                <a:sym typeface="Arial" charset="0"/>
              </a:rPr>
              <a:t>的参数 </a:t>
            </a:r>
            <a:r>
              <a:rPr lang="en-US" altLang="zh-CN">
                <a:sym typeface="Arial" charset="0"/>
              </a:rPr>
              <a:t>$tax</a:t>
            </a:r>
            <a:r>
              <a:rPr lang="zh-CN" altLang="en-US" dirty="0">
                <a:sym typeface="Arial" charset="0"/>
              </a:rPr>
              <a:t>为可选参数，其默认值为空。第一次调用该函数，并且给参数</a:t>
            </a:r>
            <a:r>
              <a:rPr lang="en-US" altLang="zh-CN">
                <a:sym typeface="Arial" charset="0"/>
              </a:rPr>
              <a:t>$tax</a:t>
            </a:r>
            <a:r>
              <a:rPr lang="zh-CN" altLang="en-US" dirty="0">
                <a:sym typeface="Arial" charset="0"/>
              </a:rPr>
              <a:t>赋值</a:t>
            </a:r>
            <a:r>
              <a:rPr lang="en-US" altLang="zh-CN">
                <a:sym typeface="Arial" charset="0"/>
              </a:rPr>
              <a:t>0.25</a:t>
            </a:r>
            <a:r>
              <a:rPr lang="zh-CN" altLang="en-US" dirty="0">
                <a:sym typeface="Arial" charset="0"/>
              </a:rPr>
              <a:t>，输出价格；</a:t>
            </a:r>
            <a:endParaRPr lang="zh-CN" altLang="en-US" dirty="0">
              <a:latin typeface="Arial" charset="0"/>
              <a:ea typeface="宋体" charset="-122"/>
              <a:sym typeface="Arial" charset="0"/>
            </a:endParaRPr>
          </a:p>
          <a:p>
            <a:pPr lvl="0"/>
            <a:r>
              <a:rPr lang="zh-CN" altLang="en-US" dirty="0">
                <a:sym typeface="Arial" charset="0"/>
              </a:rPr>
              <a:t>第二次调用该函数，不给参数</a:t>
            </a:r>
            <a:r>
              <a:rPr lang="en-US" altLang="zh-CN">
                <a:sym typeface="Arial" charset="0"/>
              </a:rPr>
              <a:t>$tax</a:t>
            </a:r>
            <a:r>
              <a:rPr lang="zh-CN" altLang="en-US" dirty="0">
                <a:sym typeface="Arial" charset="0"/>
              </a:rPr>
              <a:t>赋值，输出价格。</a:t>
            </a:r>
            <a:endParaRPr lang="zh-CN" altLang="zh-CN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五边形 3"/>
          <p:cNvSpPr/>
          <p:nvPr/>
        </p:nvSpPr>
        <p:spPr>
          <a:xfrm>
            <a:off x="0" y="328613"/>
            <a:ext cx="6659563" cy="457200"/>
          </a:xfrm>
          <a:prstGeom prst="homePlate">
            <a:avLst/>
          </a:prstGeom>
          <a:solidFill>
            <a:srgbClr val="EC6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 fontAlgn="base">
              <a:buClr>
                <a:srgbClr val="000000"/>
              </a:buClr>
            </a:pPr>
            <a:r>
              <a:rPr lang="zh-CN" altLang="zh-CN" sz="1800" strike="noStrike" noProof="1">
                <a:solidFill>
                  <a:srgbClr val="FFFFFF"/>
                </a:solidFill>
                <a:latin typeface="STHeiti Light" charset="-122"/>
                <a:ea typeface="STHeiti Light" charset="-122"/>
                <a:sym typeface="+mn-ea"/>
              </a:rPr>
              <a:t>从函数中返回值</a:t>
            </a:r>
            <a:endParaRPr lang="zh-CN" altLang="zh-CN" sz="1800" strike="noStrike" noProof="1">
              <a:solidFill>
                <a:srgbClr val="FFFFFF"/>
              </a:solidFill>
              <a:latin typeface="STHeiti Light" charset="-122"/>
              <a:ea typeface="STHeiti Light" charset="-122"/>
              <a:sym typeface="+mn-ea"/>
            </a:endParaRPr>
          </a:p>
        </p:txBody>
      </p:sp>
      <p:sp>
        <p:nvSpPr>
          <p:cNvPr id="8194" name="椭圆 4"/>
          <p:cNvSpPr/>
          <p:nvPr/>
        </p:nvSpPr>
        <p:spPr>
          <a:xfrm>
            <a:off x="382588" y="125413"/>
            <a:ext cx="863600" cy="863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07D54"/>
            </a:solidFill>
            <a:prstDash val="solid"/>
            <a:round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p>
            <a:pPr lvl="0" algn="ctr">
              <a:buClr>
                <a:srgbClr val="000000"/>
              </a:buClr>
            </a:pPr>
            <a:r>
              <a:rPr lang="en-US" altLang="zh-CN" sz="3200" dirty="0">
                <a:solidFill>
                  <a:srgbClr val="EC6A26"/>
                </a:solidFill>
                <a:latin typeface="Arial" pitchFamily="1" charset="0"/>
                <a:ea typeface="宋体" pitchFamily="1" charset="-122"/>
              </a:rPr>
              <a:t>7</a:t>
            </a:r>
            <a:endParaRPr lang="en-US" altLang="zh-CN" sz="3200" dirty="0">
              <a:solidFill>
                <a:srgbClr val="EC6A26"/>
              </a:solidFill>
              <a:latin typeface="Arial" pitchFamily="1" charset="0"/>
              <a:ea typeface="宋体" pitchFamily="1" charset="-122"/>
            </a:endParaRPr>
          </a:p>
        </p:txBody>
      </p:sp>
      <p:sp>
        <p:nvSpPr>
          <p:cNvPr id="8195" name="Rectangle 9"/>
          <p:cNvSpPr txBox="1"/>
          <p:nvPr/>
        </p:nvSpPr>
        <p:spPr>
          <a:xfrm>
            <a:off x="251143" y="1268413"/>
            <a:ext cx="8424862" cy="4660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marL="457200" lvl="0" indent="-4572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itchFamily="1" charset="2"/>
              <a:buChar char="l"/>
            </a:pPr>
            <a:endParaRPr lang="en-US" altLang="zh-CN">
              <a:latin typeface="微软雅黑" pitchFamily="1" charset="-122"/>
              <a:ea typeface="微软雅黑" pitchFamily="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0" y="1514475"/>
            <a:ext cx="7824788" cy="5029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zh-CN" dirty="0">
                <a:ea typeface="宋体" pitchFamily="2" charset="-122"/>
                <a:sym typeface="Arial" charset="0"/>
              </a:rPr>
              <a:t>  </a:t>
            </a:r>
            <a:r>
              <a:rPr lang="zh-CN" altLang="en-US" dirty="0">
                <a:ea typeface="宋体" pitchFamily="2" charset="-122"/>
                <a:sym typeface="Arial" charset="0"/>
              </a:rPr>
              <a:t>通常，函数将返回值传递给调用者的方式是使用关键字</a:t>
            </a:r>
            <a:r>
              <a:rPr lang="en-US" altLang="zh-CN">
                <a:ea typeface="宋体" pitchFamily="2" charset="-122"/>
                <a:sym typeface="Arial" charset="0"/>
              </a:rPr>
              <a:t>return()</a:t>
            </a:r>
            <a:r>
              <a:rPr lang="zh-CN" altLang="en-US" dirty="0">
                <a:ea typeface="宋体" pitchFamily="2" charset="-122"/>
                <a:sym typeface="Arial" charset="0"/>
              </a:rPr>
              <a:t>。</a:t>
            </a:r>
            <a:endParaRPr lang="zh-CN" altLang="en-US" dirty="0">
              <a:latin typeface="Arial" charset="0"/>
              <a:ea typeface="宋体" pitchFamily="2" charset="-122"/>
              <a:sym typeface="宋体" charset="-122"/>
            </a:endParaRPr>
          </a:p>
          <a:p>
            <a:pPr lvl="0"/>
            <a:r>
              <a:rPr lang="en-US" altLang="zh-CN">
                <a:ea typeface="宋体" pitchFamily="2" charset="-122"/>
                <a:sym typeface="Arial" charset="0"/>
              </a:rPr>
              <a:t>       return()</a:t>
            </a:r>
            <a:r>
              <a:rPr lang="zh-CN" altLang="en-US" dirty="0">
                <a:ea typeface="宋体" pitchFamily="2" charset="-122"/>
                <a:sym typeface="Arial" charset="0"/>
              </a:rPr>
              <a:t>将函数的值返回给函数的调用者，即将程序控制权返回到调用者的作用域。如果在全局作用域内使用</a:t>
            </a:r>
            <a:r>
              <a:rPr lang="en-US" altLang="zh-CN">
                <a:ea typeface="宋体" pitchFamily="2" charset="-122"/>
                <a:sym typeface="Arial" charset="0"/>
              </a:rPr>
              <a:t>return()</a:t>
            </a:r>
            <a:r>
              <a:rPr lang="zh-CN" altLang="en-US" dirty="0">
                <a:ea typeface="宋体" pitchFamily="2" charset="-122"/>
                <a:sym typeface="Arial" charset="0"/>
              </a:rPr>
              <a:t>关键字，那么将终止脚本的执行。</a:t>
            </a:r>
            <a:endParaRPr lang="zh-CN" altLang="en-US" dirty="0">
              <a:latin typeface="Arial" charset="0"/>
              <a:ea typeface="宋体" pitchFamily="2" charset="-122"/>
              <a:sym typeface="宋体" charset="-122"/>
            </a:endParaRPr>
          </a:p>
          <a:p>
            <a:pPr lvl="0"/>
            <a:r>
              <a:rPr lang="en-US" altLang="zh-CN">
                <a:sym typeface="Arial" charset="0"/>
              </a:rPr>
              <a:t>       return</a:t>
            </a:r>
            <a:r>
              <a:rPr lang="zh-CN" altLang="en-US" dirty="0">
                <a:sym typeface="Arial" charset="0"/>
              </a:rPr>
              <a:t>语句只能返回一个参数，也即只能返回一个值，不能一次返回多个。如果要返回多个结果，就要在函数中定义一个数组，将返回值存储在数组中返回。</a:t>
            </a:r>
            <a:endParaRPr lang="zh-CN" altLang="en-US" dirty="0">
              <a:sym typeface="Arial" charset="0"/>
            </a:endParaRPr>
          </a:p>
          <a:p>
            <a:pPr lvl="0"/>
            <a:endParaRPr lang="zh-CN" altLang="en-US" dirty="0">
              <a:sym typeface="Arial" charset="0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&lt;?php 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	function values($price,$tax=0.45){		  //定义一个函数，函数中的一个参数有默认值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		</a:t>
            </a:r>
            <a:r>
              <a:rPr lang="en-US" altLang="zh-CN">
                <a:solidFill>
                  <a:srgbClr val="C0504D"/>
                </a:solidFill>
                <a:sym typeface="宋体" charset="-122"/>
              </a:rPr>
              <a:t>	    </a:t>
            </a:r>
            <a:r>
              <a:rPr lang="zh-CN" altLang="en-US">
                <a:solidFill>
                  <a:srgbClr val="C0504D"/>
                </a:solidFill>
                <a:sym typeface="宋体" charset="-122"/>
              </a:rPr>
              <a:t>$price=$price+($price*$tax); 		//计算物品金额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		    return $price;						//返回金额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	}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	echo values(100);						//调用函数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?&gt;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zh-CN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五边形 3"/>
          <p:cNvSpPr/>
          <p:nvPr/>
        </p:nvSpPr>
        <p:spPr>
          <a:xfrm>
            <a:off x="0" y="328613"/>
            <a:ext cx="6659563" cy="457200"/>
          </a:xfrm>
          <a:prstGeom prst="homePlate">
            <a:avLst/>
          </a:prstGeom>
          <a:solidFill>
            <a:srgbClr val="EC6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 fontAlgn="base">
              <a:buClr>
                <a:srgbClr val="000000"/>
              </a:buClr>
            </a:pPr>
            <a:r>
              <a:rPr lang="zh-CN" altLang="zh-CN" sz="1800" strike="noStrike" noProof="1">
                <a:solidFill>
                  <a:srgbClr val="FFFFFF"/>
                </a:solidFill>
                <a:latin typeface="STHeiti Light" charset="-122"/>
                <a:ea typeface="STHeiti Light" charset="-122"/>
                <a:sym typeface="+mn-ea"/>
              </a:rPr>
              <a:t>变量函数</a:t>
            </a:r>
            <a:endParaRPr lang="zh-CN" altLang="zh-CN" sz="1800" strike="noStrike" noProof="1">
              <a:solidFill>
                <a:srgbClr val="FFFFFF"/>
              </a:solidFill>
              <a:latin typeface="STHeiti Light" charset="-122"/>
              <a:ea typeface="STHeiti Light" charset="-122"/>
              <a:sym typeface="+mn-ea"/>
            </a:endParaRPr>
          </a:p>
        </p:txBody>
      </p:sp>
      <p:sp>
        <p:nvSpPr>
          <p:cNvPr id="8194" name="椭圆 4"/>
          <p:cNvSpPr/>
          <p:nvPr/>
        </p:nvSpPr>
        <p:spPr>
          <a:xfrm>
            <a:off x="382588" y="125413"/>
            <a:ext cx="863600" cy="863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07D54"/>
            </a:solidFill>
            <a:prstDash val="solid"/>
            <a:round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p>
            <a:pPr lvl="0" algn="ctr">
              <a:buClr>
                <a:srgbClr val="000000"/>
              </a:buClr>
            </a:pPr>
            <a:r>
              <a:rPr lang="en-US" altLang="zh-CN" sz="3200" dirty="0">
                <a:solidFill>
                  <a:srgbClr val="EC6A26"/>
                </a:solidFill>
                <a:latin typeface="Arial" pitchFamily="1" charset="0"/>
                <a:ea typeface="宋体" pitchFamily="1" charset="-122"/>
              </a:rPr>
              <a:t>8</a:t>
            </a:r>
            <a:endParaRPr lang="en-US" altLang="zh-CN" sz="3200" dirty="0">
              <a:solidFill>
                <a:srgbClr val="EC6A26"/>
              </a:solidFill>
              <a:latin typeface="Arial" pitchFamily="1" charset="0"/>
              <a:ea typeface="宋体" pitchFamily="1" charset="-122"/>
            </a:endParaRPr>
          </a:p>
        </p:txBody>
      </p:sp>
      <p:sp>
        <p:nvSpPr>
          <p:cNvPr id="8195" name="Rectangle 9"/>
          <p:cNvSpPr txBox="1"/>
          <p:nvPr/>
        </p:nvSpPr>
        <p:spPr>
          <a:xfrm>
            <a:off x="251143" y="1268413"/>
            <a:ext cx="8424862" cy="4660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marL="457200" lvl="0" indent="-4572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itchFamily="1" charset="2"/>
              <a:buChar char="l"/>
            </a:pPr>
            <a:endParaRPr lang="en-US" altLang="zh-CN">
              <a:latin typeface="微软雅黑" pitchFamily="1" charset="-122"/>
              <a:ea typeface="微软雅黑" pitchFamily="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0" y="1514475"/>
            <a:ext cx="7824788" cy="530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>
                <a:solidFill>
                  <a:srgbClr val="C0504D"/>
                </a:solidFill>
                <a:sym typeface="宋体" charset="-122"/>
              </a:rPr>
              <a:t>&lt;?php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>
                <a:solidFill>
                  <a:srgbClr val="C0504D"/>
                </a:solidFill>
                <a:sym typeface="宋体" charset="-122"/>
              </a:rPr>
              <a:t>function go($name = "jack") {		//定义go函数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>
                <a:solidFill>
                  <a:srgbClr val="C0504D"/>
                </a:solidFill>
                <a:sym typeface="宋体" charset="-122"/>
              </a:rPr>
              <a:t>    echo $name."走了&lt;p&gt;";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>
                <a:solidFill>
                  <a:srgbClr val="C0504D"/>
                </a:solidFill>
                <a:sym typeface="宋体" charset="-122"/>
              </a:rPr>
              <a:t>}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>
                <a:solidFill>
                  <a:srgbClr val="C0504D"/>
                </a:solidFill>
                <a:sym typeface="宋体" charset="-122"/>
              </a:rPr>
              <a:t>function back($string)		      //定义back函数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>
                <a:solidFill>
                  <a:srgbClr val="C0504D"/>
                </a:solidFill>
                <a:sym typeface="宋体" charset="-122"/>
              </a:rPr>
              <a:t>{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>
                <a:solidFill>
                  <a:srgbClr val="C0504D"/>
                </a:solidFill>
                <a:sym typeface="宋体" charset="-122"/>
              </a:rPr>
              <a:t>    echo "又回来了，$string&lt;p&gt;";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>
                <a:solidFill>
                  <a:srgbClr val="C0504D"/>
                </a:solidFill>
                <a:sym typeface="宋体" charset="-122"/>
              </a:rPr>
              <a:t>}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>
                <a:solidFill>
                  <a:srgbClr val="C0504D"/>
                </a:solidFill>
                <a:sym typeface="宋体" charset="-122"/>
              </a:rPr>
              <a:t>$func = "go";	</a:t>
            </a:r>
            <a:r>
              <a:rPr lang="en-US" altLang="zh-CN">
                <a:solidFill>
                  <a:srgbClr val="C0504D"/>
                </a:solidFill>
                <a:sym typeface="宋体" charset="-122"/>
              </a:rPr>
              <a:t>	</a:t>
            </a:r>
            <a:r>
              <a:rPr lang="zh-CN" altLang="en-US">
                <a:solidFill>
                  <a:srgbClr val="C0504D"/>
                </a:solidFill>
                <a:sym typeface="宋体" charset="-122"/>
              </a:rPr>
              <a:t>//给变量赋值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>
                <a:solidFill>
                  <a:srgbClr val="C0504D"/>
                </a:solidFill>
                <a:sym typeface="宋体" charset="-122"/>
              </a:rPr>
              <a:t>$func("Tom"); 	//使用变量函数来调用函数go()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>
                <a:solidFill>
                  <a:srgbClr val="C0504D"/>
                </a:solidFill>
                <a:sym typeface="宋体" charset="-122"/>
              </a:rPr>
              <a:t>$func = "back";	//重新给变量赋值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>
                <a:solidFill>
                  <a:srgbClr val="C0504D"/>
                </a:solidFill>
                <a:sym typeface="宋体" charset="-122"/>
              </a:rPr>
              <a:t>$func("Lily");	</a:t>
            </a:r>
            <a:r>
              <a:rPr lang="en-US" altLang="zh-CN">
                <a:solidFill>
                  <a:srgbClr val="C0504D"/>
                </a:solidFill>
                <a:sym typeface="宋体" charset="-122"/>
              </a:rPr>
              <a:t>	</a:t>
            </a:r>
            <a:r>
              <a:rPr lang="zh-CN" altLang="en-US">
                <a:solidFill>
                  <a:srgbClr val="C0504D"/>
                </a:solidFill>
                <a:sym typeface="宋体" charset="-122"/>
              </a:rPr>
              <a:t>//使用变量函数来调用函数back();</a:t>
            </a:r>
            <a:endParaRPr lang="zh-CN" altLang="en-US">
              <a:solidFill>
                <a:srgbClr val="C0504D"/>
              </a:solidFill>
              <a:sym typeface="宋体" charset="-122"/>
            </a:endParaRPr>
          </a:p>
          <a:p>
            <a:pPr lvl="0">
              <a:buClr>
                <a:srgbClr val="FF9900"/>
              </a:buClr>
              <a:buFont typeface="Wingdings" pitchFamily="2" charset="2"/>
              <a:buNone/>
            </a:pP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>
                <a:sym typeface="Arial" charset="0"/>
              </a:rPr>
              <a:t>PHP</a:t>
            </a:r>
            <a:r>
              <a:rPr lang="zh-CN" altLang="en-US" dirty="0">
                <a:sym typeface="Arial" charset="0"/>
              </a:rPr>
              <a:t>支持变量函数。通过实例可以看到</a:t>
            </a:r>
            <a:r>
              <a:rPr lang="zh-CN" altLang="en-US" dirty="0">
                <a:ea typeface="宋体" pitchFamily="2" charset="-122"/>
                <a:sym typeface="Arial" charset="0"/>
              </a:rPr>
              <a:t>函数的调用是通过改变变量名来实现的，通过在变量名后面加上一对小括号，</a:t>
            </a:r>
            <a:r>
              <a:rPr lang="en-US" altLang="zh-CN">
                <a:ea typeface="宋体" pitchFamily="2" charset="-122"/>
                <a:sym typeface="Arial" charset="0"/>
              </a:rPr>
              <a:t>PHP</a:t>
            </a:r>
            <a:r>
              <a:rPr lang="zh-CN" altLang="en-US" dirty="0">
                <a:ea typeface="宋体" pitchFamily="2" charset="-122"/>
                <a:sym typeface="Arial" charset="0"/>
              </a:rPr>
              <a:t>将自动寻找与变量名相同的函数，并且执行它。如果找不到对应的函数，系统将会报错。这个技术可以用于实现回调函数等。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>
              <a:buClr>
                <a:srgbClr val="FF9900"/>
              </a:buClr>
              <a:buFont typeface="Wingdings" pitchFamily="2" charset="2"/>
              <a:buNone/>
            </a:pP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zh-CN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五边形 3"/>
          <p:cNvSpPr/>
          <p:nvPr/>
        </p:nvSpPr>
        <p:spPr>
          <a:xfrm>
            <a:off x="0" y="328613"/>
            <a:ext cx="6659563" cy="457200"/>
          </a:xfrm>
          <a:prstGeom prst="homePlate">
            <a:avLst/>
          </a:prstGeom>
          <a:solidFill>
            <a:srgbClr val="EC6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 fontAlgn="base">
              <a:buClr>
                <a:srgbClr val="000000"/>
              </a:buClr>
            </a:pPr>
            <a:r>
              <a:rPr lang="zh-CN" altLang="zh-CN" sz="1800" strike="noStrike" noProof="1">
                <a:solidFill>
                  <a:srgbClr val="FFFFFF"/>
                </a:solidFill>
                <a:latin typeface="STHeiti Light" charset="-122"/>
                <a:ea typeface="STHeiti Light" charset="-122"/>
                <a:sym typeface="+mn-ea"/>
              </a:rPr>
              <a:t>对函数的引用</a:t>
            </a:r>
            <a:endParaRPr lang="zh-CN" altLang="zh-CN" sz="1800" strike="noStrike" noProof="1">
              <a:solidFill>
                <a:srgbClr val="FFFFFF"/>
              </a:solidFill>
              <a:latin typeface="STHeiti Light" charset="-122"/>
              <a:ea typeface="STHeiti Light" charset="-122"/>
              <a:sym typeface="+mn-ea"/>
            </a:endParaRPr>
          </a:p>
        </p:txBody>
      </p:sp>
      <p:sp>
        <p:nvSpPr>
          <p:cNvPr id="8194" name="椭圆 4"/>
          <p:cNvSpPr/>
          <p:nvPr/>
        </p:nvSpPr>
        <p:spPr>
          <a:xfrm>
            <a:off x="382588" y="125413"/>
            <a:ext cx="863600" cy="863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07D54"/>
            </a:solidFill>
            <a:prstDash val="solid"/>
            <a:round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p>
            <a:pPr lvl="0" algn="ctr">
              <a:buClr>
                <a:srgbClr val="000000"/>
              </a:buClr>
            </a:pPr>
            <a:r>
              <a:rPr lang="en-US" altLang="zh-CN" sz="3200" dirty="0">
                <a:solidFill>
                  <a:srgbClr val="EC6A26"/>
                </a:solidFill>
                <a:latin typeface="Arial" pitchFamily="1" charset="0"/>
                <a:ea typeface="宋体" pitchFamily="1" charset="-122"/>
              </a:rPr>
              <a:t>9</a:t>
            </a:r>
            <a:endParaRPr lang="en-US" altLang="zh-CN" sz="3200" dirty="0">
              <a:solidFill>
                <a:srgbClr val="EC6A26"/>
              </a:solidFill>
              <a:latin typeface="Arial" pitchFamily="1" charset="0"/>
              <a:ea typeface="宋体" pitchFamily="1" charset="-122"/>
            </a:endParaRPr>
          </a:p>
        </p:txBody>
      </p:sp>
      <p:sp>
        <p:nvSpPr>
          <p:cNvPr id="8195" name="Rectangle 9"/>
          <p:cNvSpPr txBox="1"/>
          <p:nvPr/>
        </p:nvSpPr>
        <p:spPr>
          <a:xfrm>
            <a:off x="251143" y="1268413"/>
            <a:ext cx="8424862" cy="4660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marL="457200" lvl="0" indent="-4572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itchFamily="1" charset="2"/>
              <a:buChar char="l"/>
            </a:pPr>
            <a:endParaRPr lang="en-US" altLang="zh-CN">
              <a:latin typeface="微软雅黑" pitchFamily="1" charset="-122"/>
              <a:ea typeface="微软雅黑" pitchFamily="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0" y="1514475"/>
            <a:ext cx="7824788" cy="530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dirty="0">
                <a:ea typeface="宋体" pitchFamily="2" charset="-122"/>
                <a:sym typeface="Arial" charset="0"/>
              </a:rPr>
              <a:t>引用不仅可用于普通变量、函数参数，也可作用于函数本身。</a:t>
            </a:r>
            <a:endParaRPr lang="zh-CN" altLang="en-US" dirty="0">
              <a:latin typeface="Arial" charset="0"/>
              <a:ea typeface="宋体" pitchFamily="2" charset="-122"/>
              <a:sym typeface="宋体" charset="-122"/>
            </a:endParaRPr>
          </a:p>
          <a:p>
            <a:pPr lvl="0"/>
            <a:r>
              <a:rPr lang="zh-CN" altLang="en-US" dirty="0">
                <a:ea typeface="宋体" pitchFamily="2" charset="-122"/>
                <a:sym typeface="Arial" charset="0"/>
              </a:rPr>
              <a:t>对函数的引用，就是对函数返回结果的引用。</a:t>
            </a:r>
            <a:endParaRPr lang="zh-CN" altLang="en-US" dirty="0">
              <a:ea typeface="宋体" pitchFamily="2" charset="-122"/>
              <a:sym typeface="Arial" charset="0"/>
            </a:endParaRPr>
          </a:p>
          <a:p>
            <a:pPr lvl="0"/>
            <a:endParaRPr lang="zh-CN" altLang="en-US" dirty="0">
              <a:latin typeface="Arial" charset="0"/>
              <a:ea typeface="宋体" pitchFamily="2" charset="-122"/>
              <a:sym typeface="Arial" charset="0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&lt;?php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function &amp;example($tmp=0){	   </a:t>
            </a:r>
            <a:r>
              <a:rPr lang="zh-CN" altLang="en-US">
                <a:solidFill>
                  <a:srgbClr val="C0504D"/>
                </a:solidFill>
                <a:sym typeface="Arial" charset="0"/>
              </a:rPr>
              <a:t>//定义一个函数，别忘了</a:t>
            </a:r>
            <a:r>
              <a:rPr lang="en-US" altLang="zh-CN">
                <a:solidFill>
                  <a:srgbClr val="C0504D"/>
                </a:solidFill>
                <a:sym typeface="Arial" charset="0"/>
              </a:rPr>
              <a:t>					</a:t>
            </a:r>
            <a:r>
              <a:rPr lang="zh-CN" altLang="en-US">
                <a:solidFill>
                  <a:srgbClr val="C0504D"/>
                </a:solidFill>
                <a:sym typeface="Arial" charset="0"/>
              </a:rPr>
              <a:t>加“&amp;”符</a:t>
            </a:r>
            <a:r>
              <a:rPr lang="zh-CN" altLang="en-US">
                <a:solidFill>
                  <a:srgbClr val="C0504D"/>
                </a:solidFill>
                <a:sym typeface="宋体" charset="-122"/>
              </a:rPr>
              <a:t>				</a:t>
            </a:r>
            <a:endParaRPr lang="zh-CN" altLang="en-US">
              <a:solidFill>
                <a:srgbClr val="C0504D"/>
              </a:solidFill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     return $tmp;		</a:t>
            </a:r>
            <a:r>
              <a:rPr lang="en-US" altLang="zh-CN">
                <a:solidFill>
                  <a:srgbClr val="C0504D"/>
                </a:solidFill>
                <a:sym typeface="宋体" charset="-122"/>
              </a:rPr>
              <a:t>	                        </a:t>
            </a:r>
            <a:r>
              <a:rPr lang="zh-CN" altLang="en-US">
                <a:solidFill>
                  <a:srgbClr val="C0504D"/>
                </a:solidFill>
                <a:sym typeface="宋体" charset="-122"/>
              </a:rPr>
              <a:t>//返回参数$str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}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$str = &amp;example("巴菲特");	     //声明一个函数的引用$str1;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echo $str."&lt;p&gt;";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?&gt;</a:t>
            </a:r>
            <a:endParaRPr lang="zh-CN" altLang="en-US">
              <a:solidFill>
                <a:srgbClr val="C0504D"/>
              </a:solidFill>
              <a:sym typeface="宋体" charset="-122"/>
            </a:endParaRPr>
          </a:p>
          <a:p>
            <a:pPr lvl="0"/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 dirty="0">
                <a:sym typeface="Arial" charset="0"/>
              </a:rPr>
              <a:t>在本例中，首先定义一个函数，这里需在函数名前加</a:t>
            </a:r>
            <a:endParaRPr lang="zh-CN" altLang="en-US" dirty="0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 dirty="0">
                <a:sym typeface="Arial" charset="0"/>
              </a:rPr>
              <a:t>“</a:t>
            </a:r>
            <a:r>
              <a:rPr lang="en-US" altLang="zh-CN">
                <a:sym typeface="Arial" charset="0"/>
              </a:rPr>
              <a:t>&amp;”</a:t>
            </a:r>
            <a:r>
              <a:rPr lang="zh-CN" altLang="en-US" dirty="0">
                <a:sym typeface="Arial" charset="0"/>
              </a:rPr>
              <a:t>符，接着，变量</a:t>
            </a:r>
            <a:r>
              <a:rPr lang="en-US" altLang="zh-CN">
                <a:sym typeface="Arial" charset="0"/>
              </a:rPr>
              <a:t>$</a:t>
            </a:r>
            <a:r>
              <a:rPr lang="en-US" altLang="zh-CN" err="1">
                <a:sym typeface="Arial" charset="0"/>
              </a:rPr>
              <a:t>str</a:t>
            </a:r>
            <a:r>
              <a:rPr lang="zh-CN" altLang="en-US" dirty="0">
                <a:sym typeface="Arial" charset="0"/>
              </a:rPr>
              <a:t>将引用该函数，最后输出该变量</a:t>
            </a:r>
            <a:r>
              <a:rPr lang="en-US" altLang="zh-CN">
                <a:sym typeface="Arial" charset="0"/>
              </a:rPr>
              <a:t>$</a:t>
            </a:r>
            <a:r>
              <a:rPr lang="en-US" altLang="zh-CN" err="1">
                <a:sym typeface="Arial" charset="0"/>
              </a:rPr>
              <a:t>str</a:t>
            </a:r>
            <a:r>
              <a:rPr lang="zh-CN" altLang="en-US" dirty="0">
                <a:sym typeface="Arial" charset="0"/>
              </a:rPr>
              <a:t>，实际</a:t>
            </a:r>
            <a:endParaRPr lang="zh-CN" altLang="en-US" dirty="0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 dirty="0">
                <a:sym typeface="Arial" charset="0"/>
              </a:rPr>
              <a:t>上就是</a:t>
            </a:r>
            <a:r>
              <a:rPr lang="en-US" altLang="zh-CN">
                <a:sym typeface="Arial" charset="0"/>
              </a:rPr>
              <a:t>$</a:t>
            </a:r>
            <a:r>
              <a:rPr lang="en-US" altLang="zh-CN" err="1">
                <a:sym typeface="Arial" charset="0"/>
              </a:rPr>
              <a:t>tmp</a:t>
            </a:r>
            <a:r>
              <a:rPr lang="zh-CN" altLang="en-US" dirty="0">
                <a:sym typeface="Arial" charset="0"/>
              </a:rPr>
              <a:t>的值。</a:t>
            </a:r>
            <a:endParaRPr lang="zh-CN" altLang="en-US" dirty="0">
              <a:sym typeface="Arial" charset="0"/>
            </a:endParaRPr>
          </a:p>
          <a:p>
            <a:pPr lvl="0"/>
            <a:endParaRPr lang="zh-CN" altLang="en-US" dirty="0">
              <a:sym typeface="Arial" charset="0"/>
            </a:endParaRPr>
          </a:p>
          <a:p>
            <a:pPr lvl="0"/>
            <a:endParaRPr lang="zh-CN" altLang="en-US" dirty="0"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en-US" dirty="0">
              <a:latin typeface="Arial" charset="0"/>
              <a:ea typeface="宋体" pitchFamily="2" charset="-122"/>
              <a:sym typeface="Arial" charset="0"/>
            </a:endParaRPr>
          </a:p>
          <a:p>
            <a:pPr lvl="0"/>
            <a:endParaRPr lang="zh-CN" altLang="zh-CN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五边形 3"/>
          <p:cNvSpPr/>
          <p:nvPr/>
        </p:nvSpPr>
        <p:spPr>
          <a:xfrm>
            <a:off x="0" y="328613"/>
            <a:ext cx="6659563" cy="457200"/>
          </a:xfrm>
          <a:prstGeom prst="homePlate">
            <a:avLst/>
          </a:prstGeom>
          <a:solidFill>
            <a:srgbClr val="EC6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 fontAlgn="base">
              <a:buClr>
                <a:srgbClr val="000000"/>
              </a:buClr>
            </a:pPr>
            <a:r>
              <a:rPr lang="zh-CN" altLang="zh-CN" sz="1800">
                <a:solidFill>
                  <a:srgbClr val="FFFFFF"/>
                </a:solidFill>
                <a:latin typeface="STHeiti Light" charset="-122"/>
                <a:ea typeface="STHeiti Light" charset="-122"/>
                <a:sym typeface="+mn-ea"/>
              </a:rPr>
              <a:t>对函数的引用</a:t>
            </a:r>
            <a:r>
              <a:rPr lang="en-US" altLang="zh-CN" sz="1800">
                <a:solidFill>
                  <a:srgbClr val="FFFFFF"/>
                </a:solidFill>
                <a:latin typeface="STHeiti Light" charset="-122"/>
                <a:ea typeface="STHeiti Light" charset="-122"/>
                <a:sym typeface="+mn-ea"/>
              </a:rPr>
              <a:t>-</a:t>
            </a:r>
            <a:r>
              <a:rPr lang="zh-CN" altLang="zh-CN" sz="1800">
                <a:solidFill>
                  <a:srgbClr val="FFFFFF"/>
                </a:solidFill>
                <a:latin typeface="STHeiti Light" charset="-122"/>
                <a:ea typeface="STHeiti Light" charset="-122"/>
                <a:sym typeface="+mn-ea"/>
              </a:rPr>
              <a:t>取消引用</a:t>
            </a:r>
            <a:endParaRPr lang="zh-CN" altLang="zh-CN" sz="1800" strike="noStrike" noProof="1">
              <a:solidFill>
                <a:srgbClr val="FFFFFF"/>
              </a:solidFill>
              <a:latin typeface="STHeiti Light" charset="-122"/>
              <a:ea typeface="STHeiti Light" charset="-122"/>
              <a:sym typeface="+mn-ea"/>
            </a:endParaRPr>
          </a:p>
        </p:txBody>
      </p:sp>
      <p:sp>
        <p:nvSpPr>
          <p:cNvPr id="8194" name="椭圆 4"/>
          <p:cNvSpPr/>
          <p:nvPr/>
        </p:nvSpPr>
        <p:spPr>
          <a:xfrm>
            <a:off x="383540" y="125730"/>
            <a:ext cx="926465" cy="863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07D54"/>
            </a:solidFill>
            <a:prstDash val="solid"/>
            <a:round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p>
            <a:pPr lvl="0" algn="ctr">
              <a:buClr>
                <a:srgbClr val="000000"/>
              </a:buClr>
            </a:pPr>
            <a:r>
              <a:rPr lang="en-US" altLang="zh-CN" sz="3200" dirty="0">
                <a:solidFill>
                  <a:srgbClr val="EC6A26"/>
                </a:solidFill>
                <a:latin typeface="Arial" pitchFamily="1" charset="0"/>
                <a:ea typeface="宋体" pitchFamily="1" charset="-122"/>
              </a:rPr>
              <a:t>10</a:t>
            </a:r>
            <a:endParaRPr lang="en-US" altLang="zh-CN" sz="3200" dirty="0">
              <a:solidFill>
                <a:srgbClr val="EC6A26"/>
              </a:solidFill>
              <a:latin typeface="Arial" pitchFamily="1" charset="0"/>
              <a:ea typeface="宋体" pitchFamily="1" charset="-122"/>
            </a:endParaRPr>
          </a:p>
        </p:txBody>
      </p:sp>
      <p:sp>
        <p:nvSpPr>
          <p:cNvPr id="8195" name="Rectangle 9"/>
          <p:cNvSpPr txBox="1"/>
          <p:nvPr/>
        </p:nvSpPr>
        <p:spPr>
          <a:xfrm>
            <a:off x="251143" y="1268413"/>
            <a:ext cx="8424862" cy="4660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marL="457200" lvl="0" indent="-4572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itchFamily="1" charset="2"/>
              <a:buChar char="l"/>
            </a:pPr>
            <a:endParaRPr lang="en-US" altLang="zh-CN">
              <a:latin typeface="微软雅黑" pitchFamily="1" charset="-122"/>
              <a:ea typeface="微软雅黑" pitchFamily="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0" y="1514475"/>
            <a:ext cx="7824788" cy="44805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dirty="0">
                <a:ea typeface="宋体" pitchFamily="2" charset="-122"/>
                <a:sym typeface="Arial" charset="0"/>
              </a:rPr>
              <a:t>当不再需要引用时，可以取消引用。取消引用使用</a:t>
            </a:r>
            <a:r>
              <a:rPr lang="en-US" altLang="zh-CN">
                <a:ea typeface="宋体" pitchFamily="2" charset="-122"/>
                <a:sym typeface="Arial" charset="0"/>
              </a:rPr>
              <a:t>unset()</a:t>
            </a:r>
            <a:r>
              <a:rPr lang="zh-CN" altLang="en-US" dirty="0">
                <a:ea typeface="宋体" pitchFamily="2" charset="-122"/>
                <a:sym typeface="Arial" charset="0"/>
              </a:rPr>
              <a:t>函数，它只是断开了变量名和变量内容之间的绑定，而不是销毁变量内容。</a:t>
            </a:r>
            <a:endParaRPr lang="zh-CN" altLang="en-US" dirty="0">
              <a:ea typeface="宋体" pitchFamily="2" charset="-122"/>
              <a:sym typeface="Arial" charset="0"/>
            </a:endParaRPr>
          </a:p>
          <a:p>
            <a:pPr lvl="0"/>
            <a:endParaRPr lang="zh-CN" altLang="en-US" dirty="0">
              <a:ea typeface="宋体" pitchFamily="2" charset="-122"/>
              <a:sym typeface="Arial" charset="0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&lt;?php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	$num = 1234;		//声明一个整型变量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	$math = &amp;$num;</a:t>
            </a:r>
            <a:r>
              <a:rPr lang="en-US" altLang="zh-CN">
                <a:solidFill>
                  <a:srgbClr val="C0504D"/>
                </a:solidFill>
                <a:sym typeface="宋体" charset="-122"/>
              </a:rPr>
              <a:t>		</a:t>
            </a:r>
            <a:r>
              <a:rPr lang="zh-CN" altLang="en-US">
                <a:solidFill>
                  <a:srgbClr val="C0504D"/>
                </a:solidFill>
                <a:sym typeface="宋体" charset="-122"/>
              </a:rPr>
              <a:t>//声明一个对变量$num的引用$math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	echo "\$math is:  ".$math."&lt;br&gt;";	//输出引用$math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	unset($math);		           //取消引用$math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	echo "\$math is: ".$math."&lt;br&gt;";	//再次输出引用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	echo "\$num is:  ".$num;	</a:t>
            </a:r>
            <a:r>
              <a:rPr lang="en-US" altLang="zh-CN">
                <a:solidFill>
                  <a:srgbClr val="C0504D"/>
                </a:solidFill>
                <a:sym typeface="宋体" charset="-122"/>
              </a:rPr>
              <a:t>	</a:t>
            </a:r>
            <a:r>
              <a:rPr lang="zh-CN" altLang="en-US">
                <a:solidFill>
                  <a:srgbClr val="C0504D"/>
                </a:solidFill>
                <a:sym typeface="宋体" charset="-122"/>
              </a:rPr>
              <a:t>//输出原变量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?&gt;</a:t>
            </a:r>
            <a:endParaRPr lang="zh-CN" altLang="en-US">
              <a:solidFill>
                <a:srgbClr val="C0504D"/>
              </a:solidFill>
              <a:sym typeface="宋体" charset="-122"/>
            </a:endParaRPr>
          </a:p>
          <a:p>
            <a:pPr lvl="0"/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 dirty="0">
                <a:sym typeface="宋体" charset="-122"/>
              </a:rPr>
              <a:t>本例首先声明一个变量和变量的引用，输出引用后</a:t>
            </a:r>
            <a:endParaRPr lang="zh-CN" altLang="en-US" dirty="0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 dirty="0">
                <a:sym typeface="宋体" charset="-122"/>
              </a:rPr>
              <a:t>取消引用，再次调用引用和原变量。可以看到，取消引用后对原变量没有任何影响。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zh-CN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五边形 3"/>
          <p:cNvSpPr/>
          <p:nvPr/>
        </p:nvSpPr>
        <p:spPr>
          <a:xfrm>
            <a:off x="0" y="328613"/>
            <a:ext cx="6659563" cy="457200"/>
          </a:xfrm>
          <a:prstGeom prst="homePlate">
            <a:avLst/>
          </a:prstGeom>
          <a:solidFill>
            <a:srgbClr val="EC6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 fontAlgn="base">
              <a:buClr>
                <a:srgbClr val="000000"/>
              </a:buClr>
            </a:pPr>
            <a:r>
              <a:rPr lang="zh-CN" altLang="zh-CN" sz="1800" strike="noStrike" noProof="1">
                <a:solidFill>
                  <a:srgbClr val="FFFFFF"/>
                </a:solidFill>
                <a:latin typeface="STHeiti Light" charset="-122"/>
                <a:ea typeface="STHeiti Light" charset="-122"/>
                <a:sym typeface="+mn-ea"/>
              </a:rPr>
              <a:t>匿名函数</a:t>
            </a:r>
            <a:endParaRPr lang="zh-CN" altLang="zh-CN" sz="1800" strike="noStrike" noProof="1">
              <a:solidFill>
                <a:srgbClr val="FFFFFF"/>
              </a:solidFill>
              <a:latin typeface="STHeiti Light" charset="-122"/>
              <a:ea typeface="STHeiti Light" charset="-122"/>
              <a:sym typeface="+mn-ea"/>
            </a:endParaRPr>
          </a:p>
        </p:txBody>
      </p:sp>
      <p:sp>
        <p:nvSpPr>
          <p:cNvPr id="8194" name="椭圆 4"/>
          <p:cNvSpPr/>
          <p:nvPr/>
        </p:nvSpPr>
        <p:spPr>
          <a:xfrm>
            <a:off x="382588" y="125413"/>
            <a:ext cx="863600" cy="863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07D54"/>
            </a:solidFill>
            <a:prstDash val="solid"/>
            <a:round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p>
            <a:pPr lvl="0" algn="ctr">
              <a:buClr>
                <a:srgbClr val="000000"/>
              </a:buClr>
            </a:pPr>
            <a:r>
              <a:rPr lang="en-US" altLang="zh-CN" sz="3200" dirty="0">
                <a:solidFill>
                  <a:srgbClr val="EC6A26"/>
                </a:solidFill>
                <a:latin typeface="Arial" pitchFamily="1" charset="0"/>
                <a:ea typeface="宋体" pitchFamily="1" charset="-122"/>
              </a:rPr>
              <a:t>11</a:t>
            </a:r>
            <a:endParaRPr lang="en-US" altLang="zh-CN" sz="3200" dirty="0">
              <a:solidFill>
                <a:srgbClr val="EC6A26"/>
              </a:solidFill>
              <a:latin typeface="Arial" pitchFamily="1" charset="0"/>
              <a:ea typeface="宋体" pitchFamily="1" charset="-122"/>
            </a:endParaRPr>
          </a:p>
        </p:txBody>
      </p:sp>
      <p:sp>
        <p:nvSpPr>
          <p:cNvPr id="8195" name="Rectangle 9"/>
          <p:cNvSpPr txBox="1"/>
          <p:nvPr/>
        </p:nvSpPr>
        <p:spPr>
          <a:xfrm>
            <a:off x="251143" y="1268413"/>
            <a:ext cx="8424862" cy="4660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marL="457200" lvl="0" indent="-4572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itchFamily="1" charset="2"/>
              <a:buChar char="l"/>
            </a:pPr>
            <a:endParaRPr lang="en-US" altLang="zh-CN">
              <a:latin typeface="微软雅黑" pitchFamily="1" charset="-122"/>
              <a:ea typeface="微软雅黑" pitchFamily="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0" y="1514475"/>
            <a:ext cx="7824788" cy="25603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zh-CN" dirty="0">
                <a:ea typeface="宋体" pitchFamily="2" charset="-122"/>
                <a:sym typeface="宋体" charset="-122"/>
              </a:rPr>
              <a:t>       匿名函数，也叫闭包函数，允许临时创建一个没有指定名称的函数。最经常用作回调函数（callback）参数的值。</a:t>
            </a:r>
            <a:endParaRPr lang="en-US" altLang="zh-CN" dirty="0">
              <a:latin typeface="Arial" charset="0"/>
              <a:ea typeface="宋体" pitchFamily="2" charset="-122"/>
              <a:sym typeface="宋体" charset="-122"/>
            </a:endParaRPr>
          </a:p>
          <a:p>
            <a:pPr lvl="0"/>
            <a:r>
              <a:rPr lang="zh-CN" altLang="en-US" dirty="0">
                <a:ea typeface="宋体" pitchFamily="2" charset="-122"/>
                <a:sym typeface="宋体" charset="-122"/>
              </a:rPr>
              <a:t>格式：</a:t>
            </a:r>
            <a:endParaRPr lang="zh-CN" altLang="en-US" dirty="0">
              <a:ea typeface="宋体" pitchFamily="2" charset="-122"/>
              <a:sym typeface="宋体" charset="-122"/>
            </a:endParaRPr>
          </a:p>
          <a:p>
            <a:pPr lvl="0"/>
            <a:endParaRPr lang="zh-CN" altLang="en-US" dirty="0">
              <a:latin typeface="Arial" charset="0"/>
              <a:ea typeface="宋体" pitchFamily="2" charset="-122"/>
              <a:sym typeface="宋体" charset="-122"/>
            </a:endParaRPr>
          </a:p>
          <a:p>
            <a:pPr lvl="0"/>
            <a:r>
              <a:rPr lang="en-US" altLang="zh-CN" dirty="0">
                <a:solidFill>
                  <a:srgbClr val="C0504D"/>
                </a:solidFill>
                <a:ea typeface="宋体" pitchFamily="2" charset="-122"/>
                <a:sym typeface="宋体" charset="-122"/>
              </a:rPr>
              <a:t>$func = function(</a:t>
            </a:r>
            <a:r>
              <a:rPr lang="en-US" altLang="zh-CN">
                <a:solidFill>
                  <a:srgbClr val="C0504D"/>
                </a:solidFill>
                <a:latin typeface="Lucida Sans Unicode" pitchFamily="34" charset="0"/>
                <a:ea typeface="Gulim" pitchFamily="34" charset="-127"/>
                <a:sym typeface="宋体" charset="-122"/>
              </a:rPr>
              <a:t>$str1,$stgr2…$</a:t>
            </a:r>
            <a:r>
              <a:rPr lang="en-US" altLang="zh-CN" err="1">
                <a:solidFill>
                  <a:srgbClr val="C0504D"/>
                </a:solidFill>
                <a:latin typeface="Lucida Sans Unicode" pitchFamily="34" charset="0"/>
                <a:ea typeface="Gulim" pitchFamily="34" charset="-127"/>
                <a:sym typeface="宋体" charset="-122"/>
              </a:rPr>
              <a:t>strn</a:t>
            </a:r>
            <a:r>
              <a:rPr lang="en-US" altLang="zh-CN" dirty="0">
                <a:solidFill>
                  <a:srgbClr val="C0504D"/>
                </a:solidFill>
                <a:ea typeface="宋体" pitchFamily="2" charset="-122"/>
                <a:sym typeface="宋体" charset="-122"/>
              </a:rPr>
              <a:t>) {</a:t>
            </a:r>
            <a:endParaRPr lang="en-US" altLang="zh-CN" dirty="0">
              <a:solidFill>
                <a:srgbClr val="C0504D"/>
              </a:solidFill>
              <a:latin typeface="Arial" charset="0"/>
              <a:ea typeface="宋体" pitchFamily="2" charset="-122"/>
              <a:sym typeface="宋体" charset="-122"/>
            </a:endParaRPr>
          </a:p>
          <a:p>
            <a:pPr lvl="0"/>
            <a:r>
              <a:rPr lang="en-US" altLang="zh-CN" dirty="0">
                <a:solidFill>
                  <a:srgbClr val="C0504D"/>
                </a:solidFill>
                <a:ea typeface="宋体" pitchFamily="2" charset="-122"/>
                <a:sym typeface="宋体" charset="-122"/>
              </a:rPr>
              <a:t>     </a:t>
            </a:r>
            <a:r>
              <a:rPr lang="en-US" altLang="zh-CN" err="1">
                <a:solidFill>
                  <a:srgbClr val="C0504D"/>
                </a:solidFill>
                <a:latin typeface="Lucida Sans Unicode" pitchFamily="34" charset="0"/>
                <a:ea typeface="Gulim" pitchFamily="34" charset="-127"/>
                <a:sym typeface="宋体" charset="-122"/>
              </a:rPr>
              <a:t>fun_body</a:t>
            </a:r>
            <a:r>
              <a:rPr lang="en-US" altLang="zh-CN">
                <a:solidFill>
                  <a:srgbClr val="C0504D"/>
                </a:solidFill>
                <a:latin typeface="Lucida Sans Unicode" pitchFamily="34" charset="0"/>
                <a:ea typeface="Gulim" pitchFamily="34" charset="-127"/>
                <a:sym typeface="宋体" charset="-122"/>
              </a:rPr>
              <a:t>;</a:t>
            </a:r>
            <a:endParaRPr lang="en-US" altLang="zh-CN" dirty="0">
              <a:solidFill>
                <a:srgbClr val="C0504D"/>
              </a:solidFill>
              <a:latin typeface="Lucida Sans Unicode" pitchFamily="34" charset="0"/>
              <a:ea typeface="Gulim" pitchFamily="34" charset="-127"/>
              <a:sym typeface="宋体" charset="-122"/>
            </a:endParaRPr>
          </a:p>
          <a:p>
            <a:pPr lvl="0"/>
            <a:r>
              <a:rPr lang="en-US" altLang="zh-CN" dirty="0">
                <a:solidFill>
                  <a:srgbClr val="C0504D"/>
                </a:solidFill>
                <a:ea typeface="宋体" pitchFamily="2" charset="-122"/>
                <a:sym typeface="宋体" charset="-122"/>
              </a:rPr>
              <a:t>}; //带结束符</a:t>
            </a:r>
            <a:endParaRPr lang="en-US" altLang="zh-CN" dirty="0">
              <a:solidFill>
                <a:srgbClr val="C0504D"/>
              </a:solidFill>
              <a:latin typeface="Arial" charset="0"/>
              <a:ea typeface="宋体" pitchFamily="2" charset="-122"/>
              <a:sym typeface="宋体" charset="-122"/>
            </a:endParaRPr>
          </a:p>
          <a:p>
            <a:pPr lvl="0"/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zh-CN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五边形 3"/>
          <p:cNvSpPr/>
          <p:nvPr/>
        </p:nvSpPr>
        <p:spPr>
          <a:xfrm>
            <a:off x="0" y="328613"/>
            <a:ext cx="6659563" cy="457200"/>
          </a:xfrm>
          <a:prstGeom prst="homePlate">
            <a:avLst/>
          </a:prstGeom>
          <a:solidFill>
            <a:srgbClr val="EC6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 fontAlgn="base">
              <a:buClr>
                <a:srgbClr val="000000"/>
              </a:buClr>
            </a:pPr>
            <a:r>
              <a:rPr lang="zh-CN" altLang="zh-CN" sz="1800" strike="noStrike" noProof="1">
                <a:solidFill>
                  <a:srgbClr val="FFFFFF"/>
                </a:solidFill>
                <a:latin typeface="STHeiti Light" charset="-122"/>
                <a:ea typeface="STHeiti Light" charset="-122"/>
                <a:sym typeface="+mn-ea"/>
              </a:rPr>
              <a:t>匿名函数</a:t>
            </a:r>
            <a:endParaRPr lang="zh-CN" altLang="zh-CN" sz="1800" strike="noStrike" noProof="1">
              <a:solidFill>
                <a:srgbClr val="FFFFFF"/>
              </a:solidFill>
              <a:latin typeface="STHeiti Light" charset="-122"/>
              <a:ea typeface="STHeiti Light" charset="-122"/>
              <a:sym typeface="+mn-ea"/>
            </a:endParaRPr>
          </a:p>
        </p:txBody>
      </p:sp>
      <p:sp>
        <p:nvSpPr>
          <p:cNvPr id="8194" name="椭圆 4"/>
          <p:cNvSpPr/>
          <p:nvPr/>
        </p:nvSpPr>
        <p:spPr>
          <a:xfrm>
            <a:off x="383540" y="125730"/>
            <a:ext cx="926465" cy="863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07D54"/>
            </a:solidFill>
            <a:prstDash val="solid"/>
            <a:round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p>
            <a:pPr lvl="0" algn="ctr">
              <a:buClr>
                <a:srgbClr val="000000"/>
              </a:buClr>
            </a:pPr>
            <a:r>
              <a:rPr lang="en-US" altLang="zh-CN" sz="3200" dirty="0">
                <a:solidFill>
                  <a:srgbClr val="EC6A26"/>
                </a:solidFill>
                <a:latin typeface="Arial" pitchFamily="1" charset="0"/>
                <a:ea typeface="宋体" pitchFamily="1" charset="-122"/>
              </a:rPr>
              <a:t>12</a:t>
            </a:r>
            <a:endParaRPr lang="en-US" altLang="zh-CN" sz="3200" dirty="0">
              <a:solidFill>
                <a:srgbClr val="EC6A26"/>
              </a:solidFill>
              <a:latin typeface="Arial" pitchFamily="1" charset="0"/>
              <a:ea typeface="宋体" pitchFamily="1" charset="-122"/>
            </a:endParaRPr>
          </a:p>
        </p:txBody>
      </p:sp>
      <p:sp>
        <p:nvSpPr>
          <p:cNvPr id="8195" name="Rectangle 9"/>
          <p:cNvSpPr txBox="1"/>
          <p:nvPr/>
        </p:nvSpPr>
        <p:spPr>
          <a:xfrm>
            <a:off x="251143" y="1268413"/>
            <a:ext cx="8424862" cy="4660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marL="457200" lvl="0" indent="-4572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itchFamily="1" charset="2"/>
              <a:buChar char="l"/>
            </a:pPr>
            <a:endParaRPr lang="en-US" altLang="zh-CN">
              <a:latin typeface="微软雅黑" pitchFamily="1" charset="-122"/>
              <a:ea typeface="微软雅黑" pitchFamily="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0" y="1557020"/>
            <a:ext cx="7824788" cy="47548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&lt;?php</a:t>
            </a:r>
            <a:endParaRPr lang="zh-CN" altLang="en-US">
              <a:solidFill>
                <a:srgbClr val="C0504D"/>
              </a:solidFill>
              <a:sym typeface="宋体" charset="-122"/>
            </a:endParaRPr>
          </a:p>
          <a:p>
            <a:pPr lvl="0"/>
            <a:r>
              <a:rPr lang="en-US" altLang="zh-CN">
                <a:solidFill>
                  <a:srgbClr val="C0504D"/>
                </a:solidFill>
                <a:sym typeface="宋体" charset="-122"/>
              </a:rPr>
              <a:t>//</a:t>
            </a:r>
            <a:r>
              <a:rPr lang="zh-CN" altLang="zh-CN">
                <a:solidFill>
                  <a:srgbClr val="C0504D"/>
                </a:solidFill>
                <a:sym typeface="宋体" charset="-122"/>
              </a:rPr>
              <a:t>申明匿名函数</a:t>
            </a:r>
            <a:endParaRPr lang="zh-CN" altLang="zh-CN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$greet = function($name)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{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    printf("Hello %s!&lt;br&gt;", $name);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};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$greet('World'); //调用匿名函数，输出：hello world!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function callGreet( $func ) {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	    $func( 'Baby' );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}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callGreet($greet);  </a:t>
            </a:r>
            <a:r>
              <a:rPr lang="en-US" altLang="zh-CN">
                <a:solidFill>
                  <a:srgbClr val="C0504D"/>
                </a:solidFill>
                <a:sym typeface="宋体" charset="-122"/>
              </a:rPr>
              <a:t>//将匿名函数在普通函数中当做参数传入，这就实现了一个简单的闭包。</a:t>
            </a:r>
            <a:r>
              <a:rPr lang="zh-CN" altLang="en-US">
                <a:solidFill>
                  <a:srgbClr val="C0504D"/>
                </a:solidFill>
                <a:sym typeface="宋体" charset="-122"/>
              </a:rPr>
              <a:t>输出：Hello Baby!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?&gt; 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en-US" dirty="0"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zh-CN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五边形 3"/>
          <p:cNvSpPr/>
          <p:nvPr/>
        </p:nvSpPr>
        <p:spPr>
          <a:xfrm>
            <a:off x="0" y="328613"/>
            <a:ext cx="6659563" cy="457200"/>
          </a:xfrm>
          <a:prstGeom prst="homePlate">
            <a:avLst/>
          </a:prstGeom>
          <a:solidFill>
            <a:srgbClr val="EC6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 fontAlgn="base">
              <a:buClr>
                <a:srgbClr val="000000"/>
              </a:buClr>
            </a:pPr>
            <a:r>
              <a:rPr lang="zh-CN" altLang="zh-CN" sz="1800" strike="noStrike" noProof="1">
                <a:solidFill>
                  <a:srgbClr val="FFFFFF"/>
                </a:solidFill>
                <a:latin typeface="STHeiti Light" charset="-122"/>
                <a:ea typeface="STHeiti Light" charset="-122"/>
                <a:sym typeface="+mn-ea"/>
              </a:rPr>
              <a:t>匿名函数</a:t>
            </a:r>
            <a:endParaRPr lang="zh-CN" altLang="zh-CN" sz="1800" strike="noStrike" noProof="1">
              <a:solidFill>
                <a:srgbClr val="FFFFFF"/>
              </a:solidFill>
              <a:latin typeface="STHeiti Light" charset="-122"/>
              <a:ea typeface="STHeiti Light" charset="-122"/>
              <a:sym typeface="+mn-ea"/>
            </a:endParaRPr>
          </a:p>
        </p:txBody>
      </p:sp>
      <p:sp>
        <p:nvSpPr>
          <p:cNvPr id="8194" name="椭圆 4"/>
          <p:cNvSpPr/>
          <p:nvPr/>
        </p:nvSpPr>
        <p:spPr>
          <a:xfrm>
            <a:off x="383540" y="125730"/>
            <a:ext cx="926465" cy="863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07D54"/>
            </a:solidFill>
            <a:prstDash val="solid"/>
            <a:round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p>
            <a:pPr lvl="0" algn="ctr">
              <a:buClr>
                <a:srgbClr val="000000"/>
              </a:buClr>
            </a:pPr>
            <a:r>
              <a:rPr lang="en-US" altLang="zh-CN" sz="3200" dirty="0">
                <a:solidFill>
                  <a:srgbClr val="EC6A26"/>
                </a:solidFill>
                <a:latin typeface="Arial" pitchFamily="1" charset="0"/>
                <a:ea typeface="宋体" pitchFamily="1" charset="-122"/>
              </a:rPr>
              <a:t>13</a:t>
            </a:r>
            <a:endParaRPr lang="en-US" altLang="zh-CN" sz="3200" dirty="0">
              <a:solidFill>
                <a:srgbClr val="EC6A26"/>
              </a:solidFill>
              <a:latin typeface="Arial" pitchFamily="1" charset="0"/>
              <a:ea typeface="宋体" pitchFamily="1" charset="-122"/>
            </a:endParaRPr>
          </a:p>
        </p:txBody>
      </p:sp>
      <p:sp>
        <p:nvSpPr>
          <p:cNvPr id="8195" name="Rectangle 9"/>
          <p:cNvSpPr txBox="1"/>
          <p:nvPr/>
        </p:nvSpPr>
        <p:spPr>
          <a:xfrm>
            <a:off x="251143" y="1268413"/>
            <a:ext cx="8424862" cy="4660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marL="457200" lvl="0" indent="-4572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itchFamily="1" charset="2"/>
              <a:buChar char="l"/>
            </a:pPr>
            <a:endParaRPr lang="en-US" altLang="zh-CN">
              <a:latin typeface="微软雅黑" pitchFamily="1" charset="-122"/>
              <a:ea typeface="微软雅黑" pitchFamily="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0" y="1514475"/>
            <a:ext cx="7824788" cy="530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>
                <a:sym typeface="宋体" charset="-122"/>
              </a:rPr>
              <a:t>闭包可以保存所在代码块上下文的一些变量和值。PHP在默认情况下，匿名函数不能调用所在代码块的上下文变量，而需要通过使用use关键字。</a:t>
            </a:r>
            <a:endParaRPr lang="zh-CN" altLang="en-US">
              <a:sym typeface="宋体" charset="-122"/>
            </a:endParaRPr>
          </a:p>
          <a:p>
            <a:pPr lvl="0"/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&lt;?php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function getMoney() {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    $rmb = 1;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    $dollar = 6;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    $func = function() use ( $rmb ) {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        echo $rmb;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        echo $dollar;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    };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    $func();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}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getMoney();//输出：</a:t>
            </a:r>
            <a:r>
              <a:rPr lang="en-US" altLang="zh-CN">
                <a:solidFill>
                  <a:srgbClr val="C0504D"/>
                </a:solidFill>
                <a:sym typeface="宋体" charset="-122"/>
              </a:rPr>
              <a:t>1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//报错，找不到dorllar变量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?&gt; 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en-US" dirty="0"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zh-CN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五边形 3"/>
          <p:cNvSpPr/>
          <p:nvPr/>
        </p:nvSpPr>
        <p:spPr>
          <a:xfrm>
            <a:off x="0" y="328613"/>
            <a:ext cx="6659563" cy="457200"/>
          </a:xfrm>
          <a:prstGeom prst="homePlate">
            <a:avLst/>
          </a:prstGeom>
          <a:solidFill>
            <a:srgbClr val="EC6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 fontAlgn="base">
              <a:buClr>
                <a:srgbClr val="000000"/>
              </a:buClr>
            </a:pPr>
            <a:r>
              <a:rPr lang="zh-CN" altLang="zh-CN" sz="1800" strike="noStrike" noProof="1">
                <a:solidFill>
                  <a:srgbClr val="FFFFFF"/>
                </a:solidFill>
                <a:latin typeface="STHeiti Light" charset="-122"/>
                <a:ea typeface="STHeiti Light" charset="-122"/>
                <a:sym typeface="+mn-ea"/>
              </a:rPr>
              <a:t>内置函数</a:t>
            </a:r>
            <a:endParaRPr lang="zh-CN" altLang="zh-CN" sz="1800" strike="noStrike" noProof="1">
              <a:solidFill>
                <a:srgbClr val="FFFFFF"/>
              </a:solidFill>
              <a:latin typeface="STHeiti Light" charset="-122"/>
              <a:ea typeface="STHeiti Light" charset="-122"/>
              <a:sym typeface="+mn-ea"/>
            </a:endParaRPr>
          </a:p>
        </p:txBody>
      </p:sp>
      <p:sp>
        <p:nvSpPr>
          <p:cNvPr id="8194" name="椭圆 4"/>
          <p:cNvSpPr/>
          <p:nvPr/>
        </p:nvSpPr>
        <p:spPr>
          <a:xfrm>
            <a:off x="383540" y="125730"/>
            <a:ext cx="926465" cy="863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07D54"/>
            </a:solidFill>
            <a:prstDash val="solid"/>
            <a:round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p>
            <a:pPr lvl="0" algn="ctr">
              <a:buClr>
                <a:srgbClr val="000000"/>
              </a:buClr>
            </a:pPr>
            <a:r>
              <a:rPr lang="en-US" altLang="zh-CN" sz="3200" dirty="0">
                <a:solidFill>
                  <a:srgbClr val="EC6A26"/>
                </a:solidFill>
                <a:latin typeface="Arial" pitchFamily="1" charset="0"/>
                <a:ea typeface="宋体" pitchFamily="1" charset="-122"/>
              </a:rPr>
              <a:t>14</a:t>
            </a:r>
            <a:endParaRPr lang="en-US" altLang="zh-CN" sz="3200" dirty="0">
              <a:solidFill>
                <a:srgbClr val="EC6A26"/>
              </a:solidFill>
              <a:latin typeface="Arial" pitchFamily="1" charset="0"/>
              <a:ea typeface="宋体" pitchFamily="1" charset="-122"/>
            </a:endParaRPr>
          </a:p>
        </p:txBody>
      </p:sp>
      <p:sp>
        <p:nvSpPr>
          <p:cNvPr id="8195" name="Rectangle 9"/>
          <p:cNvSpPr txBox="1"/>
          <p:nvPr/>
        </p:nvSpPr>
        <p:spPr>
          <a:xfrm>
            <a:off x="251143" y="1268413"/>
            <a:ext cx="8424862" cy="4660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marL="457200" lvl="0" indent="-4572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itchFamily="1" charset="2"/>
              <a:buChar char="l"/>
            </a:pPr>
            <a:endParaRPr lang="en-US" altLang="zh-CN">
              <a:latin typeface="微软雅黑" pitchFamily="1" charset="-122"/>
              <a:ea typeface="微软雅黑" pitchFamily="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0" y="1514475"/>
            <a:ext cx="7824788" cy="31089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zh-CN">
                <a:latin typeface="Arial" charset="0"/>
                <a:ea typeface="宋体" charset="-122"/>
              </a:rPr>
              <a:t>PHP内置函数，就是在php程序的库里面已经定义了的函数。</a:t>
            </a:r>
            <a:endParaRPr lang="zh-CN" altLang="zh-CN">
              <a:latin typeface="Arial" charset="0"/>
              <a:ea typeface="宋体" charset="-122"/>
            </a:endParaRPr>
          </a:p>
          <a:p>
            <a:pPr lvl="0"/>
            <a:r>
              <a:rPr lang="zh-CN" altLang="zh-CN">
                <a:latin typeface="Arial" charset="0"/>
                <a:ea typeface="宋体" charset="-122"/>
              </a:rPr>
              <a:t>PHP 有很多标准的函数和结构。还有一些函数需要和特定地 PHP 扩展模块一起编译，否则在使用它们的时候就会得到一个致命的“未定义函数”错误。例如，要使用 image 函数中的 imagecreatetruecolor()，需要在编译 PHP 的时候加上 GD 的支持。或者，要使用 mysql_connect() 函数，就需要在编译 PHP 的时候加上 MySQL 支持。有很多核心函数已包含在每个版本的 PHP 中如字符串和变量函数。调用 phpinfo() 或者 get_loaded_extensions() 可以得知 PHP 加载了那些扩展库。</a:t>
            </a:r>
            <a:endParaRPr lang="zh-CN" altLang="zh-CN">
              <a:latin typeface="Arial" charset="0"/>
              <a:ea typeface="宋体" charset="-122"/>
            </a:endParaRPr>
          </a:p>
          <a:p>
            <a:pPr lvl="0"/>
            <a:r>
              <a:rPr lang="en-US" altLang="zh-CN">
                <a:latin typeface="Arial" charset="0"/>
                <a:ea typeface="宋体" charset="-122"/>
              </a:rPr>
              <a:t>PHP</a:t>
            </a:r>
            <a:r>
              <a:rPr lang="zh-CN" altLang="en-US">
                <a:latin typeface="Arial" charset="0"/>
                <a:ea typeface="宋体" charset="-122"/>
              </a:rPr>
              <a:t>内置函数</a:t>
            </a:r>
            <a:endParaRPr lang="zh-CN" altLang="en-US">
              <a:latin typeface="Arial" charset="0"/>
              <a:ea typeface="宋体" charset="-122"/>
            </a:endParaRPr>
          </a:p>
          <a:p>
            <a:pPr lvl="0"/>
            <a:endParaRPr lang="zh-CN" altLang="en-US">
              <a:latin typeface="Arial" charset="0"/>
              <a:ea typeface="宋体" charset="-122"/>
            </a:endParaRPr>
          </a:p>
          <a:p>
            <a:pPr lvl="0"/>
            <a:r>
              <a:rPr lang="zh-CN" altLang="zh-CN">
                <a:latin typeface="Arial" charset="0"/>
                <a:ea typeface="宋体" charset="-122"/>
              </a:rPr>
              <a:t>开发手册：http://php.net/download-docs.php</a:t>
            </a:r>
            <a:endParaRPr lang="zh-CN" altLang="zh-CN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五边形 3"/>
          <p:cNvSpPr/>
          <p:nvPr/>
        </p:nvSpPr>
        <p:spPr>
          <a:xfrm>
            <a:off x="0" y="328613"/>
            <a:ext cx="6659563" cy="457200"/>
          </a:xfrm>
          <a:prstGeom prst="homePlate">
            <a:avLst/>
          </a:prstGeom>
          <a:solidFill>
            <a:srgbClr val="EC6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 fontAlgn="base">
              <a:buClr>
                <a:srgbClr val="000000"/>
              </a:buClr>
            </a:pPr>
            <a:r>
              <a:rPr lang="zh-CN" altLang="zh-CN" sz="1800" strike="noStrike" noProof="1">
                <a:solidFill>
                  <a:srgbClr val="FFFFFF"/>
                </a:solidFill>
                <a:latin typeface="STHeiti Light" charset="-122"/>
                <a:ea typeface="STHeiti Light" charset="-122"/>
                <a:sym typeface="+mn-ea"/>
              </a:rPr>
              <a:t>检测函数是否可用</a:t>
            </a:r>
            <a:endParaRPr lang="zh-CN" altLang="zh-CN" sz="1800" strike="noStrike" noProof="1">
              <a:solidFill>
                <a:srgbClr val="FFFFFF"/>
              </a:solidFill>
              <a:latin typeface="STHeiti Light" charset="-122"/>
              <a:ea typeface="STHeiti Light" charset="-122"/>
              <a:sym typeface="+mn-ea"/>
            </a:endParaRPr>
          </a:p>
        </p:txBody>
      </p:sp>
      <p:sp>
        <p:nvSpPr>
          <p:cNvPr id="8194" name="椭圆 4"/>
          <p:cNvSpPr/>
          <p:nvPr/>
        </p:nvSpPr>
        <p:spPr>
          <a:xfrm>
            <a:off x="383540" y="125730"/>
            <a:ext cx="926465" cy="863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07D54"/>
            </a:solidFill>
            <a:prstDash val="solid"/>
            <a:round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p>
            <a:pPr lvl="0" algn="ctr">
              <a:buClr>
                <a:srgbClr val="000000"/>
              </a:buClr>
            </a:pPr>
            <a:r>
              <a:rPr lang="en-US" altLang="zh-CN" sz="3200" dirty="0">
                <a:solidFill>
                  <a:srgbClr val="EC6A26"/>
                </a:solidFill>
                <a:latin typeface="Arial" pitchFamily="1" charset="0"/>
                <a:ea typeface="宋体" pitchFamily="1" charset="-122"/>
              </a:rPr>
              <a:t>15</a:t>
            </a:r>
            <a:endParaRPr lang="en-US" altLang="zh-CN" sz="3200" dirty="0">
              <a:solidFill>
                <a:srgbClr val="EC6A26"/>
              </a:solidFill>
              <a:latin typeface="Arial" pitchFamily="1" charset="0"/>
              <a:ea typeface="宋体" pitchFamily="1" charset="-122"/>
            </a:endParaRPr>
          </a:p>
        </p:txBody>
      </p:sp>
      <p:sp>
        <p:nvSpPr>
          <p:cNvPr id="8195" name="Rectangle 9"/>
          <p:cNvSpPr txBox="1"/>
          <p:nvPr/>
        </p:nvSpPr>
        <p:spPr>
          <a:xfrm>
            <a:off x="251143" y="1268413"/>
            <a:ext cx="8424862" cy="4660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marL="457200" lvl="0" indent="-4572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itchFamily="1" charset="2"/>
              <a:buChar char="l"/>
            </a:pPr>
            <a:endParaRPr lang="en-US" altLang="zh-CN">
              <a:latin typeface="微软雅黑" pitchFamily="1" charset="-122"/>
              <a:ea typeface="微软雅黑" pitchFamily="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0" y="1514475"/>
            <a:ext cx="7824788" cy="4940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dirty="0">
                <a:solidFill>
                  <a:srgbClr val="C0504D"/>
                </a:solidFill>
                <a:sym typeface="Arial" charset="0"/>
              </a:rPr>
              <a:t>函数语法：</a:t>
            </a:r>
            <a:endParaRPr lang="zh-CN" altLang="en-US" dirty="0">
              <a:solidFill>
                <a:srgbClr val="C0504D"/>
              </a:solidFill>
              <a:latin typeface="Arial" charset="0"/>
              <a:ea typeface="宋体" charset="-122"/>
              <a:sym typeface="Arial" charset="0"/>
            </a:endParaRPr>
          </a:p>
          <a:p>
            <a:pPr lvl="1" indent="0">
              <a:lnSpc>
                <a:spcPct val="90000"/>
              </a:lnSpc>
            </a:pPr>
            <a:r>
              <a:rPr lang="en-US" altLang="zh-CN" err="1">
                <a:solidFill>
                  <a:srgbClr val="C0504D"/>
                </a:solidFill>
                <a:sym typeface="Arial" charset="0"/>
              </a:rPr>
              <a:t>bool function_exists(string function_name</a:t>
            </a:r>
            <a:r>
              <a:rPr lang="en-US" altLang="zh-CN">
                <a:solidFill>
                  <a:srgbClr val="C0504D"/>
                </a:solidFill>
                <a:sym typeface="Arial" charset="0"/>
              </a:rPr>
              <a:t>)</a:t>
            </a:r>
            <a:endParaRPr lang="en-US" altLang="zh-CN">
              <a:solidFill>
                <a:srgbClr val="C0504D"/>
              </a:solidFill>
              <a:latin typeface="Arial" charset="0"/>
              <a:ea typeface="宋体" charset="-122"/>
              <a:sym typeface="Arial" charset="0"/>
            </a:endParaRPr>
          </a:p>
          <a:p>
            <a:pPr lvl="0"/>
            <a:r>
              <a:rPr lang="zh-CN" altLang="en-US" dirty="0">
                <a:solidFill>
                  <a:srgbClr val="C0504D"/>
                </a:solidFill>
                <a:sym typeface="Arial" charset="0"/>
              </a:rPr>
              <a:t>函数作用：</a:t>
            </a:r>
            <a:endParaRPr lang="zh-CN" altLang="en-US" dirty="0">
              <a:solidFill>
                <a:srgbClr val="C0504D"/>
              </a:solidFill>
              <a:latin typeface="Arial" charset="0"/>
              <a:ea typeface="宋体" charset="-122"/>
              <a:sym typeface="Arial" charset="0"/>
            </a:endParaRPr>
          </a:p>
          <a:p>
            <a:pPr lvl="1" indent="0">
              <a:lnSpc>
                <a:spcPct val="90000"/>
              </a:lnSpc>
            </a:pPr>
            <a:r>
              <a:rPr lang="zh-CN" altLang="en-US" dirty="0">
                <a:sym typeface="Arial" charset="0"/>
              </a:rPr>
              <a:t>检查</a:t>
            </a:r>
            <a:r>
              <a:rPr lang="en-US" altLang="zh-CN" dirty="0">
                <a:sym typeface="Arial" charset="0"/>
              </a:rPr>
              <a:t>PHP</a:t>
            </a:r>
            <a:r>
              <a:rPr lang="zh-CN" altLang="en-US" dirty="0">
                <a:sym typeface="Arial" charset="0"/>
              </a:rPr>
              <a:t>内置函数和用户自定义函数，确认函数是否可用，成功返回</a:t>
            </a:r>
            <a:r>
              <a:rPr lang="en-US" altLang="zh-CN" dirty="0">
                <a:sym typeface="Arial" charset="0"/>
              </a:rPr>
              <a:t>true</a:t>
            </a:r>
            <a:r>
              <a:rPr lang="zh-CN" altLang="en-US" dirty="0">
                <a:sym typeface="Arial" charset="0"/>
              </a:rPr>
              <a:t>，失败返回</a:t>
            </a:r>
            <a:r>
              <a:rPr lang="en-US" altLang="zh-CN" dirty="0">
                <a:sym typeface="Arial" charset="0"/>
              </a:rPr>
              <a:t>false</a:t>
            </a:r>
            <a:r>
              <a:rPr lang="zh-CN" altLang="en-US" dirty="0">
                <a:sym typeface="Arial" charset="0"/>
              </a:rPr>
              <a:t>。</a:t>
            </a:r>
            <a:endParaRPr lang="zh-CN" altLang="en-US" dirty="0">
              <a:latin typeface="Arial" charset="0"/>
              <a:ea typeface="宋体" charset="-122"/>
              <a:sym typeface="Arial" charset="0"/>
            </a:endParaRPr>
          </a:p>
          <a:p>
            <a:pPr lvl="0"/>
            <a:r>
              <a:rPr lang="zh-CN" altLang="en-US" dirty="0">
                <a:solidFill>
                  <a:srgbClr val="C0504D"/>
                </a:solidFill>
                <a:sym typeface="Arial" charset="0"/>
              </a:rPr>
              <a:t>函数例程：</a:t>
            </a:r>
            <a:endParaRPr lang="zh-CN" altLang="en-US" dirty="0">
              <a:solidFill>
                <a:srgbClr val="C0504D"/>
              </a:solidFill>
              <a:latin typeface="Arial" charset="0"/>
              <a:ea typeface="宋体" charset="-122"/>
              <a:sym typeface="Arial" charset="0"/>
            </a:endParaRPr>
          </a:p>
          <a:p>
            <a:pPr lvl="1" indent="0">
              <a:lnSpc>
                <a:spcPct val="90000"/>
              </a:lnSpc>
            </a:pPr>
            <a:r>
              <a:rPr lang="en-US" altLang="zh-CN">
                <a:solidFill>
                  <a:srgbClr val="C0504D"/>
                </a:solidFill>
                <a:sym typeface="Arial" charset="0"/>
              </a:rPr>
              <a:t>&lt;?</a:t>
            </a:r>
            <a:endParaRPr lang="en-US" altLang="zh-CN">
              <a:solidFill>
                <a:srgbClr val="C0504D"/>
              </a:solidFill>
              <a:latin typeface="Arial" charset="0"/>
              <a:ea typeface="宋体" charset="-122"/>
              <a:sym typeface="Arial" charset="0"/>
            </a:endParaRPr>
          </a:p>
          <a:p>
            <a:pPr lvl="1" indent="0">
              <a:lnSpc>
                <a:spcPct val="90000"/>
              </a:lnSpc>
            </a:pPr>
            <a:r>
              <a:rPr lang="en-US" altLang="zh-CN" err="1">
                <a:solidFill>
                  <a:srgbClr val="C0504D"/>
                </a:solidFill>
                <a:sym typeface="Arial" charset="0"/>
              </a:rPr>
              <a:t>if (function_exists('phpinfo</a:t>
            </a:r>
            <a:r>
              <a:rPr lang="en-US" altLang="zh-CN">
                <a:solidFill>
                  <a:srgbClr val="C0504D"/>
                </a:solidFill>
                <a:sym typeface="Arial" charset="0"/>
              </a:rPr>
              <a:t>'))</a:t>
            </a:r>
            <a:endParaRPr lang="en-US" altLang="zh-CN">
              <a:solidFill>
                <a:srgbClr val="C0504D"/>
              </a:solidFill>
              <a:latin typeface="Arial" charset="0"/>
              <a:ea typeface="宋体" charset="-122"/>
              <a:sym typeface="Arial" charset="0"/>
            </a:endParaRPr>
          </a:p>
          <a:p>
            <a:pPr lvl="1" indent="0">
              <a:lnSpc>
                <a:spcPct val="90000"/>
              </a:lnSpc>
            </a:pPr>
            <a:r>
              <a:rPr lang="en-US" altLang="zh-CN">
                <a:solidFill>
                  <a:srgbClr val="C0504D"/>
                </a:solidFill>
                <a:sym typeface="Arial" charset="0"/>
              </a:rPr>
              <a:t>{</a:t>
            </a:r>
            <a:endParaRPr lang="en-US" altLang="zh-CN">
              <a:solidFill>
                <a:srgbClr val="C0504D"/>
              </a:solidFill>
              <a:latin typeface="Arial" charset="0"/>
              <a:ea typeface="宋体" charset="-122"/>
              <a:sym typeface="Arial" charset="0"/>
            </a:endParaRPr>
          </a:p>
          <a:p>
            <a:pPr lvl="1" indent="0">
              <a:lnSpc>
                <a:spcPct val="90000"/>
              </a:lnSpc>
            </a:pPr>
            <a:r>
              <a:rPr lang="en-US" altLang="zh-CN" err="1">
                <a:solidFill>
                  <a:srgbClr val="C0504D"/>
                </a:solidFill>
                <a:sym typeface="Arial" charset="0"/>
              </a:rPr>
              <a:t>	     echo "phpinfo</a:t>
            </a:r>
            <a:r>
              <a:rPr lang="en-US" altLang="zh-CN" dirty="0">
                <a:solidFill>
                  <a:srgbClr val="C0504D"/>
                </a:solidFill>
                <a:sym typeface="Arial" charset="0"/>
              </a:rPr>
              <a:t>()</a:t>
            </a:r>
            <a:r>
              <a:rPr lang="zh-CN" altLang="en-US" dirty="0">
                <a:solidFill>
                  <a:srgbClr val="C0504D"/>
                </a:solidFill>
                <a:sym typeface="Arial" charset="0"/>
              </a:rPr>
              <a:t>可用</a:t>
            </a:r>
            <a:r>
              <a:rPr lang="en-US" altLang="zh-CN">
                <a:solidFill>
                  <a:srgbClr val="C0504D"/>
                </a:solidFill>
                <a:sym typeface="Arial" charset="0"/>
              </a:rPr>
              <a:t>";</a:t>
            </a:r>
            <a:endParaRPr lang="en-US" altLang="zh-CN">
              <a:solidFill>
                <a:srgbClr val="C0504D"/>
              </a:solidFill>
              <a:latin typeface="Arial" charset="0"/>
              <a:ea typeface="宋体" charset="-122"/>
              <a:sym typeface="Arial" charset="0"/>
            </a:endParaRPr>
          </a:p>
          <a:p>
            <a:pPr lvl="1" indent="0">
              <a:lnSpc>
                <a:spcPct val="90000"/>
              </a:lnSpc>
            </a:pPr>
            <a:r>
              <a:rPr lang="en-US" altLang="zh-CN">
                <a:solidFill>
                  <a:srgbClr val="C0504D"/>
                </a:solidFill>
                <a:sym typeface="Arial" charset="0"/>
              </a:rPr>
              <a:t>}</a:t>
            </a:r>
            <a:endParaRPr lang="en-US" altLang="zh-CN">
              <a:solidFill>
                <a:srgbClr val="C0504D"/>
              </a:solidFill>
              <a:latin typeface="Arial" charset="0"/>
              <a:ea typeface="宋体" charset="-122"/>
              <a:sym typeface="Arial" charset="0"/>
            </a:endParaRPr>
          </a:p>
          <a:p>
            <a:pPr lvl="1" indent="0">
              <a:lnSpc>
                <a:spcPct val="90000"/>
              </a:lnSpc>
            </a:pPr>
            <a:r>
              <a:rPr lang="en-US" altLang="zh-CN">
                <a:solidFill>
                  <a:srgbClr val="C0504D"/>
                </a:solidFill>
                <a:sym typeface="Arial" charset="0"/>
              </a:rPr>
              <a:t>else</a:t>
            </a:r>
            <a:endParaRPr lang="en-US" altLang="zh-CN">
              <a:solidFill>
                <a:srgbClr val="C0504D"/>
              </a:solidFill>
              <a:latin typeface="Arial" charset="0"/>
              <a:ea typeface="宋体" charset="-122"/>
              <a:sym typeface="Arial" charset="0"/>
            </a:endParaRPr>
          </a:p>
          <a:p>
            <a:pPr lvl="1" indent="0">
              <a:lnSpc>
                <a:spcPct val="90000"/>
              </a:lnSpc>
            </a:pPr>
            <a:r>
              <a:rPr lang="en-US" altLang="zh-CN">
                <a:solidFill>
                  <a:srgbClr val="C0504D"/>
                </a:solidFill>
                <a:sym typeface="Arial" charset="0"/>
              </a:rPr>
              <a:t>{</a:t>
            </a:r>
            <a:endParaRPr lang="en-US" altLang="zh-CN">
              <a:solidFill>
                <a:srgbClr val="C0504D"/>
              </a:solidFill>
              <a:latin typeface="Arial" charset="0"/>
              <a:ea typeface="宋体" charset="-122"/>
              <a:sym typeface="Arial" charset="0"/>
            </a:endParaRPr>
          </a:p>
          <a:p>
            <a:pPr lvl="1" indent="0">
              <a:lnSpc>
                <a:spcPct val="90000"/>
              </a:lnSpc>
            </a:pPr>
            <a:r>
              <a:rPr lang="en-US" altLang="zh-CN" err="1">
                <a:solidFill>
                  <a:srgbClr val="C0504D"/>
                </a:solidFill>
                <a:sym typeface="Arial" charset="0"/>
              </a:rPr>
              <a:t>	     echo "phpinfo</a:t>
            </a:r>
            <a:r>
              <a:rPr lang="en-US" altLang="zh-CN" dirty="0">
                <a:solidFill>
                  <a:srgbClr val="C0504D"/>
                </a:solidFill>
                <a:sym typeface="Arial" charset="0"/>
              </a:rPr>
              <a:t>()</a:t>
            </a:r>
            <a:r>
              <a:rPr lang="zh-CN" altLang="en-US" dirty="0">
                <a:solidFill>
                  <a:srgbClr val="C0504D"/>
                </a:solidFill>
                <a:sym typeface="Arial" charset="0"/>
              </a:rPr>
              <a:t>不可用</a:t>
            </a:r>
            <a:r>
              <a:rPr lang="en-US" altLang="zh-CN">
                <a:solidFill>
                  <a:srgbClr val="C0504D"/>
                </a:solidFill>
                <a:sym typeface="Arial" charset="0"/>
              </a:rPr>
              <a:t>";</a:t>
            </a:r>
            <a:endParaRPr lang="en-US" altLang="zh-CN">
              <a:solidFill>
                <a:srgbClr val="C0504D"/>
              </a:solidFill>
              <a:latin typeface="Arial" charset="0"/>
              <a:ea typeface="宋体" charset="-122"/>
              <a:sym typeface="Arial" charset="0"/>
            </a:endParaRPr>
          </a:p>
          <a:p>
            <a:pPr lvl="1" indent="0">
              <a:lnSpc>
                <a:spcPct val="90000"/>
              </a:lnSpc>
            </a:pPr>
            <a:r>
              <a:rPr lang="en-US" altLang="zh-CN">
                <a:solidFill>
                  <a:srgbClr val="C0504D"/>
                </a:solidFill>
                <a:sym typeface="Arial" charset="0"/>
              </a:rPr>
              <a:t>}</a:t>
            </a:r>
            <a:endParaRPr lang="en-US" altLang="zh-CN">
              <a:solidFill>
                <a:srgbClr val="C0504D"/>
              </a:solidFill>
              <a:latin typeface="Arial" charset="0"/>
              <a:ea typeface="宋体" charset="-122"/>
              <a:sym typeface="Arial" charset="0"/>
            </a:endParaRPr>
          </a:p>
          <a:p>
            <a:pPr lvl="1" indent="0">
              <a:lnSpc>
                <a:spcPct val="90000"/>
              </a:lnSpc>
            </a:pPr>
            <a:r>
              <a:rPr lang="en-US" altLang="zh-CN" dirty="0">
                <a:solidFill>
                  <a:srgbClr val="C0504D"/>
                </a:solidFill>
                <a:sym typeface="Arial" charset="0"/>
              </a:rPr>
              <a:t>?&gt;</a:t>
            </a:r>
            <a:endParaRPr lang="en-US" altLang="zh-CN" dirty="0">
              <a:solidFill>
                <a:srgbClr val="C0504D"/>
              </a:solidFill>
              <a:latin typeface="Arial" charset="0"/>
              <a:ea typeface="宋体" charset="-122"/>
              <a:sym typeface="Arial" charset="0"/>
            </a:endParaRPr>
          </a:p>
          <a:p>
            <a:pPr lvl="0"/>
            <a:endParaRPr lang="en-US" altLang="zh-CN" dirty="0">
              <a:latin typeface="Arial" charset="0"/>
              <a:ea typeface="宋体" pitchFamily="2" charset="-122"/>
              <a:sym typeface="宋体" charset="-122"/>
            </a:endParaRPr>
          </a:p>
          <a:p>
            <a:pPr lvl="0"/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zh-CN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五边形 3"/>
          <p:cNvSpPr/>
          <p:nvPr/>
        </p:nvSpPr>
        <p:spPr>
          <a:xfrm>
            <a:off x="0" y="328613"/>
            <a:ext cx="6659563" cy="457200"/>
          </a:xfrm>
          <a:prstGeom prst="homePlate">
            <a:avLst/>
          </a:prstGeom>
          <a:solidFill>
            <a:srgbClr val="EC6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/>
            <a:r>
              <a:rPr lang="zh-CN" altLang="en-US">
                <a:solidFill>
                  <a:srgbClr val="FFFFFF"/>
                </a:solidFill>
              </a:rPr>
              <a:t>内容大纲</a:t>
            </a:r>
            <a:endParaRPr lang="en-US" altLang="zh-CN">
              <a:solidFill>
                <a:srgbClr val="FFFFFF"/>
              </a:solidFill>
              <a:latin typeface="STHeiti Light" charset="-122"/>
              <a:ea typeface="STHeiti Light" charset="-122"/>
            </a:endParaRPr>
          </a:p>
        </p:txBody>
      </p:sp>
      <p:sp>
        <p:nvSpPr>
          <p:cNvPr id="41986" name="椭圆 4"/>
          <p:cNvSpPr/>
          <p:nvPr/>
        </p:nvSpPr>
        <p:spPr>
          <a:xfrm>
            <a:off x="382588" y="125413"/>
            <a:ext cx="863600" cy="863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07D54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p>
            <a:pPr lvl="0" algn="ctr"/>
            <a:r>
              <a:rPr lang="en-US" altLang="zh-CN" sz="3200">
                <a:solidFill>
                  <a:srgbClr val="EC6A26"/>
                </a:solidFill>
                <a:latin typeface="Arial" pitchFamily="1" charset="0"/>
                <a:ea typeface="宋体" pitchFamily="1" charset="-122"/>
              </a:rPr>
              <a:t>0</a:t>
            </a:r>
            <a:endParaRPr lang="zh-CN" altLang="en-US" sz="3200">
              <a:solidFill>
                <a:srgbClr val="EC6A26"/>
              </a:solidFill>
              <a:latin typeface="Arial" pitchFamily="1" charset="0"/>
              <a:ea typeface="宋体" pitchFamily="1" charset="-122"/>
            </a:endParaRPr>
          </a:p>
        </p:txBody>
      </p:sp>
      <p:sp>
        <p:nvSpPr>
          <p:cNvPr id="41987" name="Rectangle 9"/>
          <p:cNvSpPr txBox="1"/>
          <p:nvPr/>
        </p:nvSpPr>
        <p:spPr>
          <a:xfrm>
            <a:off x="395288" y="1340168"/>
            <a:ext cx="8424862" cy="46609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lnSpc>
                <a:spcPct val="150000"/>
              </a:lnSpc>
              <a:buAutoNum type="arabicPeriod"/>
            </a:pPr>
            <a:r>
              <a:rPr lang="zh-CN" altLang="en-US" sz="1800">
                <a:solidFill>
                  <a:srgbClr val="EC6A26"/>
                </a:solidFill>
                <a:latin typeface="微软雅黑" pitchFamily="1" charset="-122"/>
                <a:ea typeface="微软雅黑" pitchFamily="1" charset="-122"/>
              </a:rPr>
              <a:t>函数定义及调用</a:t>
            </a:r>
            <a:endParaRPr lang="zh-CN" altLang="en-US" sz="1800">
              <a:solidFill>
                <a:srgbClr val="EC6A26"/>
              </a:solidFill>
              <a:latin typeface="微软雅黑" pitchFamily="1" charset="-122"/>
              <a:ea typeface="微软雅黑" pitchFamily="1" charset="-122"/>
            </a:endParaRPr>
          </a:p>
          <a:p>
            <a:pPr marL="457200" lvl="0" indent="-457200" eaLnBrk="1" hangingPunct="1">
              <a:lnSpc>
                <a:spcPct val="150000"/>
              </a:lnSpc>
              <a:buAutoNum type="arabicPeriod"/>
            </a:pPr>
            <a:r>
              <a:rPr lang="zh-CN" altLang="en-US" sz="1800">
                <a:solidFill>
                  <a:srgbClr val="EC6A26"/>
                </a:solidFill>
                <a:latin typeface="微软雅黑" pitchFamily="1" charset="-122"/>
                <a:ea typeface="微软雅黑" pitchFamily="1" charset="-122"/>
              </a:rPr>
              <a:t>在函数间传递参数</a:t>
            </a:r>
            <a:endParaRPr lang="zh-CN" altLang="en-US" sz="1800">
              <a:solidFill>
                <a:srgbClr val="EC6A26"/>
              </a:solidFill>
              <a:latin typeface="微软雅黑" pitchFamily="1" charset="-122"/>
              <a:ea typeface="微软雅黑" pitchFamily="1" charset="-122"/>
            </a:endParaRPr>
          </a:p>
          <a:p>
            <a:pPr marL="457200" lvl="0" indent="-457200" eaLnBrk="1" hangingPunct="1">
              <a:lnSpc>
                <a:spcPct val="150000"/>
              </a:lnSpc>
              <a:buAutoNum type="arabicPeriod"/>
            </a:pPr>
            <a:r>
              <a:rPr lang="zh-CN" altLang="zh-CN" sz="1800">
                <a:solidFill>
                  <a:srgbClr val="EC6A26"/>
                </a:solidFill>
                <a:latin typeface="微软雅黑" pitchFamily="1" charset="-122"/>
                <a:ea typeface="微软雅黑" pitchFamily="1" charset="-122"/>
              </a:rPr>
              <a:t>从函数中返回值</a:t>
            </a:r>
            <a:endParaRPr lang="zh-CN" altLang="zh-CN" sz="1800">
              <a:solidFill>
                <a:srgbClr val="EC6A26"/>
              </a:solidFill>
              <a:latin typeface="微软雅黑" pitchFamily="1" charset="-122"/>
              <a:ea typeface="微软雅黑" pitchFamily="1" charset="-122"/>
            </a:endParaRPr>
          </a:p>
          <a:p>
            <a:pPr marL="457200" lvl="0" indent="-457200" eaLnBrk="1" hangingPunct="1">
              <a:lnSpc>
                <a:spcPct val="150000"/>
              </a:lnSpc>
              <a:buAutoNum type="arabicPeriod"/>
            </a:pPr>
            <a:r>
              <a:rPr lang="zh-CN" altLang="en-US" sz="1800">
                <a:solidFill>
                  <a:srgbClr val="EC6A26"/>
                </a:solidFill>
                <a:latin typeface="微软雅黑" pitchFamily="1" charset="-122"/>
                <a:ea typeface="微软雅黑" pitchFamily="1" charset="-122"/>
              </a:rPr>
              <a:t>变量函数</a:t>
            </a:r>
            <a:endParaRPr lang="zh-CN" altLang="en-US" sz="1800">
              <a:solidFill>
                <a:srgbClr val="EC6A26"/>
              </a:solidFill>
              <a:latin typeface="微软雅黑" pitchFamily="1" charset="-122"/>
              <a:ea typeface="微软雅黑" pitchFamily="1" charset="-122"/>
            </a:endParaRPr>
          </a:p>
          <a:p>
            <a:pPr marL="457200" lvl="0" indent="-457200" eaLnBrk="1" hangingPunct="1">
              <a:lnSpc>
                <a:spcPct val="150000"/>
              </a:lnSpc>
              <a:buAutoNum type="arabicPeriod"/>
            </a:pPr>
            <a:r>
              <a:rPr lang="zh-CN" altLang="en-US" sz="1800">
                <a:solidFill>
                  <a:srgbClr val="EC6A26"/>
                </a:solidFill>
                <a:latin typeface="微软雅黑" pitchFamily="1" charset="-122"/>
                <a:ea typeface="微软雅黑" pitchFamily="1" charset="-122"/>
              </a:rPr>
              <a:t>对函数的引用</a:t>
            </a:r>
            <a:endParaRPr lang="zh-CN" altLang="en-US" sz="1800">
              <a:solidFill>
                <a:srgbClr val="EC6A26"/>
              </a:solidFill>
              <a:latin typeface="微软雅黑" pitchFamily="1" charset="-122"/>
              <a:ea typeface="微软雅黑" pitchFamily="1" charset="-122"/>
            </a:endParaRPr>
          </a:p>
          <a:p>
            <a:pPr marL="457200" lvl="0" indent="-457200" eaLnBrk="1" hangingPunct="1">
              <a:lnSpc>
                <a:spcPct val="150000"/>
              </a:lnSpc>
              <a:buAutoNum type="arabicPeriod"/>
            </a:pPr>
            <a:r>
              <a:rPr lang="zh-CN" altLang="en-US" sz="1800">
                <a:solidFill>
                  <a:srgbClr val="EC6A26"/>
                </a:solidFill>
                <a:latin typeface="微软雅黑" pitchFamily="1" charset="-122"/>
                <a:ea typeface="微软雅黑" pitchFamily="1" charset="-122"/>
              </a:rPr>
              <a:t>匿名函数</a:t>
            </a:r>
            <a:endParaRPr lang="zh-CN" altLang="en-US" sz="1800">
              <a:solidFill>
                <a:srgbClr val="EC6A26"/>
              </a:solidFill>
              <a:latin typeface="微软雅黑" pitchFamily="1" charset="-122"/>
              <a:ea typeface="微软雅黑" pitchFamily="1" charset="-122"/>
            </a:endParaRPr>
          </a:p>
          <a:p>
            <a:pPr marL="457200" lvl="0" indent="-457200" eaLnBrk="1" hangingPunct="1">
              <a:lnSpc>
                <a:spcPct val="150000"/>
              </a:lnSpc>
              <a:buAutoNum type="arabicPeriod"/>
            </a:pPr>
            <a:r>
              <a:rPr lang="zh-CN" altLang="en-US" sz="1800">
                <a:solidFill>
                  <a:srgbClr val="EC6A26"/>
                </a:solidFill>
                <a:latin typeface="微软雅黑" pitchFamily="1" charset="-122"/>
                <a:ea typeface="微软雅黑" pitchFamily="1" charset="-122"/>
              </a:rPr>
              <a:t>内置函数</a:t>
            </a:r>
            <a:endParaRPr lang="zh-CN" altLang="en-US" sz="1800">
              <a:solidFill>
                <a:srgbClr val="EC6A26"/>
              </a:solidFill>
              <a:latin typeface="微软雅黑" pitchFamily="1" charset="-122"/>
              <a:ea typeface="微软雅黑" pitchFamily="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五边形 3"/>
          <p:cNvSpPr/>
          <p:nvPr/>
        </p:nvSpPr>
        <p:spPr>
          <a:xfrm>
            <a:off x="0" y="328613"/>
            <a:ext cx="6659563" cy="457200"/>
          </a:xfrm>
          <a:prstGeom prst="homePlate">
            <a:avLst/>
          </a:prstGeom>
          <a:solidFill>
            <a:srgbClr val="EC6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 fontAlgn="base">
              <a:buClr>
                <a:srgbClr val="000000"/>
              </a:buClr>
            </a:pPr>
            <a:r>
              <a:rPr lang="zh-CN" altLang="zh-CN" sz="1800" strike="noStrike" noProof="1">
                <a:solidFill>
                  <a:srgbClr val="FFFFFF"/>
                </a:solidFill>
                <a:latin typeface="STHeiti Light" charset="-122"/>
                <a:ea typeface="STHeiti Light" charset="-122"/>
                <a:sym typeface="+mn-ea"/>
              </a:rPr>
              <a:t>输出函数</a:t>
            </a:r>
            <a:endParaRPr lang="zh-CN" altLang="zh-CN" sz="1800" strike="noStrike" noProof="1">
              <a:solidFill>
                <a:srgbClr val="FFFFFF"/>
              </a:solidFill>
              <a:latin typeface="STHeiti Light" charset="-122"/>
              <a:ea typeface="STHeiti Light" charset="-122"/>
              <a:sym typeface="+mn-ea"/>
            </a:endParaRPr>
          </a:p>
        </p:txBody>
      </p:sp>
      <p:sp>
        <p:nvSpPr>
          <p:cNvPr id="8194" name="椭圆 4"/>
          <p:cNvSpPr/>
          <p:nvPr/>
        </p:nvSpPr>
        <p:spPr>
          <a:xfrm>
            <a:off x="383540" y="125730"/>
            <a:ext cx="926465" cy="863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07D54"/>
            </a:solidFill>
            <a:prstDash val="solid"/>
            <a:round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p>
            <a:pPr lvl="0" algn="ctr">
              <a:buClr>
                <a:srgbClr val="000000"/>
              </a:buClr>
            </a:pPr>
            <a:r>
              <a:rPr lang="en-US" altLang="zh-CN" sz="3200" dirty="0">
                <a:solidFill>
                  <a:srgbClr val="EC6A26"/>
                </a:solidFill>
                <a:latin typeface="Arial" pitchFamily="1" charset="0"/>
                <a:ea typeface="宋体" pitchFamily="1" charset="-122"/>
              </a:rPr>
              <a:t>16</a:t>
            </a:r>
            <a:endParaRPr lang="en-US" altLang="zh-CN" sz="3200" dirty="0">
              <a:solidFill>
                <a:srgbClr val="EC6A26"/>
              </a:solidFill>
              <a:latin typeface="Arial" pitchFamily="1" charset="0"/>
              <a:ea typeface="宋体" pitchFamily="1" charset="-122"/>
            </a:endParaRPr>
          </a:p>
        </p:txBody>
      </p:sp>
      <p:sp>
        <p:nvSpPr>
          <p:cNvPr id="8195" name="Rectangle 9"/>
          <p:cNvSpPr txBox="1"/>
          <p:nvPr/>
        </p:nvSpPr>
        <p:spPr>
          <a:xfrm>
            <a:off x="251143" y="1268413"/>
            <a:ext cx="8424862" cy="4660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marL="457200" lvl="0" indent="-4572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itchFamily="1" charset="2"/>
              <a:buChar char="l"/>
            </a:pPr>
            <a:endParaRPr lang="en-US" altLang="zh-CN">
              <a:latin typeface="微软雅黑" pitchFamily="1" charset="-122"/>
              <a:ea typeface="微软雅黑" pitchFamily="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0" y="1514475"/>
            <a:ext cx="7824788" cy="44805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zh-CN" dirty="0">
                <a:ea typeface="宋体" pitchFamily="2" charset="-122"/>
                <a:sym typeface="宋体" charset="-122"/>
              </a:rPr>
              <a:t>1.echo()</a:t>
            </a:r>
            <a:endParaRPr lang="en-US" altLang="zh-CN" dirty="0">
              <a:latin typeface="Arial" charset="0"/>
              <a:ea typeface="宋体" pitchFamily="2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  可以同时输出多个字符串,可以多个参数,并不需要圆括号,无返回值。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2 print()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  只可以同时输出一个字符串，一个参数,需要圆括号,有返回值,当其执行失败时返flase .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3 die();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   有两个功能：先输出内容，然后退出程序。常用来调试。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   mysql_connect("locahost","root","root") or die("链接服务器失败！");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4 printf();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   printf("参数1",参数2)：参数1=按什么格式输出；参数2=输出的变量。($s:按字符串;$d:按整型;$b:按二进制；$x:按16进制；$o:按八进制; $f:按浮点型)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5 print_r();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   功能：只用于输出数组。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6 var_dump();</a:t>
            </a:r>
            <a:r>
              <a:rPr lang="en-US" altLang="zh-CN">
                <a:sym typeface="宋体" charset="-122"/>
              </a:rPr>
              <a:t>var_export();</a:t>
            </a:r>
            <a:endParaRPr lang="en-US" altLang="zh-CN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   功能: 输出变量的内容，类型或字符串的内容，类型，长度。常用来调试。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zh-CN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五边形 3"/>
          <p:cNvSpPr/>
          <p:nvPr/>
        </p:nvSpPr>
        <p:spPr>
          <a:xfrm>
            <a:off x="0" y="328613"/>
            <a:ext cx="6659563" cy="457200"/>
          </a:xfrm>
          <a:prstGeom prst="homePlate">
            <a:avLst/>
          </a:prstGeom>
          <a:solidFill>
            <a:srgbClr val="EC6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 fontAlgn="base">
              <a:buClr>
                <a:srgbClr val="000000"/>
              </a:buClr>
            </a:pPr>
            <a:r>
              <a:rPr lang="zh-CN" altLang="zh-CN" sz="1800" strike="noStrike" noProof="1">
                <a:solidFill>
                  <a:srgbClr val="FFFFFF"/>
                </a:solidFill>
                <a:latin typeface="STHeiti Light" charset="-122"/>
                <a:ea typeface="STHeiti Light" charset="-122"/>
                <a:sym typeface="+mn-ea"/>
              </a:rPr>
              <a:t>字符串函数</a:t>
            </a:r>
            <a:endParaRPr lang="zh-CN" altLang="zh-CN" sz="1800" strike="noStrike" noProof="1">
              <a:solidFill>
                <a:srgbClr val="FFFFFF"/>
              </a:solidFill>
              <a:latin typeface="STHeiti Light" charset="-122"/>
              <a:ea typeface="STHeiti Light" charset="-122"/>
              <a:sym typeface="+mn-ea"/>
            </a:endParaRPr>
          </a:p>
        </p:txBody>
      </p:sp>
      <p:sp>
        <p:nvSpPr>
          <p:cNvPr id="8194" name="椭圆 4"/>
          <p:cNvSpPr/>
          <p:nvPr/>
        </p:nvSpPr>
        <p:spPr>
          <a:xfrm>
            <a:off x="383540" y="125730"/>
            <a:ext cx="926465" cy="863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07D54"/>
            </a:solidFill>
            <a:prstDash val="solid"/>
            <a:round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p>
            <a:pPr lvl="0" algn="ctr">
              <a:buClr>
                <a:srgbClr val="000000"/>
              </a:buClr>
            </a:pPr>
            <a:r>
              <a:rPr lang="en-US" altLang="zh-CN" sz="3200" dirty="0">
                <a:solidFill>
                  <a:srgbClr val="EC6A26"/>
                </a:solidFill>
                <a:latin typeface="Arial" pitchFamily="1" charset="0"/>
                <a:ea typeface="宋体" pitchFamily="1" charset="-122"/>
              </a:rPr>
              <a:t>17</a:t>
            </a:r>
            <a:endParaRPr lang="en-US" altLang="zh-CN" sz="3200" dirty="0">
              <a:solidFill>
                <a:srgbClr val="EC6A26"/>
              </a:solidFill>
              <a:latin typeface="Arial" pitchFamily="1" charset="0"/>
              <a:ea typeface="宋体" pitchFamily="1" charset="-122"/>
            </a:endParaRPr>
          </a:p>
        </p:txBody>
      </p:sp>
      <p:sp>
        <p:nvSpPr>
          <p:cNvPr id="8195" name="Rectangle 9"/>
          <p:cNvSpPr txBox="1"/>
          <p:nvPr/>
        </p:nvSpPr>
        <p:spPr>
          <a:xfrm>
            <a:off x="251143" y="1268413"/>
            <a:ext cx="8424862" cy="4660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marL="457200" lvl="0" indent="-4572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itchFamily="1" charset="2"/>
              <a:buChar char="l"/>
            </a:pPr>
            <a:endParaRPr lang="en-US" altLang="zh-CN">
              <a:latin typeface="微软雅黑" pitchFamily="1" charset="-122"/>
              <a:ea typeface="微软雅黑" pitchFamily="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0" y="1514475"/>
            <a:ext cx="7824788" cy="5029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>
                <a:sym typeface="宋体" charset="-122"/>
              </a:rPr>
              <a:t>strlen — 获取字符串长度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trim — 去除字符串首尾处的空白字符（或者其他字符）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join 、implode — 将一个一维数组的值转化为字符串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explode — 使用一个字符串分割另一个字符串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substr — 返回字符串的子串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substr_replace — 替换字符串的子串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md5 — 计算字符串的 MD5 散列值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str_replace — 子字符串替换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strip_tags — 从字符串中去除 HTML 和 PHP 标记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strcmp — 二进制安全字符串比较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stripos — 查找字符串首次出现的位置（不区分大小写）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strrev — 反转字符串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strtolower — 将字符串转化为小写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strtoupper — 将字符串转化为大写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zh-CN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五边形 3"/>
          <p:cNvSpPr/>
          <p:nvPr/>
        </p:nvSpPr>
        <p:spPr>
          <a:xfrm>
            <a:off x="0" y="328613"/>
            <a:ext cx="6659563" cy="457200"/>
          </a:xfrm>
          <a:prstGeom prst="homePlate">
            <a:avLst/>
          </a:prstGeom>
          <a:solidFill>
            <a:srgbClr val="EC6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 fontAlgn="base">
              <a:buClr>
                <a:srgbClr val="000000"/>
              </a:buClr>
            </a:pPr>
            <a:r>
              <a:rPr lang="zh-CN" altLang="zh-CN" sz="1800" strike="noStrike" noProof="1">
                <a:solidFill>
                  <a:srgbClr val="FFFFFF"/>
                </a:solidFill>
                <a:latin typeface="STHeiti Light" charset="-122"/>
                <a:ea typeface="STHeiti Light" charset="-122"/>
                <a:sym typeface="+mn-ea"/>
              </a:rPr>
              <a:t>数组函数</a:t>
            </a:r>
            <a:endParaRPr lang="zh-CN" altLang="zh-CN" sz="1800" strike="noStrike" noProof="1">
              <a:solidFill>
                <a:srgbClr val="FFFFFF"/>
              </a:solidFill>
              <a:latin typeface="STHeiti Light" charset="-122"/>
              <a:ea typeface="STHeiti Light" charset="-122"/>
              <a:sym typeface="+mn-ea"/>
            </a:endParaRPr>
          </a:p>
        </p:txBody>
      </p:sp>
      <p:sp>
        <p:nvSpPr>
          <p:cNvPr id="8194" name="椭圆 4"/>
          <p:cNvSpPr/>
          <p:nvPr/>
        </p:nvSpPr>
        <p:spPr>
          <a:xfrm>
            <a:off x="383540" y="125730"/>
            <a:ext cx="926465" cy="863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07D54"/>
            </a:solidFill>
            <a:prstDash val="solid"/>
            <a:round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p>
            <a:pPr lvl="0" algn="ctr">
              <a:buClr>
                <a:srgbClr val="000000"/>
              </a:buClr>
            </a:pPr>
            <a:r>
              <a:rPr lang="en-US" altLang="zh-CN" sz="3200" dirty="0">
                <a:solidFill>
                  <a:srgbClr val="EC6A26"/>
                </a:solidFill>
                <a:latin typeface="Arial" pitchFamily="1" charset="0"/>
                <a:ea typeface="宋体" pitchFamily="1" charset="-122"/>
              </a:rPr>
              <a:t>17</a:t>
            </a:r>
            <a:endParaRPr lang="en-US" altLang="zh-CN" sz="3200" dirty="0">
              <a:solidFill>
                <a:srgbClr val="EC6A26"/>
              </a:solidFill>
              <a:latin typeface="Arial" pitchFamily="1" charset="0"/>
              <a:ea typeface="宋体" pitchFamily="1" charset="-122"/>
            </a:endParaRPr>
          </a:p>
        </p:txBody>
      </p:sp>
      <p:sp>
        <p:nvSpPr>
          <p:cNvPr id="8195" name="Rectangle 9"/>
          <p:cNvSpPr txBox="1"/>
          <p:nvPr/>
        </p:nvSpPr>
        <p:spPr>
          <a:xfrm>
            <a:off x="251143" y="1268413"/>
            <a:ext cx="8424862" cy="4660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marL="457200" lvl="0" indent="-4572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itchFamily="1" charset="2"/>
              <a:buChar char="l"/>
            </a:pPr>
            <a:endParaRPr lang="en-US" altLang="zh-CN">
              <a:latin typeface="微软雅黑" pitchFamily="1" charset="-122"/>
              <a:ea typeface="微软雅黑" pitchFamily="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0" y="1514475"/>
            <a:ext cx="7824788" cy="420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>
                <a:solidFill>
                  <a:srgbClr val="FF0000"/>
                </a:solidFill>
                <a:sym typeface="宋体" charset="-122"/>
              </a:rPr>
              <a:t>一、数组操作的基本函数</a:t>
            </a:r>
            <a:endParaRPr lang="zh-CN" altLang="en-US">
              <a:solidFill>
                <a:srgbClr val="FF0000"/>
              </a:solidFill>
              <a:sym typeface="宋体" charset="-122"/>
            </a:endParaRPr>
          </a:p>
          <a:p>
            <a:pPr lvl="0"/>
            <a:endParaRPr lang="zh-CN" altLang="en-US">
              <a:solidFill>
                <a:srgbClr val="FF0000"/>
              </a:solidFill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0070C0"/>
                </a:solidFill>
                <a:sym typeface="宋体" charset="-122"/>
              </a:rPr>
              <a:t>数组的键名和值</a:t>
            </a:r>
            <a:endParaRPr lang="zh-CN" altLang="en-US">
              <a:solidFill>
                <a:srgbClr val="0070C0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array_values($arr);  获得数组的值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array_keys($arr);  获得数组的键名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array_flip($arr);  数组中的值与键名互换（如果有重复前面的会被后面的覆盖）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in_array("apple",$arr);  在数组中检索apple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array_search("apple",$arr);  在数组中检索apple ，如果存在返回键名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array_key_exists("apple",$arr);  检索给定的键名是否存在数组中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isset($arr[apple]):   检索给定的键名是否存在数组中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zh-CN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五边形 3"/>
          <p:cNvSpPr/>
          <p:nvPr/>
        </p:nvSpPr>
        <p:spPr>
          <a:xfrm>
            <a:off x="0" y="328613"/>
            <a:ext cx="6659563" cy="457200"/>
          </a:xfrm>
          <a:prstGeom prst="homePlate">
            <a:avLst/>
          </a:prstGeom>
          <a:solidFill>
            <a:srgbClr val="EC6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 fontAlgn="base">
              <a:buClr>
                <a:srgbClr val="000000"/>
              </a:buClr>
            </a:pPr>
            <a:r>
              <a:rPr lang="zh-CN" altLang="zh-CN" sz="1800">
                <a:solidFill>
                  <a:srgbClr val="FFFFFF"/>
                </a:solidFill>
                <a:latin typeface="STHeiti Light" charset="-122"/>
                <a:ea typeface="STHeiti Light" charset="-122"/>
                <a:sym typeface="+mn-ea"/>
              </a:rPr>
              <a:t>数组函数</a:t>
            </a:r>
            <a:endParaRPr lang="zh-CN" altLang="zh-CN" sz="1800" strike="noStrike" noProof="1">
              <a:solidFill>
                <a:srgbClr val="FFFFFF"/>
              </a:solidFill>
              <a:latin typeface="STHeiti Light" charset="-122"/>
              <a:ea typeface="STHeiti Light" charset="-122"/>
              <a:sym typeface="+mn-ea"/>
            </a:endParaRPr>
          </a:p>
        </p:txBody>
      </p:sp>
      <p:sp>
        <p:nvSpPr>
          <p:cNvPr id="8194" name="椭圆 4"/>
          <p:cNvSpPr/>
          <p:nvPr/>
        </p:nvSpPr>
        <p:spPr>
          <a:xfrm>
            <a:off x="383540" y="125730"/>
            <a:ext cx="926465" cy="863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07D54"/>
            </a:solidFill>
            <a:prstDash val="solid"/>
            <a:round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p>
            <a:pPr lvl="0" algn="ctr">
              <a:buClr>
                <a:srgbClr val="000000"/>
              </a:buClr>
            </a:pPr>
            <a:r>
              <a:rPr lang="en-US" altLang="zh-CN" sz="3200" dirty="0">
                <a:solidFill>
                  <a:srgbClr val="EC6A26"/>
                </a:solidFill>
                <a:latin typeface="Arial" pitchFamily="1" charset="0"/>
                <a:ea typeface="宋体" pitchFamily="1" charset="-122"/>
              </a:rPr>
              <a:t>16</a:t>
            </a:r>
            <a:endParaRPr lang="en-US" altLang="zh-CN" sz="3200" dirty="0">
              <a:solidFill>
                <a:srgbClr val="EC6A26"/>
              </a:solidFill>
              <a:latin typeface="Arial" pitchFamily="1" charset="0"/>
              <a:ea typeface="宋体" pitchFamily="1" charset="-122"/>
            </a:endParaRPr>
          </a:p>
        </p:txBody>
      </p:sp>
      <p:sp>
        <p:nvSpPr>
          <p:cNvPr id="8195" name="Rectangle 9"/>
          <p:cNvSpPr txBox="1"/>
          <p:nvPr/>
        </p:nvSpPr>
        <p:spPr>
          <a:xfrm>
            <a:off x="251143" y="1268413"/>
            <a:ext cx="8424862" cy="4660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marL="457200" lvl="0" indent="-4572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itchFamily="1" charset="2"/>
              <a:buChar char="l"/>
            </a:pPr>
            <a:endParaRPr lang="en-US" altLang="zh-CN">
              <a:latin typeface="微软雅黑" pitchFamily="1" charset="-122"/>
              <a:ea typeface="微软雅黑" pitchFamily="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0" y="1514475"/>
            <a:ext cx="7824788" cy="47548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>
                <a:solidFill>
                  <a:srgbClr val="FF0000"/>
                </a:solidFill>
                <a:sym typeface="宋体" charset="-122"/>
              </a:rPr>
              <a:t>二、数组的分段和填充</a:t>
            </a:r>
            <a:endParaRPr lang="zh-CN" altLang="en-US">
              <a:solidFill>
                <a:srgbClr val="FF0000"/>
              </a:solidFill>
              <a:sym typeface="宋体" charset="-122"/>
            </a:endParaRPr>
          </a:p>
          <a:p>
            <a:pPr lvl="0"/>
            <a:endParaRPr lang="zh-CN" altLang="en-US">
              <a:solidFill>
                <a:srgbClr val="FF0000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0070C0"/>
                </a:solidFill>
                <a:sym typeface="宋体" charset="-122"/>
              </a:rPr>
              <a:t>数组的分段</a:t>
            </a:r>
            <a:endParaRPr lang="zh-CN" altLang="en-US">
              <a:solidFill>
                <a:srgbClr val="0070C0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array_slice($arr,0,3);  可以将数组中的一段取出，此函数忽略键名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array_splice($arr,0,3，array("black","maroon"));  可以将数组中的一段取出，与上个函数不同在于返回的序列从原数组中删除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en-US">
              <a:solidFill>
                <a:srgbClr val="FF0000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0070C0"/>
                </a:solidFill>
                <a:sym typeface="宋体" charset="-122"/>
              </a:rPr>
              <a:t>分割多个数组</a:t>
            </a:r>
            <a:endParaRPr lang="zh-CN" altLang="en-US">
              <a:solidFill>
                <a:srgbClr val="0070C0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array_chunk($arr,3,TRUE);  可以将一个数组分割成多个，TRUE为保留原数组的键名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en-US">
              <a:solidFill>
                <a:srgbClr val="0070C0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0070C0"/>
                </a:solidFill>
                <a:sym typeface="宋体" charset="-122"/>
              </a:rPr>
              <a:t>数组的填充</a:t>
            </a:r>
            <a:endParaRPr lang="zh-CN" altLang="en-US">
              <a:solidFill>
                <a:srgbClr val="0070C0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array_pad($arr,5,'x');  将一个数组填补到制定长度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zh-CN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五边形 3"/>
          <p:cNvSpPr/>
          <p:nvPr/>
        </p:nvSpPr>
        <p:spPr>
          <a:xfrm>
            <a:off x="0" y="328613"/>
            <a:ext cx="6659563" cy="457200"/>
          </a:xfrm>
          <a:prstGeom prst="homePlate">
            <a:avLst/>
          </a:prstGeom>
          <a:solidFill>
            <a:srgbClr val="EC6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 fontAlgn="base">
              <a:buClr>
                <a:srgbClr val="000000"/>
              </a:buClr>
            </a:pPr>
            <a:r>
              <a:rPr lang="zh-CN" altLang="zh-CN" sz="1800">
                <a:solidFill>
                  <a:srgbClr val="FFFFFF"/>
                </a:solidFill>
                <a:latin typeface="STHeiti Light" charset="-122"/>
                <a:ea typeface="STHeiti Light" charset="-122"/>
                <a:sym typeface="+mn-ea"/>
              </a:rPr>
              <a:t>数组函数</a:t>
            </a:r>
            <a:endParaRPr lang="zh-CN" altLang="zh-CN" sz="1800" strike="noStrike" noProof="1">
              <a:solidFill>
                <a:srgbClr val="FFFFFF"/>
              </a:solidFill>
              <a:latin typeface="STHeiti Light" charset="-122"/>
              <a:ea typeface="STHeiti Light" charset="-122"/>
              <a:sym typeface="+mn-ea"/>
            </a:endParaRPr>
          </a:p>
        </p:txBody>
      </p:sp>
      <p:sp>
        <p:nvSpPr>
          <p:cNvPr id="8194" name="椭圆 4"/>
          <p:cNvSpPr/>
          <p:nvPr/>
        </p:nvSpPr>
        <p:spPr>
          <a:xfrm>
            <a:off x="383540" y="125730"/>
            <a:ext cx="926465" cy="863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07D54"/>
            </a:solidFill>
            <a:prstDash val="solid"/>
            <a:round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p>
            <a:pPr lvl="0" algn="ctr">
              <a:buClr>
                <a:srgbClr val="000000"/>
              </a:buClr>
            </a:pPr>
            <a:r>
              <a:rPr lang="en-US" altLang="zh-CN" sz="3200" dirty="0">
                <a:solidFill>
                  <a:srgbClr val="EC6A26"/>
                </a:solidFill>
                <a:latin typeface="Arial" pitchFamily="1" charset="0"/>
                <a:ea typeface="宋体" pitchFamily="1" charset="-122"/>
              </a:rPr>
              <a:t>18</a:t>
            </a:r>
            <a:endParaRPr lang="en-US" altLang="zh-CN" sz="3200" dirty="0">
              <a:solidFill>
                <a:srgbClr val="EC6A26"/>
              </a:solidFill>
              <a:latin typeface="Arial" pitchFamily="1" charset="0"/>
              <a:ea typeface="宋体" pitchFamily="1" charset="-122"/>
            </a:endParaRPr>
          </a:p>
        </p:txBody>
      </p:sp>
      <p:sp>
        <p:nvSpPr>
          <p:cNvPr id="8195" name="Rectangle 9"/>
          <p:cNvSpPr txBox="1"/>
          <p:nvPr/>
        </p:nvSpPr>
        <p:spPr>
          <a:xfrm>
            <a:off x="251143" y="1268413"/>
            <a:ext cx="8424862" cy="4660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marL="457200" lvl="0" indent="-4572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itchFamily="1" charset="2"/>
              <a:buChar char="l"/>
            </a:pPr>
            <a:endParaRPr lang="en-US" altLang="zh-CN">
              <a:latin typeface="微软雅黑" pitchFamily="1" charset="-122"/>
              <a:ea typeface="微软雅黑" pitchFamily="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0" y="1514475"/>
            <a:ext cx="7824788" cy="36576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>
                <a:solidFill>
                  <a:srgbClr val="FF0000"/>
                </a:solidFill>
                <a:sym typeface="宋体" charset="-122"/>
              </a:rPr>
              <a:t>三、数组与栈</a:t>
            </a:r>
            <a:endParaRPr lang="zh-CN" altLang="en-US">
              <a:solidFill>
                <a:srgbClr val="FF0000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array_push($arr,"apple","pear");  将一个或多个元素压入数组栈的末尾（入栈），返回入栈元素的个数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array_pop($arr);  将数组栈的最后一个元素弹出（出栈）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FF0000"/>
                </a:solidFill>
                <a:sym typeface="宋体" charset="-122"/>
              </a:rPr>
              <a:t>四、数组与列队</a:t>
            </a:r>
            <a:endParaRPr lang="zh-CN" altLang="en-US">
              <a:solidFill>
                <a:srgbClr val="FF0000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array_shift($arr);数组中的第一个元素移出并作为结果返回（数组长度减1，其他元素向前移动一位，数字键名改为从零技术，文字键名不变）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array_unshift($arr,"a",array(1,2));在数组的开头插入一个或多个元素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zh-CN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五边形 3"/>
          <p:cNvSpPr/>
          <p:nvPr/>
        </p:nvSpPr>
        <p:spPr>
          <a:xfrm>
            <a:off x="0" y="328613"/>
            <a:ext cx="6659563" cy="457200"/>
          </a:xfrm>
          <a:prstGeom prst="homePlate">
            <a:avLst/>
          </a:prstGeom>
          <a:solidFill>
            <a:srgbClr val="EC6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 fontAlgn="base">
              <a:buClr>
                <a:srgbClr val="000000"/>
              </a:buClr>
            </a:pPr>
            <a:r>
              <a:rPr lang="zh-CN" altLang="zh-CN" sz="1800">
                <a:solidFill>
                  <a:srgbClr val="FFFFFF"/>
                </a:solidFill>
                <a:latin typeface="STHeiti Light" charset="-122"/>
                <a:ea typeface="STHeiti Light" charset="-122"/>
                <a:sym typeface="+mn-ea"/>
              </a:rPr>
              <a:t>数组函数</a:t>
            </a:r>
            <a:endParaRPr lang="zh-CN" altLang="zh-CN" sz="1800" strike="noStrike" noProof="1">
              <a:solidFill>
                <a:srgbClr val="FFFFFF"/>
              </a:solidFill>
              <a:latin typeface="STHeiti Light" charset="-122"/>
              <a:ea typeface="STHeiti Light" charset="-122"/>
              <a:sym typeface="+mn-ea"/>
            </a:endParaRPr>
          </a:p>
        </p:txBody>
      </p:sp>
      <p:sp>
        <p:nvSpPr>
          <p:cNvPr id="8194" name="椭圆 4"/>
          <p:cNvSpPr/>
          <p:nvPr/>
        </p:nvSpPr>
        <p:spPr>
          <a:xfrm>
            <a:off x="383540" y="125730"/>
            <a:ext cx="926465" cy="863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07D54"/>
            </a:solidFill>
            <a:prstDash val="solid"/>
            <a:round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p>
            <a:pPr lvl="0" algn="ctr">
              <a:buClr>
                <a:srgbClr val="000000"/>
              </a:buClr>
            </a:pPr>
            <a:r>
              <a:rPr lang="en-US" altLang="zh-CN" sz="3200" dirty="0">
                <a:solidFill>
                  <a:srgbClr val="EC6A26"/>
                </a:solidFill>
                <a:latin typeface="Arial" pitchFamily="1" charset="0"/>
                <a:ea typeface="宋体" pitchFamily="1" charset="-122"/>
              </a:rPr>
              <a:t>19</a:t>
            </a:r>
            <a:endParaRPr lang="en-US" altLang="zh-CN" sz="3200" dirty="0">
              <a:solidFill>
                <a:srgbClr val="EC6A26"/>
              </a:solidFill>
              <a:latin typeface="Arial" pitchFamily="1" charset="0"/>
              <a:ea typeface="宋体" pitchFamily="1" charset="-122"/>
            </a:endParaRPr>
          </a:p>
        </p:txBody>
      </p:sp>
      <p:sp>
        <p:nvSpPr>
          <p:cNvPr id="8195" name="Rectangle 9"/>
          <p:cNvSpPr txBox="1"/>
          <p:nvPr/>
        </p:nvSpPr>
        <p:spPr>
          <a:xfrm>
            <a:off x="251143" y="1268413"/>
            <a:ext cx="8424862" cy="4660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marL="457200" lvl="0" indent="-4572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itchFamily="1" charset="2"/>
              <a:buChar char="l"/>
            </a:pPr>
            <a:endParaRPr lang="en-US" altLang="zh-CN">
              <a:latin typeface="微软雅黑" pitchFamily="1" charset="-122"/>
              <a:ea typeface="微软雅黑" pitchFamily="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0" y="1514475"/>
            <a:ext cx="7824788" cy="55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>
                <a:solidFill>
                  <a:srgbClr val="FF0000"/>
                </a:solidFill>
                <a:sym typeface="宋体" charset="-122"/>
              </a:rPr>
              <a:t>五、数组的排序</a:t>
            </a:r>
            <a:endParaRPr lang="zh-CN" altLang="en-US">
              <a:solidFill>
                <a:srgbClr val="FF0000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0070C0"/>
                </a:solidFill>
                <a:sym typeface="宋体" charset="-122"/>
              </a:rPr>
              <a:t>通过元素值对数组排序</a:t>
            </a:r>
            <a:endParaRPr lang="zh-CN" altLang="en-US">
              <a:solidFill>
                <a:srgbClr val="0070C0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sort($arr);  由小到大的顺序排序（第二个参数为按什么方式排序）忽略键名的数组排序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rsort($arr);  由大到小的顺序排序（第二个参数为按什么方式排序）忽略键名的数组排序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usort($arr,"function");  使用用户自定义的比较函数对数组中的值进行排序（function中有两个参数，0表示相等，正数表示第一个大于第二个，负数表示第一个小于第二个）忽略键名的数组排序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asort($arr);  由小到大的顺序排序（第二个参数为按什么方式排序）保留键名的数组排序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arsort($arr);  由大到小的顺序排序（第二个参数为按什么方式排序）保留键名的数组排序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uasort($arr,"function");  使用用户自定义的比较函数对数组中的值进行排序（function中有两个参数，0表示相等，正数表示第一个大于第二个，负数表示第一个小于第二个）保留键名的数组排序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zh-CN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五边形 3"/>
          <p:cNvSpPr/>
          <p:nvPr/>
        </p:nvSpPr>
        <p:spPr>
          <a:xfrm>
            <a:off x="0" y="328613"/>
            <a:ext cx="6659563" cy="457200"/>
          </a:xfrm>
          <a:prstGeom prst="homePlate">
            <a:avLst/>
          </a:prstGeom>
          <a:solidFill>
            <a:srgbClr val="EC6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 fontAlgn="base">
              <a:buClr>
                <a:srgbClr val="000000"/>
              </a:buClr>
            </a:pPr>
            <a:r>
              <a:rPr lang="zh-CN" altLang="zh-CN" sz="1800" strike="noStrike" noProof="1">
                <a:solidFill>
                  <a:srgbClr val="FFFFFF"/>
                </a:solidFill>
                <a:latin typeface="STHeiti Light" charset="-122"/>
                <a:ea typeface="STHeiti Light" charset="-122"/>
                <a:sym typeface="+mn-ea"/>
              </a:rPr>
              <a:t>数组函数</a:t>
            </a:r>
            <a:endParaRPr lang="zh-CN" altLang="zh-CN" sz="1800" strike="noStrike" noProof="1">
              <a:solidFill>
                <a:srgbClr val="FFFFFF"/>
              </a:solidFill>
              <a:latin typeface="STHeiti Light" charset="-122"/>
              <a:ea typeface="STHeiti Light" charset="-122"/>
              <a:sym typeface="+mn-ea"/>
            </a:endParaRPr>
          </a:p>
        </p:txBody>
      </p:sp>
      <p:sp>
        <p:nvSpPr>
          <p:cNvPr id="8194" name="椭圆 4"/>
          <p:cNvSpPr/>
          <p:nvPr/>
        </p:nvSpPr>
        <p:spPr>
          <a:xfrm>
            <a:off x="383540" y="125730"/>
            <a:ext cx="926465" cy="863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07D54"/>
            </a:solidFill>
            <a:prstDash val="solid"/>
            <a:round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p>
            <a:pPr lvl="0" algn="ctr">
              <a:buClr>
                <a:srgbClr val="000000"/>
              </a:buClr>
            </a:pPr>
            <a:r>
              <a:rPr lang="en-US" altLang="zh-CN" sz="3200" dirty="0">
                <a:solidFill>
                  <a:srgbClr val="EC6A26"/>
                </a:solidFill>
                <a:latin typeface="Arial" pitchFamily="1" charset="0"/>
                <a:ea typeface="宋体" pitchFamily="1" charset="-122"/>
              </a:rPr>
              <a:t>20</a:t>
            </a:r>
            <a:endParaRPr lang="en-US" altLang="zh-CN" sz="3200" dirty="0">
              <a:solidFill>
                <a:srgbClr val="EC6A26"/>
              </a:solidFill>
              <a:latin typeface="Arial" pitchFamily="1" charset="0"/>
              <a:ea typeface="宋体" pitchFamily="1" charset="-122"/>
            </a:endParaRPr>
          </a:p>
        </p:txBody>
      </p:sp>
      <p:sp>
        <p:nvSpPr>
          <p:cNvPr id="8195" name="Rectangle 9"/>
          <p:cNvSpPr txBox="1"/>
          <p:nvPr/>
        </p:nvSpPr>
        <p:spPr>
          <a:xfrm>
            <a:off x="251143" y="1268413"/>
            <a:ext cx="8424862" cy="4660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marL="457200" lvl="0" indent="-4572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itchFamily="1" charset="2"/>
              <a:buChar char="l"/>
            </a:pPr>
            <a:endParaRPr lang="en-US" altLang="zh-CN">
              <a:latin typeface="微软雅黑" pitchFamily="1" charset="-122"/>
              <a:ea typeface="微软雅黑" pitchFamily="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0" y="1514475"/>
            <a:ext cx="7824788" cy="36576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>
                <a:solidFill>
                  <a:srgbClr val="FF0000"/>
                </a:solidFill>
                <a:sym typeface="宋体" charset="-122"/>
              </a:rPr>
              <a:t>六、其他常用数组函数</a:t>
            </a:r>
            <a:endParaRPr lang="zh-CN" altLang="en-US">
              <a:solidFill>
                <a:srgbClr val="FF0000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array_merge($arr1,$arr2);  合并两个或多个数组（相同的字符串键名，后面的覆盖前面的，相同的数字键名，后面的不会做覆盖操作，而是附加到后面）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range(0,12);  创建一个包含指定范围单元的数组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array_unique($arr);  移除数组中重复的值，新的数组中会保留原始的键名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array_reverse($arr,TRUE);  返回一个单元顺序与原数组相反的数组，如果第二个参数为TRUE保留原来的键名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array_rand($arr,2);  从数组中随机取出一个或 多个元素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shuffle($arr);  将数组的顺序打乱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zh-CN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五边形 3"/>
          <p:cNvSpPr/>
          <p:nvPr/>
        </p:nvSpPr>
        <p:spPr>
          <a:xfrm>
            <a:off x="0" y="328613"/>
            <a:ext cx="6659563" cy="457200"/>
          </a:xfrm>
          <a:prstGeom prst="homePlate">
            <a:avLst/>
          </a:prstGeom>
          <a:solidFill>
            <a:srgbClr val="EC6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 fontAlgn="base">
              <a:buClr>
                <a:srgbClr val="000000"/>
              </a:buClr>
            </a:pPr>
            <a:r>
              <a:rPr lang="zh-CN" altLang="zh-CN" sz="1800" strike="noStrike" noProof="1">
                <a:solidFill>
                  <a:srgbClr val="FFFFFF"/>
                </a:solidFill>
                <a:latin typeface="STHeiti Light" charset="-122"/>
                <a:ea typeface="STHeiti Light" charset="-122"/>
                <a:sym typeface="+mn-ea"/>
              </a:rPr>
              <a:t>文件函数</a:t>
            </a:r>
            <a:endParaRPr lang="zh-CN" altLang="zh-CN" sz="1800" strike="noStrike" noProof="1">
              <a:solidFill>
                <a:srgbClr val="FFFFFF"/>
              </a:solidFill>
              <a:latin typeface="STHeiti Light" charset="-122"/>
              <a:ea typeface="STHeiti Light" charset="-122"/>
              <a:sym typeface="+mn-ea"/>
            </a:endParaRPr>
          </a:p>
        </p:txBody>
      </p:sp>
      <p:sp>
        <p:nvSpPr>
          <p:cNvPr id="8194" name="椭圆 4"/>
          <p:cNvSpPr/>
          <p:nvPr/>
        </p:nvSpPr>
        <p:spPr>
          <a:xfrm>
            <a:off x="383540" y="125730"/>
            <a:ext cx="926465" cy="863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07D54"/>
            </a:solidFill>
            <a:prstDash val="solid"/>
            <a:round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p>
            <a:pPr lvl="0" algn="ctr">
              <a:buClr>
                <a:srgbClr val="000000"/>
              </a:buClr>
            </a:pPr>
            <a:r>
              <a:rPr lang="en-US" altLang="zh-CN" sz="3200" dirty="0">
                <a:solidFill>
                  <a:srgbClr val="EC6A26"/>
                </a:solidFill>
                <a:latin typeface="Arial" pitchFamily="1" charset="0"/>
                <a:ea typeface="宋体" pitchFamily="1" charset="-122"/>
              </a:rPr>
              <a:t>21</a:t>
            </a:r>
            <a:endParaRPr lang="en-US" altLang="zh-CN" sz="3200" dirty="0">
              <a:solidFill>
                <a:srgbClr val="EC6A26"/>
              </a:solidFill>
              <a:latin typeface="Arial" pitchFamily="1" charset="0"/>
              <a:ea typeface="宋体" pitchFamily="1" charset="-122"/>
            </a:endParaRPr>
          </a:p>
        </p:txBody>
      </p:sp>
      <p:sp>
        <p:nvSpPr>
          <p:cNvPr id="8195" name="Rectangle 9"/>
          <p:cNvSpPr txBox="1"/>
          <p:nvPr/>
        </p:nvSpPr>
        <p:spPr>
          <a:xfrm>
            <a:off x="251143" y="1268413"/>
            <a:ext cx="8424862" cy="4660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marL="457200" lvl="0" indent="-4572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itchFamily="1" charset="2"/>
              <a:buChar char="l"/>
            </a:pPr>
            <a:endParaRPr lang="en-US" altLang="zh-CN">
              <a:latin typeface="微软雅黑" pitchFamily="1" charset="-122"/>
              <a:ea typeface="微软雅黑" pitchFamily="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0" y="1514475"/>
            <a:ext cx="7824788" cy="530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>
                <a:sym typeface="宋体" charset="-122"/>
              </a:rPr>
              <a:t>basename(); 获得文件名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dirname(); 得到目录部分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pathinfo(); 得到路径关联数组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fopen</a:t>
            </a:r>
            <a:r>
              <a:rPr lang="en-US" altLang="zh-CN">
                <a:sym typeface="宋体" charset="-122"/>
              </a:rPr>
              <a:t>()</a:t>
            </a:r>
            <a:r>
              <a:rPr lang="zh-CN" altLang="en-US">
                <a:sym typeface="宋体" charset="-122"/>
              </a:rPr>
              <a:t> -- 打开文件或者 URL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en-US">
              <a:solidFill>
                <a:srgbClr val="FF0000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FF0000"/>
                </a:solidFill>
                <a:sym typeface="宋体" charset="-122"/>
              </a:rPr>
              <a:t>&lt;?php</a:t>
            </a:r>
            <a:endParaRPr lang="zh-CN" altLang="en-US">
              <a:solidFill>
                <a:srgbClr val="FF0000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FF0000"/>
                </a:solidFill>
                <a:sym typeface="宋体" charset="-122"/>
              </a:rPr>
              <a:t>$row = 1;</a:t>
            </a:r>
            <a:endParaRPr lang="zh-CN" altLang="en-US">
              <a:solidFill>
                <a:srgbClr val="FF0000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FF0000"/>
                </a:solidFill>
                <a:sym typeface="宋体" charset="-122"/>
              </a:rPr>
              <a:t>$handle = fopen("test.csv","r");</a:t>
            </a:r>
            <a:endParaRPr lang="zh-CN" altLang="en-US">
              <a:solidFill>
                <a:srgbClr val="FF0000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FF0000"/>
                </a:solidFill>
                <a:sym typeface="宋体" charset="-122"/>
              </a:rPr>
              <a:t>while ($data = fgetcsv($handle, 1000, ",")) {</a:t>
            </a:r>
            <a:endParaRPr lang="zh-CN" altLang="en-US">
              <a:solidFill>
                <a:srgbClr val="FF0000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FF0000"/>
                </a:solidFill>
                <a:sym typeface="宋体" charset="-122"/>
              </a:rPr>
              <a:t>    $num = count($data);</a:t>
            </a:r>
            <a:endParaRPr lang="zh-CN" altLang="en-US">
              <a:solidFill>
                <a:srgbClr val="FF0000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FF0000"/>
                </a:solidFill>
                <a:sym typeface="宋体" charset="-122"/>
              </a:rPr>
              <a:t>    echo "&lt;p&gt; $num fields in line $row: &lt;br&gt;\n";</a:t>
            </a:r>
            <a:endParaRPr lang="zh-CN" altLang="en-US">
              <a:solidFill>
                <a:srgbClr val="FF0000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FF0000"/>
                </a:solidFill>
                <a:sym typeface="宋体" charset="-122"/>
              </a:rPr>
              <a:t>    $row++;</a:t>
            </a:r>
            <a:endParaRPr lang="zh-CN" altLang="en-US">
              <a:solidFill>
                <a:srgbClr val="FF0000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FF0000"/>
                </a:solidFill>
                <a:sym typeface="宋体" charset="-122"/>
              </a:rPr>
              <a:t>    for ($c=0; $c &lt; $num; $c++) {</a:t>
            </a:r>
            <a:endParaRPr lang="zh-CN" altLang="en-US">
              <a:solidFill>
                <a:srgbClr val="FF0000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FF0000"/>
                </a:solidFill>
                <a:sym typeface="宋体" charset="-122"/>
              </a:rPr>
              <a:t>        echo $data[$c] . "&lt;br&gt;\n";</a:t>
            </a:r>
            <a:endParaRPr lang="zh-CN" altLang="en-US">
              <a:solidFill>
                <a:srgbClr val="FF0000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FF0000"/>
                </a:solidFill>
                <a:sym typeface="宋体" charset="-122"/>
              </a:rPr>
              <a:t>    }</a:t>
            </a:r>
            <a:endParaRPr lang="zh-CN" altLang="en-US">
              <a:solidFill>
                <a:srgbClr val="FF0000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FF0000"/>
                </a:solidFill>
                <a:sym typeface="宋体" charset="-122"/>
              </a:rPr>
              <a:t>}</a:t>
            </a:r>
            <a:endParaRPr lang="zh-CN" altLang="en-US">
              <a:solidFill>
                <a:srgbClr val="FF0000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FF0000"/>
                </a:solidFill>
                <a:sym typeface="宋体" charset="-122"/>
              </a:rPr>
              <a:t>fclose($handle);</a:t>
            </a:r>
            <a:endParaRPr lang="zh-CN" altLang="en-US">
              <a:solidFill>
                <a:srgbClr val="FF0000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FF0000"/>
                </a:solidFill>
                <a:sym typeface="宋体" charset="-122"/>
              </a:rPr>
              <a:t>?&gt; </a:t>
            </a:r>
            <a:endParaRPr lang="zh-CN" altLang="en-US">
              <a:solidFill>
                <a:srgbClr val="FF0000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zh-CN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五边形 3"/>
          <p:cNvSpPr/>
          <p:nvPr/>
        </p:nvSpPr>
        <p:spPr>
          <a:xfrm>
            <a:off x="0" y="328613"/>
            <a:ext cx="6659563" cy="457200"/>
          </a:xfrm>
          <a:prstGeom prst="homePlate">
            <a:avLst/>
          </a:prstGeom>
          <a:solidFill>
            <a:srgbClr val="EC6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 fontAlgn="base">
              <a:buClr>
                <a:srgbClr val="000000"/>
              </a:buClr>
            </a:pPr>
            <a:r>
              <a:rPr lang="zh-CN" altLang="zh-CN" sz="1800" strike="noStrike" noProof="1">
                <a:solidFill>
                  <a:srgbClr val="FFFFFF"/>
                </a:solidFill>
                <a:latin typeface="STHeiti Light" charset="-122"/>
                <a:ea typeface="STHeiti Light" charset="-122"/>
                <a:sym typeface="+mn-ea"/>
              </a:rPr>
              <a:t>文件函数</a:t>
            </a:r>
            <a:endParaRPr lang="zh-CN" altLang="zh-CN" sz="1800" strike="noStrike" noProof="1">
              <a:solidFill>
                <a:srgbClr val="FFFFFF"/>
              </a:solidFill>
              <a:latin typeface="STHeiti Light" charset="-122"/>
              <a:ea typeface="STHeiti Light" charset="-122"/>
              <a:sym typeface="+mn-ea"/>
            </a:endParaRPr>
          </a:p>
        </p:txBody>
      </p:sp>
      <p:sp>
        <p:nvSpPr>
          <p:cNvPr id="8194" name="椭圆 4"/>
          <p:cNvSpPr/>
          <p:nvPr/>
        </p:nvSpPr>
        <p:spPr>
          <a:xfrm>
            <a:off x="383540" y="125730"/>
            <a:ext cx="926465" cy="863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07D54"/>
            </a:solidFill>
            <a:prstDash val="solid"/>
            <a:round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p>
            <a:pPr lvl="0" algn="ctr">
              <a:buClr>
                <a:srgbClr val="000000"/>
              </a:buClr>
            </a:pPr>
            <a:r>
              <a:rPr lang="en-US" altLang="zh-CN" sz="3200" dirty="0">
                <a:solidFill>
                  <a:srgbClr val="EC6A26"/>
                </a:solidFill>
                <a:latin typeface="Arial" pitchFamily="1" charset="0"/>
                <a:ea typeface="宋体" pitchFamily="1" charset="-122"/>
              </a:rPr>
              <a:t>22</a:t>
            </a:r>
            <a:endParaRPr lang="en-US" altLang="zh-CN" sz="3200" dirty="0">
              <a:solidFill>
                <a:srgbClr val="EC6A26"/>
              </a:solidFill>
              <a:latin typeface="Arial" pitchFamily="1" charset="0"/>
              <a:ea typeface="宋体" pitchFamily="1" charset="-122"/>
            </a:endParaRPr>
          </a:p>
        </p:txBody>
      </p:sp>
      <p:sp>
        <p:nvSpPr>
          <p:cNvPr id="8195" name="Rectangle 9"/>
          <p:cNvSpPr txBox="1"/>
          <p:nvPr/>
        </p:nvSpPr>
        <p:spPr>
          <a:xfrm>
            <a:off x="251143" y="1268413"/>
            <a:ext cx="8424862" cy="4660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marL="457200" lvl="0" indent="-4572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itchFamily="1" charset="2"/>
              <a:buChar char="l"/>
            </a:pPr>
            <a:endParaRPr lang="en-US" altLang="zh-CN">
              <a:latin typeface="微软雅黑" pitchFamily="1" charset="-122"/>
              <a:ea typeface="微软雅黑" pitchFamily="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0" y="1514475"/>
            <a:ext cx="7824788" cy="44805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>
                <a:sym typeface="宋体" charset="-122"/>
              </a:rPr>
              <a:t>filesize()</a:t>
            </a:r>
            <a:r>
              <a:rPr lang="en-US" altLang="zh-CN">
                <a:sym typeface="宋体" charset="-122"/>
              </a:rPr>
              <a:t>;返回文件大小的字节数</a:t>
            </a:r>
            <a:endParaRPr lang="en-US" altLang="zh-CN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en-US" altLang="zh-CN">
                <a:sym typeface="宋体" charset="-122"/>
              </a:rPr>
              <a:t>opendir -- 打开目录句柄，打开一个目录句柄，可用于之后的 closedir()，readdir()  调用中。</a:t>
            </a:r>
            <a:endParaRPr lang="en-US" altLang="zh-CN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en-US" altLang="zh-CN">
                <a:sym typeface="宋体" charset="-122"/>
              </a:rPr>
              <a:t>readdir -- 从目录句柄中读取条目，返回目录中下一个文件的文件名。文件名以在文件系统中的排序返回。</a:t>
            </a:r>
            <a:endParaRPr lang="en-US" altLang="zh-CN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en-US" altLang="zh-CN">
                <a:solidFill>
                  <a:srgbClr val="FF0000"/>
                </a:solidFill>
                <a:sym typeface="宋体" charset="-122"/>
              </a:rPr>
              <a:t>$handle = opendir('/path/to/files')</a:t>
            </a:r>
            <a:endParaRPr lang="en-US" altLang="zh-CN">
              <a:solidFill>
                <a:srgbClr val="FF0000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en-US" altLang="zh-CN">
                <a:solidFill>
                  <a:srgbClr val="FF0000"/>
                </a:solidFill>
                <a:sym typeface="宋体" charset="-122"/>
              </a:rPr>
              <a:t>while ($file = readdir($handle)) {</a:t>
            </a:r>
            <a:endParaRPr lang="en-US" altLang="zh-CN">
              <a:solidFill>
                <a:srgbClr val="FF0000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en-US" altLang="zh-CN">
                <a:solidFill>
                  <a:srgbClr val="FF0000"/>
                </a:solidFill>
                <a:sym typeface="宋体" charset="-122"/>
              </a:rPr>
              <a:t>	     echo "$file\n";</a:t>
            </a:r>
            <a:endParaRPr lang="en-US" altLang="zh-CN">
              <a:solidFill>
                <a:srgbClr val="FF0000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en-US" altLang="zh-CN">
                <a:solidFill>
                  <a:srgbClr val="FF0000"/>
                </a:solidFill>
                <a:sym typeface="宋体" charset="-122"/>
              </a:rPr>
              <a:t>}</a:t>
            </a:r>
            <a:endParaRPr lang="en-US" altLang="zh-CN">
              <a:solidFill>
                <a:srgbClr val="FF0000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en-US" altLang="zh-CN">
                <a:solidFill>
                  <a:srgbClr val="FF0000"/>
                </a:solidFill>
                <a:sym typeface="宋体" charset="-122"/>
              </a:rPr>
              <a:t>closedir($handle);</a:t>
            </a:r>
            <a:endParaRPr lang="en-US" altLang="zh-CN">
              <a:solidFill>
                <a:srgbClr val="FF0000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en-US" altLang="zh-CN">
                <a:sym typeface="宋体" charset="-122"/>
              </a:rPr>
              <a:t>file_exists();检查文件是否存在</a:t>
            </a:r>
            <a:endParaRPr lang="en-US" altLang="zh-CN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en-US" altLang="zh-CN">
                <a:sym typeface="宋体" charset="-122"/>
              </a:rPr>
              <a:t>file_get_contents(); 将整个文件读入一个字符串</a:t>
            </a:r>
            <a:endParaRPr lang="en-US" altLang="zh-CN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en-US" altLang="zh-CN">
                <a:sym typeface="宋体" charset="-122"/>
              </a:rPr>
              <a:t>file_put_contents(); 将一个字符串写入文件</a:t>
            </a:r>
            <a:endParaRPr lang="en-US" altLang="zh-CN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en-US" altLang="zh-CN">
                <a:solidFill>
                  <a:srgbClr val="FF0000"/>
                </a:solidFill>
                <a:sym typeface="宋体" charset="-122"/>
              </a:rPr>
              <a:t>$myFile = 'test.txt'; </a:t>
            </a:r>
            <a:endParaRPr lang="en-US" altLang="zh-CN">
              <a:solidFill>
                <a:srgbClr val="FF0000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en-US" altLang="zh-CN">
                <a:solidFill>
                  <a:srgbClr val="FF0000"/>
                </a:solidFill>
                <a:sym typeface="宋体" charset="-122"/>
              </a:rPr>
              <a:t>$myContent = 'I love PHP'; </a:t>
            </a:r>
            <a:endParaRPr lang="en-US" altLang="zh-CN">
              <a:solidFill>
                <a:srgbClr val="FF0000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en-US" altLang="zh-CN">
                <a:solidFill>
                  <a:srgbClr val="FF0000"/>
                </a:solidFill>
                <a:sym typeface="宋体" charset="-122"/>
              </a:rPr>
              <a:t>file_put_contents($myFile, utf8_encode($myContent));</a:t>
            </a:r>
            <a:endParaRPr lang="zh-CN" altLang="zh-CN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五边形 3"/>
          <p:cNvSpPr/>
          <p:nvPr/>
        </p:nvSpPr>
        <p:spPr>
          <a:xfrm>
            <a:off x="0" y="328613"/>
            <a:ext cx="6659563" cy="457200"/>
          </a:xfrm>
          <a:prstGeom prst="homePlate">
            <a:avLst/>
          </a:prstGeom>
          <a:solidFill>
            <a:srgbClr val="EC6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 fontAlgn="base">
              <a:buClr>
                <a:srgbClr val="000000"/>
              </a:buClr>
            </a:pPr>
            <a:r>
              <a:rPr lang="zh-CN" altLang="zh-CN" sz="1800" strike="noStrike" noProof="1">
                <a:solidFill>
                  <a:srgbClr val="FFFFFF"/>
                </a:solidFill>
                <a:latin typeface="STHeiti Light" charset="-122"/>
                <a:ea typeface="STHeiti Light" charset="-122"/>
                <a:sym typeface="+mn-ea"/>
              </a:rPr>
              <a:t>数学函数</a:t>
            </a:r>
            <a:endParaRPr lang="zh-CN" altLang="zh-CN" sz="1800" strike="noStrike" noProof="1">
              <a:solidFill>
                <a:srgbClr val="FFFFFF"/>
              </a:solidFill>
              <a:latin typeface="STHeiti Light" charset="-122"/>
              <a:ea typeface="STHeiti Light" charset="-122"/>
              <a:sym typeface="+mn-ea"/>
            </a:endParaRPr>
          </a:p>
        </p:txBody>
      </p:sp>
      <p:sp>
        <p:nvSpPr>
          <p:cNvPr id="8194" name="椭圆 4"/>
          <p:cNvSpPr/>
          <p:nvPr/>
        </p:nvSpPr>
        <p:spPr>
          <a:xfrm>
            <a:off x="383540" y="125730"/>
            <a:ext cx="926465" cy="863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07D54"/>
            </a:solidFill>
            <a:prstDash val="solid"/>
            <a:round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p>
            <a:pPr lvl="0" algn="ctr">
              <a:buClr>
                <a:srgbClr val="000000"/>
              </a:buClr>
            </a:pPr>
            <a:r>
              <a:rPr lang="en-US" altLang="zh-CN" sz="3200" dirty="0">
                <a:solidFill>
                  <a:srgbClr val="EC6A26"/>
                </a:solidFill>
                <a:latin typeface="Arial" pitchFamily="1" charset="0"/>
                <a:ea typeface="宋体" pitchFamily="1" charset="-122"/>
              </a:rPr>
              <a:t>23</a:t>
            </a:r>
            <a:endParaRPr lang="en-US" altLang="zh-CN" sz="3200" dirty="0">
              <a:solidFill>
                <a:srgbClr val="EC6A26"/>
              </a:solidFill>
              <a:latin typeface="Arial" pitchFamily="1" charset="0"/>
              <a:ea typeface="宋体" pitchFamily="1" charset="-122"/>
            </a:endParaRPr>
          </a:p>
        </p:txBody>
      </p:sp>
      <p:sp>
        <p:nvSpPr>
          <p:cNvPr id="8195" name="Rectangle 9"/>
          <p:cNvSpPr txBox="1"/>
          <p:nvPr/>
        </p:nvSpPr>
        <p:spPr>
          <a:xfrm>
            <a:off x="251143" y="1268413"/>
            <a:ext cx="8424862" cy="4660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marL="457200" lvl="0" indent="-4572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itchFamily="1" charset="2"/>
              <a:buChar char="l"/>
            </a:pPr>
            <a:endParaRPr lang="en-US" altLang="zh-CN">
              <a:latin typeface="微软雅黑" pitchFamily="1" charset="-122"/>
              <a:ea typeface="微软雅黑" pitchFamily="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0" y="1514475"/>
            <a:ext cx="7824788" cy="31089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chemeClr val="tx1"/>
                </a:solidFill>
                <a:latin typeface="Arial" charset="0"/>
                <a:ea typeface="宋体" charset="-122"/>
                <a:sym typeface="宋体" charset="-122"/>
              </a:rPr>
              <a:t>在任何一种编程语言中，数学函数都是最基础的内置函数。</a:t>
            </a:r>
            <a:endParaRPr lang="zh-CN" altLang="en-US">
              <a:solidFill>
                <a:schemeClr val="tx1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en-US">
              <a:solidFill>
                <a:schemeClr val="tx1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&lt;?php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echo abs(-200);  //200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Arial" charset="0"/>
              </a:rPr>
              <a:t>echo ceil(5.2); //6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Arial" charset="0"/>
              </a:rPr>
              <a:t>echo floor(5.2); //5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en-US" altLang="zh-CN">
                <a:solidFill>
                  <a:srgbClr val="C0504D"/>
                </a:solidFill>
                <a:sym typeface="宋体" charset="-122"/>
              </a:rPr>
              <a:t>echo round(-5.236,2); //-5.24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?&gt;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zh-CN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五边形 3"/>
          <p:cNvSpPr/>
          <p:nvPr/>
        </p:nvSpPr>
        <p:spPr>
          <a:xfrm>
            <a:off x="0" y="328613"/>
            <a:ext cx="6659563" cy="457200"/>
          </a:xfrm>
          <a:prstGeom prst="homePlate">
            <a:avLst/>
          </a:prstGeom>
          <a:solidFill>
            <a:srgbClr val="EC6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 fontAlgn="base">
              <a:buClr>
                <a:srgbClr val="000000"/>
              </a:buClr>
            </a:pPr>
            <a:r>
              <a:rPr lang="zh-CN" altLang="en-US" sz="1800" strike="noStrike" noProof="1">
                <a:solidFill>
                  <a:srgbClr val="FFFFFF"/>
                </a:solidFill>
                <a:latin typeface="STHeiti Light" charset="-122"/>
                <a:ea typeface="STHeiti Light" charset="-122"/>
              </a:rPr>
              <a:t>函数的定义</a:t>
            </a:r>
            <a:endParaRPr lang="zh-CN" altLang="en-US" sz="1800" strike="noStrike" noProof="1">
              <a:solidFill>
                <a:srgbClr val="FFFFFF"/>
              </a:solidFill>
              <a:latin typeface="STHeiti Light" charset="-122"/>
              <a:ea typeface="STHeiti Light" charset="-122"/>
            </a:endParaRPr>
          </a:p>
        </p:txBody>
      </p:sp>
      <p:sp>
        <p:nvSpPr>
          <p:cNvPr id="8194" name="椭圆 4"/>
          <p:cNvSpPr/>
          <p:nvPr/>
        </p:nvSpPr>
        <p:spPr>
          <a:xfrm>
            <a:off x="382588" y="125413"/>
            <a:ext cx="863600" cy="863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07D54"/>
            </a:solidFill>
            <a:prstDash val="solid"/>
            <a:round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p>
            <a:pPr lvl="0" algn="ctr">
              <a:buClr>
                <a:srgbClr val="000000"/>
              </a:buClr>
            </a:pPr>
            <a:r>
              <a:rPr lang="en-US" altLang="zh-CN" sz="3200" dirty="0">
                <a:solidFill>
                  <a:srgbClr val="EC6A26"/>
                </a:solidFill>
                <a:latin typeface="Arial" pitchFamily="1" charset="0"/>
                <a:ea typeface="宋体" pitchFamily="1" charset="-122"/>
              </a:rPr>
              <a:t>1</a:t>
            </a:r>
            <a:endParaRPr lang="zh-CN" altLang="en-US" sz="3200" dirty="0">
              <a:solidFill>
                <a:srgbClr val="EC6A26"/>
              </a:solidFill>
              <a:latin typeface="Arial" pitchFamily="1" charset="0"/>
              <a:ea typeface="宋体" pitchFamily="1" charset="-122"/>
            </a:endParaRPr>
          </a:p>
        </p:txBody>
      </p:sp>
      <p:sp>
        <p:nvSpPr>
          <p:cNvPr id="8195" name="Rectangle 9"/>
          <p:cNvSpPr txBox="1"/>
          <p:nvPr/>
        </p:nvSpPr>
        <p:spPr>
          <a:xfrm>
            <a:off x="357188" y="1341438"/>
            <a:ext cx="8424862" cy="4660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marL="457200" lvl="0" indent="-4572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itchFamily="1" charset="2"/>
              <a:buChar char="l"/>
            </a:pPr>
            <a:endParaRPr lang="en-US" altLang="zh-CN">
              <a:latin typeface="微软雅黑" pitchFamily="1" charset="-122"/>
              <a:ea typeface="微软雅黑" pitchFamily="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0" y="1514475"/>
            <a:ext cx="7824788" cy="6400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zh-CN">
                <a:latin typeface="Arial" charset="0"/>
                <a:ea typeface="宋体" charset="-122"/>
              </a:rPr>
              <a:t>       </a:t>
            </a:r>
            <a:r>
              <a:rPr lang="zh-CN" altLang="zh-CN">
                <a:latin typeface="Arial" charset="0"/>
                <a:ea typeface="宋体" charset="-122"/>
              </a:rPr>
              <a:t>函数是什么？</a:t>
            </a:r>
            <a:endParaRPr lang="zh-CN" altLang="zh-CN">
              <a:latin typeface="Arial" charset="0"/>
              <a:ea typeface="宋体" charset="-122"/>
            </a:endParaRPr>
          </a:p>
          <a:p>
            <a:pPr lvl="0"/>
            <a:r>
              <a:rPr lang="zh-CN" altLang="zh-CN">
                <a:latin typeface="Arial" charset="0"/>
                <a:ea typeface="宋体" charset="-122"/>
              </a:rPr>
              <a:t>       函数有什么作用？</a:t>
            </a:r>
            <a:endParaRPr lang="zh-CN" altLang="zh-CN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五边形 3"/>
          <p:cNvSpPr/>
          <p:nvPr/>
        </p:nvSpPr>
        <p:spPr>
          <a:xfrm>
            <a:off x="0" y="328613"/>
            <a:ext cx="6659563" cy="457200"/>
          </a:xfrm>
          <a:prstGeom prst="homePlate">
            <a:avLst/>
          </a:prstGeom>
          <a:solidFill>
            <a:srgbClr val="EC6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 fontAlgn="base">
              <a:buClr>
                <a:srgbClr val="000000"/>
              </a:buClr>
            </a:pPr>
            <a:r>
              <a:rPr lang="zh-CN" altLang="zh-CN" sz="1800" strike="noStrike" noProof="1">
                <a:solidFill>
                  <a:srgbClr val="FFFFFF"/>
                </a:solidFill>
                <a:latin typeface="STHeiti Light" charset="-122"/>
                <a:ea typeface="STHeiti Light" charset="-122"/>
                <a:sym typeface="+mn-ea"/>
              </a:rPr>
              <a:t>数学函数</a:t>
            </a:r>
            <a:endParaRPr lang="zh-CN" altLang="zh-CN" sz="1800" strike="noStrike" noProof="1">
              <a:solidFill>
                <a:srgbClr val="FFFFFF"/>
              </a:solidFill>
              <a:latin typeface="STHeiti Light" charset="-122"/>
              <a:ea typeface="STHeiti Light" charset="-122"/>
              <a:sym typeface="+mn-ea"/>
            </a:endParaRPr>
          </a:p>
        </p:txBody>
      </p:sp>
      <p:sp>
        <p:nvSpPr>
          <p:cNvPr id="8194" name="椭圆 4"/>
          <p:cNvSpPr/>
          <p:nvPr/>
        </p:nvSpPr>
        <p:spPr>
          <a:xfrm>
            <a:off x="383540" y="125730"/>
            <a:ext cx="926465" cy="863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07D54"/>
            </a:solidFill>
            <a:prstDash val="solid"/>
            <a:round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p>
            <a:pPr lvl="0" algn="ctr">
              <a:buClr>
                <a:srgbClr val="000000"/>
              </a:buClr>
            </a:pPr>
            <a:r>
              <a:rPr lang="en-US" altLang="zh-CN" sz="3200" dirty="0">
                <a:solidFill>
                  <a:srgbClr val="EC6A26"/>
                </a:solidFill>
                <a:latin typeface="Arial" pitchFamily="1" charset="0"/>
                <a:ea typeface="宋体" pitchFamily="1" charset="-122"/>
              </a:rPr>
              <a:t>24</a:t>
            </a:r>
            <a:endParaRPr lang="en-US" altLang="zh-CN" sz="3200" dirty="0">
              <a:solidFill>
                <a:srgbClr val="EC6A26"/>
              </a:solidFill>
              <a:latin typeface="Arial" pitchFamily="1" charset="0"/>
              <a:ea typeface="宋体" pitchFamily="1" charset="-122"/>
            </a:endParaRPr>
          </a:p>
        </p:txBody>
      </p:sp>
      <p:sp>
        <p:nvSpPr>
          <p:cNvPr id="8195" name="Rectangle 9"/>
          <p:cNvSpPr txBox="1"/>
          <p:nvPr/>
        </p:nvSpPr>
        <p:spPr>
          <a:xfrm>
            <a:off x="251143" y="1268413"/>
            <a:ext cx="8424862" cy="4660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marL="457200" lvl="0" indent="-4572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itchFamily="1" charset="2"/>
              <a:buChar char="l"/>
            </a:pPr>
            <a:endParaRPr lang="en-US" altLang="zh-CN">
              <a:latin typeface="微软雅黑" pitchFamily="1" charset="-122"/>
              <a:ea typeface="微软雅黑" pitchFamily="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0" y="1514475"/>
            <a:ext cx="7824788" cy="5029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函数语法：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string number_format(float number, int [decimals], string [dec_point], string [thousands_sep])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函数说明：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本函数用来将浮点参数number按照指定格式输出。若没加参数decimals则传回的字串只取整数部分，加了此参数才依参数指定的小数点位数传回。参数dec_point表示小数点的表示方法，内定值是“.”，若需要转换成其他的符号就可以将这个参数改掉。 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函数例程：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&lt;?php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$number = 2584729724.6912;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echo number_format($number); // 2,584,729,725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echo number_format($number, 3, ".", ","); // 2,584,729,724.691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echo number_format($number, 2, ",", " "); /*法式数字写法：2 584 729 724,69 小数点用“,”*/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echo number_format($number, 2, ".", ""); // 2584729724.69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?&gt;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zh-CN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五边形 3"/>
          <p:cNvSpPr/>
          <p:nvPr/>
        </p:nvSpPr>
        <p:spPr>
          <a:xfrm>
            <a:off x="0" y="328613"/>
            <a:ext cx="6659563" cy="457200"/>
          </a:xfrm>
          <a:prstGeom prst="homePlate">
            <a:avLst/>
          </a:prstGeom>
          <a:solidFill>
            <a:srgbClr val="EC6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 fontAlgn="base">
              <a:buClr>
                <a:srgbClr val="000000"/>
              </a:buClr>
            </a:pPr>
            <a:r>
              <a:rPr lang="zh-CN" altLang="zh-CN" sz="1800" strike="noStrike" noProof="1">
                <a:solidFill>
                  <a:srgbClr val="FFFFFF"/>
                </a:solidFill>
                <a:latin typeface="STHeiti Light" charset="-122"/>
                <a:ea typeface="STHeiti Light" charset="-122"/>
                <a:sym typeface="+mn-ea"/>
              </a:rPr>
              <a:t>日期函数</a:t>
            </a:r>
            <a:endParaRPr lang="zh-CN" altLang="zh-CN" sz="1800" strike="noStrike" noProof="1">
              <a:solidFill>
                <a:srgbClr val="FFFFFF"/>
              </a:solidFill>
              <a:latin typeface="STHeiti Light" charset="-122"/>
              <a:ea typeface="STHeiti Light" charset="-122"/>
              <a:sym typeface="+mn-ea"/>
            </a:endParaRPr>
          </a:p>
        </p:txBody>
      </p:sp>
      <p:sp>
        <p:nvSpPr>
          <p:cNvPr id="8194" name="椭圆 4"/>
          <p:cNvSpPr/>
          <p:nvPr/>
        </p:nvSpPr>
        <p:spPr>
          <a:xfrm>
            <a:off x="383540" y="125730"/>
            <a:ext cx="926465" cy="863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07D54"/>
            </a:solidFill>
            <a:prstDash val="solid"/>
            <a:round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p>
            <a:pPr lvl="0" algn="ctr">
              <a:buClr>
                <a:srgbClr val="000000"/>
              </a:buClr>
            </a:pPr>
            <a:r>
              <a:rPr lang="en-US" altLang="zh-CN" sz="3200" dirty="0">
                <a:solidFill>
                  <a:srgbClr val="EC6A26"/>
                </a:solidFill>
                <a:latin typeface="Arial" pitchFamily="1" charset="0"/>
                <a:ea typeface="宋体" pitchFamily="1" charset="-122"/>
              </a:rPr>
              <a:t>25</a:t>
            </a:r>
            <a:endParaRPr lang="en-US" altLang="zh-CN" sz="3200" dirty="0">
              <a:solidFill>
                <a:srgbClr val="EC6A26"/>
              </a:solidFill>
              <a:latin typeface="Arial" pitchFamily="1" charset="0"/>
              <a:ea typeface="宋体" pitchFamily="1" charset="-122"/>
            </a:endParaRPr>
          </a:p>
        </p:txBody>
      </p:sp>
      <p:sp>
        <p:nvSpPr>
          <p:cNvPr id="8195" name="Rectangle 9"/>
          <p:cNvSpPr txBox="1"/>
          <p:nvPr/>
        </p:nvSpPr>
        <p:spPr>
          <a:xfrm>
            <a:off x="251143" y="1268413"/>
            <a:ext cx="8424862" cy="4660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marL="457200" lvl="0" indent="-4572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itchFamily="1" charset="2"/>
              <a:buChar char="l"/>
            </a:pPr>
            <a:endParaRPr lang="en-US" altLang="zh-CN">
              <a:latin typeface="微软雅黑" pitchFamily="1" charset="-122"/>
              <a:ea typeface="微软雅黑" pitchFamily="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0" y="1514475"/>
            <a:ext cx="7824788" cy="14630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>
                <a:sym typeface="宋体" charset="-122"/>
              </a:rPr>
              <a:t>作为高级语言的基础功能，PHP也给我们提供了大量的与日期和时间相关的函数。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       利用这些函数，可以方便地获得当前的日期和时间，也可以生成一个指定时刻的时间戳，还可以用各种各样的格式来输出这些日期、时间。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zh-CN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五边形 3"/>
          <p:cNvSpPr/>
          <p:nvPr/>
        </p:nvSpPr>
        <p:spPr>
          <a:xfrm>
            <a:off x="0" y="328613"/>
            <a:ext cx="6659563" cy="457200"/>
          </a:xfrm>
          <a:prstGeom prst="homePlate">
            <a:avLst/>
          </a:prstGeom>
          <a:solidFill>
            <a:srgbClr val="EC6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 fontAlgn="base">
              <a:buClr>
                <a:srgbClr val="000000"/>
              </a:buClr>
            </a:pPr>
            <a:r>
              <a:rPr lang="zh-CN" altLang="zh-CN" sz="1800" strike="noStrike" noProof="1">
                <a:solidFill>
                  <a:srgbClr val="FFFFFF"/>
                </a:solidFill>
                <a:latin typeface="STHeiti Light" charset="-122"/>
                <a:ea typeface="STHeiti Light" charset="-122"/>
                <a:sym typeface="+mn-ea"/>
              </a:rPr>
              <a:t>日期函数</a:t>
            </a:r>
            <a:endParaRPr lang="zh-CN" altLang="zh-CN" sz="1800" strike="noStrike" noProof="1">
              <a:solidFill>
                <a:srgbClr val="FFFFFF"/>
              </a:solidFill>
              <a:latin typeface="STHeiti Light" charset="-122"/>
              <a:ea typeface="STHeiti Light" charset="-122"/>
              <a:sym typeface="+mn-ea"/>
            </a:endParaRPr>
          </a:p>
        </p:txBody>
      </p:sp>
      <p:sp>
        <p:nvSpPr>
          <p:cNvPr id="8194" name="椭圆 4"/>
          <p:cNvSpPr/>
          <p:nvPr/>
        </p:nvSpPr>
        <p:spPr>
          <a:xfrm>
            <a:off x="383540" y="125730"/>
            <a:ext cx="926465" cy="863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07D54"/>
            </a:solidFill>
            <a:prstDash val="solid"/>
            <a:round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p>
            <a:pPr lvl="0" algn="ctr">
              <a:buClr>
                <a:srgbClr val="000000"/>
              </a:buClr>
            </a:pPr>
            <a:r>
              <a:rPr lang="en-US" altLang="zh-CN" sz="3200" dirty="0">
                <a:solidFill>
                  <a:srgbClr val="EC6A26"/>
                </a:solidFill>
                <a:latin typeface="Arial" pitchFamily="1" charset="0"/>
                <a:ea typeface="宋体" pitchFamily="1" charset="-122"/>
              </a:rPr>
              <a:t>26</a:t>
            </a:r>
            <a:endParaRPr lang="en-US" altLang="zh-CN" sz="3200" dirty="0">
              <a:solidFill>
                <a:srgbClr val="EC6A26"/>
              </a:solidFill>
              <a:latin typeface="Arial" pitchFamily="1" charset="0"/>
              <a:ea typeface="宋体" pitchFamily="1" charset="-122"/>
            </a:endParaRPr>
          </a:p>
        </p:txBody>
      </p:sp>
      <p:sp>
        <p:nvSpPr>
          <p:cNvPr id="8195" name="Rectangle 9"/>
          <p:cNvSpPr txBox="1"/>
          <p:nvPr/>
        </p:nvSpPr>
        <p:spPr>
          <a:xfrm>
            <a:off x="251143" y="1268413"/>
            <a:ext cx="8424862" cy="4660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marL="457200" lvl="0" indent="-4572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itchFamily="1" charset="2"/>
              <a:buChar char="l"/>
            </a:pPr>
            <a:endParaRPr lang="en-US" altLang="zh-CN">
              <a:latin typeface="微软雅黑" pitchFamily="1" charset="-122"/>
              <a:ea typeface="微软雅黑" pitchFamily="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0" y="1514475"/>
            <a:ext cx="7824788" cy="44805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array getdate([int $timestamp])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函数作用：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取得参数时间戳的日期时间相关数据，返回一个数组，每个元素存储一种时间信息，有年、月、日、时、分、秒、星期等，如果参数为空，则返回程序运行的当前时刻的日期时间相关数据。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int time(void)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函数作用：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返回自Unix纪元开始(格林尼治时间1970年1月1日00:00:00)到当前时间的秒数。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en-US">
              <a:solidFill>
                <a:srgbClr val="C0504D"/>
              </a:solidFill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int </a:t>
            </a:r>
            <a:r>
              <a:rPr lang="en-US" altLang="zh-CN">
                <a:solidFill>
                  <a:srgbClr val="C0504D"/>
                </a:solidFill>
                <a:sym typeface="宋体" charset="-122"/>
              </a:rPr>
              <a:t>strtotime</a:t>
            </a:r>
            <a:r>
              <a:rPr lang="zh-CN" altLang="en-US">
                <a:solidFill>
                  <a:srgbClr val="C0504D"/>
                </a:solidFill>
                <a:sym typeface="宋体" charset="-122"/>
              </a:rPr>
              <a:t>(</a:t>
            </a:r>
            <a:r>
              <a:rPr lang="en-US" altLang="zh-CN">
                <a:solidFill>
                  <a:srgbClr val="C0504D"/>
                </a:solidFill>
                <a:sym typeface="宋体" charset="-122"/>
              </a:rPr>
              <a:t>string $time [,int $now=time()]</a:t>
            </a:r>
            <a:r>
              <a:rPr lang="zh-CN" altLang="en-US">
                <a:solidFill>
                  <a:srgbClr val="C0504D"/>
                </a:solidFill>
                <a:sym typeface="宋体" charset="-122"/>
              </a:rPr>
              <a:t>)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函数作用：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将任何英文文本的日期时间描述解析为 Unix 时间戳</a:t>
            </a:r>
            <a:endParaRPr lang="zh-CN" altLang="en-US">
              <a:sym typeface="宋体" charset="-122"/>
            </a:endParaRPr>
          </a:p>
          <a:p>
            <a:pPr lvl="0"/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zh-CN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五边形 3"/>
          <p:cNvSpPr/>
          <p:nvPr/>
        </p:nvSpPr>
        <p:spPr>
          <a:xfrm>
            <a:off x="0" y="328613"/>
            <a:ext cx="6659563" cy="457200"/>
          </a:xfrm>
          <a:prstGeom prst="homePlate">
            <a:avLst/>
          </a:prstGeom>
          <a:solidFill>
            <a:srgbClr val="EC6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 fontAlgn="base">
              <a:buClr>
                <a:srgbClr val="000000"/>
              </a:buClr>
            </a:pPr>
            <a:r>
              <a:rPr lang="zh-CN" altLang="zh-CN" sz="1800" strike="noStrike" noProof="1">
                <a:solidFill>
                  <a:srgbClr val="FFFFFF"/>
                </a:solidFill>
                <a:latin typeface="STHeiti Light" charset="-122"/>
                <a:ea typeface="STHeiti Light" charset="-122"/>
                <a:sym typeface="+mn-ea"/>
              </a:rPr>
              <a:t>日期函数</a:t>
            </a:r>
            <a:endParaRPr lang="zh-CN" altLang="zh-CN" sz="1800" strike="noStrike" noProof="1">
              <a:solidFill>
                <a:srgbClr val="FFFFFF"/>
              </a:solidFill>
              <a:latin typeface="STHeiti Light" charset="-122"/>
              <a:ea typeface="STHeiti Light" charset="-122"/>
              <a:sym typeface="+mn-ea"/>
            </a:endParaRPr>
          </a:p>
        </p:txBody>
      </p:sp>
      <p:sp>
        <p:nvSpPr>
          <p:cNvPr id="8194" name="椭圆 4"/>
          <p:cNvSpPr/>
          <p:nvPr/>
        </p:nvSpPr>
        <p:spPr>
          <a:xfrm>
            <a:off x="383540" y="125730"/>
            <a:ext cx="926465" cy="863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07D54"/>
            </a:solidFill>
            <a:prstDash val="solid"/>
            <a:round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p>
            <a:pPr lvl="0" algn="ctr">
              <a:buClr>
                <a:srgbClr val="000000"/>
              </a:buClr>
            </a:pPr>
            <a:r>
              <a:rPr lang="en-US" altLang="zh-CN" sz="3200" dirty="0">
                <a:solidFill>
                  <a:srgbClr val="EC6A26"/>
                </a:solidFill>
                <a:latin typeface="Arial" pitchFamily="1" charset="0"/>
                <a:ea typeface="宋体" pitchFamily="1" charset="-122"/>
              </a:rPr>
              <a:t>27</a:t>
            </a:r>
            <a:endParaRPr lang="en-US" altLang="zh-CN" sz="3200" dirty="0">
              <a:solidFill>
                <a:srgbClr val="EC6A26"/>
              </a:solidFill>
              <a:latin typeface="Arial" pitchFamily="1" charset="0"/>
              <a:ea typeface="宋体" pitchFamily="1" charset="-122"/>
            </a:endParaRPr>
          </a:p>
        </p:txBody>
      </p:sp>
      <p:sp>
        <p:nvSpPr>
          <p:cNvPr id="8195" name="Rectangle 9"/>
          <p:cNvSpPr txBox="1"/>
          <p:nvPr/>
        </p:nvSpPr>
        <p:spPr>
          <a:xfrm>
            <a:off x="251143" y="1268413"/>
            <a:ext cx="8424862" cy="4660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marL="457200" lvl="0" indent="-4572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itchFamily="1" charset="2"/>
              <a:buChar char="l"/>
            </a:pPr>
            <a:endParaRPr lang="en-US" altLang="zh-CN">
              <a:latin typeface="微软雅黑" pitchFamily="1" charset="-122"/>
              <a:ea typeface="微软雅黑" pitchFamily="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0" y="1514475"/>
            <a:ext cx="7824788" cy="420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date </a:t>
            </a:r>
            <a:r>
              <a:rPr lang="en-US" altLang="zh-CN">
                <a:solidFill>
                  <a:srgbClr val="C0504D"/>
                </a:solidFill>
                <a:sym typeface="宋体" charset="-122"/>
              </a:rPr>
              <a:t>-- </a:t>
            </a:r>
            <a:r>
              <a:rPr lang="zh-CN" altLang="en-US" b="1" dirty="0">
                <a:solidFill>
                  <a:srgbClr val="C0504D"/>
                </a:solidFill>
                <a:latin typeface="+mj-lt"/>
                <a:ea typeface="+mj-ea"/>
                <a:cs typeface="+mj-cs"/>
                <a:sym typeface="宋体" charset="-122"/>
              </a:rPr>
              <a:t>格式化日期</a:t>
            </a:r>
            <a:r>
              <a:rPr lang="en-US" altLang="zh-CN">
                <a:solidFill>
                  <a:srgbClr val="C0504D"/>
                </a:solidFill>
                <a:sym typeface="宋体" charset="-122"/>
              </a:rPr>
              <a:t> </a:t>
            </a:r>
            <a:endParaRPr lang="en-US" altLang="zh-CN">
              <a:solidFill>
                <a:srgbClr val="C0504D"/>
              </a:solidFill>
              <a:sym typeface="宋体" charset="-122"/>
            </a:endParaRPr>
          </a:p>
          <a:p>
            <a:pPr lvl="0"/>
            <a:r>
              <a:rPr lang="en-US" altLang="zh-CN">
                <a:solidFill>
                  <a:srgbClr val="C0504D"/>
                </a:solidFill>
                <a:sym typeface="宋体" charset="-122"/>
              </a:rPr>
              <a:t>函数语法：</a:t>
            </a:r>
            <a:endParaRPr lang="en-US" altLang="zh-CN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string date(string $format[, int $timestamp])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函数作用：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将指定的时刻$timestamp按照格式字符串$format的格式输出，参数$timestamp为空时，默认使用当前时刻time()。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参考手册阅读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函数例程：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&lt;?php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echo date("Y-m-d"); //2008-08-07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echo date("n/j/Y"); //8/7/2008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echo date("Y年n月j日"); //2008年8月7日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echo date("Y年n月j日", mktime(0, 0, 0, 8, 10, 2008)); //2008年8月10日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?&gt;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zh-CN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五边形 3"/>
          <p:cNvSpPr/>
          <p:nvPr/>
        </p:nvSpPr>
        <p:spPr>
          <a:xfrm>
            <a:off x="0" y="328613"/>
            <a:ext cx="6659563" cy="457200"/>
          </a:xfrm>
          <a:prstGeom prst="homePlate">
            <a:avLst/>
          </a:prstGeom>
          <a:solidFill>
            <a:srgbClr val="EC6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 fontAlgn="base">
              <a:buClr>
                <a:srgbClr val="000000"/>
              </a:buClr>
            </a:pPr>
            <a:r>
              <a:rPr lang="zh-CN" altLang="zh-CN" sz="1800" strike="noStrike" noProof="1">
                <a:solidFill>
                  <a:srgbClr val="FFFFFF"/>
                </a:solidFill>
                <a:latin typeface="STHeiti Light" charset="-122"/>
                <a:ea typeface="STHeiti Light" charset="-122"/>
                <a:sym typeface="+mn-ea"/>
              </a:rPr>
              <a:t>对象函数</a:t>
            </a:r>
            <a:endParaRPr lang="zh-CN" altLang="zh-CN" sz="1800" strike="noStrike" noProof="1">
              <a:solidFill>
                <a:srgbClr val="FFFFFF"/>
              </a:solidFill>
              <a:latin typeface="STHeiti Light" charset="-122"/>
              <a:ea typeface="STHeiti Light" charset="-122"/>
              <a:sym typeface="+mn-ea"/>
            </a:endParaRPr>
          </a:p>
        </p:txBody>
      </p:sp>
      <p:sp>
        <p:nvSpPr>
          <p:cNvPr id="8194" name="椭圆 4"/>
          <p:cNvSpPr/>
          <p:nvPr/>
        </p:nvSpPr>
        <p:spPr>
          <a:xfrm>
            <a:off x="383540" y="125730"/>
            <a:ext cx="926465" cy="863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07D54"/>
            </a:solidFill>
            <a:prstDash val="solid"/>
            <a:round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p>
            <a:pPr lvl="0" algn="ctr">
              <a:buClr>
                <a:srgbClr val="000000"/>
              </a:buClr>
            </a:pPr>
            <a:r>
              <a:rPr lang="en-US" altLang="zh-CN" sz="3200" dirty="0">
                <a:solidFill>
                  <a:srgbClr val="EC6A26"/>
                </a:solidFill>
                <a:latin typeface="Arial" pitchFamily="1" charset="0"/>
                <a:ea typeface="宋体" pitchFamily="1" charset="-122"/>
              </a:rPr>
              <a:t>28</a:t>
            </a:r>
            <a:endParaRPr lang="en-US" altLang="zh-CN" sz="3200" dirty="0">
              <a:solidFill>
                <a:srgbClr val="EC6A26"/>
              </a:solidFill>
              <a:latin typeface="Arial" pitchFamily="1" charset="0"/>
              <a:ea typeface="宋体" pitchFamily="1" charset="-122"/>
            </a:endParaRPr>
          </a:p>
        </p:txBody>
      </p:sp>
      <p:sp>
        <p:nvSpPr>
          <p:cNvPr id="8195" name="Rectangle 9"/>
          <p:cNvSpPr txBox="1"/>
          <p:nvPr/>
        </p:nvSpPr>
        <p:spPr>
          <a:xfrm>
            <a:off x="251143" y="1268413"/>
            <a:ext cx="8424862" cy="4660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marL="457200" lvl="0" indent="-4572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itchFamily="1" charset="2"/>
              <a:buChar char="l"/>
            </a:pPr>
            <a:endParaRPr lang="en-US" altLang="zh-CN">
              <a:latin typeface="微软雅黑" pitchFamily="1" charset="-122"/>
              <a:ea typeface="微软雅黑" pitchFamily="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0" y="1514475"/>
            <a:ext cx="7824788" cy="20116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>
                <a:sym typeface="宋体" charset="-122"/>
              </a:rPr>
              <a:t>PHP5是面向对象的语言，自然也有专门用于处理类、对象的函数。</a:t>
            </a:r>
            <a:endParaRPr lang="zh-CN" altLang="en-US">
              <a:sym typeface="宋体" charset="-122"/>
            </a:endParaRPr>
          </a:p>
          <a:p>
            <a:pPr lvl="0"/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例如：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en-US" altLang="zh-CN" err="1">
                <a:solidFill>
                  <a:srgbClr val="C0504D"/>
                </a:solidFill>
                <a:sym typeface="Arial" charset="0"/>
              </a:rPr>
              <a:t>get_class() //</a:t>
            </a:r>
            <a:r>
              <a:rPr lang="zh-CN" altLang="en-US" dirty="0">
                <a:solidFill>
                  <a:srgbClr val="C0504D"/>
                </a:solidFill>
                <a:sym typeface="Arial" charset="0"/>
              </a:rPr>
              <a:t>获取对象的类名称</a:t>
            </a:r>
            <a:endParaRPr lang="zh-CN" altLang="en-US" dirty="0">
              <a:solidFill>
                <a:srgbClr val="C0504D"/>
              </a:solidFill>
              <a:latin typeface="Arial" charset="0"/>
              <a:ea typeface="宋体" charset="-122"/>
              <a:sym typeface="Arial" charset="0"/>
            </a:endParaRPr>
          </a:p>
          <a:p>
            <a:pPr lvl="0"/>
            <a:r>
              <a:rPr lang="en-US" altLang="zh-CN" err="1">
                <a:solidFill>
                  <a:srgbClr val="C0504D"/>
                </a:solidFill>
                <a:sym typeface="Arial" charset="0"/>
              </a:rPr>
              <a:t>get_class_methods() //</a:t>
            </a:r>
            <a:r>
              <a:rPr lang="zh-CN" altLang="en-US" dirty="0">
                <a:solidFill>
                  <a:srgbClr val="C0504D"/>
                </a:solidFill>
                <a:sym typeface="Arial" charset="0"/>
              </a:rPr>
              <a:t>获取对象的方法名称</a:t>
            </a:r>
            <a:endParaRPr lang="zh-CN" altLang="en-US" dirty="0">
              <a:solidFill>
                <a:srgbClr val="C0504D"/>
              </a:solidFill>
              <a:latin typeface="Arial" charset="0"/>
              <a:ea typeface="宋体" charset="-122"/>
              <a:sym typeface="Arial" charset="0"/>
            </a:endParaRPr>
          </a:p>
          <a:p>
            <a:pPr lvl="0"/>
            <a:r>
              <a:rPr lang="en-US" altLang="zh-CN" err="1">
                <a:solidFill>
                  <a:srgbClr val="C0504D"/>
                </a:solidFill>
                <a:sym typeface="Arial" charset="0"/>
              </a:rPr>
              <a:t>class_exists</a:t>
            </a:r>
            <a:r>
              <a:rPr lang="en-US" altLang="zh-CN" dirty="0">
                <a:solidFill>
                  <a:srgbClr val="C0504D"/>
                </a:solidFill>
                <a:sym typeface="Arial" charset="0"/>
              </a:rPr>
              <a:t>() //</a:t>
            </a:r>
            <a:r>
              <a:rPr lang="zh-CN" altLang="en-US" dirty="0">
                <a:solidFill>
                  <a:srgbClr val="C0504D"/>
                </a:solidFill>
                <a:sym typeface="Arial" charset="0"/>
              </a:rPr>
              <a:t>判断类是否已定义</a:t>
            </a:r>
            <a:endParaRPr lang="zh-CN" altLang="en-US" dirty="0">
              <a:solidFill>
                <a:srgbClr val="C0504D"/>
              </a:solidFill>
              <a:latin typeface="Arial" charset="0"/>
              <a:ea typeface="宋体" charset="-122"/>
              <a:sym typeface="Arial" charset="0"/>
            </a:endParaRPr>
          </a:p>
          <a:p>
            <a:pPr lvl="0"/>
            <a:r>
              <a:rPr lang="en-US" altLang="zh-CN" err="1">
                <a:solidFill>
                  <a:srgbClr val="C0504D"/>
                </a:solidFill>
                <a:sym typeface="Arial" charset="0"/>
              </a:rPr>
              <a:t>method_exists() //</a:t>
            </a:r>
            <a:r>
              <a:rPr lang="zh-CN" altLang="en-US" dirty="0">
                <a:solidFill>
                  <a:srgbClr val="C0504D"/>
                </a:solidFill>
                <a:sym typeface="Arial" charset="0"/>
              </a:rPr>
              <a:t>判断对象的方法是否存在</a:t>
            </a:r>
            <a:endParaRPr lang="zh-CN" altLang="zh-CN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五边形 3"/>
          <p:cNvSpPr/>
          <p:nvPr/>
        </p:nvSpPr>
        <p:spPr>
          <a:xfrm>
            <a:off x="0" y="328613"/>
            <a:ext cx="6659563" cy="457200"/>
          </a:xfrm>
          <a:prstGeom prst="homePlate">
            <a:avLst/>
          </a:prstGeom>
          <a:solidFill>
            <a:srgbClr val="EC6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 fontAlgn="base">
              <a:buClr>
                <a:srgbClr val="000000"/>
              </a:buClr>
            </a:pPr>
            <a:r>
              <a:rPr lang="zh-CN" altLang="zh-CN" sz="1800" strike="noStrike" noProof="1">
                <a:solidFill>
                  <a:srgbClr val="FFFFFF"/>
                </a:solidFill>
                <a:latin typeface="STHeiti Light" charset="-122"/>
                <a:ea typeface="STHeiti Light" charset="-122"/>
                <a:sym typeface="+mn-ea"/>
              </a:rPr>
              <a:t>学习资源</a:t>
            </a:r>
            <a:endParaRPr lang="zh-CN" altLang="zh-CN" sz="1800" strike="noStrike" noProof="1">
              <a:solidFill>
                <a:srgbClr val="FFFFFF"/>
              </a:solidFill>
              <a:latin typeface="STHeiti Light" charset="-122"/>
              <a:ea typeface="STHeiti Light" charset="-122"/>
              <a:sym typeface="+mn-ea"/>
            </a:endParaRPr>
          </a:p>
        </p:txBody>
      </p:sp>
      <p:sp>
        <p:nvSpPr>
          <p:cNvPr id="8194" name="椭圆 4"/>
          <p:cNvSpPr/>
          <p:nvPr/>
        </p:nvSpPr>
        <p:spPr>
          <a:xfrm>
            <a:off x="383540" y="125730"/>
            <a:ext cx="926465" cy="863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07D54"/>
            </a:solidFill>
            <a:prstDash val="solid"/>
            <a:round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p>
            <a:pPr lvl="0" algn="ctr">
              <a:buClr>
                <a:srgbClr val="000000"/>
              </a:buClr>
            </a:pPr>
            <a:r>
              <a:rPr lang="en-US" altLang="zh-CN" sz="3200" dirty="0">
                <a:solidFill>
                  <a:srgbClr val="EC6A26"/>
                </a:solidFill>
                <a:latin typeface="Arial" pitchFamily="1" charset="0"/>
                <a:ea typeface="宋体" pitchFamily="1" charset="-122"/>
              </a:rPr>
              <a:t>29</a:t>
            </a:r>
            <a:endParaRPr lang="en-US" altLang="zh-CN" sz="3200" dirty="0">
              <a:solidFill>
                <a:srgbClr val="EC6A26"/>
              </a:solidFill>
              <a:latin typeface="Arial" pitchFamily="1" charset="0"/>
              <a:ea typeface="宋体" pitchFamily="1" charset="-122"/>
            </a:endParaRPr>
          </a:p>
        </p:txBody>
      </p:sp>
      <p:sp>
        <p:nvSpPr>
          <p:cNvPr id="8195" name="Rectangle 9"/>
          <p:cNvSpPr txBox="1"/>
          <p:nvPr/>
        </p:nvSpPr>
        <p:spPr>
          <a:xfrm>
            <a:off x="251143" y="1268413"/>
            <a:ext cx="8424862" cy="4660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marL="457200" lvl="0" indent="-4572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itchFamily="1" charset="2"/>
              <a:buChar char="l"/>
            </a:pPr>
            <a:endParaRPr lang="en-US" altLang="zh-CN">
              <a:latin typeface="微软雅黑" pitchFamily="1" charset="-122"/>
              <a:ea typeface="微软雅黑" pitchFamily="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0" y="1514475"/>
            <a:ext cx="7824788" cy="14630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514350" lvl="0" indent="-514350" fontAlgn="base">
              <a:buFont typeface="Arial" charset="0"/>
              <a:buChar char="•"/>
            </a:pPr>
            <a:r>
              <a:rPr lang="en-US" altLang="zh-CN">
                <a:solidFill>
                  <a:srgbClr val="C0504D"/>
                </a:solidFill>
                <a:cs typeface="+mn-ea"/>
                <a:sym typeface="+mn-ea"/>
              </a:rPr>
              <a:t>PHP</a:t>
            </a:r>
            <a:r>
              <a:rPr lang="zh-CN" altLang="en-US">
                <a:solidFill>
                  <a:srgbClr val="C0504D"/>
                </a:solidFill>
                <a:cs typeface="+mn-ea"/>
                <a:sym typeface="+mn-ea"/>
              </a:rPr>
              <a:t>开发手册</a:t>
            </a:r>
            <a:endParaRPr lang="zh-CN" altLang="en-US">
              <a:solidFill>
                <a:srgbClr val="C0504D"/>
              </a:solidFill>
              <a:cs typeface="+mn-ea"/>
              <a:sym typeface="+mn-ea"/>
            </a:endParaRPr>
          </a:p>
          <a:p>
            <a:pPr marL="514350" lvl="0" indent="-514350" fontAlgn="base">
              <a:buFont typeface="Arial" charset="0"/>
              <a:buChar char="•"/>
            </a:pPr>
            <a:r>
              <a:rPr lang="en-US" altLang="zh-CN">
                <a:solidFill>
                  <a:srgbClr val="C0504D"/>
                </a:solidFill>
                <a:cs typeface="+mn-ea"/>
                <a:sym typeface="+mn-ea"/>
              </a:rPr>
              <a:t>http://www.php1.cn/</a:t>
            </a:r>
            <a:endParaRPr lang="zh-CN" altLang="en-US" strike="noStrike" noProof="1">
              <a:solidFill>
                <a:srgbClr val="C0504D"/>
              </a:solidFill>
            </a:endParaRPr>
          </a:p>
          <a:p>
            <a:pPr marL="514350" lvl="0" indent="-514350" fontAlgn="base">
              <a:buFont typeface="Arial" charset="0"/>
              <a:buChar char="•"/>
            </a:pPr>
            <a:r>
              <a:rPr lang="en-US" altLang="zh-CN">
                <a:solidFill>
                  <a:srgbClr val="C0504D"/>
                </a:solidFill>
                <a:cs typeface="+mn-ea"/>
                <a:sym typeface="+mn-ea"/>
              </a:rPr>
              <a:t>http://www.php100.com/</a:t>
            </a:r>
            <a:endParaRPr lang="en-US" altLang="zh-CN" strike="noStrike" noProof="1">
              <a:solidFill>
                <a:srgbClr val="C0504D"/>
              </a:solidFill>
            </a:endParaRPr>
          </a:p>
          <a:p>
            <a:pPr marL="514350" lvl="0" indent="-514350" fontAlgn="base">
              <a:buFont typeface="Arial" charset="0"/>
              <a:buChar char="•"/>
            </a:pPr>
            <a:r>
              <a:rPr lang="en-US" altLang="zh-CN">
                <a:solidFill>
                  <a:srgbClr val="C0504D"/>
                </a:solidFill>
                <a:cs typeface="+mn-ea"/>
                <a:sym typeface="+mn-ea"/>
              </a:rPr>
              <a:t>http://www.oschina.net/</a:t>
            </a:r>
            <a:endParaRPr lang="en-US" altLang="zh-CN" strike="noStrike" noProof="1">
              <a:solidFill>
                <a:srgbClr val="C0504D"/>
              </a:solidFill>
            </a:endParaRPr>
          </a:p>
          <a:p>
            <a:pPr marL="514350" lvl="0" indent="-514350" fontAlgn="base">
              <a:buFont typeface="Arial" charset="0"/>
              <a:buChar char="•"/>
            </a:pPr>
            <a:r>
              <a:rPr lang="en-US" altLang="zh-CN">
                <a:solidFill>
                  <a:srgbClr val="C0504D"/>
                </a:solidFill>
                <a:cs typeface="+mn-ea"/>
                <a:sym typeface="+mn-ea"/>
              </a:rPr>
              <a:t>https://github.com/</a:t>
            </a:r>
            <a:endParaRPr lang="zh-CN" altLang="zh-CN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五边形 3"/>
          <p:cNvSpPr/>
          <p:nvPr/>
        </p:nvSpPr>
        <p:spPr>
          <a:xfrm>
            <a:off x="0" y="328613"/>
            <a:ext cx="6659563" cy="457200"/>
          </a:xfrm>
          <a:prstGeom prst="homePlate">
            <a:avLst/>
          </a:prstGeom>
          <a:solidFill>
            <a:srgbClr val="EC6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 fontAlgn="base">
              <a:buClr>
                <a:srgbClr val="000000"/>
              </a:buClr>
            </a:pPr>
            <a:r>
              <a:rPr lang="zh-CN" altLang="zh-CN" sz="1800" strike="noStrike" noProof="1">
                <a:solidFill>
                  <a:srgbClr val="FFFFFF"/>
                </a:solidFill>
                <a:latin typeface="STHeiti Light" charset="-122"/>
                <a:ea typeface="STHeiti Light" charset="-122"/>
                <a:sym typeface="+mn-ea"/>
              </a:rPr>
              <a:t>课后作业</a:t>
            </a:r>
            <a:endParaRPr lang="zh-CN" altLang="zh-CN" sz="1800" strike="noStrike" noProof="1">
              <a:solidFill>
                <a:srgbClr val="FFFFFF"/>
              </a:solidFill>
              <a:latin typeface="STHeiti Light" charset="-122"/>
              <a:ea typeface="STHeiti Light" charset="-122"/>
              <a:sym typeface="+mn-ea"/>
            </a:endParaRPr>
          </a:p>
        </p:txBody>
      </p:sp>
      <p:sp>
        <p:nvSpPr>
          <p:cNvPr id="8194" name="椭圆 4"/>
          <p:cNvSpPr/>
          <p:nvPr/>
        </p:nvSpPr>
        <p:spPr>
          <a:xfrm>
            <a:off x="383540" y="125730"/>
            <a:ext cx="926465" cy="863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07D54"/>
            </a:solidFill>
            <a:prstDash val="solid"/>
            <a:round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p>
            <a:pPr lvl="0" algn="ctr">
              <a:buClr>
                <a:srgbClr val="000000"/>
              </a:buClr>
            </a:pPr>
            <a:r>
              <a:rPr lang="en-US" altLang="zh-CN" sz="3200" dirty="0">
                <a:solidFill>
                  <a:srgbClr val="EC6A26"/>
                </a:solidFill>
                <a:latin typeface="Arial" pitchFamily="1" charset="0"/>
                <a:ea typeface="宋体" pitchFamily="1" charset="-122"/>
              </a:rPr>
              <a:t>30</a:t>
            </a:r>
            <a:endParaRPr lang="en-US" altLang="zh-CN" sz="3200" dirty="0">
              <a:solidFill>
                <a:srgbClr val="EC6A26"/>
              </a:solidFill>
              <a:latin typeface="Arial" pitchFamily="1" charset="0"/>
              <a:ea typeface="宋体" pitchFamily="1" charset="-122"/>
            </a:endParaRPr>
          </a:p>
        </p:txBody>
      </p:sp>
      <p:sp>
        <p:nvSpPr>
          <p:cNvPr id="8195" name="Rectangle 9"/>
          <p:cNvSpPr txBox="1"/>
          <p:nvPr/>
        </p:nvSpPr>
        <p:spPr>
          <a:xfrm>
            <a:off x="251143" y="1268413"/>
            <a:ext cx="8424862" cy="4660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marL="457200" lvl="0" indent="-4572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itchFamily="1" charset="2"/>
              <a:buChar char="l"/>
            </a:pPr>
            <a:endParaRPr lang="en-US" altLang="zh-CN">
              <a:latin typeface="微软雅黑" pitchFamily="1" charset="-122"/>
              <a:ea typeface="微软雅黑" pitchFamily="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0" y="1514475"/>
            <a:ext cx="7824788" cy="33832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0" lvl="0" indent="0" fontAlgn="base">
              <a:buFont typeface="Arial" charset="0"/>
              <a:buNone/>
            </a:pPr>
            <a:r>
              <a:rPr lang="en-US" altLang="zh-CN">
                <a:solidFill>
                  <a:srgbClr val="C0504D"/>
                </a:solidFill>
                <a:cs typeface="+mn-ea"/>
                <a:sym typeface="+mn-ea"/>
              </a:rPr>
              <a:t>1.</a:t>
            </a:r>
            <a:r>
              <a:rPr lang="zh-CN" altLang="en-US">
                <a:solidFill>
                  <a:srgbClr val="C0504D"/>
                </a:solidFill>
                <a:cs typeface="+mn-ea"/>
                <a:sym typeface="+mn-ea"/>
              </a:rPr>
              <a:t>阅读</a:t>
            </a:r>
            <a:r>
              <a:rPr lang="en-US" altLang="zh-CN">
                <a:solidFill>
                  <a:srgbClr val="C0504D"/>
                </a:solidFill>
                <a:cs typeface="+mn-ea"/>
                <a:sym typeface="+mn-ea"/>
              </a:rPr>
              <a:t>PHP</a:t>
            </a:r>
            <a:r>
              <a:rPr lang="zh-CN" altLang="en-US">
                <a:solidFill>
                  <a:srgbClr val="C0504D"/>
                </a:solidFill>
                <a:cs typeface="+mn-ea"/>
                <a:sym typeface="+mn-ea"/>
              </a:rPr>
              <a:t>手册，了解字符串，数组，文件，日期</a:t>
            </a:r>
            <a:r>
              <a:rPr lang="en-US" altLang="zh-CN">
                <a:solidFill>
                  <a:srgbClr val="C0504D"/>
                </a:solidFill>
                <a:cs typeface="+mn-ea"/>
                <a:sym typeface="+mn-ea"/>
              </a:rPr>
              <a:t>...</a:t>
            </a:r>
            <a:r>
              <a:rPr lang="zh-CN" altLang="en-US">
                <a:solidFill>
                  <a:srgbClr val="C0504D"/>
                </a:solidFill>
                <a:cs typeface="+mn-ea"/>
                <a:sym typeface="+mn-ea"/>
              </a:rPr>
              <a:t>等函数。</a:t>
            </a:r>
            <a:endParaRPr lang="zh-CN" altLang="en-US" strike="noStrike" noProof="1">
              <a:solidFill>
                <a:srgbClr val="C0504D"/>
              </a:solidFill>
            </a:endParaRPr>
          </a:p>
          <a:p>
            <a:pPr marL="0" lvl="0" indent="0" fontAlgn="base">
              <a:buFont typeface="Arial" charset="0"/>
              <a:buNone/>
            </a:pPr>
            <a:r>
              <a:rPr lang="en-US" altLang="zh-CN">
                <a:solidFill>
                  <a:srgbClr val="C0504D"/>
                </a:solidFill>
                <a:cs typeface="+mn-ea"/>
                <a:sym typeface="+mn-ea"/>
              </a:rPr>
              <a:t>2.</a:t>
            </a:r>
            <a:r>
              <a:rPr lang="zh-CN" altLang="en-US">
                <a:solidFill>
                  <a:srgbClr val="C0504D"/>
                </a:solidFill>
                <a:cs typeface="+mn-ea"/>
                <a:sym typeface="+mn-ea"/>
              </a:rPr>
              <a:t>写一个函数实现数组的快速排序。</a:t>
            </a:r>
            <a:endParaRPr lang="zh-CN" altLang="en-US" strike="noStrike" noProof="1">
              <a:solidFill>
                <a:srgbClr val="C0504D"/>
              </a:solidFill>
            </a:endParaRPr>
          </a:p>
          <a:p>
            <a:pPr marL="0" lvl="0" indent="0" fontAlgn="base">
              <a:buFont typeface="Arial" charset="0"/>
              <a:buNone/>
            </a:pPr>
            <a:r>
              <a:rPr lang="en-US" altLang="zh-CN">
                <a:solidFill>
                  <a:srgbClr val="C0504D"/>
                </a:solidFill>
                <a:cs typeface="+mn-ea"/>
                <a:sym typeface="+mn-ea"/>
              </a:rPr>
              <a:t>3.</a:t>
            </a:r>
            <a:r>
              <a:rPr lang="zh-CN" altLang="en-US">
                <a:solidFill>
                  <a:srgbClr val="C0504D"/>
                </a:solidFill>
                <a:cs typeface="+mn-ea"/>
                <a:sym typeface="+mn-ea"/>
              </a:rPr>
              <a:t>写一个函数实现二分查找。</a:t>
            </a:r>
            <a:endParaRPr lang="zh-CN" altLang="en-US" strike="noStrike" noProof="1">
              <a:solidFill>
                <a:srgbClr val="C0504D"/>
              </a:solidFill>
            </a:endParaRPr>
          </a:p>
          <a:p>
            <a:pPr marL="0" lvl="0" indent="0" fontAlgn="base">
              <a:buFont typeface="Arial" charset="0"/>
              <a:buNone/>
            </a:pPr>
            <a:r>
              <a:rPr lang="en-US" altLang="zh-CN">
                <a:solidFill>
                  <a:srgbClr val="C0504D"/>
                </a:solidFill>
                <a:cs typeface="+mn-ea"/>
                <a:sym typeface="+mn-ea"/>
              </a:rPr>
              <a:t>4.写一个函数，能够遍历一个文件夹下的所有文件和子文件夹。 </a:t>
            </a:r>
            <a:endParaRPr lang="en-US" altLang="zh-CN" strike="noStrike" noProof="1">
              <a:solidFill>
                <a:srgbClr val="C0504D"/>
              </a:solidFill>
            </a:endParaRPr>
          </a:p>
          <a:p>
            <a:pPr marL="514350" lvl="0" indent="-514350" fontAlgn="base">
              <a:buFont typeface="Arial" charset="0"/>
              <a:buChar char="•"/>
            </a:pPr>
            <a:endParaRPr lang="zh-CN" altLang="en-US" strike="noStrike" noProof="1">
              <a:solidFill>
                <a:srgbClr val="C0504D"/>
              </a:solidFill>
            </a:endParaRPr>
          </a:p>
          <a:p>
            <a:pPr marL="0" lvl="0" indent="0" fontAlgn="base">
              <a:buFont typeface="Arial" charset="0"/>
              <a:buNone/>
            </a:pPr>
            <a:endParaRPr lang="zh-CN" altLang="en-US" strike="noStrike" noProof="1">
              <a:solidFill>
                <a:srgbClr val="C0504D"/>
              </a:solidFill>
            </a:endParaRPr>
          </a:p>
          <a:p>
            <a:pPr marL="514350" lvl="0" indent="-514350" fontAlgn="base">
              <a:buFont typeface="Arial" charset="0"/>
              <a:buChar char="•"/>
            </a:pPr>
            <a:endParaRPr lang="en-US" altLang="zh-CN" strike="noStrike" noProof="1">
              <a:solidFill>
                <a:srgbClr val="C0504D"/>
              </a:solidFill>
            </a:endParaRPr>
          </a:p>
          <a:p>
            <a:pPr lvl="0" fontAlgn="base">
              <a:buNone/>
            </a:pPr>
            <a:br>
              <a:rPr lang="zh-CN" altLang="en-US">
                <a:solidFill>
                  <a:srgbClr val="C0504D"/>
                </a:solidFill>
                <a:sym typeface="+mn-ea"/>
              </a:rPr>
            </a:br>
            <a:endParaRPr lang="zh-CN" altLang="en-US" strike="noStrike" noProof="1">
              <a:solidFill>
                <a:srgbClr val="C0504D"/>
              </a:solidFill>
            </a:endParaRPr>
          </a:p>
          <a:p>
            <a:pPr lvl="0" fontAlgn="base">
              <a:buNone/>
            </a:pPr>
            <a:endParaRPr lang="zh-CN" altLang="en-US" strike="noStrike" noProof="1">
              <a:solidFill>
                <a:srgbClr val="C0504D"/>
              </a:solidFill>
            </a:endParaRPr>
          </a:p>
          <a:p>
            <a:pPr lvl="0" fontAlgn="base">
              <a:buNone/>
            </a:pPr>
            <a:endParaRPr lang="zh-CN" altLang="en-US" strike="noStrike" noProof="1">
              <a:solidFill>
                <a:srgbClr val="C0504D"/>
              </a:solidFill>
            </a:endParaRPr>
          </a:p>
          <a:p>
            <a:pPr marL="0" lvl="0" indent="0" fontAlgn="base">
              <a:buFont typeface="Arial" charset="0"/>
              <a:buNone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Box 1"/>
          <p:cNvSpPr txBox="1">
            <a:spLocks noChangeArrowheads="1"/>
          </p:cNvSpPr>
          <p:nvPr/>
        </p:nvSpPr>
        <p:spPr bwMode="auto">
          <a:xfrm>
            <a:off x="3890963" y="2816225"/>
            <a:ext cx="33067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kumimoji="0" lang="en-US" altLang="zh-CN" sz="6000">
                <a:solidFill>
                  <a:srgbClr val="EC6A26"/>
                </a:solidFill>
                <a:latin typeface="Arial" charset="0"/>
              </a:rPr>
              <a:t>THANKS</a:t>
            </a:r>
            <a:endParaRPr kumimoji="0" lang="en-US" altLang="zh-CN" sz="6000">
              <a:solidFill>
                <a:srgbClr val="EC6A26"/>
              </a:solidFill>
              <a:latin typeface="Arial" charset="0"/>
            </a:endParaRPr>
          </a:p>
        </p:txBody>
      </p:sp>
      <p:sp>
        <p:nvSpPr>
          <p:cNvPr id="3" name="空心弧 2"/>
          <p:cNvSpPr/>
          <p:nvPr/>
        </p:nvSpPr>
        <p:spPr bwMode="auto">
          <a:xfrm rot="7086271">
            <a:off x="6175375" y="2576513"/>
            <a:ext cx="1482725" cy="1482725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rgbClr val="EC6A26"/>
          </a:solidFill>
          <a:ln w="3175">
            <a:solidFill>
              <a:srgbClr val="EC6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011" name="TextBox 8"/>
          <p:cNvSpPr txBox="1">
            <a:spLocks noChangeArrowheads="1"/>
          </p:cNvSpPr>
          <p:nvPr/>
        </p:nvSpPr>
        <p:spPr bwMode="auto">
          <a:xfrm>
            <a:off x="4038600" y="3660775"/>
            <a:ext cx="2192338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dist" eaLnBrk="1" hangingPunct="1">
              <a:buFont typeface="Arial" charset="0"/>
              <a:buNone/>
              <a:defRPr/>
            </a:pPr>
            <a:r>
              <a:rPr kumimoji="0"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Calibri" charset="0"/>
              </a:rPr>
              <a:t>好好学习</a:t>
            </a:r>
            <a:endParaRPr kumimoji="0" lang="zh-CN" altLang="en-US" sz="2000" dirty="0" smtClean="0">
              <a:solidFill>
                <a:schemeClr val="bg1">
                  <a:lumMod val="75000"/>
                </a:schemeClr>
              </a:solidFill>
              <a:latin typeface="微软雅黑"/>
              <a:ea typeface="微软雅黑"/>
              <a:cs typeface="微软雅黑"/>
              <a:sym typeface="Calibri" charset="0"/>
            </a:endParaRPr>
          </a:p>
        </p:txBody>
      </p:sp>
      <p:pic>
        <p:nvPicPr>
          <p:cNvPr id="51204" name="图片 1" descr="猪八戒新标志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2790825"/>
            <a:ext cx="2487612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五边形 3"/>
          <p:cNvSpPr/>
          <p:nvPr/>
        </p:nvSpPr>
        <p:spPr>
          <a:xfrm>
            <a:off x="0" y="328613"/>
            <a:ext cx="6659563" cy="457200"/>
          </a:xfrm>
          <a:prstGeom prst="homePlate">
            <a:avLst/>
          </a:prstGeom>
          <a:solidFill>
            <a:srgbClr val="EC6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 fontAlgn="base">
              <a:buClr>
                <a:srgbClr val="000000"/>
              </a:buClr>
            </a:pPr>
            <a:r>
              <a:rPr lang="zh-CN" altLang="en-US" sz="1800" strike="noStrike" noProof="1">
                <a:solidFill>
                  <a:srgbClr val="FFFFFF"/>
                </a:solidFill>
                <a:latin typeface="STHeiti Light" charset="-122"/>
                <a:ea typeface="STHeiti Light" charset="-122"/>
              </a:rPr>
              <a:t>函数的定义及调用</a:t>
            </a:r>
            <a:endParaRPr lang="en-US" altLang="zh-CN" sz="1800" strike="noStrike" noProof="1">
              <a:solidFill>
                <a:srgbClr val="FFFFFF"/>
              </a:solidFill>
              <a:latin typeface="STHeiti Light" charset="-122"/>
              <a:ea typeface="STHeiti Light" charset="-122"/>
            </a:endParaRPr>
          </a:p>
        </p:txBody>
      </p:sp>
      <p:sp>
        <p:nvSpPr>
          <p:cNvPr id="8194" name="椭圆 4"/>
          <p:cNvSpPr/>
          <p:nvPr/>
        </p:nvSpPr>
        <p:spPr>
          <a:xfrm>
            <a:off x="382588" y="125413"/>
            <a:ext cx="863600" cy="863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07D54"/>
            </a:solidFill>
            <a:prstDash val="solid"/>
            <a:round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p>
            <a:pPr lvl="0" algn="ctr">
              <a:buClr>
                <a:srgbClr val="000000"/>
              </a:buClr>
            </a:pPr>
            <a:r>
              <a:rPr lang="en-US" altLang="zh-CN" sz="3200" dirty="0">
                <a:solidFill>
                  <a:srgbClr val="EC6A26"/>
                </a:solidFill>
                <a:latin typeface="Arial" pitchFamily="1" charset="0"/>
                <a:ea typeface="宋体" pitchFamily="1" charset="-122"/>
              </a:rPr>
              <a:t>2</a:t>
            </a:r>
            <a:endParaRPr lang="en-US" altLang="zh-CN" sz="3200" dirty="0">
              <a:solidFill>
                <a:srgbClr val="EC6A26"/>
              </a:solidFill>
              <a:latin typeface="Arial" pitchFamily="1" charset="0"/>
              <a:ea typeface="宋体" pitchFamily="1" charset="-122"/>
            </a:endParaRPr>
          </a:p>
        </p:txBody>
      </p:sp>
      <p:sp>
        <p:nvSpPr>
          <p:cNvPr id="8195" name="Rectangle 9"/>
          <p:cNvSpPr txBox="1"/>
          <p:nvPr/>
        </p:nvSpPr>
        <p:spPr>
          <a:xfrm>
            <a:off x="357188" y="1341438"/>
            <a:ext cx="8424862" cy="4660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marL="457200" lvl="0" indent="-4572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itchFamily="1" charset="2"/>
              <a:buChar char="l"/>
            </a:pPr>
            <a:endParaRPr lang="en-US" altLang="zh-CN">
              <a:latin typeface="微软雅黑" pitchFamily="1" charset="-122"/>
              <a:ea typeface="微软雅黑" pitchFamily="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0" y="1514475"/>
            <a:ext cx="7824788" cy="39319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buClr>
                <a:schemeClr val="accent2"/>
              </a:buClr>
              <a:buFont typeface="Wingdings" pitchFamily="2" charset="2"/>
              <a:buChar char="u"/>
            </a:pPr>
            <a:r>
              <a:rPr lang="en-US" altLang="zh-CN">
                <a:latin typeface="Arial" charset="0"/>
                <a:ea typeface="宋体" charset="-122"/>
              </a:rPr>
              <a:t>  </a:t>
            </a:r>
            <a:r>
              <a:rPr lang="zh-CN" altLang="en-US" dirty="0">
                <a:latin typeface="宋体" pitchFamily="2" charset="-122"/>
                <a:ea typeface="宋体" pitchFamily="2" charset="-122"/>
                <a:sym typeface="宋体" charset="-122"/>
              </a:rPr>
              <a:t>函数概念：</a:t>
            </a:r>
            <a:r>
              <a:rPr lang="zh-CN" altLang="en-US" dirty="0">
                <a:latin typeface="Lucida Sans Unicode" pitchFamily="34" charset="0"/>
                <a:ea typeface="宋体" pitchFamily="2" charset="-122"/>
                <a:sym typeface="宋体" charset="-122"/>
              </a:rPr>
              <a:t>将一些重复使用到的功能写在一个独立的代码块中，在需要时单独调用。</a:t>
            </a:r>
            <a:r>
              <a:rPr lang="zh-CN" altLang="en-US" dirty="0">
                <a:latin typeface="Lucida Sans Unicode" pitchFamily="34" charset="0"/>
                <a:ea typeface="Gulim" pitchFamily="34" charset="-127"/>
                <a:sym typeface="宋体" charset="-122"/>
              </a:rPr>
              <a:t> </a:t>
            </a:r>
            <a:endParaRPr lang="zh-CN" altLang="en-US" dirty="0">
              <a:latin typeface="Lucida Sans Unicode" pitchFamily="34" charset="0"/>
              <a:ea typeface="Gulim" pitchFamily="34" charset="-127"/>
              <a:sym typeface="宋体" charset="-122"/>
            </a:endParaRPr>
          </a:p>
          <a:p>
            <a:pPr lvl="0">
              <a:buClr>
                <a:schemeClr val="accent2"/>
              </a:buClr>
              <a:buFont typeface="Wingdings" pitchFamily="2" charset="2"/>
              <a:buChar char="u"/>
            </a:pPr>
            <a:r>
              <a:rPr lang="zh-CN" altLang="en-US" dirty="0">
                <a:latin typeface="Lucida Sans Unicode" pitchFamily="34" charset="0"/>
                <a:ea typeface="宋体" pitchFamily="2" charset="-122"/>
                <a:sym typeface="宋体" charset="-122"/>
              </a:rPr>
              <a:t>  创建函数的基本语法格式为：</a:t>
            </a:r>
            <a:endParaRPr lang="zh-CN" altLang="en-US" dirty="0">
              <a:latin typeface="Lucida Sans Unicode" pitchFamily="34" charset="0"/>
              <a:ea typeface="宋体" pitchFamily="2" charset="-122"/>
              <a:sym typeface="宋体" charset="-122"/>
            </a:endParaRPr>
          </a:p>
          <a:p>
            <a:pPr lvl="0"/>
            <a:r>
              <a:rPr lang="en-US" altLang="zh-CN">
                <a:solidFill>
                  <a:srgbClr val="CC0000"/>
                </a:solidFill>
                <a:latin typeface="Lucida Sans Unicode" pitchFamily="34" charset="0"/>
                <a:ea typeface="Gulim" pitchFamily="34" charset="-127"/>
                <a:sym typeface="宋体" charset="-122"/>
              </a:rPr>
              <a:t>fun</a:t>
            </a:r>
            <a:r>
              <a:rPr lang="en-US" altLang="zh-CN">
                <a:solidFill>
                  <a:srgbClr val="C0504D"/>
                </a:solidFill>
                <a:latin typeface="Lucida Sans Unicode" pitchFamily="34" charset="0"/>
                <a:ea typeface="Gulim" pitchFamily="34" charset="-127"/>
                <a:sym typeface="宋体" charset="-122"/>
              </a:rPr>
              <a:t>ction fun_name($str1,$stgr2…$</a:t>
            </a:r>
            <a:r>
              <a:rPr lang="en-US" altLang="zh-CN" err="1">
                <a:solidFill>
                  <a:srgbClr val="C0504D"/>
                </a:solidFill>
                <a:latin typeface="Lucida Sans Unicode" pitchFamily="34" charset="0"/>
                <a:ea typeface="Gulim" pitchFamily="34" charset="-127"/>
                <a:sym typeface="宋体" charset="-122"/>
              </a:rPr>
              <a:t>strn</a:t>
            </a:r>
            <a:r>
              <a:rPr lang="en-US" altLang="zh-CN">
                <a:solidFill>
                  <a:srgbClr val="C0504D"/>
                </a:solidFill>
                <a:latin typeface="Lucida Sans Unicode" pitchFamily="34" charset="0"/>
                <a:ea typeface="Gulim" pitchFamily="34" charset="-127"/>
                <a:sym typeface="宋体" charset="-122"/>
              </a:rPr>
              <a:t>){</a:t>
            </a:r>
            <a:endParaRPr lang="en-US" altLang="zh-CN">
              <a:solidFill>
                <a:srgbClr val="C0504D"/>
              </a:solidFill>
              <a:latin typeface="Lucida Sans Unicode" pitchFamily="34" charset="0"/>
              <a:ea typeface="Gulim" pitchFamily="34" charset="-127"/>
              <a:sym typeface="宋体" charset="-122"/>
            </a:endParaRPr>
          </a:p>
          <a:p>
            <a:pPr lvl="0"/>
            <a:r>
              <a:rPr lang="en-US" altLang="zh-CN">
                <a:solidFill>
                  <a:srgbClr val="C0504D"/>
                </a:solidFill>
                <a:latin typeface="Lucida Sans Unicode" pitchFamily="34" charset="0"/>
                <a:ea typeface="Gulim" pitchFamily="34" charset="-127"/>
                <a:sym typeface="宋体" charset="-122"/>
              </a:rPr>
              <a:t>	</a:t>
            </a:r>
            <a:r>
              <a:rPr lang="en-US" altLang="zh-CN" err="1">
                <a:solidFill>
                  <a:srgbClr val="C0504D"/>
                </a:solidFill>
                <a:latin typeface="Lucida Sans Unicode" pitchFamily="34" charset="0"/>
                <a:ea typeface="Gulim" pitchFamily="34" charset="-127"/>
                <a:sym typeface="宋体" charset="-122"/>
              </a:rPr>
              <a:t>fun_body</a:t>
            </a:r>
            <a:r>
              <a:rPr lang="en-US" altLang="zh-CN">
                <a:solidFill>
                  <a:srgbClr val="C0504D"/>
                </a:solidFill>
                <a:latin typeface="Lucida Sans Unicode" pitchFamily="34" charset="0"/>
                <a:ea typeface="Gulim" pitchFamily="34" charset="-127"/>
                <a:sym typeface="宋体" charset="-122"/>
              </a:rPr>
              <a:t>;</a:t>
            </a:r>
            <a:endParaRPr lang="en-US" altLang="zh-CN">
              <a:solidFill>
                <a:srgbClr val="C0504D"/>
              </a:solidFill>
              <a:latin typeface="Lucida Sans Unicode" pitchFamily="34" charset="0"/>
              <a:ea typeface="Gulim" pitchFamily="34" charset="-127"/>
              <a:sym typeface="宋体" charset="-122"/>
            </a:endParaRPr>
          </a:p>
          <a:p>
            <a:pPr lvl="0"/>
            <a:r>
              <a:rPr lang="en-US" altLang="zh-CN">
                <a:solidFill>
                  <a:srgbClr val="CC0000"/>
                </a:solidFill>
                <a:latin typeface="Lucida Sans Unicode" pitchFamily="34" charset="0"/>
                <a:ea typeface="Gulim" pitchFamily="34" charset="-127"/>
                <a:sym typeface="宋体" charset="-122"/>
              </a:rPr>
              <a:t>}</a:t>
            </a:r>
            <a:endParaRPr lang="en-US" altLang="zh-CN">
              <a:solidFill>
                <a:srgbClr val="CC0000"/>
              </a:solidFill>
              <a:latin typeface="Lucida Sans Unicode" pitchFamily="34" charset="0"/>
              <a:ea typeface="Gulim" pitchFamily="34" charset="-127"/>
              <a:sym typeface="宋体" charset="-122"/>
            </a:endParaRPr>
          </a:p>
          <a:p>
            <a:pPr lvl="0">
              <a:buClr>
                <a:schemeClr val="accent2"/>
              </a:buClr>
              <a:buFont typeface="Wingdings" pitchFamily="2" charset="2"/>
              <a:buChar char="u"/>
            </a:pPr>
            <a:r>
              <a:rPr lang="zh-CN" altLang="en-US" dirty="0">
                <a:latin typeface="Lucida Sans Unicode" pitchFamily="34" charset="0"/>
                <a:ea typeface="宋体" pitchFamily="2" charset="-122"/>
                <a:sym typeface="宋体" charset="-122"/>
              </a:rPr>
              <a:t>  参数说明：</a:t>
            </a:r>
            <a:endParaRPr lang="zh-CN" altLang="en-US" dirty="0">
              <a:latin typeface="Lucida Sans Unicode" pitchFamily="34" charset="0"/>
              <a:ea typeface="宋体" pitchFamily="2" charset="-122"/>
              <a:sym typeface="宋体" charset="-122"/>
            </a:endParaRPr>
          </a:p>
          <a:p>
            <a:pPr lvl="0">
              <a:buClr>
                <a:srgbClr val="FF9900"/>
              </a:buClr>
              <a:buFont typeface="Wingdings" pitchFamily="2" charset="2"/>
              <a:buChar char="ü"/>
            </a:pPr>
            <a:r>
              <a:rPr lang="en-US" altLang="zh-CN">
                <a:latin typeface="Lucida Sans Unicode" pitchFamily="34" charset="0"/>
                <a:ea typeface="Gulim" pitchFamily="34" charset="-127"/>
                <a:sym typeface="宋体" charset="-122"/>
              </a:rPr>
              <a:t>  function</a:t>
            </a:r>
            <a:r>
              <a:rPr lang="zh-CN" altLang="en-US" dirty="0">
                <a:latin typeface="Lucida Sans Unicode" pitchFamily="34" charset="0"/>
                <a:ea typeface="Gulim" pitchFamily="34" charset="-127"/>
                <a:sym typeface="宋体" charset="-122"/>
              </a:rPr>
              <a:t>：为声明自定义函数时必须使用到的关键字。</a:t>
            </a:r>
            <a:endParaRPr lang="zh-CN" altLang="en-US" dirty="0">
              <a:latin typeface="Lucida Sans Unicode" pitchFamily="34" charset="0"/>
              <a:ea typeface="Gulim" pitchFamily="34" charset="-127"/>
              <a:sym typeface="宋体" charset="-122"/>
            </a:endParaRPr>
          </a:p>
          <a:p>
            <a:pPr lvl="0">
              <a:buClr>
                <a:srgbClr val="FF9900"/>
              </a:buClr>
              <a:buFont typeface="Wingdings" pitchFamily="2" charset="2"/>
              <a:buChar char="ü"/>
            </a:pPr>
            <a:r>
              <a:rPr lang="en-US" altLang="zh-CN">
                <a:latin typeface="Lucida Sans Unicode" pitchFamily="34" charset="0"/>
                <a:ea typeface="Gulim" pitchFamily="34" charset="-127"/>
                <a:sym typeface="宋体" charset="-122"/>
              </a:rPr>
              <a:t>  </a:t>
            </a:r>
            <a:r>
              <a:rPr lang="en-US" altLang="zh-CN" err="1">
                <a:latin typeface="Lucida Sans Unicode" pitchFamily="34" charset="0"/>
                <a:ea typeface="Gulim" pitchFamily="34" charset="-127"/>
                <a:sym typeface="宋体" charset="-122"/>
              </a:rPr>
              <a:t>fun_name</a:t>
            </a:r>
            <a:r>
              <a:rPr lang="zh-CN" altLang="en-US" dirty="0">
                <a:latin typeface="Lucida Sans Unicode" pitchFamily="34" charset="0"/>
                <a:ea typeface="Gulim" pitchFamily="34" charset="-127"/>
                <a:sym typeface="宋体" charset="-122"/>
              </a:rPr>
              <a:t>：为自定义函数的名称。</a:t>
            </a:r>
            <a:endParaRPr lang="zh-CN" altLang="en-US" dirty="0">
              <a:latin typeface="Lucida Sans Unicode" pitchFamily="34" charset="0"/>
              <a:ea typeface="Gulim" pitchFamily="34" charset="-127"/>
              <a:sym typeface="宋体" charset="-122"/>
            </a:endParaRPr>
          </a:p>
          <a:p>
            <a:pPr lvl="0">
              <a:buClr>
                <a:srgbClr val="FF9900"/>
              </a:buClr>
              <a:buFont typeface="Wingdings" pitchFamily="2" charset="2"/>
              <a:buChar char="ü"/>
            </a:pPr>
            <a:r>
              <a:rPr lang="en-US" altLang="zh-CN">
                <a:latin typeface="Lucida Sans Unicode" pitchFamily="34" charset="0"/>
                <a:ea typeface="Gulim" pitchFamily="34" charset="-127"/>
                <a:sym typeface="宋体" charset="-122"/>
              </a:rPr>
              <a:t>  $str1…$</a:t>
            </a:r>
            <a:r>
              <a:rPr lang="en-US" altLang="zh-CN" err="1">
                <a:latin typeface="Lucida Sans Unicode" pitchFamily="34" charset="0"/>
                <a:ea typeface="Gulim" pitchFamily="34" charset="-127"/>
                <a:sym typeface="宋体" charset="-122"/>
              </a:rPr>
              <a:t>strn</a:t>
            </a:r>
            <a:r>
              <a:rPr lang="zh-CN" altLang="en-US" dirty="0">
                <a:latin typeface="Lucida Sans Unicode" pitchFamily="34" charset="0"/>
                <a:ea typeface="Gulim" pitchFamily="34" charset="-127"/>
                <a:sym typeface="宋体" charset="-122"/>
              </a:rPr>
              <a:t>：为函数的参数。</a:t>
            </a:r>
            <a:endParaRPr lang="zh-CN" altLang="en-US" dirty="0">
              <a:latin typeface="Lucida Sans Unicode" pitchFamily="34" charset="0"/>
              <a:ea typeface="Gulim" pitchFamily="34" charset="-127"/>
              <a:sym typeface="宋体" charset="-122"/>
            </a:endParaRPr>
          </a:p>
          <a:p>
            <a:pPr lvl="0">
              <a:buClr>
                <a:srgbClr val="FF9900"/>
              </a:buClr>
              <a:buFont typeface="Wingdings" pitchFamily="2" charset="2"/>
              <a:buChar char="ü"/>
            </a:pPr>
            <a:r>
              <a:rPr lang="en-US" altLang="zh-CN">
                <a:latin typeface="Lucida Sans Unicode" pitchFamily="34" charset="0"/>
                <a:ea typeface="Gulim" pitchFamily="34" charset="-127"/>
                <a:sym typeface="宋体" charset="-122"/>
              </a:rPr>
              <a:t>  </a:t>
            </a:r>
            <a:r>
              <a:rPr lang="en-US" altLang="zh-CN" err="1">
                <a:latin typeface="Lucida Sans Unicode" pitchFamily="34" charset="0"/>
                <a:ea typeface="Gulim" pitchFamily="34" charset="-127"/>
                <a:sym typeface="宋体" charset="-122"/>
              </a:rPr>
              <a:t>fun_body</a:t>
            </a:r>
            <a:r>
              <a:rPr lang="zh-CN" altLang="en-US" dirty="0">
                <a:latin typeface="Lucida Sans Unicode" pitchFamily="34" charset="0"/>
                <a:ea typeface="Gulim" pitchFamily="34" charset="-127"/>
                <a:sym typeface="宋体" charset="-122"/>
              </a:rPr>
              <a:t>：为自定义函数的主体，是功能实现部分。</a:t>
            </a:r>
            <a:endParaRPr lang="zh-CN" altLang="en-US" dirty="0">
              <a:latin typeface="Lucida Sans Unicode" pitchFamily="34" charset="0"/>
              <a:ea typeface="Gulim" pitchFamily="34" charset="-127"/>
              <a:sym typeface="宋体" charset="-122"/>
            </a:endParaRPr>
          </a:p>
          <a:p>
            <a:pPr lvl="0">
              <a:buClr>
                <a:schemeClr val="accent2"/>
              </a:buClr>
              <a:buFont typeface="Wingdings" pitchFamily="2" charset="2"/>
              <a:buChar char="u"/>
            </a:pPr>
            <a:r>
              <a:rPr lang="zh-CN" altLang="en-US" dirty="0">
                <a:latin typeface="Lucida Sans Unicode" pitchFamily="34" charset="0"/>
                <a:ea typeface="宋体" pitchFamily="2" charset="-122"/>
                <a:sym typeface="宋体" charset="-122"/>
              </a:rPr>
              <a:t>  函数的调用：当函数被定义好后，所要做的就是调用这个函数。调用函数的操作十分简单，只需要引用函数名并赋予正确的参数即可完成函数的调用。</a:t>
            </a:r>
            <a:endParaRPr lang="zh-CN" altLang="zh-CN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五边形 3"/>
          <p:cNvSpPr/>
          <p:nvPr/>
        </p:nvSpPr>
        <p:spPr>
          <a:xfrm>
            <a:off x="0" y="328613"/>
            <a:ext cx="6659563" cy="457200"/>
          </a:xfrm>
          <a:prstGeom prst="homePlate">
            <a:avLst/>
          </a:prstGeom>
          <a:solidFill>
            <a:srgbClr val="EC6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 fontAlgn="base">
              <a:buClr>
                <a:srgbClr val="000000"/>
              </a:buClr>
            </a:pPr>
            <a:r>
              <a:rPr lang="zh-CN" altLang="en-US" sz="1800" strike="noStrike" noProof="1">
                <a:solidFill>
                  <a:srgbClr val="FFFFFF"/>
                </a:solidFill>
                <a:latin typeface="STHeiti Light" charset="-122"/>
                <a:ea typeface="STHeiti Light" charset="-122"/>
              </a:rPr>
              <a:t>函数的定义及调用</a:t>
            </a:r>
            <a:endParaRPr lang="zh-CN" altLang="en-US" sz="1800" strike="noStrike" noProof="1">
              <a:solidFill>
                <a:srgbClr val="FFFFFF"/>
              </a:solidFill>
              <a:latin typeface="STHeiti Light" charset="-122"/>
              <a:ea typeface="STHeiti Light" charset="-122"/>
            </a:endParaRPr>
          </a:p>
        </p:txBody>
      </p:sp>
      <p:sp>
        <p:nvSpPr>
          <p:cNvPr id="8194" name="椭圆 4"/>
          <p:cNvSpPr/>
          <p:nvPr/>
        </p:nvSpPr>
        <p:spPr>
          <a:xfrm>
            <a:off x="382588" y="125413"/>
            <a:ext cx="863600" cy="863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07D54"/>
            </a:solidFill>
            <a:prstDash val="solid"/>
            <a:round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p>
            <a:pPr lvl="0" algn="ctr">
              <a:buClr>
                <a:srgbClr val="000000"/>
              </a:buClr>
            </a:pPr>
            <a:r>
              <a:rPr lang="en-US" altLang="zh-CN" sz="3200" dirty="0">
                <a:solidFill>
                  <a:srgbClr val="EC6A26"/>
                </a:solidFill>
                <a:latin typeface="Arial" pitchFamily="1" charset="0"/>
                <a:ea typeface="宋体" pitchFamily="1" charset="-122"/>
              </a:rPr>
              <a:t>2</a:t>
            </a:r>
            <a:endParaRPr lang="en-US" altLang="zh-CN" sz="3200" dirty="0">
              <a:solidFill>
                <a:srgbClr val="EC6A26"/>
              </a:solidFill>
              <a:latin typeface="Arial" pitchFamily="1" charset="0"/>
              <a:ea typeface="宋体" pitchFamily="1" charset="-122"/>
            </a:endParaRPr>
          </a:p>
        </p:txBody>
      </p:sp>
      <p:sp>
        <p:nvSpPr>
          <p:cNvPr id="8195" name="Rectangle 9"/>
          <p:cNvSpPr txBox="1"/>
          <p:nvPr/>
        </p:nvSpPr>
        <p:spPr>
          <a:xfrm>
            <a:off x="357188" y="1341438"/>
            <a:ext cx="8424862" cy="4660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marL="457200" lvl="0" indent="-4572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itchFamily="1" charset="2"/>
              <a:buChar char="l"/>
            </a:pPr>
            <a:endParaRPr lang="en-US" altLang="zh-CN">
              <a:latin typeface="微软雅黑" pitchFamily="1" charset="-122"/>
              <a:ea typeface="微软雅黑" pitchFamily="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0" y="1514475"/>
            <a:ext cx="7824788" cy="33832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>
                <a:solidFill>
                  <a:schemeClr val="tx1"/>
                </a:solidFill>
                <a:sym typeface="宋体" charset="-122"/>
              </a:rPr>
              <a:t>第一个函数：</a:t>
            </a:r>
            <a:endParaRPr lang="zh-CN" altLang="en-US">
              <a:solidFill>
                <a:schemeClr val="tx1"/>
              </a:solidFill>
              <a:sym typeface="宋体" charset="-122"/>
            </a:endParaRPr>
          </a:p>
          <a:p>
            <a:pPr lvl="0"/>
            <a:endParaRPr lang="zh-CN" altLang="en-US">
              <a:solidFill>
                <a:srgbClr val="C0504D"/>
              </a:solidFill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&lt;?php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function hello(){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	</a:t>
            </a:r>
            <a:r>
              <a:rPr lang="en-US" altLang="zh-CN">
                <a:solidFill>
                  <a:srgbClr val="C0504D"/>
                </a:solidFill>
                <a:sym typeface="宋体" charset="-122"/>
              </a:rPr>
              <a:t>		      </a:t>
            </a:r>
            <a:r>
              <a:rPr lang="zh-CN" altLang="en-US">
                <a:solidFill>
                  <a:srgbClr val="C0504D"/>
                </a:solidFill>
                <a:sym typeface="宋体" charset="-122"/>
              </a:rPr>
              <a:t>echo "hello world!";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}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//调用hello()函数，将会输出hello world!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hello();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?&gt;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 indent="0">
              <a:buClr>
                <a:schemeClr val="accent2"/>
              </a:buClr>
              <a:buFont typeface="Wingdings" pitchFamily="2" charset="2"/>
              <a:buNone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五边形 3"/>
          <p:cNvSpPr/>
          <p:nvPr/>
        </p:nvSpPr>
        <p:spPr>
          <a:xfrm>
            <a:off x="0" y="328613"/>
            <a:ext cx="6659563" cy="457200"/>
          </a:xfrm>
          <a:prstGeom prst="homePlate">
            <a:avLst/>
          </a:prstGeom>
          <a:solidFill>
            <a:srgbClr val="EC6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 fontAlgn="base">
              <a:buClr>
                <a:srgbClr val="000000"/>
              </a:buClr>
            </a:pPr>
            <a:r>
              <a:rPr lang="zh-CN" altLang="en-US" sz="1800" strike="noStrike" noProof="1">
                <a:solidFill>
                  <a:srgbClr val="FFFFFF"/>
                </a:solidFill>
                <a:latin typeface="STHeiti Light" charset="-122"/>
                <a:ea typeface="STHeiti Light" charset="-122"/>
              </a:rPr>
              <a:t>在函数间传递参数</a:t>
            </a:r>
            <a:endParaRPr lang="zh-CN" altLang="en-US" sz="1800" strike="noStrike" noProof="1">
              <a:solidFill>
                <a:srgbClr val="FFFFFF"/>
              </a:solidFill>
              <a:latin typeface="STHeiti Light" charset="-122"/>
              <a:ea typeface="STHeiti Light" charset="-122"/>
            </a:endParaRPr>
          </a:p>
        </p:txBody>
      </p:sp>
      <p:sp>
        <p:nvSpPr>
          <p:cNvPr id="8194" name="椭圆 4"/>
          <p:cNvSpPr/>
          <p:nvPr/>
        </p:nvSpPr>
        <p:spPr>
          <a:xfrm>
            <a:off x="382588" y="125413"/>
            <a:ext cx="863600" cy="863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07D54"/>
            </a:solidFill>
            <a:prstDash val="solid"/>
            <a:round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p>
            <a:pPr lvl="0" algn="ctr">
              <a:buClr>
                <a:srgbClr val="000000"/>
              </a:buClr>
            </a:pPr>
            <a:r>
              <a:rPr lang="en-US" altLang="zh-CN" sz="3200" dirty="0">
                <a:solidFill>
                  <a:srgbClr val="EC6A26"/>
                </a:solidFill>
                <a:latin typeface="Arial" pitchFamily="1" charset="0"/>
                <a:ea typeface="宋体" pitchFamily="1" charset="-122"/>
              </a:rPr>
              <a:t>3</a:t>
            </a:r>
            <a:endParaRPr lang="en-US" altLang="zh-CN" sz="3200" dirty="0">
              <a:solidFill>
                <a:srgbClr val="EC6A26"/>
              </a:solidFill>
              <a:latin typeface="Arial" pitchFamily="1" charset="0"/>
              <a:ea typeface="宋体" pitchFamily="1" charset="-122"/>
            </a:endParaRPr>
          </a:p>
        </p:txBody>
      </p:sp>
      <p:sp>
        <p:nvSpPr>
          <p:cNvPr id="8195" name="Rectangle 9"/>
          <p:cNvSpPr txBox="1"/>
          <p:nvPr/>
        </p:nvSpPr>
        <p:spPr>
          <a:xfrm>
            <a:off x="395288" y="1340168"/>
            <a:ext cx="8424862" cy="4660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marL="457200" lvl="0" indent="-4572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itchFamily="1" charset="2"/>
              <a:buChar char="l"/>
            </a:pPr>
            <a:endParaRPr lang="en-US" altLang="zh-CN">
              <a:latin typeface="微软雅黑" pitchFamily="1" charset="-122"/>
              <a:ea typeface="微软雅黑" pitchFamily="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0" y="1514475"/>
            <a:ext cx="7824788" cy="20116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>
                <a:sym typeface="宋体" charset="-122"/>
              </a:rPr>
              <a:t>在调用函数时，需要向函数传递参数，被传入的参数称为实参，而函数定义的参数为形参。</a:t>
            </a:r>
            <a:endParaRPr lang="zh-CN" altLang="en-US">
              <a:sym typeface="宋体" charset="-122"/>
            </a:endParaRPr>
          </a:p>
          <a:p>
            <a:pPr lvl="0"/>
            <a:endParaRPr lang="zh-CN" altLang="en-US"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参数传递的方式有</a:t>
            </a:r>
            <a:r>
              <a:rPr lang="zh-CN" altLang="en-US">
                <a:solidFill>
                  <a:srgbClr val="FF0000"/>
                </a:solidFill>
                <a:sym typeface="宋体" charset="-122"/>
              </a:rPr>
              <a:t>按值传递、按引用传递和默认参数</a:t>
            </a:r>
            <a:r>
              <a:rPr lang="zh-CN" altLang="en-US">
                <a:sym typeface="宋体" charset="-122"/>
              </a:rPr>
              <a:t>3种。 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  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 indent="0">
              <a:buClr>
                <a:schemeClr val="accent2"/>
              </a:buClr>
              <a:buFont typeface="Wingdings" pitchFamily="2" charset="2"/>
              <a:buNone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五边形 3"/>
          <p:cNvSpPr/>
          <p:nvPr/>
        </p:nvSpPr>
        <p:spPr>
          <a:xfrm>
            <a:off x="0" y="328613"/>
            <a:ext cx="6659563" cy="457200"/>
          </a:xfrm>
          <a:prstGeom prst="homePlate">
            <a:avLst/>
          </a:prstGeom>
          <a:solidFill>
            <a:srgbClr val="EC6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 fontAlgn="base">
              <a:buClr>
                <a:srgbClr val="000000"/>
              </a:buClr>
            </a:pPr>
            <a:r>
              <a:rPr lang="zh-CN" altLang="en-US" sz="1800">
                <a:solidFill>
                  <a:srgbClr val="FFFFFF"/>
                </a:solidFill>
                <a:latin typeface="STHeiti Light" charset="-122"/>
                <a:ea typeface="STHeiti Light" charset="-122"/>
                <a:sym typeface="+mn-ea"/>
              </a:rPr>
              <a:t>在函数间传递参数</a:t>
            </a:r>
            <a:r>
              <a:rPr lang="en-US" altLang="zh-CN" sz="1800">
                <a:solidFill>
                  <a:srgbClr val="FFFFFF"/>
                </a:solidFill>
                <a:latin typeface="STHeiti Light" charset="-122"/>
                <a:ea typeface="STHeiti Light" charset="-122"/>
                <a:sym typeface="+mn-ea"/>
              </a:rPr>
              <a:t>-</a:t>
            </a:r>
            <a:r>
              <a:rPr lang="zh-CN" altLang="zh-CN" sz="1800">
                <a:solidFill>
                  <a:srgbClr val="FFFFFF"/>
                </a:solidFill>
                <a:latin typeface="STHeiti Light" charset="-122"/>
                <a:ea typeface="STHeiti Light" charset="-122"/>
                <a:sym typeface="+mn-ea"/>
              </a:rPr>
              <a:t>按值传递</a:t>
            </a:r>
            <a:endParaRPr lang="zh-CN" altLang="zh-CN" sz="1800" strike="noStrike" noProof="1">
              <a:solidFill>
                <a:srgbClr val="FFFFFF"/>
              </a:solidFill>
              <a:latin typeface="STHeiti Light" charset="-122"/>
              <a:ea typeface="STHeiti Light" charset="-122"/>
              <a:sym typeface="+mn-ea"/>
            </a:endParaRPr>
          </a:p>
        </p:txBody>
      </p:sp>
      <p:sp>
        <p:nvSpPr>
          <p:cNvPr id="8194" name="椭圆 4"/>
          <p:cNvSpPr/>
          <p:nvPr/>
        </p:nvSpPr>
        <p:spPr>
          <a:xfrm>
            <a:off x="382588" y="125413"/>
            <a:ext cx="863600" cy="863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07D54"/>
            </a:solidFill>
            <a:prstDash val="solid"/>
            <a:round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p>
            <a:pPr lvl="0" algn="ctr">
              <a:buClr>
                <a:srgbClr val="000000"/>
              </a:buClr>
            </a:pPr>
            <a:r>
              <a:rPr lang="en-US" altLang="zh-CN" sz="3200" dirty="0">
                <a:solidFill>
                  <a:srgbClr val="EC6A26"/>
                </a:solidFill>
                <a:latin typeface="Arial" pitchFamily="1" charset="0"/>
                <a:ea typeface="宋体" pitchFamily="1" charset="-122"/>
              </a:rPr>
              <a:t>4</a:t>
            </a:r>
            <a:endParaRPr lang="en-US" altLang="zh-CN" sz="3200" dirty="0">
              <a:solidFill>
                <a:srgbClr val="EC6A26"/>
              </a:solidFill>
              <a:latin typeface="Arial" pitchFamily="1" charset="0"/>
              <a:ea typeface="宋体" pitchFamily="1" charset="-122"/>
            </a:endParaRPr>
          </a:p>
        </p:txBody>
      </p:sp>
      <p:sp>
        <p:nvSpPr>
          <p:cNvPr id="8195" name="Rectangle 9"/>
          <p:cNvSpPr txBox="1"/>
          <p:nvPr/>
        </p:nvSpPr>
        <p:spPr>
          <a:xfrm>
            <a:off x="395288" y="1340168"/>
            <a:ext cx="8424862" cy="4660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marL="457200" lvl="0" indent="-4572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itchFamily="1" charset="2"/>
              <a:buChar char="l"/>
            </a:pPr>
            <a:endParaRPr lang="en-US" altLang="zh-CN">
              <a:latin typeface="微软雅黑" pitchFamily="1" charset="-122"/>
              <a:ea typeface="微软雅黑" pitchFamily="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0" y="1514475"/>
            <a:ext cx="7824788" cy="5029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>
                <a:sym typeface="宋体" charset="-122"/>
              </a:rPr>
              <a:t>1．按值传递方式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宋体" charset="-122"/>
              </a:rPr>
              <a:t>   将实参的值复制到对应的形参中，在函数内部的操作针对形参进行，操作的结果不会影响到实参，即函数返回后，实参的值不会改变。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en-US">
              <a:solidFill>
                <a:srgbClr val="C0504D"/>
              </a:solidFill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&lt;?php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function example( $m ){                  //定义一个函数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	$m = $m * 5 + 10;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echo "在函数内：\$m = ".$m;         //输出形参的值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}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$m = 1;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example( $m ) ;            //传值：将$m的值传递给形参$m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echo "&lt;p&gt;在函数外：\$m = $m &lt;p&gt;" ;    	//实参的值没有发生变化,输出m=1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?&gt; </a:t>
            </a:r>
            <a:endParaRPr lang="zh-CN" altLang="en-US">
              <a:solidFill>
                <a:srgbClr val="C0504D"/>
              </a:solidFill>
              <a:sym typeface="宋体" charset="-122"/>
            </a:endParaRPr>
          </a:p>
          <a:p>
            <a:pPr lvl="0"/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Arial" charset="0"/>
              </a:rPr>
              <a:t>本例首先定义一个函数example()，功能是将传入的参数值做一些运算后再输出。接着在函数外部定义一个变量$m，也就是要传进来的参数。</a:t>
            </a:r>
            <a:endParaRPr lang="zh-CN" altLang="en-US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ym typeface="Arial" charset="0"/>
              </a:rPr>
              <a:t>最后调用函数example($m)，输出函数的返回值$m和变量$m的值。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 indent="0">
              <a:buClr>
                <a:schemeClr val="accent2"/>
              </a:buClr>
              <a:buFont typeface="Wingdings" pitchFamily="2" charset="2"/>
              <a:buNone/>
            </a:pPr>
            <a:endParaRPr lang="zh-CN" altLang="zh-CN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五边形 3"/>
          <p:cNvSpPr/>
          <p:nvPr/>
        </p:nvSpPr>
        <p:spPr>
          <a:xfrm>
            <a:off x="0" y="328613"/>
            <a:ext cx="6659563" cy="457200"/>
          </a:xfrm>
          <a:prstGeom prst="homePlate">
            <a:avLst/>
          </a:prstGeom>
          <a:solidFill>
            <a:srgbClr val="EC6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 fontAlgn="base">
              <a:buClr>
                <a:srgbClr val="000000"/>
              </a:buClr>
            </a:pPr>
            <a:r>
              <a:rPr lang="zh-CN" altLang="en-US" sz="1800">
                <a:solidFill>
                  <a:srgbClr val="FFFFFF"/>
                </a:solidFill>
                <a:latin typeface="STHeiti Light" charset="-122"/>
                <a:ea typeface="STHeiti Light" charset="-122"/>
                <a:sym typeface="+mn-ea"/>
              </a:rPr>
              <a:t>在函数间传递参数</a:t>
            </a:r>
            <a:r>
              <a:rPr lang="en-US" altLang="zh-CN" sz="1800">
                <a:solidFill>
                  <a:srgbClr val="FFFFFF"/>
                </a:solidFill>
                <a:latin typeface="STHeiti Light" charset="-122"/>
                <a:ea typeface="STHeiti Light" charset="-122"/>
                <a:sym typeface="+mn-ea"/>
              </a:rPr>
              <a:t>-</a:t>
            </a:r>
            <a:r>
              <a:rPr lang="zh-CN" altLang="zh-CN" sz="1800">
                <a:solidFill>
                  <a:srgbClr val="FFFFFF"/>
                </a:solidFill>
                <a:latin typeface="STHeiti Light" charset="-122"/>
                <a:ea typeface="STHeiti Light" charset="-122"/>
                <a:sym typeface="+mn-ea"/>
              </a:rPr>
              <a:t>按引用传递</a:t>
            </a:r>
            <a:endParaRPr lang="zh-CN" altLang="en-US" sz="1800" strike="noStrike" noProof="1">
              <a:solidFill>
                <a:srgbClr val="FFFFFF"/>
              </a:solidFill>
              <a:latin typeface="STHeiti Light" charset="-122"/>
              <a:ea typeface="STHeiti Light" charset="-122"/>
            </a:endParaRPr>
          </a:p>
        </p:txBody>
      </p:sp>
      <p:sp>
        <p:nvSpPr>
          <p:cNvPr id="8194" name="椭圆 4"/>
          <p:cNvSpPr/>
          <p:nvPr/>
        </p:nvSpPr>
        <p:spPr>
          <a:xfrm>
            <a:off x="382588" y="125413"/>
            <a:ext cx="863600" cy="863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07D54"/>
            </a:solidFill>
            <a:prstDash val="solid"/>
            <a:round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p>
            <a:pPr lvl="0" algn="ctr">
              <a:buClr>
                <a:srgbClr val="000000"/>
              </a:buClr>
            </a:pPr>
            <a:r>
              <a:rPr lang="en-US" altLang="zh-CN" sz="3200" dirty="0">
                <a:solidFill>
                  <a:srgbClr val="EC6A26"/>
                </a:solidFill>
                <a:latin typeface="Arial" pitchFamily="1" charset="0"/>
                <a:ea typeface="宋体" pitchFamily="1" charset="-122"/>
              </a:rPr>
              <a:t>5</a:t>
            </a:r>
            <a:endParaRPr lang="en-US" altLang="zh-CN" sz="3200" dirty="0">
              <a:solidFill>
                <a:srgbClr val="EC6A26"/>
              </a:solidFill>
              <a:latin typeface="Arial" pitchFamily="1" charset="0"/>
              <a:ea typeface="宋体" pitchFamily="1" charset="-122"/>
            </a:endParaRPr>
          </a:p>
        </p:txBody>
      </p:sp>
      <p:sp>
        <p:nvSpPr>
          <p:cNvPr id="8195" name="Rectangle 9"/>
          <p:cNvSpPr txBox="1"/>
          <p:nvPr/>
        </p:nvSpPr>
        <p:spPr>
          <a:xfrm>
            <a:off x="357188" y="1341438"/>
            <a:ext cx="8424862" cy="4660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marL="457200" lvl="0" indent="-4572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itchFamily="1" charset="2"/>
              <a:buChar char="l"/>
            </a:pPr>
            <a:endParaRPr lang="en-US" altLang="zh-CN">
              <a:latin typeface="微软雅黑" pitchFamily="1" charset="-122"/>
              <a:ea typeface="微软雅黑" pitchFamily="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0" y="1514475"/>
            <a:ext cx="7824788" cy="420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>
                <a:sym typeface="Arial" charset="0"/>
              </a:rPr>
              <a:t>2</a:t>
            </a:r>
            <a:r>
              <a:rPr lang="zh-CN" altLang="en-US" dirty="0">
                <a:sym typeface="Arial" charset="0"/>
              </a:rPr>
              <a:t>．按引用传递方式</a:t>
            </a:r>
            <a:endParaRPr lang="zh-CN" altLang="en-US" dirty="0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 dirty="0">
                <a:sym typeface="Arial" charset="0"/>
              </a:rPr>
              <a:t>    按引用传递就是将实参的内存地址传递到形参中。这时，在函数内部的所有操作都会影响到实参的值，返回后，实参的值会发生变化。引用传递方式就是传值时在原基础上加</a:t>
            </a:r>
            <a:r>
              <a:rPr lang="en-US" altLang="zh-CN">
                <a:sym typeface="Arial" charset="0"/>
              </a:rPr>
              <a:t>&amp;</a:t>
            </a:r>
            <a:r>
              <a:rPr lang="zh-CN" altLang="en-US" dirty="0">
                <a:sym typeface="Arial" charset="0"/>
              </a:rPr>
              <a:t>号即可。</a:t>
            </a:r>
            <a:endParaRPr lang="zh-CN" altLang="en-US" dirty="0">
              <a:sym typeface="Arial" charset="0"/>
            </a:endParaRPr>
          </a:p>
          <a:p>
            <a:pPr lvl="0"/>
            <a:endParaRPr lang="zh-CN" altLang="en-US" dirty="0">
              <a:sym typeface="Arial" charset="0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&lt;?php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function example( &amp;$m ){               //定义一个函数，同时</a:t>
            </a:r>
            <a:r>
              <a:rPr lang="en-US" altLang="zh-CN">
                <a:solidFill>
                  <a:srgbClr val="C0504D"/>
                </a:solidFill>
                <a:sym typeface="宋体" charset="-122"/>
              </a:rPr>
              <a:t>					</a:t>
            </a:r>
            <a:r>
              <a:rPr lang="zh-CN" altLang="en-US">
                <a:solidFill>
                  <a:srgbClr val="C0504D"/>
                </a:solidFill>
                <a:sym typeface="宋体" charset="-122"/>
              </a:rPr>
              <a:t>传递参数$m的变量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	</a:t>
            </a:r>
            <a:r>
              <a:rPr lang="en-US" altLang="zh-CN">
                <a:solidFill>
                  <a:srgbClr val="C0504D"/>
                </a:solidFill>
                <a:sym typeface="宋体" charset="-122"/>
              </a:rPr>
              <a:t>			     </a:t>
            </a:r>
            <a:r>
              <a:rPr lang="zh-CN" altLang="en-US">
                <a:solidFill>
                  <a:srgbClr val="C0504D"/>
                </a:solidFill>
                <a:sym typeface="宋体" charset="-122"/>
              </a:rPr>
              <a:t>$m = $m * 5 + 10;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en-US" altLang="zh-CN">
                <a:solidFill>
                  <a:srgbClr val="C0504D"/>
                </a:solidFill>
                <a:sym typeface="宋体" charset="-122"/>
              </a:rPr>
              <a:t>	     </a:t>
            </a:r>
            <a:r>
              <a:rPr lang="zh-CN" altLang="en-US">
                <a:solidFill>
                  <a:srgbClr val="C0504D"/>
                </a:solidFill>
                <a:sym typeface="宋体" charset="-122"/>
              </a:rPr>
              <a:t>echo "在函数内：\$m = ".$m;         //输出形参的值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}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$m = 1;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example( $m ) ;              //传值：将$m的值传递给形参$m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echo "&lt;p&gt;在函数外：\$m = $m &lt;p&gt;" ;    	//实参的值发生变</a:t>
            </a:r>
            <a:r>
              <a:rPr lang="en-US" altLang="zh-CN">
                <a:solidFill>
                  <a:srgbClr val="C0504D"/>
                </a:solidFill>
                <a:sym typeface="宋体" charset="-122"/>
              </a:rPr>
              <a:t>						</a:t>
            </a:r>
            <a:r>
              <a:rPr lang="zh-CN" altLang="en-US">
                <a:solidFill>
                  <a:srgbClr val="C0504D"/>
                </a:solidFill>
                <a:sym typeface="宋体" charset="-122"/>
              </a:rPr>
              <a:t>化,输出m=15</a:t>
            </a:r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endParaRPr lang="zh-CN" altLang="en-US">
              <a:solidFill>
                <a:srgbClr val="C0504D"/>
              </a:solidFill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>
                <a:solidFill>
                  <a:srgbClr val="C0504D"/>
                </a:solidFill>
                <a:sym typeface="宋体" charset="-122"/>
              </a:rPr>
              <a:t>?&gt;</a:t>
            </a:r>
            <a:endParaRPr lang="zh-CN" altLang="zh-CN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五边形 3"/>
          <p:cNvSpPr/>
          <p:nvPr/>
        </p:nvSpPr>
        <p:spPr>
          <a:xfrm>
            <a:off x="0" y="328613"/>
            <a:ext cx="6659563" cy="457200"/>
          </a:xfrm>
          <a:prstGeom prst="homePlate">
            <a:avLst/>
          </a:prstGeom>
          <a:solidFill>
            <a:srgbClr val="EC6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 fontAlgn="base">
              <a:buClr>
                <a:srgbClr val="000000"/>
              </a:buClr>
            </a:pPr>
            <a:r>
              <a:rPr lang="zh-CN" altLang="en-US" sz="1800">
                <a:solidFill>
                  <a:srgbClr val="FFFFFF"/>
                </a:solidFill>
                <a:latin typeface="STHeiti Light" charset="-122"/>
                <a:ea typeface="STHeiti Light" charset="-122"/>
                <a:sym typeface="+mn-ea"/>
              </a:rPr>
              <a:t>在函数间传递参数</a:t>
            </a:r>
            <a:r>
              <a:rPr lang="en-US" altLang="zh-CN" sz="1800">
                <a:solidFill>
                  <a:srgbClr val="FFFFFF"/>
                </a:solidFill>
                <a:latin typeface="STHeiti Light" charset="-122"/>
                <a:ea typeface="STHeiti Light" charset="-122"/>
                <a:sym typeface="+mn-ea"/>
              </a:rPr>
              <a:t>-</a:t>
            </a:r>
            <a:r>
              <a:rPr lang="zh-CN" altLang="zh-CN" sz="1800">
                <a:solidFill>
                  <a:srgbClr val="FFFFFF"/>
                </a:solidFill>
                <a:latin typeface="STHeiti Light" charset="-122"/>
                <a:ea typeface="STHeiti Light" charset="-122"/>
                <a:sym typeface="+mn-ea"/>
              </a:rPr>
              <a:t>默认参数</a:t>
            </a:r>
            <a:endParaRPr lang="zh-CN" altLang="zh-CN" sz="1800" strike="noStrike" noProof="1">
              <a:solidFill>
                <a:srgbClr val="FFFFFF"/>
              </a:solidFill>
              <a:latin typeface="STHeiti Light" charset="-122"/>
              <a:ea typeface="STHeiti Light" charset="-122"/>
              <a:sym typeface="+mn-ea"/>
            </a:endParaRPr>
          </a:p>
        </p:txBody>
      </p:sp>
      <p:sp>
        <p:nvSpPr>
          <p:cNvPr id="8194" name="椭圆 4"/>
          <p:cNvSpPr/>
          <p:nvPr/>
        </p:nvSpPr>
        <p:spPr>
          <a:xfrm>
            <a:off x="382588" y="125413"/>
            <a:ext cx="863600" cy="863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07D54"/>
            </a:solidFill>
            <a:prstDash val="solid"/>
            <a:round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p>
            <a:pPr lvl="0" algn="ctr">
              <a:buClr>
                <a:srgbClr val="000000"/>
              </a:buClr>
            </a:pPr>
            <a:r>
              <a:rPr lang="en-US" altLang="zh-CN" sz="3200" dirty="0">
                <a:solidFill>
                  <a:srgbClr val="EC6A26"/>
                </a:solidFill>
                <a:latin typeface="Arial" pitchFamily="1" charset="0"/>
                <a:ea typeface="宋体" pitchFamily="1" charset="-122"/>
              </a:rPr>
              <a:t>6</a:t>
            </a:r>
            <a:endParaRPr lang="en-US" altLang="zh-CN" sz="3200" dirty="0">
              <a:solidFill>
                <a:srgbClr val="EC6A26"/>
              </a:solidFill>
              <a:latin typeface="Arial" pitchFamily="1" charset="0"/>
              <a:ea typeface="宋体" pitchFamily="1" charset="-122"/>
            </a:endParaRPr>
          </a:p>
        </p:txBody>
      </p:sp>
      <p:sp>
        <p:nvSpPr>
          <p:cNvPr id="8195" name="Rectangle 9"/>
          <p:cNvSpPr txBox="1"/>
          <p:nvPr/>
        </p:nvSpPr>
        <p:spPr>
          <a:xfrm>
            <a:off x="251143" y="1268413"/>
            <a:ext cx="8424862" cy="4660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marL="457200" lvl="0" indent="-4572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itchFamily="1" charset="2"/>
              <a:buChar char="l"/>
            </a:pPr>
            <a:endParaRPr lang="en-US" altLang="zh-CN">
              <a:latin typeface="微软雅黑" pitchFamily="1" charset="-122"/>
              <a:ea typeface="微软雅黑" pitchFamily="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0" y="1514475"/>
            <a:ext cx="7824788" cy="20116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>
                <a:sym typeface="Arial" charset="0"/>
              </a:rPr>
              <a:t>3</a:t>
            </a:r>
            <a:r>
              <a:rPr lang="zh-CN" altLang="en-US" dirty="0">
                <a:sym typeface="Arial" charset="0"/>
              </a:rPr>
              <a:t>．默认参数（可选参数）</a:t>
            </a:r>
            <a:endParaRPr lang="zh-CN" altLang="en-US" dirty="0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 dirty="0">
                <a:sym typeface="Arial" charset="0"/>
              </a:rPr>
              <a:t>     </a:t>
            </a:r>
            <a:r>
              <a:rPr lang="zh-CN" altLang="en-US" dirty="0">
                <a:sym typeface="宋体" charset="-122"/>
              </a:rPr>
              <a:t>我们还可以在定义函数时，给参数赋一个默认值，这样，在程序中调用此函数时，就可以省略——不用书写此参数了，但一定要放在没有配置默认值参数的后面，否则PHP在解析函数时，会出现错误。</a:t>
            </a:r>
            <a:endParaRPr lang="zh-CN" altLang="en-US" dirty="0">
              <a:latin typeface="Arial" charset="0"/>
              <a:ea typeface="宋体" charset="-122"/>
              <a:sym typeface="宋体" charset="-122"/>
            </a:endParaRPr>
          </a:p>
          <a:p>
            <a:pPr lvl="0"/>
            <a:r>
              <a:rPr lang="zh-CN" altLang="en-US" dirty="0">
                <a:sym typeface="宋体" charset="-122"/>
              </a:rPr>
              <a:t>      另外就是参数的类型，只要参数是PHP支持的变量类型都可以使用，无论是数组、字符串、或是整数等。返回值也是如此。</a:t>
            </a:r>
            <a:endParaRPr lang="zh-CN" altLang="en-US" dirty="0">
              <a:sym typeface="宋体" charset="-122"/>
            </a:endParaRPr>
          </a:p>
          <a:p>
            <a:pPr lvl="0"/>
            <a:endParaRPr lang="zh-CN" altLang="zh-CN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9112</Words>
  <Application>Kingsoft Office WPP</Application>
  <PresentationFormat>全屏显示(4:3)</PresentationFormat>
  <Paragraphs>597</Paragraphs>
  <Slides>37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248</cp:revision>
  <dcterms:created xsi:type="dcterms:W3CDTF">2015-12-31T08:21:00Z</dcterms:created>
  <dcterms:modified xsi:type="dcterms:W3CDTF">2016-03-18T09:26:28Z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