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1"/>
  </p:notesMasterIdLst>
  <p:handoutMasterIdLst>
    <p:handoutMasterId r:id="rId52"/>
  </p:handoutMasterIdLst>
  <p:sldIdLst>
    <p:sldId id="256" r:id="rId2"/>
    <p:sldId id="257" r:id="rId3"/>
    <p:sldId id="287" r:id="rId4"/>
    <p:sldId id="299" r:id="rId5"/>
    <p:sldId id="335" r:id="rId6"/>
    <p:sldId id="301" r:id="rId7"/>
    <p:sldId id="336" r:id="rId8"/>
    <p:sldId id="302" r:id="rId9"/>
    <p:sldId id="303" r:id="rId10"/>
    <p:sldId id="312" r:id="rId11"/>
    <p:sldId id="326" r:id="rId12"/>
    <p:sldId id="313" r:id="rId13"/>
    <p:sldId id="311" r:id="rId14"/>
    <p:sldId id="314" r:id="rId15"/>
    <p:sldId id="331" r:id="rId16"/>
    <p:sldId id="329" r:id="rId17"/>
    <p:sldId id="305" r:id="rId18"/>
    <p:sldId id="306" r:id="rId19"/>
    <p:sldId id="307" r:id="rId20"/>
    <p:sldId id="334" r:id="rId21"/>
    <p:sldId id="310" r:id="rId22"/>
    <p:sldId id="308" r:id="rId23"/>
    <p:sldId id="309" r:id="rId24"/>
    <p:sldId id="315" r:id="rId25"/>
    <p:sldId id="316" r:id="rId26"/>
    <p:sldId id="317" r:id="rId27"/>
    <p:sldId id="304" r:id="rId28"/>
    <p:sldId id="318" r:id="rId29"/>
    <p:sldId id="330" r:id="rId30"/>
    <p:sldId id="332" r:id="rId31"/>
    <p:sldId id="333" r:id="rId32"/>
    <p:sldId id="322" r:id="rId33"/>
    <p:sldId id="324" r:id="rId34"/>
    <p:sldId id="327" r:id="rId35"/>
    <p:sldId id="328" r:id="rId36"/>
    <p:sldId id="325" r:id="rId37"/>
    <p:sldId id="337" r:id="rId38"/>
    <p:sldId id="339" r:id="rId39"/>
    <p:sldId id="340" r:id="rId40"/>
    <p:sldId id="341" r:id="rId41"/>
    <p:sldId id="348" r:id="rId42"/>
    <p:sldId id="342" r:id="rId43"/>
    <p:sldId id="343" r:id="rId44"/>
    <p:sldId id="344" r:id="rId45"/>
    <p:sldId id="345" r:id="rId46"/>
    <p:sldId id="346" r:id="rId47"/>
    <p:sldId id="347" r:id="rId48"/>
    <p:sldId id="294" r:id="rId49"/>
    <p:sldId id="28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309"/>
    <a:srgbClr val="E1F711"/>
    <a:srgbClr val="7F11D1"/>
    <a:srgbClr val="6600FF"/>
    <a:srgbClr val="009E47"/>
    <a:srgbClr val="FC5D04"/>
    <a:srgbClr val="CAD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p:cViewPr>
        <p:scale>
          <a:sx n="150" d="100"/>
          <a:sy n="150" d="100"/>
        </p:scale>
        <p:origin x="474" y="-11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AED3C3-15DD-4AD2-9574-37F44C4B20F3}" type="datetimeFigureOut">
              <a:rPr lang="en-GB" smtClean="0"/>
              <a:t>28/08/2019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284D6A-F1ED-41E9-8662-F59C43D1C5AF}" type="slidenum">
              <a:rPr lang="en-GB" smtClean="0"/>
              <a:t>‹#›</a:t>
            </a:fld>
            <a:endParaRPr lang="en-GB"/>
          </a:p>
        </p:txBody>
      </p:sp>
    </p:spTree>
    <p:extLst>
      <p:ext uri="{BB962C8B-B14F-4D97-AF65-F5344CB8AC3E}">
        <p14:creationId xmlns:p14="http://schemas.microsoft.com/office/powerpoint/2010/main" val="421536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DF74D-7CDD-4B6A-AA8E-2A7DAD075E93}" type="datetimeFigureOut">
              <a:rPr lang="en-MY" smtClean="0"/>
              <a:t>28/8/2019</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F5632-E8F8-422B-86B1-F46BE0093FA5}" type="slidenum">
              <a:rPr lang="en-MY" smtClean="0"/>
              <a:t>‹#›</a:t>
            </a:fld>
            <a:endParaRPr lang="en-MY"/>
          </a:p>
        </p:txBody>
      </p:sp>
    </p:spTree>
    <p:extLst>
      <p:ext uri="{BB962C8B-B14F-4D97-AF65-F5344CB8AC3E}">
        <p14:creationId xmlns:p14="http://schemas.microsoft.com/office/powerpoint/2010/main" val="384591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DA1F5632-E8F8-422B-86B1-F46BE0093FA5}" type="slidenum">
              <a:rPr lang="en-MY" smtClean="0"/>
              <a:t>4</a:t>
            </a:fld>
            <a:endParaRPr lang="en-MY" dirty="0"/>
          </a:p>
        </p:txBody>
      </p:sp>
    </p:spTree>
    <p:extLst>
      <p:ext uri="{BB962C8B-B14F-4D97-AF65-F5344CB8AC3E}">
        <p14:creationId xmlns:p14="http://schemas.microsoft.com/office/powerpoint/2010/main" val="206485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A1F5632-E8F8-422B-86B1-F46BE0093FA5}" type="slidenum">
              <a:rPr lang="en-MY" smtClean="0"/>
              <a:t>21</a:t>
            </a:fld>
            <a:endParaRPr lang="en-MY"/>
          </a:p>
        </p:txBody>
      </p:sp>
    </p:spTree>
    <p:extLst>
      <p:ext uri="{BB962C8B-B14F-4D97-AF65-F5344CB8AC3E}">
        <p14:creationId xmlns:p14="http://schemas.microsoft.com/office/powerpoint/2010/main" val="5561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DA1F5632-E8F8-422B-86B1-F46BE0093FA5}" type="slidenum">
              <a:rPr lang="en-MY" smtClean="0"/>
              <a:t>28</a:t>
            </a:fld>
            <a:endParaRPr lang="en-MY"/>
          </a:p>
        </p:txBody>
      </p:sp>
    </p:spTree>
    <p:extLst>
      <p:ext uri="{BB962C8B-B14F-4D97-AF65-F5344CB8AC3E}">
        <p14:creationId xmlns:p14="http://schemas.microsoft.com/office/powerpoint/2010/main" val="182880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DA1F5632-E8F8-422B-86B1-F46BE0093FA5}" type="slidenum">
              <a:rPr lang="en-MY" smtClean="0"/>
              <a:t>29</a:t>
            </a:fld>
            <a:endParaRPr lang="en-MY"/>
          </a:p>
        </p:txBody>
      </p:sp>
    </p:spTree>
    <p:extLst>
      <p:ext uri="{BB962C8B-B14F-4D97-AF65-F5344CB8AC3E}">
        <p14:creationId xmlns:p14="http://schemas.microsoft.com/office/powerpoint/2010/main" val="182880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6DFDD6-7724-425D-98B6-F72435AD88F4}" type="datetimeFigureOut">
              <a:rPr lang="en-GB" smtClean="0"/>
              <a:t>28/08/2019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290525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6DFDD6-7724-425D-98B6-F72435AD88F4}" type="datetimeFigureOut">
              <a:rPr lang="en-GB" smtClean="0"/>
              <a:t>28/08/2019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338675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6DFDD6-7724-425D-98B6-F72435AD88F4}" type="datetimeFigureOut">
              <a:rPr lang="en-GB" smtClean="0"/>
              <a:t>28/08/2019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338860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6DFDD6-7724-425D-98B6-F72435AD88F4}" type="datetimeFigureOut">
              <a:rPr lang="en-GB" smtClean="0"/>
              <a:t>28/08/2019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276451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DFDD6-7724-425D-98B6-F72435AD88F4}" type="datetimeFigureOut">
              <a:rPr lang="en-GB" smtClean="0"/>
              <a:t>28/08/2019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387119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D6DFDD6-7724-425D-98B6-F72435AD88F4}" type="datetimeFigureOut">
              <a:rPr lang="en-GB" smtClean="0"/>
              <a:t>28/08/2019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406012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D6DFDD6-7724-425D-98B6-F72435AD88F4}" type="datetimeFigureOut">
              <a:rPr lang="en-GB" smtClean="0"/>
              <a:t>28/08/2019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190516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D6DFDD6-7724-425D-98B6-F72435AD88F4}" type="datetimeFigureOut">
              <a:rPr lang="en-GB" smtClean="0"/>
              <a:t>28/08/2019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410439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DFDD6-7724-425D-98B6-F72435AD88F4}" type="datetimeFigureOut">
              <a:rPr lang="en-GB" smtClean="0"/>
              <a:t>28/08/2019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174455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DFDD6-7724-425D-98B6-F72435AD88F4}" type="datetimeFigureOut">
              <a:rPr lang="en-GB" smtClean="0"/>
              <a:t>28/08/2019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178547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DFDD6-7724-425D-98B6-F72435AD88F4}" type="datetimeFigureOut">
              <a:rPr lang="en-GB" smtClean="0"/>
              <a:t>28/08/2019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0A4A1D-89E4-42C3-ABC4-757F39A20864}" type="slidenum">
              <a:rPr lang="en-GB" smtClean="0"/>
              <a:t>‹#›</a:t>
            </a:fld>
            <a:endParaRPr lang="en-GB"/>
          </a:p>
        </p:txBody>
      </p:sp>
    </p:spTree>
    <p:extLst>
      <p:ext uri="{BB962C8B-B14F-4D97-AF65-F5344CB8AC3E}">
        <p14:creationId xmlns:p14="http://schemas.microsoft.com/office/powerpoint/2010/main" val="40128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DFDD6-7724-425D-98B6-F72435AD88F4}" type="datetimeFigureOut">
              <a:rPr lang="en-GB" smtClean="0"/>
              <a:t>28/08/2019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A4A1D-89E4-42C3-ABC4-757F39A20864}" type="slidenum">
              <a:rPr lang="en-GB" smtClean="0"/>
              <a:t>‹#›</a:t>
            </a:fld>
            <a:endParaRPr lang="en-GB"/>
          </a:p>
        </p:txBody>
      </p:sp>
    </p:spTree>
    <p:extLst>
      <p:ext uri="{BB962C8B-B14F-4D97-AF65-F5344CB8AC3E}">
        <p14:creationId xmlns:p14="http://schemas.microsoft.com/office/powerpoint/2010/main" val="33593430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18" Type="http://schemas.openxmlformats.org/officeDocument/2006/relationships/image" Target="../media/image15.jpe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29.jpeg"/><Relationship Id="rId17" Type="http://schemas.microsoft.com/office/2007/relationships/hdphoto" Target="../media/hdphoto5.wdp"/><Relationship Id="rId2" Type="http://schemas.openxmlformats.org/officeDocument/2006/relationships/image" Target="../media/image23.png"/><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28.jpeg"/><Relationship Id="rId5" Type="http://schemas.microsoft.com/office/2007/relationships/hdphoto" Target="../media/hdphoto2.wdp"/><Relationship Id="rId15" Type="http://schemas.openxmlformats.org/officeDocument/2006/relationships/image" Target="../media/image32.png"/><Relationship Id="rId10" Type="http://schemas.openxmlformats.org/officeDocument/2006/relationships/image" Target="../media/image27.jpeg"/><Relationship Id="rId19" Type="http://schemas.openxmlformats.org/officeDocument/2006/relationships/image" Target="../media/image4.jpeg"/><Relationship Id="rId4" Type="http://schemas.openxmlformats.org/officeDocument/2006/relationships/image" Target="../media/image24.png"/><Relationship Id="rId9" Type="http://schemas.microsoft.com/office/2007/relationships/hdphoto" Target="../media/hdphoto4.wdp"/><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Jillian\Design\06 GA_general ad\Sept_MyIX MyNOG Conference 2017\FA\presentation\support\clouds-sky-earth-moon-blue_1320-307.jpg"/>
          <p:cNvPicPr>
            <a:picLocks noChangeAspect="1" noChangeArrowheads="1"/>
          </p:cNvPicPr>
          <p:nvPr/>
        </p:nvPicPr>
        <p:blipFill rotWithShape="1">
          <a:blip r:embed="rId2">
            <a:extLst>
              <a:ext uri="{28A0092B-C50C-407E-A947-70E740481C1C}">
                <a14:useLocalDpi xmlns:a14="http://schemas.microsoft.com/office/drawing/2010/main" val="0"/>
              </a:ext>
            </a:extLst>
          </a:blip>
          <a:srcRect l="2051" t="1" r="23699" b="20"/>
          <a:stretch/>
        </p:blipFill>
        <p:spPr bwMode="auto">
          <a:xfrm>
            <a:off x="-2" y="3429000"/>
            <a:ext cx="9144001"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3356992"/>
            <a:ext cx="9164906" cy="350100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itchFamily="34" charset="0"/>
              <a:cs typeface="Arial" pitchFamily="34" charset="0"/>
            </a:endParaRPr>
          </a:p>
        </p:txBody>
      </p:sp>
      <p:sp>
        <p:nvSpPr>
          <p:cNvPr id="4" name="Untertitel 5"/>
          <p:cNvSpPr txBox="1">
            <a:spLocks/>
          </p:cNvSpPr>
          <p:nvPr/>
        </p:nvSpPr>
        <p:spPr>
          <a:xfrm>
            <a:off x="19727" y="4365104"/>
            <a:ext cx="9164907" cy="5040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dirty="0" err="1">
                <a:solidFill>
                  <a:schemeClr val="bg1"/>
                </a:solidFill>
                <a:latin typeface="Arial" pitchFamily="34" charset="0"/>
                <a:ea typeface="Open Sans" panose="020B0606030504020204" pitchFamily="34" charset="0"/>
                <a:cs typeface="Arial" panose="020B0604020202020204" pitchFamily="34" charset="0"/>
              </a:rPr>
              <a:t>Netflow</a:t>
            </a:r>
            <a:r>
              <a:rPr lang="en-US" sz="2000" b="1" dirty="0">
                <a:solidFill>
                  <a:schemeClr val="bg1"/>
                </a:solidFill>
                <a:latin typeface="Arial" pitchFamily="34" charset="0"/>
                <a:ea typeface="Open Sans" panose="020B0606030504020204" pitchFamily="34" charset="0"/>
                <a:cs typeface="Arial" panose="020B0604020202020204" pitchFamily="34" charset="0"/>
              </a:rPr>
              <a:t> Data Analytics With ELK Stack &amp; DDoS Attack Mitigation</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A61573A-1EEA-421B-918B-BECB01DBFE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1448818"/>
            <a:ext cx="3675888" cy="941832"/>
          </a:xfrm>
          <a:prstGeom prst="rect">
            <a:avLst/>
          </a:prstGeom>
        </p:spPr>
      </p:pic>
    </p:spTree>
    <p:extLst>
      <p:ext uri="{BB962C8B-B14F-4D97-AF65-F5344CB8AC3E}">
        <p14:creationId xmlns:p14="http://schemas.microsoft.com/office/powerpoint/2010/main" val="163394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12" name="Inhaltsplatzhalter 7"/>
          <p:cNvSpPr txBox="1">
            <a:spLocks/>
          </p:cNvSpPr>
          <p:nvPr/>
        </p:nvSpPr>
        <p:spPr>
          <a:xfrm>
            <a:off x="307975" y="1484784"/>
            <a:ext cx="8080449" cy="4608512"/>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Before I get to know ELK stack, I was using MySQL to store all the NetFlow information.</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 wrote a PHP application that converts NetFlow information into a MySQL statement.</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That was too slow on the conversion performance and the data retrieval was a complete nightmare.</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There is no function / feature to get traffic statistic in the histogram form.</a:t>
            </a:r>
          </a:p>
        </p:txBody>
      </p:sp>
      <p:sp>
        <p:nvSpPr>
          <p:cNvPr id="8" name="Rectangle 7"/>
          <p:cNvSpPr/>
          <p:nvPr/>
        </p:nvSpPr>
        <p:spPr>
          <a:xfrm>
            <a:off x="251520" y="692696"/>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Why ELK?</a:t>
            </a:r>
          </a:p>
        </p:txBody>
      </p:sp>
      <p:sp>
        <p:nvSpPr>
          <p:cNvPr id="7" name="Rectangle 6"/>
          <p:cNvSpPr/>
          <p:nvPr/>
        </p:nvSpPr>
        <p:spPr>
          <a:xfrm>
            <a:off x="460375" y="5733256"/>
            <a:ext cx="8516203" cy="523220"/>
          </a:xfrm>
          <a:prstGeom prst="rect">
            <a:avLst/>
          </a:prstGeom>
        </p:spPr>
        <p:txBody>
          <a:bodyPr wrap="square">
            <a:spAutoFit/>
          </a:bodyPr>
          <a:lstStyle/>
          <a:p>
            <a:pPr lvl="0" algn="ctr"/>
            <a:r>
              <a:rPr lang="en-US" sz="2800" b="1" dirty="0">
                <a:solidFill>
                  <a:srgbClr val="FF0000"/>
                </a:solidFill>
                <a:latin typeface="Arial" panose="020B0604020202020204" pitchFamily="34" charset="0"/>
                <a:ea typeface="Open Sans" panose="020B0606030504020204" pitchFamily="34" charset="0"/>
                <a:cs typeface="Arial" panose="020B0604020202020204" pitchFamily="34" charset="0"/>
              </a:rPr>
              <a:t>It’s just too difficult to run this in MySQL</a:t>
            </a:r>
          </a:p>
        </p:txBody>
      </p:sp>
      <p:pic>
        <p:nvPicPr>
          <p:cNvPr id="9" name="Picture 2" descr="Image result for ipdc solutions sdn bhd">
            <a:extLst>
              <a:ext uri="{FF2B5EF4-FFF2-40B4-BE49-F238E27FC236}">
                <a16:creationId xmlns:a16="http://schemas.microsoft.com/office/drawing/2014/main" id="{D77607F2-FDDE-40B5-9C2C-38231699A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0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12" name="Inhaltsplatzhalter 7"/>
          <p:cNvSpPr txBox="1">
            <a:spLocks/>
          </p:cNvSpPr>
          <p:nvPr/>
        </p:nvSpPr>
        <p:spPr>
          <a:xfrm>
            <a:off x="307975" y="1484784"/>
            <a:ext cx="8152457" cy="4752528"/>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Speed is the primary reason that I have chosen ELK</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It has a lot of codec, which I can just plug and play</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COST; it runs on commodity hardware and it works just fine with Nearline SAS Hard drives</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Open Source</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Support Clustering</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It has SQL like syntax, so data searching is much more easier</a:t>
            </a:r>
          </a:p>
          <a:p>
            <a:pPr marL="609600" indent="-360000">
              <a:spcBef>
                <a:spcPts val="0"/>
              </a:spcBef>
              <a:buSzPct val="60000"/>
              <a:buFont typeface="Arial" panose="020B0604020202020204" pitchFamily="34" charset="0"/>
              <a:buChar char="•"/>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360000">
              <a:spcBef>
                <a:spcPts val="0"/>
              </a:spcBef>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It has a very high performance; we had a working environment of 100Kflows per second</a:t>
            </a:r>
          </a:p>
        </p:txBody>
      </p:sp>
      <p:sp>
        <p:nvSpPr>
          <p:cNvPr id="8" name="Rectangle 7"/>
          <p:cNvSpPr/>
          <p:nvPr/>
        </p:nvSpPr>
        <p:spPr>
          <a:xfrm>
            <a:off x="251520" y="692696"/>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Why ELK?</a:t>
            </a:r>
          </a:p>
        </p:txBody>
      </p:sp>
      <p:pic>
        <p:nvPicPr>
          <p:cNvPr id="7" name="Picture 2" descr="Image result for ipdc solutions sdn bhd">
            <a:extLst>
              <a:ext uri="{FF2B5EF4-FFF2-40B4-BE49-F238E27FC236}">
                <a16:creationId xmlns:a16="http://schemas.microsoft.com/office/drawing/2014/main" id="{83CB3D3D-2123-4893-A3FC-E29EA64347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Alternative to ELK</a:t>
            </a:r>
          </a:p>
        </p:txBody>
      </p:sp>
      <p:sp>
        <p:nvSpPr>
          <p:cNvPr id="12" name="Inhaltsplatzhalter 7"/>
          <p:cNvSpPr txBox="1">
            <a:spLocks/>
          </p:cNvSpPr>
          <p:nvPr/>
        </p:nvSpPr>
        <p:spPr>
          <a:xfrm>
            <a:off x="307973" y="1484784"/>
            <a:ext cx="8080449" cy="5112568"/>
          </a:xfrm>
          <a:prstGeom prst="rect">
            <a:avLst/>
          </a:prstGeom>
        </p:spPr>
        <p:txBody>
          <a:bodyPr vert="horz" lIns="90000" tIns="45720" rIns="91440" bIns="45720" rtlCol="0" anchor="t" anchorCtr="0">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marL="609600" indent="-514350">
              <a:buSzPct val="60000"/>
              <a:buFont typeface="Arial" panose="020B0604020202020204" pitchFamily="34" charset="0"/>
              <a:buChar char="•"/>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We did consider  to use InfluxDB</a:t>
            </a:r>
          </a:p>
          <a:p>
            <a:pPr marL="552450" lvl="1">
              <a:buSzPct val="60000"/>
            </a:pP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The OpenSource edition doesn’t support clustering.</a:t>
            </a:r>
          </a:p>
          <a:p>
            <a:pPr marL="552450" lvl="1">
              <a:buSzPct val="60000"/>
            </a:pPr>
            <a:endPar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514350">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OpenTSDB</a:t>
            </a:r>
          </a:p>
          <a:p>
            <a:pPr marL="552450" lvl="1">
              <a:buSzPct val="60000"/>
            </a:pP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The setup is very time-consuming.</a:t>
            </a:r>
          </a:p>
          <a:p>
            <a:pPr marL="552450" lvl="1">
              <a:buSzPct val="60000"/>
            </a:pPr>
            <a:endParaRPr lang="en-US" sz="2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514350">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MongoDB.</a:t>
            </a:r>
          </a:p>
          <a:p>
            <a:pPr marL="552450" lvl="2">
              <a:buSzPct val="60000"/>
            </a:pPr>
            <a:r>
              <a:rPr lang="en-US" sz="18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This is a great DB; however, we still prefer to use ElasticSearch.</a:t>
            </a:r>
          </a:p>
          <a:p>
            <a:pPr marL="552450" lvl="2">
              <a:buSzPct val="60000"/>
            </a:pPr>
            <a:endParaRPr lang="en-US" sz="18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514350">
              <a:buSzPct val="60000"/>
              <a:buFont typeface="Arial" panose="020B0604020202020204" pitchFamily="34" charset="0"/>
              <a:buChar char="•"/>
            </a:pP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ClickHouse</a:t>
            </a:r>
          </a:p>
          <a:p>
            <a:pPr marL="552450" lvl="2">
              <a:buSzPct val="60000"/>
            </a:pPr>
            <a:r>
              <a:rPr lang="en-US" sz="18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ClickHouse is an open-source column-oriented DBMS for online analytical processing. ClickHouse was developed by the Russian IT company Yandex</a:t>
            </a:r>
          </a:p>
          <a:p>
            <a:pPr marL="552450" lvl="2">
              <a:buSzPct val="60000"/>
            </a:pPr>
            <a:endParaRPr lang="en-US" sz="18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09600" indent="-514350">
              <a:buSzPct val="60000"/>
              <a:buFont typeface="Arial" panose="020B0604020202020204" pitchFamily="34" charset="0"/>
              <a:buChar char="•"/>
            </a:pPr>
            <a:endParaRPr lang="en-US" sz="28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p:txBody>
      </p:sp>
      <p:pic>
        <p:nvPicPr>
          <p:cNvPr id="7" name="Picture 2" descr="Image result for ipdc solutions sdn bhd">
            <a:extLst>
              <a:ext uri="{FF2B5EF4-FFF2-40B4-BE49-F238E27FC236}">
                <a16:creationId xmlns:a16="http://schemas.microsoft.com/office/drawing/2014/main" id="{97D9A83B-DA42-485B-8C37-7A98DC8C17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6821" y="1988840"/>
            <a:ext cx="9137179" cy="1200329"/>
          </a:xfrm>
          <a:prstGeom prst="rect">
            <a:avLst/>
          </a:prstGeom>
        </p:spPr>
        <p:txBody>
          <a:bodyPr wrap="square">
            <a:spAutoFit/>
          </a:bodyPr>
          <a:lstStyle/>
          <a:p>
            <a:pPr algn="ctr"/>
            <a:r>
              <a:rPr lang="en-US" sz="3600" dirty="0">
                <a:solidFill>
                  <a:schemeClr val="bg1"/>
                </a:solidFill>
                <a:latin typeface="Arial" pitchFamily="34" charset="0"/>
                <a:ea typeface="Open Sans" panose="020B0606030504020204" pitchFamily="34" charset="0"/>
                <a:cs typeface="Arial" pitchFamily="34" charset="0"/>
              </a:rPr>
              <a:t>How to record the </a:t>
            </a:r>
          </a:p>
          <a:p>
            <a:pPr algn="ctr"/>
            <a:r>
              <a:rPr lang="en-US" sz="3600" b="1" dirty="0">
                <a:solidFill>
                  <a:schemeClr val="bg1"/>
                </a:solidFill>
                <a:latin typeface="Arial" pitchFamily="34" charset="0"/>
                <a:ea typeface="Open Sans" panose="020B0606030504020204" pitchFamily="34" charset="0"/>
                <a:cs typeface="Arial" pitchFamily="34" charset="0"/>
              </a:rPr>
              <a:t>NetFlow Data?</a:t>
            </a:r>
            <a:endParaRPr lang="en-GB" sz="36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82485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descr="Image result for kiba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7205" y="5453008"/>
            <a:ext cx="1224136" cy="56044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Elbow Connector 23"/>
          <p:cNvCxnSpPr/>
          <p:nvPr/>
        </p:nvCxnSpPr>
        <p:spPr>
          <a:xfrm flipV="1">
            <a:off x="3445169" y="4029596"/>
            <a:ext cx="1302890" cy="1040818"/>
          </a:xfrm>
          <a:prstGeom prst="bentConnector3">
            <a:avLst>
              <a:gd name="adj1" fmla="val 50000"/>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11269" idx="1"/>
          </p:cNvCxnSpPr>
          <p:nvPr/>
        </p:nvCxnSpPr>
        <p:spPr>
          <a:xfrm>
            <a:off x="3445169" y="5222815"/>
            <a:ext cx="1232036" cy="510417"/>
          </a:xfrm>
          <a:prstGeom prst="bentConnector3">
            <a:avLst>
              <a:gd name="adj1" fmla="val 53468"/>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6245584" y="4030494"/>
            <a:ext cx="1566776" cy="714140"/>
          </a:xfrm>
          <a:prstGeom prst="bentConnector3">
            <a:avLst>
              <a:gd name="adj1" fmla="val 40273"/>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269" idx="3"/>
          </p:cNvCxnSpPr>
          <p:nvPr/>
        </p:nvCxnSpPr>
        <p:spPr>
          <a:xfrm flipV="1">
            <a:off x="5901341" y="4975854"/>
            <a:ext cx="1911019" cy="757378"/>
          </a:xfrm>
          <a:prstGeom prst="bentConnector3">
            <a:avLst>
              <a:gd name="adj1" fmla="val 50000"/>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4" descr="D:\Jillian\image bank\graphic used\Scene\iStock-6393756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217" b="32509"/>
          <a:stretch/>
        </p:blipFill>
        <p:spPr bwMode="auto">
          <a:xfrm>
            <a:off x="-18255" y="743663"/>
            <a:ext cx="9162255" cy="160521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8254" y="720734"/>
            <a:ext cx="9162254" cy="1628145"/>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827584" y="1130219"/>
            <a:ext cx="5832648" cy="954107"/>
          </a:xfrm>
          <a:prstGeom prst="rect">
            <a:avLst/>
          </a:prstGeom>
        </p:spPr>
        <p:txBody>
          <a:bodyPr wrap="square">
            <a:spAutoFit/>
          </a:bodyPr>
          <a:lstStyle/>
          <a:p>
            <a:pPr lvl="0"/>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The NetFlow is being collected with the following setup</a:t>
            </a:r>
          </a:p>
        </p:txBody>
      </p:sp>
      <p:pic>
        <p:nvPicPr>
          <p:cNvPr id="2050" name="Picture 2" descr="D:\Jillian\Design\06 GA_general ad\2018\05_July_MyIX\FA\Presentation\Link\icon-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7490" y="4293096"/>
            <a:ext cx="1026998" cy="109867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95536" y="2636912"/>
            <a:ext cx="1594353" cy="1063595"/>
            <a:chOff x="776288" y="4102130"/>
            <a:chExt cx="1594353" cy="1063595"/>
          </a:xfrm>
        </p:grpSpPr>
        <p:pic>
          <p:nvPicPr>
            <p:cNvPr id="2051" name="Picture 3" descr="D:\Jillian\Design\06 GA_general ad\2018\05_July_MyIX\FA\Presentation\Link\icon-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288" y="4102130"/>
              <a:ext cx="1594353" cy="106359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043608" y="4576569"/>
              <a:ext cx="1012001" cy="461665"/>
            </a:xfrm>
            <a:prstGeom prst="rect">
              <a:avLst/>
            </a:prstGeom>
          </p:spPr>
          <p:txBody>
            <a:bodyPr wrap="square">
              <a:spAutoFit/>
            </a:bodyPr>
            <a:lstStyle/>
            <a:p>
              <a:pPr algn="ctr">
                <a:buSzPct val="60000"/>
              </a:pPr>
              <a:r>
                <a:rPr lang="en-US" sz="1200" b="1"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NetFlow Source</a:t>
              </a:r>
              <a:endParaRPr lang="en-US" sz="12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grpSp>
      <p:pic>
        <p:nvPicPr>
          <p:cNvPr id="29" name="Picture 6" descr="D:\Jillian\Doc\logo\IT logo\elastic-logstas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6477" y="2990446"/>
            <a:ext cx="499587" cy="5618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descr="D:\Jillian\Doc\logo\IT logo\elasticsear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6004" y="4918316"/>
            <a:ext cx="673721" cy="67092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581486" y="3574851"/>
            <a:ext cx="1010213" cy="369332"/>
          </a:xfrm>
          <a:prstGeom prst="rect">
            <a:avLst/>
          </a:prstGeom>
        </p:spPr>
        <p:txBody>
          <a:bodyPr wrap="none">
            <a:spAutoFit/>
          </a:bodyPr>
          <a:lstStyle/>
          <a:p>
            <a:pPr algn="ctr"/>
            <a:r>
              <a:rPr lang="en-US" b="1" dirty="0"/>
              <a:t>Logstash</a:t>
            </a:r>
            <a:endParaRPr lang="en-MY" b="1" dirty="0"/>
          </a:p>
        </p:txBody>
      </p:sp>
      <p:sp>
        <p:nvSpPr>
          <p:cNvPr id="15" name="Rectangle 14"/>
          <p:cNvSpPr/>
          <p:nvPr/>
        </p:nvSpPr>
        <p:spPr>
          <a:xfrm>
            <a:off x="2411760" y="5651956"/>
            <a:ext cx="1424364" cy="369332"/>
          </a:xfrm>
          <a:prstGeom prst="rect">
            <a:avLst/>
          </a:prstGeom>
        </p:spPr>
        <p:txBody>
          <a:bodyPr wrap="none">
            <a:spAutoFit/>
          </a:bodyPr>
          <a:lstStyle/>
          <a:p>
            <a:pPr algn="ctr"/>
            <a:r>
              <a:rPr lang="en-US" b="1" dirty="0"/>
              <a:t>ElasticSearch</a:t>
            </a:r>
            <a:endParaRPr lang="en-MY" b="1" dirty="0"/>
          </a:p>
        </p:txBody>
      </p:sp>
      <p:sp>
        <p:nvSpPr>
          <p:cNvPr id="35" name="Rectangle 34"/>
          <p:cNvSpPr/>
          <p:nvPr/>
        </p:nvSpPr>
        <p:spPr>
          <a:xfrm>
            <a:off x="4716177" y="3845828"/>
            <a:ext cx="1568058" cy="923330"/>
          </a:xfrm>
          <a:prstGeom prst="rect">
            <a:avLst/>
          </a:prstGeom>
        </p:spPr>
        <p:txBody>
          <a:bodyPr wrap="none">
            <a:spAutoFit/>
          </a:bodyPr>
          <a:lstStyle/>
          <a:p>
            <a:pPr algn="ctr"/>
            <a:r>
              <a:rPr lang="en-US" b="1" dirty="0"/>
              <a:t>ElasticSearch</a:t>
            </a:r>
          </a:p>
          <a:p>
            <a:pPr algn="ctr"/>
            <a:r>
              <a:rPr lang="en-US" b="1" dirty="0"/>
              <a:t>API</a:t>
            </a:r>
          </a:p>
          <a:p>
            <a:pPr algn="ctr"/>
            <a:r>
              <a:rPr lang="en-US" b="1" dirty="0"/>
              <a:t>+  Custom App</a:t>
            </a:r>
            <a:endParaRPr lang="en-MY" b="1" dirty="0"/>
          </a:p>
        </p:txBody>
      </p:sp>
      <p:cxnSp>
        <p:nvCxnSpPr>
          <p:cNvPr id="18" name="Straight Arrow Connector 17"/>
          <p:cNvCxnSpPr/>
          <p:nvPr/>
        </p:nvCxnSpPr>
        <p:spPr>
          <a:xfrm>
            <a:off x="2056809" y="3273536"/>
            <a:ext cx="570975" cy="0"/>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cxnSp>
        <p:nvCxnSpPr>
          <p:cNvPr id="39" name="Straight Arrow Connector 38"/>
          <p:cNvCxnSpPr>
            <a:stCxn id="13" idx="2"/>
          </p:cNvCxnSpPr>
          <p:nvPr/>
        </p:nvCxnSpPr>
        <p:spPr>
          <a:xfrm>
            <a:off x="3086593" y="3944183"/>
            <a:ext cx="0" cy="800451"/>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pic>
        <p:nvPicPr>
          <p:cNvPr id="22" name="Picture 2" descr="Image result for ipdc solutions sdn bhd">
            <a:extLst>
              <a:ext uri="{FF2B5EF4-FFF2-40B4-BE49-F238E27FC236}">
                <a16:creationId xmlns:a16="http://schemas.microsoft.com/office/drawing/2014/main" id="{9E30B926-737B-49B5-AFC7-10CF0D70308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9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954107"/>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Adding BGP table information into the </a:t>
            </a:r>
            <a:r>
              <a:rPr lang="en-US" sz="2800" b="1" dirty="0" err="1">
                <a:solidFill>
                  <a:schemeClr val="accent6">
                    <a:lumMod val="75000"/>
                  </a:schemeClr>
                </a:solidFill>
                <a:latin typeface="Arial" pitchFamily="34" charset="0"/>
                <a:ea typeface="Open Sans" panose="020B0606030504020204" pitchFamily="34" charset="0"/>
                <a:cs typeface="Arial" panose="020B0604020202020204" pitchFamily="34" charset="0"/>
              </a:rPr>
              <a:t>ElasticSearch</a:t>
            </a:r>
            <a:endPar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endParaRPr>
          </a:p>
        </p:txBody>
      </p:sp>
      <p:cxnSp>
        <p:nvCxnSpPr>
          <p:cNvPr id="28" name="Elbow Connector 27"/>
          <p:cNvCxnSpPr>
            <a:stCxn id="35" idx="3"/>
          </p:cNvCxnSpPr>
          <p:nvPr/>
        </p:nvCxnSpPr>
        <p:spPr>
          <a:xfrm>
            <a:off x="2941465" y="4890452"/>
            <a:ext cx="867870" cy="762456"/>
          </a:xfrm>
          <a:prstGeom prst="bentConnector3">
            <a:avLst>
              <a:gd name="adj1" fmla="val 50000"/>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5292080" y="5652908"/>
            <a:ext cx="2088232"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84118" y="1844824"/>
            <a:ext cx="1594353" cy="1063595"/>
            <a:chOff x="776288" y="4102130"/>
            <a:chExt cx="1594353" cy="1063595"/>
          </a:xfrm>
        </p:grpSpPr>
        <p:pic>
          <p:nvPicPr>
            <p:cNvPr id="32" name="Picture 3" descr="D:\Jillian\Design\06 GA_general ad\2018\05_July_MyIX\FA\Presentation\Link\icon-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88" y="4102130"/>
              <a:ext cx="1594353" cy="106359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1043608" y="4576569"/>
              <a:ext cx="1012001" cy="461665"/>
            </a:xfrm>
            <a:prstGeom prst="rect">
              <a:avLst/>
            </a:prstGeom>
          </p:spPr>
          <p:txBody>
            <a:bodyPr wrap="square">
              <a:spAutoFit/>
            </a:bodyPr>
            <a:lstStyle/>
            <a:p>
              <a:pPr algn="ctr">
                <a:buSzPct val="60000"/>
              </a:pPr>
              <a:r>
                <a:rPr lang="en-US" sz="1200" b="1"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NetFlow Source</a:t>
              </a:r>
              <a:endParaRPr lang="en-US" sz="12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grpSp>
      <p:pic>
        <p:nvPicPr>
          <p:cNvPr id="35" name="Picture 7" descr="D:\Jillian\Doc\logo\IT logo\elasticsear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4554990"/>
            <a:ext cx="673721" cy="67092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1639015" y="5192631"/>
            <a:ext cx="1424364" cy="369332"/>
          </a:xfrm>
          <a:prstGeom prst="rect">
            <a:avLst/>
          </a:prstGeom>
        </p:spPr>
        <p:txBody>
          <a:bodyPr wrap="none">
            <a:spAutoFit/>
          </a:bodyPr>
          <a:lstStyle/>
          <a:p>
            <a:pPr algn="ctr"/>
            <a:r>
              <a:rPr lang="en-US" b="1" dirty="0"/>
              <a:t>ElasticSearch</a:t>
            </a:r>
            <a:endParaRPr lang="en-MY" b="1" dirty="0"/>
          </a:p>
        </p:txBody>
      </p:sp>
      <p:cxnSp>
        <p:nvCxnSpPr>
          <p:cNvPr id="41" name="Straight Arrow Connector 40"/>
          <p:cNvCxnSpPr/>
          <p:nvPr/>
        </p:nvCxnSpPr>
        <p:spPr>
          <a:xfrm>
            <a:off x="971600" y="3000191"/>
            <a:ext cx="0" cy="500817"/>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cxnSp>
        <p:nvCxnSpPr>
          <p:cNvPr id="43" name="Straight Arrow Connector 32"/>
          <p:cNvCxnSpPr>
            <a:endCxn id="35" idx="1"/>
          </p:cNvCxnSpPr>
          <p:nvPr/>
        </p:nvCxnSpPr>
        <p:spPr>
          <a:xfrm>
            <a:off x="971600" y="4554990"/>
            <a:ext cx="1296144" cy="335462"/>
          </a:xfrm>
          <a:prstGeom prst="bentConnector3">
            <a:avLst>
              <a:gd name="adj1" fmla="val -46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6" name="Rectangle 5"/>
          <p:cNvSpPr/>
          <p:nvPr/>
        </p:nvSpPr>
        <p:spPr>
          <a:xfrm>
            <a:off x="4389532" y="1731086"/>
            <a:ext cx="3710860" cy="3046988"/>
          </a:xfrm>
          <a:prstGeom prst="rect">
            <a:avLst/>
          </a:prstGeom>
          <a:solidFill>
            <a:schemeClr val="accent6">
              <a:lumMod val="40000"/>
              <a:lumOff val="60000"/>
            </a:schemeClr>
          </a:solidFill>
        </p:spPr>
        <p:txBody>
          <a:bodyPr wrap="square">
            <a:spAutoFit/>
          </a:bodyPr>
          <a:lstStyle/>
          <a:p>
            <a:r>
              <a:rPr lang="en-MY" sz="800" dirty="0">
                <a:latin typeface="Courier New" panose="02070309020205020404" pitchFamily="49" charset="0"/>
                <a:cs typeface="Courier New" panose="02070309020205020404" pitchFamily="49" charset="0"/>
              </a:rPr>
              <a:t>BGP routing table entry for 103.3.174.0/24, version 737937</a:t>
            </a:r>
          </a:p>
          <a:p>
            <a:r>
              <a:rPr lang="en-MY" sz="800" dirty="0">
                <a:latin typeface="Courier New" panose="02070309020205020404" pitchFamily="49" charset="0"/>
                <a:cs typeface="Courier New" panose="02070309020205020404" pitchFamily="49" charset="0"/>
              </a:rPr>
              <a:t>Paths: (34 available, best #21, table default)</a:t>
            </a:r>
          </a:p>
          <a:p>
            <a:r>
              <a:rPr lang="en-MY" sz="800" dirty="0">
                <a:latin typeface="Courier New" panose="02070309020205020404" pitchFamily="49" charset="0"/>
                <a:cs typeface="Courier New" panose="02070309020205020404" pitchFamily="49" charset="0"/>
              </a:rPr>
              <a:t>  Not advertised to any peer</a:t>
            </a:r>
          </a:p>
          <a:p>
            <a:r>
              <a:rPr lang="en-MY" sz="800" dirty="0">
                <a:latin typeface="Courier New" panose="02070309020205020404" pitchFamily="49" charset="0"/>
                <a:cs typeface="Courier New" panose="02070309020205020404" pitchFamily="49" charset="0"/>
              </a:rPr>
              <a:t>  Refresh Epoch 1</a:t>
            </a:r>
          </a:p>
          <a:p>
            <a:r>
              <a:rPr lang="en-MY" sz="800" b="1" dirty="0">
                <a:latin typeface="Courier New" panose="02070309020205020404" pitchFamily="49" charset="0"/>
                <a:cs typeface="Courier New" panose="02070309020205020404" pitchFamily="49" charset="0"/>
              </a:rPr>
              <a:t>  3356 3491 45352</a:t>
            </a:r>
          </a:p>
          <a:p>
            <a:r>
              <a:rPr lang="en-MY" sz="800" dirty="0">
                <a:latin typeface="Courier New" panose="02070309020205020404" pitchFamily="49" charset="0"/>
                <a:cs typeface="Courier New" panose="02070309020205020404" pitchFamily="49" charset="0"/>
              </a:rPr>
              <a:t>    4.69.184.193 from 4.69.184.193 (4.69.184.193)</a:t>
            </a:r>
          </a:p>
          <a:p>
            <a:r>
              <a:rPr lang="en-MY" sz="800" dirty="0">
                <a:latin typeface="Courier New" panose="02070309020205020404" pitchFamily="49" charset="0"/>
                <a:cs typeface="Courier New" panose="02070309020205020404" pitchFamily="49" charset="0"/>
              </a:rPr>
              <a:t>      Origin IGP, metric 0, localpref 100, valid, external</a:t>
            </a:r>
          </a:p>
          <a:p>
            <a:r>
              <a:rPr lang="en-MY" sz="800" dirty="0">
                <a:latin typeface="Courier New" panose="02070309020205020404" pitchFamily="49" charset="0"/>
                <a:cs typeface="Courier New" panose="02070309020205020404" pitchFamily="49" charset="0"/>
              </a:rPr>
              <a:t>      Community: 3356:666 3356:2012 3491:400 3491:413</a:t>
            </a:r>
          </a:p>
          <a:p>
            <a:r>
              <a:rPr lang="en-MY" sz="800" dirty="0">
                <a:latin typeface="Courier New" panose="02070309020205020404" pitchFamily="49" charset="0"/>
                <a:cs typeface="Courier New" panose="02070309020205020404" pitchFamily="49" charset="0"/>
              </a:rPr>
              <a:t>      rx pathid: 0, tx pathid: 0</a:t>
            </a:r>
          </a:p>
          <a:p>
            <a:r>
              <a:rPr lang="en-MY" sz="800" dirty="0">
                <a:latin typeface="Courier New" panose="02070309020205020404" pitchFamily="49" charset="0"/>
                <a:cs typeface="Courier New" panose="02070309020205020404" pitchFamily="49" charset="0"/>
              </a:rPr>
              <a:t>  Refresh Epoch 1</a:t>
            </a:r>
          </a:p>
          <a:p>
            <a:r>
              <a:rPr lang="en-MY" sz="800" b="1" dirty="0">
                <a:latin typeface="Courier New" panose="02070309020205020404" pitchFamily="49" charset="0"/>
                <a:cs typeface="Courier New" panose="02070309020205020404" pitchFamily="49" charset="0"/>
              </a:rPr>
              <a:t>  3549 3356 2914 45352</a:t>
            </a:r>
          </a:p>
          <a:p>
            <a:r>
              <a:rPr lang="en-MY" sz="800" dirty="0">
                <a:latin typeface="Courier New" panose="02070309020205020404" pitchFamily="49" charset="0"/>
                <a:cs typeface="Courier New" panose="02070309020205020404" pitchFamily="49" charset="0"/>
              </a:rPr>
              <a:t>    208.51.134.254 from 208.51.134.254 (67.16.168.191)</a:t>
            </a:r>
          </a:p>
          <a:p>
            <a:r>
              <a:rPr lang="en-MY" sz="800" dirty="0">
                <a:latin typeface="Courier New" panose="02070309020205020404" pitchFamily="49" charset="0"/>
                <a:cs typeface="Courier New" panose="02070309020205020404" pitchFamily="49" charset="0"/>
              </a:rPr>
              <a:t>      Origin IGP, metric 0, localpref 100, valid, external</a:t>
            </a:r>
          </a:p>
          <a:p>
            <a:r>
              <a:rPr lang="en-MY" sz="800" dirty="0">
                <a:latin typeface="Courier New" panose="02070309020205020404" pitchFamily="49" charset="0"/>
                <a:cs typeface="Courier New" panose="02070309020205020404" pitchFamily="49" charset="0"/>
              </a:rPr>
              <a:t>      Community: 3356:3 3356:86 3356:575</a:t>
            </a:r>
          </a:p>
          <a:p>
            <a:r>
              <a:rPr lang="en-MY" sz="800" dirty="0">
                <a:latin typeface="Courier New" panose="02070309020205020404" pitchFamily="49" charset="0"/>
                <a:cs typeface="Courier New" panose="02070309020205020404" pitchFamily="49" charset="0"/>
              </a:rPr>
              <a:t>3356:666 3356:2011 3356:11940 3549:2581 3549:30840</a:t>
            </a:r>
          </a:p>
          <a:p>
            <a:r>
              <a:rPr lang="en-MY" sz="800" dirty="0">
                <a:latin typeface="Courier New" panose="02070309020205020404" pitchFamily="49" charset="0"/>
                <a:cs typeface="Courier New" panose="02070309020205020404" pitchFamily="49" charset="0"/>
              </a:rPr>
              <a:t>      rx pathid: 0, tx pathid: 0</a:t>
            </a:r>
          </a:p>
          <a:p>
            <a:r>
              <a:rPr lang="en-MY" sz="800" dirty="0">
                <a:latin typeface="Courier New" panose="02070309020205020404" pitchFamily="49" charset="0"/>
                <a:cs typeface="Courier New" panose="02070309020205020404" pitchFamily="49" charset="0"/>
              </a:rPr>
              <a:t>  Refresh Epoch 1</a:t>
            </a:r>
          </a:p>
          <a:p>
            <a:r>
              <a:rPr lang="en-MY" sz="800" b="1" dirty="0">
                <a:latin typeface="Courier New" panose="02070309020205020404" pitchFamily="49" charset="0"/>
                <a:cs typeface="Courier New" panose="02070309020205020404" pitchFamily="49" charset="0"/>
              </a:rPr>
              <a:t>  20912 1267 45352</a:t>
            </a:r>
          </a:p>
          <a:p>
            <a:r>
              <a:rPr lang="en-MY" sz="800" dirty="0">
                <a:latin typeface="Courier New" panose="02070309020205020404" pitchFamily="49" charset="0"/>
                <a:cs typeface="Courier New" panose="02070309020205020404" pitchFamily="49" charset="0"/>
              </a:rPr>
              <a:t>    212.66.96.126 from 212.66.96.126 (212.66.96.126)</a:t>
            </a:r>
          </a:p>
          <a:p>
            <a:r>
              <a:rPr lang="en-MY" sz="800" dirty="0">
                <a:latin typeface="Courier New" panose="02070309020205020404" pitchFamily="49" charset="0"/>
                <a:cs typeface="Courier New" panose="02070309020205020404" pitchFamily="49" charset="0"/>
              </a:rPr>
              <a:t>      Origin incomplete, localpref 100, valid, external</a:t>
            </a:r>
          </a:p>
          <a:p>
            <a:r>
              <a:rPr lang="en-MY" sz="800" dirty="0">
                <a:latin typeface="Courier New" panose="02070309020205020404" pitchFamily="49" charset="0"/>
                <a:cs typeface="Courier New" panose="02070309020205020404" pitchFamily="49" charset="0"/>
              </a:rPr>
              <a:t>      Community: 1267:167 1267:200 20912:65001</a:t>
            </a:r>
          </a:p>
          <a:p>
            <a:r>
              <a:rPr lang="en-MY" sz="800" dirty="0">
                <a:latin typeface="Courier New" panose="02070309020205020404" pitchFamily="49" charset="0"/>
                <a:cs typeface="Courier New" panose="02070309020205020404" pitchFamily="49" charset="0"/>
              </a:rPr>
              <a:t>      rx pathid: 0, tx pathid: 0</a:t>
            </a:r>
          </a:p>
          <a:p>
            <a:r>
              <a:rPr lang="en-MY" sz="800" dirty="0">
                <a:latin typeface="Courier New" panose="02070309020205020404" pitchFamily="49" charset="0"/>
                <a:cs typeface="Courier New" panose="02070309020205020404" pitchFamily="49" charset="0"/>
              </a:rPr>
              <a:t>  Refresh Epoch 1</a:t>
            </a:r>
          </a:p>
          <a:p>
            <a:r>
              <a:rPr lang="en-MY" sz="800" dirty="0">
                <a:latin typeface="Courier New" panose="02070309020205020404" pitchFamily="49" charset="0"/>
                <a:cs typeface="Courier New" panose="02070309020205020404" pitchFamily="49" charset="0"/>
              </a:rPr>
              <a:t>route-views&gt;</a:t>
            </a:r>
          </a:p>
        </p:txBody>
      </p:sp>
      <p:cxnSp>
        <p:nvCxnSpPr>
          <p:cNvPr id="47" name="Straight Arrow Connector 32"/>
          <p:cNvCxnSpPr>
            <a:stCxn id="23" idx="1"/>
            <a:endCxn id="35" idx="0"/>
          </p:cNvCxnSpPr>
          <p:nvPr/>
        </p:nvCxnSpPr>
        <p:spPr>
          <a:xfrm rot="10800000" flipV="1">
            <a:off x="2604606" y="3250598"/>
            <a:ext cx="143471" cy="1304391"/>
          </a:xfrm>
          <a:prstGeom prst="bentConnector2">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52" name="Rectangle 51"/>
          <p:cNvSpPr/>
          <p:nvPr/>
        </p:nvSpPr>
        <p:spPr>
          <a:xfrm>
            <a:off x="4389532" y="1383490"/>
            <a:ext cx="1937710" cy="369332"/>
          </a:xfrm>
          <a:prstGeom prst="rect">
            <a:avLst/>
          </a:prstGeom>
        </p:spPr>
        <p:txBody>
          <a:bodyPr wrap="none">
            <a:spAutoFit/>
          </a:bodyPr>
          <a:lstStyle/>
          <a:p>
            <a:pPr algn="ctr"/>
            <a:r>
              <a:rPr lang="en-US" b="1" dirty="0"/>
              <a:t>BGP Routing Table</a:t>
            </a:r>
            <a:endParaRPr lang="en-MY" b="1" dirty="0"/>
          </a:p>
        </p:txBody>
      </p:sp>
      <p:pic>
        <p:nvPicPr>
          <p:cNvPr id="59" name="Picture 2" descr="D:\Jillian\Design\06 GA_general ad\2018\05_July_MyIX\FA\Presentation\Link\icon-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6893" y="5138633"/>
            <a:ext cx="1026998" cy="10986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8876" y="5362748"/>
            <a:ext cx="914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a:xfrm>
            <a:off x="4085122" y="5854116"/>
            <a:ext cx="1471878" cy="369332"/>
          </a:xfrm>
          <a:prstGeom prst="rect">
            <a:avLst/>
          </a:prstGeom>
        </p:spPr>
        <p:txBody>
          <a:bodyPr wrap="none">
            <a:spAutoFit/>
          </a:bodyPr>
          <a:lstStyle/>
          <a:p>
            <a:pPr algn="ctr"/>
            <a:r>
              <a:rPr lang="en-US" b="1" dirty="0"/>
              <a:t>PHP + Golang</a:t>
            </a:r>
            <a:endParaRPr lang="en-MY" b="1" dirty="0"/>
          </a:p>
        </p:txBody>
      </p:sp>
      <p:pic>
        <p:nvPicPr>
          <p:cNvPr id="67" name="Picture 6" descr="D:\Jillian\Doc\logo\IT logo\elastic-logstas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6487" y="3517456"/>
            <a:ext cx="499587" cy="56186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551496" y="4101861"/>
            <a:ext cx="1010213" cy="369332"/>
          </a:xfrm>
          <a:prstGeom prst="rect">
            <a:avLst/>
          </a:prstGeom>
        </p:spPr>
        <p:txBody>
          <a:bodyPr wrap="none">
            <a:spAutoFit/>
          </a:bodyPr>
          <a:lstStyle/>
          <a:p>
            <a:pPr algn="ctr"/>
            <a:r>
              <a:rPr lang="en-US" b="1" dirty="0"/>
              <a:t>Logstash</a:t>
            </a:r>
            <a:endParaRPr lang="en-MY" b="1" dirty="0"/>
          </a:p>
        </p:txBody>
      </p:sp>
      <p:sp>
        <p:nvSpPr>
          <p:cNvPr id="23" name="Rectangle 22"/>
          <p:cNvSpPr/>
          <p:nvPr/>
        </p:nvSpPr>
        <p:spPr>
          <a:xfrm>
            <a:off x="2748076" y="3065933"/>
            <a:ext cx="913648" cy="369332"/>
          </a:xfrm>
          <a:prstGeom prst="rect">
            <a:avLst/>
          </a:prstGeom>
        </p:spPr>
        <p:txBody>
          <a:bodyPr wrap="none">
            <a:spAutoFit/>
          </a:bodyPr>
          <a:lstStyle/>
          <a:p>
            <a:pPr algn="ctr"/>
            <a:r>
              <a:rPr lang="en-US" b="1" dirty="0"/>
              <a:t>ExaBGP</a:t>
            </a:r>
            <a:endParaRPr lang="en-MY" b="1" dirty="0"/>
          </a:p>
        </p:txBody>
      </p:sp>
      <p:cxnSp>
        <p:nvCxnSpPr>
          <p:cNvPr id="26" name="Straight Arrow Connector 25"/>
          <p:cNvCxnSpPr/>
          <p:nvPr/>
        </p:nvCxnSpPr>
        <p:spPr>
          <a:xfrm flipH="1">
            <a:off x="3661724" y="3247239"/>
            <a:ext cx="622244" cy="0"/>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77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4201399"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939" y="3861048"/>
            <a:ext cx="430643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Image result for ipdc solutions sdn bhd">
            <a:extLst>
              <a:ext uri="{FF2B5EF4-FFF2-40B4-BE49-F238E27FC236}">
                <a16:creationId xmlns:a16="http://schemas.microsoft.com/office/drawing/2014/main" id="{FA7DBA4A-CF72-4D03-9D96-BEBF725367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A2EFD70-1BF9-4052-B03B-4924025FB3BF}"/>
              </a:ext>
            </a:extLst>
          </p:cNvPr>
          <p:cNvSpPr/>
          <p:nvPr/>
        </p:nvSpPr>
        <p:spPr>
          <a:xfrm>
            <a:off x="-18254" y="720734"/>
            <a:ext cx="9162254" cy="1628145"/>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D921B485-1C5F-4CB8-8BE3-75BAE4332881}"/>
              </a:ext>
            </a:extLst>
          </p:cNvPr>
          <p:cNvSpPr/>
          <p:nvPr/>
        </p:nvSpPr>
        <p:spPr>
          <a:xfrm>
            <a:off x="827584" y="1130219"/>
            <a:ext cx="7344816" cy="954107"/>
          </a:xfrm>
          <a:prstGeom prst="rect">
            <a:avLst/>
          </a:prstGeom>
        </p:spPr>
        <p:txBody>
          <a:bodyPr wrap="square">
            <a:spAutoFit/>
          </a:bodyPr>
          <a:lstStyle/>
          <a:p>
            <a:pPr lvl="0"/>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We use NetFlow v9 in our projects</a:t>
            </a:r>
          </a:p>
          <a:p>
            <a:pPr lvl="0"/>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Here is the field that we keep</a:t>
            </a:r>
          </a:p>
        </p:txBody>
      </p:sp>
    </p:spTree>
    <p:extLst>
      <p:ext uri="{BB962C8B-B14F-4D97-AF65-F5344CB8AC3E}">
        <p14:creationId xmlns:p14="http://schemas.microsoft.com/office/powerpoint/2010/main" val="8663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494282" y="2483374"/>
            <a:ext cx="3861693" cy="707886"/>
          </a:xfrm>
          <a:prstGeom prst="rect">
            <a:avLst/>
          </a:prstGeom>
        </p:spPr>
        <p:txBody>
          <a:bodyPr wrap="square">
            <a:spAutoFit/>
          </a:bodyPr>
          <a:lstStyle/>
          <a:p>
            <a:pPr lvl="0"/>
            <a:r>
              <a:rPr 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The </a:t>
            </a:r>
            <a:r>
              <a:rPr lang="en-US"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hardware specification </a:t>
            </a:r>
            <a:r>
              <a:rPr 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used for keeping our </a:t>
            </a:r>
            <a:r>
              <a:rPr lang="en-US" sz="2000" dirty="0" err="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NetFlow</a:t>
            </a:r>
            <a:endParaRPr 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14" name="Rectangle 13"/>
          <p:cNvSpPr/>
          <p:nvPr/>
        </p:nvSpPr>
        <p:spPr>
          <a:xfrm>
            <a:off x="4951846" y="2483374"/>
            <a:ext cx="3024336" cy="707886"/>
          </a:xfrm>
          <a:prstGeom prst="rect">
            <a:avLst/>
          </a:prstGeom>
          <a:noFill/>
        </p:spPr>
        <p:txBody>
          <a:bodyPr wrap="square">
            <a:spAutoFit/>
          </a:bodyPr>
          <a:lstStyle/>
          <a:p>
            <a:pPr lvl="0"/>
            <a:r>
              <a:rPr lang="en-US" sz="2000" dirty="0">
                <a:solidFill>
                  <a:schemeClr val="tx1">
                    <a:lumMod val="75000"/>
                    <a:lumOff val="25000"/>
                  </a:schemeClr>
                </a:solidFill>
                <a:latin typeface="Arial" pitchFamily="34" charset="0"/>
                <a:ea typeface="Open Sans" panose="020B0606030504020204" pitchFamily="34" charset="0"/>
                <a:cs typeface="Arial" panose="020B0604020202020204" pitchFamily="34" charset="0"/>
              </a:rPr>
              <a:t>The </a:t>
            </a:r>
            <a:r>
              <a:rPr lang="en-US" sz="20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software</a:t>
            </a:r>
            <a:r>
              <a:rPr 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used to run our </a:t>
            </a:r>
            <a:r>
              <a:rPr lang="en-US" sz="2000" dirty="0" err="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NetFlow</a:t>
            </a:r>
            <a:endParaRPr lang="en-US" sz="20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16" name="TextBox 15"/>
          <p:cNvSpPr txBox="1"/>
          <p:nvPr/>
        </p:nvSpPr>
        <p:spPr>
          <a:xfrm>
            <a:off x="5946790" y="3492297"/>
            <a:ext cx="2707908" cy="584775"/>
          </a:xfrm>
          <a:prstGeom prst="rect">
            <a:avLst/>
          </a:prstGeom>
          <a:noFill/>
        </p:spPr>
        <p:txBody>
          <a:bodyPr wrap="square" rtlCol="0">
            <a:spAutoFit/>
          </a:bodyPr>
          <a:lstStyle/>
          <a:p>
            <a:pPr>
              <a:buSzPct val="60000"/>
            </a:pPr>
            <a:r>
              <a:rPr lang="en-US" sz="1600"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CentOS 7 </a:t>
            </a:r>
          </a:p>
          <a:p>
            <a:pPr>
              <a:buSzPct val="60000"/>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64bit Operating System</a:t>
            </a:r>
          </a:p>
        </p:txBody>
      </p:sp>
      <p:sp>
        <p:nvSpPr>
          <p:cNvPr id="4" name="Rectangle 3"/>
          <p:cNvSpPr/>
          <p:nvPr/>
        </p:nvSpPr>
        <p:spPr>
          <a:xfrm>
            <a:off x="5946790" y="4249861"/>
            <a:ext cx="639919" cy="338554"/>
          </a:xfrm>
          <a:prstGeom prst="rect">
            <a:avLst/>
          </a:prstGeom>
        </p:spPr>
        <p:txBody>
          <a:bodyPr wrap="none">
            <a:spAutoFit/>
          </a:bodyPr>
          <a:lstStyle/>
          <a:p>
            <a:pPr>
              <a:buSzPct val="60000"/>
            </a:pPr>
            <a:r>
              <a:rPr lang="en-US" sz="1600" b="1" noProof="1">
                <a:solidFill>
                  <a:prstClr val="black">
                    <a:lumMod val="75000"/>
                    <a:lumOff val="25000"/>
                  </a:prstClr>
                </a:solidFill>
                <a:latin typeface="Arial" pitchFamily="34" charset="0"/>
                <a:ea typeface="Open Sans" panose="020B0606030504020204" pitchFamily="34" charset="0"/>
                <a:cs typeface="Arial" pitchFamily="34" charset="0"/>
              </a:rPr>
              <a:t>Java</a:t>
            </a:r>
          </a:p>
        </p:txBody>
      </p:sp>
      <p:cxnSp>
        <p:nvCxnSpPr>
          <p:cNvPr id="6" name="Straight Connector 5"/>
          <p:cNvCxnSpPr/>
          <p:nvPr/>
        </p:nvCxnSpPr>
        <p:spPr>
          <a:xfrm>
            <a:off x="4508351" y="1907310"/>
            <a:ext cx="0" cy="469004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827584" y="867050"/>
            <a:ext cx="5832648" cy="523220"/>
          </a:xfrm>
          <a:prstGeom prst="rect">
            <a:avLst/>
          </a:prstGeom>
        </p:spPr>
        <p:txBody>
          <a:bodyPr wrap="square">
            <a:spAutoFit/>
          </a:bodyPr>
          <a:lstStyle/>
          <a:p>
            <a:pPr lvl="0"/>
            <a:r>
              <a:rPr lang="en-US" sz="2800" b="1" dirty="0">
                <a:solidFill>
                  <a:schemeClr val="bg1"/>
                </a:solidFill>
                <a:latin typeface="Arial" pitchFamily="34" charset="0"/>
                <a:ea typeface="Open Sans" panose="020B0606030504020204" pitchFamily="34" charset="0"/>
                <a:cs typeface="Arial" panose="020B0604020202020204" pitchFamily="34" charset="0"/>
              </a:rPr>
              <a:t>Hardware vs Software</a:t>
            </a:r>
          </a:p>
        </p:txBody>
      </p:sp>
      <p:grpSp>
        <p:nvGrpSpPr>
          <p:cNvPr id="27" name="Group 26"/>
          <p:cNvGrpSpPr/>
          <p:nvPr/>
        </p:nvGrpSpPr>
        <p:grpSpPr>
          <a:xfrm>
            <a:off x="614634" y="5877272"/>
            <a:ext cx="650409" cy="635214"/>
            <a:chOff x="2391006" y="3557209"/>
            <a:chExt cx="650409" cy="635214"/>
          </a:xfrm>
        </p:grpSpPr>
        <p:sp>
          <p:nvSpPr>
            <p:cNvPr id="34" name="Oval 33"/>
            <p:cNvSpPr/>
            <p:nvPr/>
          </p:nvSpPr>
          <p:spPr>
            <a:xfrm>
              <a:off x="2391006" y="3557209"/>
              <a:ext cx="650409" cy="635214"/>
            </a:xfrm>
            <a:prstGeom prst="ellipse">
              <a:avLst/>
            </a:prstGeom>
            <a:gradFill>
              <a:gsLst>
                <a:gs pos="0">
                  <a:schemeClr val="accent4">
                    <a:lumMod val="75000"/>
                    <a:alpha val="90000"/>
                  </a:schemeClr>
                </a:gs>
                <a:gs pos="39999">
                  <a:schemeClr val="tx2">
                    <a:lumMod val="60000"/>
                    <a:lumOff val="40000"/>
                    <a:alpha val="90000"/>
                  </a:schemeClr>
                </a:gs>
                <a:gs pos="100000">
                  <a:srgbClr val="002060">
                    <a:alpha val="89000"/>
                  </a:srgbClr>
                </a:gs>
              </a:gsLst>
              <a:lin ang="54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lumMod val="85000"/>
                    <a:lumOff val="15000"/>
                  </a:schemeClr>
                </a:solidFill>
                <a:latin typeface="Arial" pitchFamily="34" charset="0"/>
                <a:cs typeface="Arial" pitchFamily="34" charset="0"/>
              </a:endParaRPr>
            </a:p>
          </p:txBody>
        </p:sp>
        <p:pic>
          <p:nvPicPr>
            <p:cNvPr id="1026" name="Picture 2" descr="D:\Jillian\Design\06 GA_general ad\2018\05_July_MyIX\FA\Presentation\Link\network-interface-card.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2572210" y="3754779"/>
              <a:ext cx="288000" cy="240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614634" y="5098042"/>
            <a:ext cx="650409" cy="635214"/>
            <a:chOff x="2216927" y="4914075"/>
            <a:chExt cx="650409" cy="635214"/>
          </a:xfrm>
        </p:grpSpPr>
        <p:sp>
          <p:nvSpPr>
            <p:cNvPr id="36" name="Oval 35"/>
            <p:cNvSpPr/>
            <p:nvPr/>
          </p:nvSpPr>
          <p:spPr>
            <a:xfrm>
              <a:off x="2216927" y="4914075"/>
              <a:ext cx="650409" cy="635214"/>
            </a:xfrm>
            <a:prstGeom prst="ellipse">
              <a:avLst/>
            </a:prstGeom>
            <a:gradFill>
              <a:gsLst>
                <a:gs pos="0">
                  <a:schemeClr val="accent4">
                    <a:lumMod val="75000"/>
                    <a:alpha val="90000"/>
                  </a:schemeClr>
                </a:gs>
                <a:gs pos="39999">
                  <a:schemeClr val="tx2">
                    <a:lumMod val="60000"/>
                    <a:lumOff val="40000"/>
                    <a:alpha val="90000"/>
                  </a:schemeClr>
                </a:gs>
                <a:gs pos="100000">
                  <a:srgbClr val="002060">
                    <a:alpha val="89000"/>
                  </a:srgbClr>
                </a:gs>
              </a:gsLst>
              <a:lin ang="54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lumMod val="85000"/>
                    <a:lumOff val="15000"/>
                  </a:schemeClr>
                </a:solidFill>
                <a:latin typeface="Arial" pitchFamily="34" charset="0"/>
                <a:cs typeface="Arial" pitchFamily="34" charset="0"/>
              </a:endParaRPr>
            </a:p>
          </p:txBody>
        </p:sp>
        <p:pic>
          <p:nvPicPr>
            <p:cNvPr id="1027" name="Picture 3" descr="D:\Jillian\Design\06 GA_general ad\2018\05_July_MyIX\FA\Presentation\Link\ram-memory-0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2463006" y="5087682"/>
              <a:ext cx="158251" cy="28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614634" y="3501008"/>
            <a:ext cx="650409" cy="635214"/>
            <a:chOff x="601582" y="3501008"/>
            <a:chExt cx="650409" cy="635214"/>
          </a:xfrm>
        </p:grpSpPr>
        <p:sp>
          <p:nvSpPr>
            <p:cNvPr id="33" name="Oval 32"/>
            <p:cNvSpPr/>
            <p:nvPr/>
          </p:nvSpPr>
          <p:spPr>
            <a:xfrm>
              <a:off x="601582" y="3501008"/>
              <a:ext cx="650409" cy="635214"/>
            </a:xfrm>
            <a:prstGeom prst="ellipse">
              <a:avLst/>
            </a:prstGeom>
            <a:gradFill>
              <a:gsLst>
                <a:gs pos="0">
                  <a:schemeClr val="accent4">
                    <a:lumMod val="75000"/>
                    <a:alpha val="90000"/>
                  </a:schemeClr>
                </a:gs>
                <a:gs pos="39999">
                  <a:schemeClr val="tx2">
                    <a:lumMod val="60000"/>
                    <a:lumOff val="40000"/>
                    <a:alpha val="90000"/>
                  </a:schemeClr>
                </a:gs>
                <a:gs pos="100000">
                  <a:srgbClr val="002060">
                    <a:alpha val="89000"/>
                  </a:srgbClr>
                </a:gs>
              </a:gsLst>
              <a:lin ang="54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lumMod val="85000"/>
                    <a:lumOff val="15000"/>
                  </a:schemeClr>
                </a:solidFill>
                <a:latin typeface="Arial" pitchFamily="34" charset="0"/>
                <a:cs typeface="Arial" pitchFamily="34" charset="0"/>
              </a:endParaRPr>
            </a:p>
          </p:txBody>
        </p:sp>
        <p:pic>
          <p:nvPicPr>
            <p:cNvPr id="1028" name="Picture 4" descr="D:\Jillian\Design\06 GA_general ad\2018\05_July_MyIX\FA\Presentation\Link\cpu-01.png"/>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782979" y="3674808"/>
              <a:ext cx="287614" cy="2876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614634" y="4305954"/>
            <a:ext cx="650409" cy="635214"/>
            <a:chOff x="494283" y="4910967"/>
            <a:chExt cx="650409" cy="635214"/>
          </a:xfrm>
        </p:grpSpPr>
        <p:sp>
          <p:nvSpPr>
            <p:cNvPr id="35" name="Oval 34"/>
            <p:cNvSpPr/>
            <p:nvPr/>
          </p:nvSpPr>
          <p:spPr>
            <a:xfrm>
              <a:off x="494283" y="4910967"/>
              <a:ext cx="650409" cy="635214"/>
            </a:xfrm>
            <a:prstGeom prst="ellipse">
              <a:avLst/>
            </a:prstGeom>
            <a:gradFill>
              <a:gsLst>
                <a:gs pos="0">
                  <a:schemeClr val="accent4">
                    <a:lumMod val="75000"/>
                    <a:alpha val="90000"/>
                  </a:schemeClr>
                </a:gs>
                <a:gs pos="39999">
                  <a:schemeClr val="tx2">
                    <a:lumMod val="60000"/>
                    <a:lumOff val="40000"/>
                    <a:alpha val="90000"/>
                  </a:schemeClr>
                </a:gs>
                <a:gs pos="100000">
                  <a:srgbClr val="002060">
                    <a:alpha val="89000"/>
                  </a:srgbClr>
                </a:gs>
              </a:gsLst>
              <a:lin ang="54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lumMod val="85000"/>
                    <a:lumOff val="15000"/>
                  </a:schemeClr>
                </a:solidFill>
                <a:latin typeface="Arial" pitchFamily="34" charset="0"/>
                <a:cs typeface="Arial" pitchFamily="34" charset="0"/>
              </a:endParaRPr>
            </a:p>
          </p:txBody>
        </p:sp>
        <p:pic>
          <p:nvPicPr>
            <p:cNvPr id="1029" name="Picture 5" descr="D:\Jillian\Design\06 GA_general ad\2018\05_July_MyIX\FA\Presentation\Link\hard-drive-01.png"/>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contrast="-50000"/>
                      </a14:imgEffect>
                    </a14:imgLayer>
                  </a14:imgProps>
                </a:ext>
                <a:ext uri="{28A0092B-C50C-407E-A947-70E740481C1C}">
                  <a14:useLocalDpi xmlns:a14="http://schemas.microsoft.com/office/drawing/2010/main" val="0"/>
                </a:ext>
              </a:extLst>
            </a:blip>
            <a:srcRect/>
            <a:stretch>
              <a:fillRect/>
            </a:stretch>
          </p:blipFill>
          <p:spPr bwMode="auto">
            <a:xfrm>
              <a:off x="675487" y="5084574"/>
              <a:ext cx="288000" cy="28800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p:cNvSpPr/>
          <p:nvPr/>
        </p:nvSpPr>
        <p:spPr>
          <a:xfrm>
            <a:off x="1323861" y="3526228"/>
            <a:ext cx="2714365" cy="584775"/>
          </a:xfrm>
          <a:prstGeom prst="rect">
            <a:avLst/>
          </a:prstGeom>
        </p:spPr>
        <p:txBody>
          <a:bodyPr wrap="square">
            <a:spAutoFit/>
          </a:bodyPr>
          <a:lstStyle/>
          <a:p>
            <a:pPr>
              <a:buSzPct val="60000"/>
            </a:pPr>
            <a:r>
              <a:rPr lang="en-US" sz="1600" b="1" noProof="1">
                <a:solidFill>
                  <a:schemeClr val="tx1">
                    <a:lumMod val="75000"/>
                    <a:lumOff val="25000"/>
                  </a:schemeClr>
                </a:solidFill>
                <a:latin typeface="Arial" pitchFamily="34" charset="0"/>
                <a:ea typeface="Open Sans" panose="020B0606030504020204" pitchFamily="34" charset="0"/>
                <a:cs typeface="Arial" panose="020B0604020202020204" pitchFamily="34" charset="0"/>
              </a:rPr>
              <a:t>1 x </a:t>
            </a:r>
            <a:r>
              <a:rPr lang="en-US" sz="16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Intel Xeon 8 cores </a:t>
            </a:r>
            <a:r>
              <a:rPr lang="en-US" sz="1600" b="1"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2.1Ghz </a:t>
            </a:r>
            <a:r>
              <a:rPr lang="en-US" sz="16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Processor</a:t>
            </a:r>
          </a:p>
        </p:txBody>
      </p:sp>
      <p:sp>
        <p:nvSpPr>
          <p:cNvPr id="23" name="Rectangle 22"/>
          <p:cNvSpPr/>
          <p:nvPr/>
        </p:nvSpPr>
        <p:spPr>
          <a:xfrm>
            <a:off x="1323862" y="5246372"/>
            <a:ext cx="1244251" cy="338554"/>
          </a:xfrm>
          <a:prstGeom prst="rect">
            <a:avLst/>
          </a:prstGeom>
        </p:spPr>
        <p:txBody>
          <a:bodyPr wrap="none">
            <a:spAutoFit/>
          </a:bodyPr>
          <a:lstStyle/>
          <a:p>
            <a:pPr>
              <a:buSzPct val="60000"/>
            </a:pPr>
            <a:r>
              <a:rPr lang="en-US" sz="1600" b="1" noProof="1">
                <a:solidFill>
                  <a:schemeClr val="tx1">
                    <a:lumMod val="75000"/>
                    <a:lumOff val="25000"/>
                  </a:schemeClr>
                </a:solidFill>
                <a:latin typeface="Arial" pitchFamily="34" charset="0"/>
                <a:ea typeface="Open Sans" panose="020B0606030504020204" pitchFamily="34" charset="0"/>
                <a:cs typeface="Arial" panose="020B0604020202020204" pitchFamily="34" charset="0"/>
              </a:rPr>
              <a:t>32GB </a:t>
            </a:r>
            <a:r>
              <a:rPr lang="en-US" sz="16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RAM</a:t>
            </a:r>
          </a:p>
        </p:txBody>
      </p:sp>
      <p:sp>
        <p:nvSpPr>
          <p:cNvPr id="24" name="Rectangle 23"/>
          <p:cNvSpPr/>
          <p:nvPr/>
        </p:nvSpPr>
        <p:spPr>
          <a:xfrm>
            <a:off x="1323862" y="4454284"/>
            <a:ext cx="1414170" cy="338554"/>
          </a:xfrm>
          <a:prstGeom prst="rect">
            <a:avLst/>
          </a:prstGeom>
        </p:spPr>
        <p:txBody>
          <a:bodyPr wrap="none">
            <a:spAutoFit/>
          </a:bodyPr>
          <a:lstStyle/>
          <a:p>
            <a:pPr>
              <a:buSzPct val="60000"/>
            </a:pPr>
            <a:r>
              <a:rPr lang="en-US" sz="1600" b="1" noProof="1">
                <a:solidFill>
                  <a:schemeClr val="tx1">
                    <a:lumMod val="75000"/>
                    <a:lumOff val="25000"/>
                  </a:schemeClr>
                </a:solidFill>
                <a:latin typeface="Arial" pitchFamily="34" charset="0"/>
                <a:ea typeface="Open Sans" panose="020B0606030504020204" pitchFamily="34" charset="0"/>
                <a:cs typeface="Arial" panose="020B0604020202020204" pitchFamily="34" charset="0"/>
              </a:rPr>
              <a:t>4 x 2TB </a:t>
            </a:r>
            <a:r>
              <a:rPr lang="en-US" sz="16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HDD</a:t>
            </a:r>
          </a:p>
        </p:txBody>
      </p:sp>
      <p:sp>
        <p:nvSpPr>
          <p:cNvPr id="25" name="Rectangle 24"/>
          <p:cNvSpPr/>
          <p:nvPr/>
        </p:nvSpPr>
        <p:spPr>
          <a:xfrm>
            <a:off x="1323862" y="5902492"/>
            <a:ext cx="1548864" cy="584775"/>
          </a:xfrm>
          <a:prstGeom prst="rect">
            <a:avLst/>
          </a:prstGeom>
        </p:spPr>
        <p:txBody>
          <a:bodyPr wrap="square">
            <a:spAutoFit/>
          </a:bodyPr>
          <a:lstStyle/>
          <a:p>
            <a:pPr>
              <a:buSzPct val="60000"/>
            </a:pPr>
            <a:r>
              <a:rPr lang="en-US" sz="1600" b="1" noProof="1">
                <a:solidFill>
                  <a:schemeClr val="tx1">
                    <a:lumMod val="75000"/>
                    <a:lumOff val="25000"/>
                  </a:schemeClr>
                </a:solidFill>
                <a:latin typeface="Arial" pitchFamily="34" charset="0"/>
                <a:ea typeface="Open Sans" panose="020B0606030504020204" pitchFamily="34" charset="0"/>
                <a:cs typeface="Arial" panose="020B0604020202020204" pitchFamily="34" charset="0"/>
              </a:rPr>
              <a:t>1 x </a:t>
            </a:r>
            <a:r>
              <a:rPr lang="en-US" sz="16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Gigabit Network Card</a:t>
            </a:r>
          </a:p>
        </p:txBody>
      </p:sp>
      <p:sp>
        <p:nvSpPr>
          <p:cNvPr id="32" name="Rectangle 31"/>
          <p:cNvSpPr/>
          <p:nvPr/>
        </p:nvSpPr>
        <p:spPr>
          <a:xfrm>
            <a:off x="5946790" y="5654019"/>
            <a:ext cx="2555508" cy="338554"/>
          </a:xfrm>
          <a:prstGeom prst="rect">
            <a:avLst/>
          </a:prstGeom>
        </p:spPr>
        <p:txBody>
          <a:bodyPr wrap="none">
            <a:spAutoFit/>
          </a:bodyPr>
          <a:lstStyle/>
          <a:p>
            <a:pPr>
              <a:buSzPct val="60000"/>
            </a:pPr>
            <a:r>
              <a:rPr lang="en-US" sz="1600" b="1" noProof="1">
                <a:solidFill>
                  <a:prstClr val="black">
                    <a:lumMod val="75000"/>
                    <a:lumOff val="25000"/>
                  </a:prstClr>
                </a:solidFill>
                <a:latin typeface="Arial" pitchFamily="34" charset="0"/>
                <a:ea typeface="Open Sans" panose="020B0606030504020204" pitchFamily="34" charset="0"/>
                <a:cs typeface="Arial" pitchFamily="34" charset="0"/>
              </a:rPr>
              <a:t>ElasticSearch, Logstash</a:t>
            </a:r>
          </a:p>
        </p:txBody>
      </p:sp>
      <p:sp>
        <p:nvSpPr>
          <p:cNvPr id="37" name="Rectangle 36"/>
          <p:cNvSpPr/>
          <p:nvPr/>
        </p:nvSpPr>
        <p:spPr>
          <a:xfrm>
            <a:off x="5946790" y="5521867"/>
            <a:ext cx="604653" cy="338554"/>
          </a:xfrm>
          <a:prstGeom prst="rect">
            <a:avLst/>
          </a:prstGeom>
        </p:spPr>
        <p:txBody>
          <a:bodyPr wrap="none">
            <a:spAutoFit/>
          </a:bodyPr>
          <a:lstStyle/>
          <a:p>
            <a:pPr>
              <a:buSzPct val="60000"/>
            </a:pPr>
            <a:r>
              <a:rPr lang="en-US" sz="1600" b="1" noProof="1">
                <a:solidFill>
                  <a:prstClr val="black">
                    <a:lumMod val="75000"/>
                    <a:lumOff val="25000"/>
                  </a:prstClr>
                </a:solidFill>
                <a:latin typeface="Arial" pitchFamily="34" charset="0"/>
                <a:ea typeface="Open Sans" panose="020B0606030504020204" pitchFamily="34" charset="0"/>
                <a:cs typeface="Arial" pitchFamily="34" charset="0"/>
              </a:rPr>
              <a:t>PHP</a:t>
            </a:r>
          </a:p>
        </p:txBody>
      </p:sp>
      <p:sp>
        <p:nvSpPr>
          <p:cNvPr id="38" name="Rectangle 37"/>
          <p:cNvSpPr/>
          <p:nvPr/>
        </p:nvSpPr>
        <p:spPr>
          <a:xfrm>
            <a:off x="5946790" y="4911086"/>
            <a:ext cx="888385" cy="338554"/>
          </a:xfrm>
          <a:prstGeom prst="rect">
            <a:avLst/>
          </a:prstGeom>
        </p:spPr>
        <p:txBody>
          <a:bodyPr wrap="none">
            <a:spAutoFit/>
          </a:bodyPr>
          <a:lstStyle/>
          <a:p>
            <a:pPr>
              <a:buSzPct val="60000"/>
            </a:pPr>
            <a:r>
              <a:rPr lang="en-US" sz="1600" b="1" noProof="1">
                <a:solidFill>
                  <a:prstClr val="black">
                    <a:lumMod val="75000"/>
                    <a:lumOff val="25000"/>
                  </a:prstClr>
                </a:solidFill>
                <a:latin typeface="Arial" pitchFamily="34" charset="0"/>
                <a:ea typeface="Open Sans" panose="020B0606030504020204" pitchFamily="34" charset="0"/>
                <a:cs typeface="Arial" pitchFamily="34" charset="0"/>
              </a:rPr>
              <a:t>MySQL</a:t>
            </a:r>
          </a:p>
        </p:txBody>
      </p:sp>
      <p:pic>
        <p:nvPicPr>
          <p:cNvPr id="5" name="Picture 2" descr="D:\Jillian\Doc\logo\IT logo\CentO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6042" y="345138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Jillian\Doc\logo\IT logo\MySQL.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22831" y="4797152"/>
            <a:ext cx="566422" cy="5664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Jillian\Doc\logo\IT logo\php-logo [Convert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64536" y="5511144"/>
            <a:ext cx="683013" cy="3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D:\Jillian\Doc\logo\IT logo\java-0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46467" y="4203138"/>
            <a:ext cx="319151" cy="432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810962" y="6129360"/>
            <a:ext cx="990161" cy="540000"/>
            <a:chOff x="4810962" y="5298826"/>
            <a:chExt cx="990161" cy="540000"/>
          </a:xfrm>
        </p:grpSpPr>
        <p:pic>
          <p:nvPicPr>
            <p:cNvPr id="1030" name="Picture 6" descr="D:\Jillian\Doc\logo\IT logo\elastic-logstash.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81027" y="5388826"/>
              <a:ext cx="320096"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Jillian\Doc\logo\IT logo\elasticsearch.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10962" y="5298826"/>
              <a:ext cx="542251" cy="54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Picture 2" descr="D:\Jillian\Doc\logo\Ipserverone New Register logo-04.png"/>
          <p:cNvPicPr>
            <a:picLocks noChangeAspect="1" noChangeArrowheads="1"/>
          </p:cNvPicPr>
          <p:nvPr/>
        </p:nvPicPr>
        <p:blipFill>
          <a:blip r:embed="rId16" cstate="print">
            <a:extLst>
              <a:ext uri="{BEBA8EAE-BF5A-486C-A8C5-ECC9F3942E4B}">
                <a14:imgProps xmlns:a14="http://schemas.microsoft.com/office/drawing/2010/main">
                  <a14:imgLayer r:embed="rId17">
                    <a14:imgEffect>
                      <a14:sharpenSoften amount="99000"/>
                    </a14:imgEffect>
                    <a14:imgEffect>
                      <a14:colorTemperature colorTemp="10625"/>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619228" y="188640"/>
            <a:ext cx="1345260" cy="21602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D:\Jillian\image bank\graphic used\Scene\iStock-639375632.jpg">
            <a:extLst>
              <a:ext uri="{FF2B5EF4-FFF2-40B4-BE49-F238E27FC236}">
                <a16:creationId xmlns:a16="http://schemas.microsoft.com/office/drawing/2014/main" id="{FF276887-D70A-44E4-B904-F62CCAED44F4}"/>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t="16217" b="32509"/>
          <a:stretch/>
        </p:blipFill>
        <p:spPr bwMode="auto">
          <a:xfrm>
            <a:off x="-18255" y="743663"/>
            <a:ext cx="9162255" cy="1605217"/>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B3A8EA08-370B-4797-88AF-FEC0651A7E7F}"/>
              </a:ext>
            </a:extLst>
          </p:cNvPr>
          <p:cNvSpPr/>
          <p:nvPr/>
        </p:nvSpPr>
        <p:spPr>
          <a:xfrm>
            <a:off x="-18254" y="720734"/>
            <a:ext cx="9162254" cy="1628145"/>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1DDACB1E-FB12-4B48-B2C2-F02DBAC3D73E}"/>
              </a:ext>
            </a:extLst>
          </p:cNvPr>
          <p:cNvSpPr/>
          <p:nvPr/>
        </p:nvSpPr>
        <p:spPr>
          <a:xfrm>
            <a:off x="827584" y="1130219"/>
            <a:ext cx="5832648" cy="954107"/>
          </a:xfrm>
          <a:prstGeom prst="rect">
            <a:avLst/>
          </a:prstGeom>
        </p:spPr>
        <p:txBody>
          <a:bodyPr wrap="square">
            <a:spAutoFit/>
          </a:bodyPr>
          <a:lstStyle/>
          <a:p>
            <a:pPr lvl="0"/>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The NetFlow is being collected with the following setup</a:t>
            </a:r>
          </a:p>
        </p:txBody>
      </p:sp>
      <p:pic>
        <p:nvPicPr>
          <p:cNvPr id="42" name="Picture 2" descr="Image result for ipdc solutions sdn bhd">
            <a:extLst>
              <a:ext uri="{FF2B5EF4-FFF2-40B4-BE49-F238E27FC236}">
                <a16:creationId xmlns:a16="http://schemas.microsoft.com/office/drawing/2014/main" id="{27916C79-8F7E-4F79-BD0A-3CAD5257522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6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How to put up the software?</a:t>
            </a:r>
          </a:p>
        </p:txBody>
      </p:sp>
      <p:sp>
        <p:nvSpPr>
          <p:cNvPr id="12" name="Inhaltsplatzhalter 7"/>
          <p:cNvSpPr txBox="1">
            <a:spLocks/>
          </p:cNvSpPr>
          <p:nvPr/>
        </p:nvSpPr>
        <p:spPr>
          <a:xfrm>
            <a:off x="307973" y="1484784"/>
            <a:ext cx="6208243" cy="2232248"/>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marL="95250">
              <a:buSzPct val="60000"/>
            </a:pPr>
            <a:r>
              <a:rPr lang="en-US" sz="3200"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CentOS Installation</a:t>
            </a:r>
          </a:p>
          <a:p>
            <a:pPr marL="95250">
              <a:buSzPct val="60000"/>
            </a:pPr>
            <a:r>
              <a:rPr lang="en-US" sz="24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You can follow the way you do normally; but please remember to keep most of the free space into /var.</a:t>
            </a:r>
          </a:p>
          <a:p>
            <a:pPr marL="95250">
              <a:buSzPct val="60000"/>
            </a:pPr>
            <a:endParaRPr lang="en-US" noProof="1">
              <a:solidFill>
                <a:prstClr val="black">
                  <a:lumMod val="75000"/>
                  <a:lumOff val="25000"/>
                </a:prstClr>
              </a:solidFill>
              <a:latin typeface="Arial" pitchFamily="34" charset="0"/>
              <a:ea typeface="Open Sans" panose="020B0606030504020204"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7" y="3429000"/>
            <a:ext cx="9144000" cy="3086100"/>
          </a:xfrm>
          <a:prstGeom prst="rect">
            <a:avLst/>
          </a:prstGeom>
        </p:spPr>
      </p:pic>
      <p:pic>
        <p:nvPicPr>
          <p:cNvPr id="8" name="Picture 2" descr="Image result for ipdc solutions sdn bhd">
            <a:extLst>
              <a:ext uri="{FF2B5EF4-FFF2-40B4-BE49-F238E27FC236}">
                <a16:creationId xmlns:a16="http://schemas.microsoft.com/office/drawing/2014/main" id="{DAD76544-AFD7-4689-81F3-838A081D65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5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Quick intro about </a:t>
            </a:r>
            <a:r>
              <a:rPr lang="en-US" sz="2800" b="1" dirty="0" err="1">
                <a:solidFill>
                  <a:schemeClr val="accent6">
                    <a:lumMod val="75000"/>
                  </a:schemeClr>
                </a:solidFill>
                <a:latin typeface="Arial" pitchFamily="34" charset="0"/>
                <a:ea typeface="Open Sans" panose="020B0606030504020204" pitchFamily="34" charset="0"/>
                <a:cs typeface="Arial" panose="020B0604020202020204" pitchFamily="34" charset="0"/>
              </a:rPr>
              <a:t>ElasticSearch</a:t>
            </a:r>
            <a:endPar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endParaRPr>
          </a:p>
        </p:txBody>
      </p:sp>
      <p:sp>
        <p:nvSpPr>
          <p:cNvPr id="4" name="Rectangle 3"/>
          <p:cNvSpPr/>
          <p:nvPr/>
        </p:nvSpPr>
        <p:spPr>
          <a:xfrm>
            <a:off x="195417" y="1209526"/>
            <a:ext cx="7040879" cy="923330"/>
          </a:xfrm>
          <a:prstGeom prst="rect">
            <a:avLst/>
          </a:prstGeom>
        </p:spPr>
        <p:txBody>
          <a:bodyPr wrap="square">
            <a:spAutoFit/>
          </a:bodyPr>
          <a:lstStyle/>
          <a:p>
            <a:pPr marL="95250">
              <a:buSzPct val="60000"/>
            </a:pPr>
            <a:r>
              <a:rPr lang="en-MY" b="1" noProof="1">
                <a:solidFill>
                  <a:prstClr val="black">
                    <a:lumMod val="75000"/>
                    <a:lumOff val="25000"/>
                  </a:prstClr>
                </a:solidFill>
                <a:latin typeface="Arial" pitchFamily="34" charset="0"/>
                <a:ea typeface="Open Sans" panose="020B0606030504020204" pitchFamily="34" charset="0"/>
                <a:cs typeface="Arial" pitchFamily="34" charset="0"/>
              </a:rPr>
              <a:t>ElasticSearch </a:t>
            </a:r>
            <a:r>
              <a:rPr lang="en-MY" noProof="1">
                <a:solidFill>
                  <a:prstClr val="black">
                    <a:lumMod val="75000"/>
                    <a:lumOff val="25000"/>
                  </a:prstClr>
                </a:solidFill>
                <a:latin typeface="Arial" pitchFamily="34" charset="0"/>
                <a:ea typeface="Open Sans" panose="020B0606030504020204" pitchFamily="34" charset="0"/>
                <a:cs typeface="Arial" pitchFamily="34" charset="0"/>
              </a:rPr>
              <a:t>is a search engine based on Lucene. It provides a distributed architecture, support multi-tenancy and full-text search engine with an HTTP web interface.</a:t>
            </a:r>
            <a:endParaRPr lang="en-US" noProof="1">
              <a:solidFill>
                <a:prstClr val="black">
                  <a:lumMod val="75000"/>
                  <a:lumOff val="25000"/>
                </a:prstClr>
              </a:solidFill>
              <a:latin typeface="Arial" pitchFamily="34" charset="0"/>
              <a:ea typeface="Open Sans" panose="020B0606030504020204" pitchFamily="34" charset="0"/>
              <a:cs typeface="Arial" pitchFamily="34" charset="0"/>
            </a:endParaRPr>
          </a:p>
        </p:txBody>
      </p:sp>
      <p:sp>
        <p:nvSpPr>
          <p:cNvPr id="5" name="Rectangle 4">
            <a:extLst>
              <a:ext uri="{FF2B5EF4-FFF2-40B4-BE49-F238E27FC236}">
                <a16:creationId xmlns:a16="http://schemas.microsoft.com/office/drawing/2014/main" id="{F08CE781-F8EE-4F8D-A52F-1F124BB8658E}"/>
              </a:ext>
            </a:extLst>
          </p:cNvPr>
          <p:cNvSpPr/>
          <p:nvPr/>
        </p:nvSpPr>
        <p:spPr>
          <a:xfrm>
            <a:off x="279362" y="2348880"/>
            <a:ext cx="7847657" cy="369332"/>
          </a:xfrm>
          <a:prstGeom prst="rect">
            <a:avLst/>
          </a:prstGeom>
        </p:spPr>
        <p:txBody>
          <a:bodyPr wrap="square">
            <a:spAutoFit/>
          </a:bodyPr>
          <a:lstStyle/>
          <a:p>
            <a:r>
              <a:rPr lang="en-MY" dirty="0"/>
              <a:t>https://www.elastic.co/guide/en/elasticsearch/reference/current/rpm.html</a:t>
            </a:r>
          </a:p>
        </p:txBody>
      </p:sp>
      <p:sp>
        <p:nvSpPr>
          <p:cNvPr id="22" name="Rectangle 21">
            <a:extLst>
              <a:ext uri="{FF2B5EF4-FFF2-40B4-BE49-F238E27FC236}">
                <a16:creationId xmlns:a16="http://schemas.microsoft.com/office/drawing/2014/main" id="{75E4EE7B-B2A1-40BE-9065-45503EF96330}"/>
              </a:ext>
            </a:extLst>
          </p:cNvPr>
          <p:cNvSpPr/>
          <p:nvPr/>
        </p:nvSpPr>
        <p:spPr>
          <a:xfrm>
            <a:off x="260614" y="3033833"/>
            <a:ext cx="7040879" cy="1477328"/>
          </a:xfrm>
          <a:prstGeom prst="rect">
            <a:avLst/>
          </a:prstGeom>
        </p:spPr>
        <p:txBody>
          <a:bodyPr wrap="square">
            <a:spAutoFit/>
          </a:bodyPr>
          <a:lstStyle/>
          <a:p>
            <a:pPr marL="95250">
              <a:buSzPct val="60000"/>
            </a:pPr>
            <a:r>
              <a:rPr lang="en-MY" b="1" noProof="1">
                <a:solidFill>
                  <a:prstClr val="black">
                    <a:lumMod val="75000"/>
                    <a:lumOff val="25000"/>
                  </a:prstClr>
                </a:solidFill>
                <a:latin typeface="Arial" pitchFamily="34" charset="0"/>
                <a:ea typeface="Open Sans" panose="020B0606030504020204" pitchFamily="34" charset="0"/>
                <a:cs typeface="Arial" pitchFamily="34" charset="0"/>
              </a:rPr>
              <a:t>Elasticsearch could support horizontal scaling</a:t>
            </a:r>
          </a:p>
          <a:p>
            <a:pPr marL="95250">
              <a:buSzPct val="60000"/>
            </a:pPr>
            <a:r>
              <a:rPr lang="en-MY" noProof="1">
                <a:solidFill>
                  <a:prstClr val="black">
                    <a:lumMod val="75000"/>
                    <a:lumOff val="25000"/>
                  </a:prstClr>
                </a:solidFill>
                <a:latin typeface="Arial" pitchFamily="34" charset="0"/>
                <a:ea typeface="Open Sans" panose="020B0606030504020204" pitchFamily="34" charset="0"/>
                <a:cs typeface="Arial" pitchFamily="34" charset="0"/>
              </a:rPr>
              <a:t>Where you cluster multiple server, and make it into 1 single cluster</a:t>
            </a:r>
          </a:p>
          <a:p>
            <a:pPr marL="95250">
              <a:buSzPct val="60000"/>
            </a:pPr>
            <a:endParaRPr lang="en-MY" noProof="1">
              <a:solidFill>
                <a:prstClr val="black">
                  <a:lumMod val="75000"/>
                  <a:lumOff val="25000"/>
                </a:prstClr>
              </a:solidFill>
              <a:latin typeface="Arial" pitchFamily="34" charset="0"/>
              <a:ea typeface="Open Sans" panose="020B0606030504020204" pitchFamily="34" charset="0"/>
              <a:cs typeface="Arial" pitchFamily="34" charset="0"/>
            </a:endParaRPr>
          </a:p>
          <a:p>
            <a:pPr marL="95250">
              <a:buSzPct val="60000"/>
            </a:pPr>
            <a:r>
              <a:rPr lang="en-MY" noProof="1">
                <a:solidFill>
                  <a:prstClr val="black">
                    <a:lumMod val="75000"/>
                    <a:lumOff val="25000"/>
                  </a:prstClr>
                </a:solidFill>
                <a:latin typeface="Arial" pitchFamily="34" charset="0"/>
                <a:ea typeface="Open Sans" panose="020B0606030504020204" pitchFamily="34" charset="0"/>
                <a:cs typeface="Arial" pitchFamily="34" charset="0"/>
              </a:rPr>
              <a:t>To improve the processing capabilities, and also the speed to deliver your search result.</a:t>
            </a:r>
          </a:p>
        </p:txBody>
      </p:sp>
    </p:spTree>
    <p:extLst>
      <p:ext uri="{BB962C8B-B14F-4D97-AF65-F5344CB8AC3E}">
        <p14:creationId xmlns:p14="http://schemas.microsoft.com/office/powerpoint/2010/main" val="76222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Jillian\Design\06 GA_general ad\Sept_MyIX MyNOG Conference 2017\FA\presentation\support\the-city-sunset_1127-414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633" r="34508"/>
          <a:stretch/>
        </p:blipFill>
        <p:spPr bwMode="auto">
          <a:xfrm>
            <a:off x="0" y="-3"/>
            <a:ext cx="4325257" cy="6883266"/>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7"/>
          <p:cNvSpPr>
            <a:spLocks noGrp="1"/>
          </p:cNvSpPr>
          <p:nvPr>
            <p:ph idx="1"/>
          </p:nvPr>
        </p:nvSpPr>
        <p:spPr>
          <a:xfrm>
            <a:off x="4283968" y="836712"/>
            <a:ext cx="4536504" cy="5832648"/>
          </a:xfrm>
          <a:prstGeom prst="rect">
            <a:avLst/>
          </a:prstGeom>
        </p:spPr>
        <p:txBody>
          <a:bodyPr>
            <a:noAutofit/>
          </a:bodyPr>
          <a:lstStyle/>
          <a:p>
            <a:pPr marL="640080" lvl="1" indent="-256032">
              <a:lnSpc>
                <a:spcPct val="200000"/>
              </a:lnSpc>
              <a:buSzPct val="60000"/>
              <a:buFont typeface="Arial" panose="020B0604020202020204" pitchFamily="34" charset="0"/>
              <a:buChar char="•"/>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Founded in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2016</a:t>
            </a:r>
          </a:p>
          <a:p>
            <a:pPr marL="640080" lvl="1" indent="-256032">
              <a:lnSpc>
                <a:spcPct val="200000"/>
              </a:lnSpc>
              <a:buSzPct val="60000"/>
              <a:buFont typeface="Arial" panose="020B0604020202020204" pitchFamily="34" charset="0"/>
              <a:buChar char="•"/>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Over</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15</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employees</a:t>
            </a:r>
          </a:p>
          <a:p>
            <a:pPr marL="640080" lvl="1" indent="-256032">
              <a:lnSpc>
                <a:spcPct val="200000"/>
              </a:lnSpc>
              <a:buSzPct val="60000"/>
              <a:buFont typeface="Arial" panose="020B0604020202020204" pitchFamily="34" charset="0"/>
              <a:buChar char="•"/>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Managing  700Gbit/s DDOS Mitigation capacity in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MY, SG, HK, TW, US</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and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EU </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on the way</a:t>
            </a:r>
            <a:endParaRPr lang="en-US" sz="1600" i="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640080" lvl="1" indent="-256032">
              <a:lnSpc>
                <a:spcPct val="150000"/>
              </a:lnSpc>
              <a:buSzPct val="60000"/>
              <a:buFont typeface="Arial" panose="020B0604020202020204" pitchFamily="34" charset="0"/>
              <a:buChar char="•"/>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Providing DDOS protection solution for more than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100 </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ISPs</a:t>
            </a:r>
          </a:p>
          <a:p>
            <a:pPr marL="640080" lvl="1" indent="-256032">
              <a:lnSpc>
                <a:spcPct val="150000"/>
              </a:lnSpc>
              <a:buSzPct val="60000"/>
              <a:buFont typeface="Arial" panose="020B0604020202020204" pitchFamily="34" charset="0"/>
              <a:buChar char="•"/>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Development on DDOS &amp; Traffic monitoring system -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INI</a:t>
            </a:r>
          </a:p>
        </p:txBody>
      </p:sp>
      <p:sp>
        <p:nvSpPr>
          <p:cNvPr id="28" name="Rectangle 27"/>
          <p:cNvSpPr/>
          <p:nvPr/>
        </p:nvSpPr>
        <p:spPr>
          <a:xfrm rot="10800000">
            <a:off x="-1" y="14196"/>
            <a:ext cx="4325257" cy="6883265"/>
          </a:xfrm>
          <a:prstGeom prst="rect">
            <a:avLst/>
          </a:prstGeom>
          <a:gradFill flip="none" rotWithShape="1">
            <a:gsLst>
              <a:gs pos="0">
                <a:schemeClr val="accent2">
                  <a:alpha val="90000"/>
                </a:schemeClr>
              </a:gs>
              <a:gs pos="39999">
                <a:schemeClr val="accent6">
                  <a:lumMod val="75000"/>
                  <a:alpha val="90000"/>
                </a:schemeClr>
              </a:gs>
              <a:gs pos="100000">
                <a:schemeClr val="accent6">
                  <a:lumMod val="75000"/>
                  <a:alpha val="90000"/>
                </a:schemeClr>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p:nvSpPr>
        <p:spPr>
          <a:xfrm>
            <a:off x="323528" y="1109062"/>
            <a:ext cx="3816424" cy="954107"/>
          </a:xfrm>
          <a:prstGeom prst="rect">
            <a:avLst/>
          </a:prstGeom>
        </p:spPr>
        <p:txBody>
          <a:bodyPr wrap="square">
            <a:spAutoFit/>
          </a:bodyPr>
          <a:lstStyle/>
          <a:p>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About </a:t>
            </a:r>
          </a:p>
          <a:p>
            <a:r>
              <a:rPr lang="en-US" sz="2800" b="1" dirty="0">
                <a:solidFill>
                  <a:schemeClr val="bg1"/>
                </a:solidFill>
                <a:latin typeface="Arial" panose="020B0604020202020204" pitchFamily="34" charset="0"/>
                <a:ea typeface="Open Sans" panose="020B0606030504020204" pitchFamily="34" charset="0"/>
                <a:cs typeface="Arial" panose="020B0604020202020204" pitchFamily="34" charset="0"/>
              </a:rPr>
              <a:t>IPDC SOLUTIONS</a:t>
            </a:r>
            <a:endParaRPr lang="en-GB" sz="2800" b="1"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31" name="Rectangle 30"/>
          <p:cNvSpPr/>
          <p:nvPr/>
        </p:nvSpPr>
        <p:spPr>
          <a:xfrm>
            <a:off x="899592" y="1037054"/>
            <a:ext cx="342002"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pic>
        <p:nvPicPr>
          <p:cNvPr id="8" name="Picture 2" descr="Image result for ipdc solutions sdn bhd">
            <a:extLst>
              <a:ext uri="{FF2B5EF4-FFF2-40B4-BE49-F238E27FC236}">
                <a16:creationId xmlns:a16="http://schemas.microsoft.com/office/drawing/2014/main" id="{F76C17DD-D137-4CED-AE59-AF79B4ABEE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85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ElasticSearch Installation</a:t>
            </a:r>
          </a:p>
        </p:txBody>
      </p:sp>
      <p:sp>
        <p:nvSpPr>
          <p:cNvPr id="8" name="Rectangle 7">
            <a:extLst>
              <a:ext uri="{FF2B5EF4-FFF2-40B4-BE49-F238E27FC236}">
                <a16:creationId xmlns:a16="http://schemas.microsoft.com/office/drawing/2014/main" id="{8871D645-37A7-4F22-8D52-DDA06C66EED3}"/>
              </a:ext>
            </a:extLst>
          </p:cNvPr>
          <p:cNvSpPr/>
          <p:nvPr/>
        </p:nvSpPr>
        <p:spPr>
          <a:xfrm>
            <a:off x="415242" y="1282581"/>
            <a:ext cx="8418798" cy="338554"/>
          </a:xfrm>
          <a:prstGeom prst="rect">
            <a:avLst/>
          </a:prstGeom>
          <a:solidFill>
            <a:schemeClr val="tx1"/>
          </a:solidFill>
        </p:spPr>
        <p:txBody>
          <a:bodyPr wrap="square">
            <a:spAutoFit/>
          </a:bodyPr>
          <a:lstStyle/>
          <a:p>
            <a:r>
              <a:rPr lang="pt-BR" sz="1600" b="1" dirty="0">
                <a:solidFill>
                  <a:schemeClr val="bg1"/>
                </a:solidFill>
                <a:latin typeface="Courier New" panose="02070309020205020404" pitchFamily="49" charset="0"/>
                <a:cs typeface="Courier New" panose="02070309020205020404" pitchFamily="49" charset="0"/>
              </a:rPr>
              <a:t>rpm --import https://artifacts.elastic.co/GPG-KEY-elasticsearch</a:t>
            </a:r>
            <a:endParaRPr lang="en-MY" sz="1600" b="1" dirty="0">
              <a:solidFill>
                <a:schemeClr val="bg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6F90D716-7815-4A77-AB58-FAA7F3E931AF}"/>
              </a:ext>
            </a:extLst>
          </p:cNvPr>
          <p:cNvSpPr/>
          <p:nvPr/>
        </p:nvSpPr>
        <p:spPr>
          <a:xfrm>
            <a:off x="415242" y="5747326"/>
            <a:ext cx="8418798" cy="338554"/>
          </a:xfrm>
          <a:prstGeom prst="rect">
            <a:avLst/>
          </a:prstGeom>
          <a:solidFill>
            <a:schemeClr val="tx1"/>
          </a:solidFill>
        </p:spPr>
        <p:txBody>
          <a:bodyPr wrap="square">
            <a:spAutoFit/>
          </a:bodyPr>
          <a:lstStyle/>
          <a:p>
            <a:r>
              <a:rPr lang="pt-BR" sz="1600" b="1" dirty="0">
                <a:solidFill>
                  <a:schemeClr val="bg1"/>
                </a:solidFill>
                <a:latin typeface="Courier New" panose="02070309020205020404" pitchFamily="49" charset="0"/>
                <a:cs typeface="Courier New" panose="02070309020205020404" pitchFamily="49" charset="0"/>
              </a:rPr>
              <a:t>sudo yum install elasticsearch </a:t>
            </a:r>
            <a:endParaRPr lang="en-MY" sz="1600" b="1" dirty="0">
              <a:solidFill>
                <a:schemeClr val="bg1"/>
              </a:solidFill>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105FB4F2-C6A9-4986-B0F4-CE5B1F6C8F2A}"/>
              </a:ext>
            </a:extLst>
          </p:cNvPr>
          <p:cNvPicPr>
            <a:picLocks noChangeAspect="1"/>
          </p:cNvPicPr>
          <p:nvPr/>
        </p:nvPicPr>
        <p:blipFill>
          <a:blip r:embed="rId2"/>
          <a:stretch>
            <a:fillRect/>
          </a:stretch>
        </p:blipFill>
        <p:spPr>
          <a:xfrm>
            <a:off x="418196" y="1903278"/>
            <a:ext cx="7095238" cy="3561905"/>
          </a:xfrm>
          <a:prstGeom prst="rect">
            <a:avLst/>
          </a:prstGeom>
        </p:spPr>
      </p:pic>
      <p:pic>
        <p:nvPicPr>
          <p:cNvPr id="11" name="Picture 2" descr="Image result for ipdc solutions sdn bhd">
            <a:extLst>
              <a:ext uri="{FF2B5EF4-FFF2-40B4-BE49-F238E27FC236}">
                <a16:creationId xmlns:a16="http://schemas.microsoft.com/office/drawing/2014/main" id="{F782B8C2-C89C-46F7-BDE5-9FC26399B2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24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Start ElasticSearch</a:t>
            </a:r>
          </a:p>
        </p:txBody>
      </p:sp>
      <p:sp>
        <p:nvSpPr>
          <p:cNvPr id="5" name="TextBox 4"/>
          <p:cNvSpPr txBox="1"/>
          <p:nvPr/>
        </p:nvSpPr>
        <p:spPr>
          <a:xfrm>
            <a:off x="155576" y="1412776"/>
            <a:ext cx="8807918" cy="1323439"/>
          </a:xfrm>
          <a:prstGeom prst="rect">
            <a:avLst/>
          </a:prstGeom>
          <a:solidFill>
            <a:schemeClr val="tx1"/>
          </a:solidFill>
        </p:spPr>
        <p:txBody>
          <a:bodyPr wrap="square" rtlCol="0">
            <a:spAutoFit/>
          </a:bodyPr>
          <a:lstStyle/>
          <a:p>
            <a:endParaRPr lang="en-MY" sz="1600" b="1" dirty="0">
              <a:solidFill>
                <a:schemeClr val="bg1"/>
              </a:solidFill>
              <a:latin typeface="Courier New" panose="02070309020205020404" pitchFamily="49" charset="0"/>
              <a:cs typeface="Courier New" panose="02070309020205020404" pitchFamily="49" charset="0"/>
            </a:endParaRPr>
          </a:p>
          <a:p>
            <a:r>
              <a:rPr lang="en-MY" sz="1600" b="1" dirty="0">
                <a:solidFill>
                  <a:schemeClr val="bg1"/>
                </a:solidFill>
                <a:latin typeface="Courier New" panose="02070309020205020404" pitchFamily="49" charset="0"/>
                <a:cs typeface="Courier New" panose="02070309020205020404" pitchFamily="49" charset="0"/>
              </a:rPr>
              <a:t>[</a:t>
            </a:r>
            <a:r>
              <a:rPr lang="en-MY" sz="1600" b="1" dirty="0" err="1">
                <a:solidFill>
                  <a:schemeClr val="bg1"/>
                </a:solidFill>
                <a:latin typeface="Courier New" panose="02070309020205020404" pitchFamily="49" charset="0"/>
                <a:cs typeface="Courier New" panose="02070309020205020404" pitchFamily="49" charset="0"/>
              </a:rPr>
              <a:t>root@elk-stack</a:t>
            </a:r>
            <a:r>
              <a:rPr lang="en-MY" sz="1600" b="1" dirty="0">
                <a:solidFill>
                  <a:schemeClr val="bg1"/>
                </a:solidFill>
                <a:latin typeface="Courier New" panose="02070309020205020404" pitchFamily="49" charset="0"/>
                <a:cs typeface="Courier New" panose="02070309020205020404" pitchFamily="49" charset="0"/>
              </a:rPr>
              <a:t> ~]# </a:t>
            </a:r>
            <a:r>
              <a:rPr lang="en-MY" sz="1600" b="1" dirty="0" err="1">
                <a:solidFill>
                  <a:schemeClr val="bg1"/>
                </a:solidFill>
                <a:latin typeface="Courier New" panose="02070309020205020404" pitchFamily="49" charset="0"/>
                <a:cs typeface="Courier New" panose="02070309020205020404" pitchFamily="49" charset="0"/>
              </a:rPr>
              <a:t>systemctl</a:t>
            </a:r>
            <a:r>
              <a:rPr lang="en-MY" sz="1600" b="1" dirty="0">
                <a:solidFill>
                  <a:schemeClr val="bg1"/>
                </a:solidFill>
                <a:latin typeface="Courier New" panose="02070309020205020404" pitchFamily="49" charset="0"/>
                <a:cs typeface="Courier New" panose="02070309020205020404" pitchFamily="49" charset="0"/>
              </a:rPr>
              <a:t> daemon-reload </a:t>
            </a:r>
          </a:p>
          <a:p>
            <a:r>
              <a:rPr lang="en-MY" sz="1600" b="1" dirty="0">
                <a:solidFill>
                  <a:schemeClr val="bg1"/>
                </a:solidFill>
                <a:latin typeface="Courier New" panose="02070309020205020404" pitchFamily="49" charset="0"/>
                <a:cs typeface="Courier New" panose="02070309020205020404" pitchFamily="49" charset="0"/>
              </a:rPr>
              <a:t>[</a:t>
            </a:r>
            <a:r>
              <a:rPr lang="en-MY" sz="1600" b="1" dirty="0" err="1">
                <a:solidFill>
                  <a:schemeClr val="bg1"/>
                </a:solidFill>
                <a:latin typeface="Courier New" panose="02070309020205020404" pitchFamily="49" charset="0"/>
                <a:cs typeface="Courier New" panose="02070309020205020404" pitchFamily="49" charset="0"/>
              </a:rPr>
              <a:t>root@elk-stack</a:t>
            </a:r>
            <a:r>
              <a:rPr lang="en-MY" sz="1600" b="1" dirty="0">
                <a:solidFill>
                  <a:schemeClr val="bg1"/>
                </a:solidFill>
                <a:latin typeface="Courier New" panose="02070309020205020404" pitchFamily="49" charset="0"/>
                <a:cs typeface="Courier New" panose="02070309020205020404" pitchFamily="49" charset="0"/>
              </a:rPr>
              <a:t> ~]# </a:t>
            </a:r>
            <a:r>
              <a:rPr lang="en-MY" sz="1600" b="1" dirty="0" err="1">
                <a:solidFill>
                  <a:schemeClr val="bg1"/>
                </a:solidFill>
                <a:latin typeface="Courier New" panose="02070309020205020404" pitchFamily="49" charset="0"/>
                <a:cs typeface="Courier New" panose="02070309020205020404" pitchFamily="49" charset="0"/>
              </a:rPr>
              <a:t>systemctl</a:t>
            </a:r>
            <a:r>
              <a:rPr lang="en-MY" sz="1600" b="1" dirty="0">
                <a:solidFill>
                  <a:schemeClr val="bg1"/>
                </a:solidFill>
                <a:latin typeface="Courier New" panose="02070309020205020404" pitchFamily="49" charset="0"/>
                <a:cs typeface="Courier New" panose="02070309020205020404" pitchFamily="49" charset="0"/>
              </a:rPr>
              <a:t> start </a:t>
            </a:r>
            <a:r>
              <a:rPr lang="en-MY" sz="1600" b="1" dirty="0" err="1">
                <a:solidFill>
                  <a:schemeClr val="bg1"/>
                </a:solidFill>
                <a:latin typeface="Courier New" panose="02070309020205020404" pitchFamily="49" charset="0"/>
                <a:cs typeface="Courier New" panose="02070309020205020404" pitchFamily="49" charset="0"/>
              </a:rPr>
              <a:t>elasticsearch</a:t>
            </a:r>
            <a:r>
              <a:rPr lang="en-MY" sz="1600" b="1" dirty="0">
                <a:solidFill>
                  <a:schemeClr val="bg1"/>
                </a:solidFill>
                <a:latin typeface="Courier New" panose="02070309020205020404" pitchFamily="49" charset="0"/>
                <a:cs typeface="Courier New" panose="02070309020205020404" pitchFamily="49" charset="0"/>
              </a:rPr>
              <a:t> </a:t>
            </a:r>
          </a:p>
          <a:p>
            <a:r>
              <a:rPr lang="en-MY" sz="1600" b="1" dirty="0">
                <a:solidFill>
                  <a:schemeClr val="bg1"/>
                </a:solidFill>
                <a:latin typeface="Courier New" panose="02070309020205020404" pitchFamily="49" charset="0"/>
                <a:cs typeface="Courier New" panose="02070309020205020404" pitchFamily="49" charset="0"/>
              </a:rPr>
              <a:t>[</a:t>
            </a:r>
            <a:r>
              <a:rPr lang="en-MY" sz="1600" b="1" dirty="0" err="1">
                <a:solidFill>
                  <a:schemeClr val="bg1"/>
                </a:solidFill>
                <a:latin typeface="Courier New" panose="02070309020205020404" pitchFamily="49" charset="0"/>
                <a:cs typeface="Courier New" panose="02070309020205020404" pitchFamily="49" charset="0"/>
              </a:rPr>
              <a:t>root@elk-stack</a:t>
            </a:r>
            <a:r>
              <a:rPr lang="en-MY" sz="1600" b="1" dirty="0">
                <a:solidFill>
                  <a:schemeClr val="bg1"/>
                </a:solidFill>
                <a:latin typeface="Courier New" panose="02070309020205020404" pitchFamily="49" charset="0"/>
                <a:cs typeface="Courier New" panose="02070309020205020404" pitchFamily="49" charset="0"/>
              </a:rPr>
              <a:t> ~]# </a:t>
            </a:r>
            <a:r>
              <a:rPr lang="en-MY" sz="1600" b="1" dirty="0" err="1">
                <a:solidFill>
                  <a:schemeClr val="bg1"/>
                </a:solidFill>
                <a:latin typeface="Courier New" panose="02070309020205020404" pitchFamily="49" charset="0"/>
                <a:cs typeface="Courier New" panose="02070309020205020404" pitchFamily="49" charset="0"/>
              </a:rPr>
              <a:t>systemctl</a:t>
            </a:r>
            <a:r>
              <a:rPr lang="en-MY" sz="1600" b="1" dirty="0">
                <a:solidFill>
                  <a:schemeClr val="bg1"/>
                </a:solidFill>
                <a:latin typeface="Courier New" panose="02070309020205020404" pitchFamily="49" charset="0"/>
                <a:cs typeface="Courier New" panose="02070309020205020404" pitchFamily="49" charset="0"/>
              </a:rPr>
              <a:t> enable </a:t>
            </a:r>
            <a:r>
              <a:rPr lang="en-MY" sz="1600" b="1" dirty="0" err="1">
                <a:solidFill>
                  <a:schemeClr val="bg1"/>
                </a:solidFill>
                <a:latin typeface="Courier New" panose="02070309020205020404" pitchFamily="49" charset="0"/>
                <a:cs typeface="Courier New" panose="02070309020205020404" pitchFamily="49" charset="0"/>
              </a:rPr>
              <a:t>elasticsearch</a:t>
            </a:r>
            <a:endParaRPr lang="en-MY" sz="1600" b="1" dirty="0">
              <a:solidFill>
                <a:schemeClr val="bg1"/>
              </a:solidFill>
              <a:latin typeface="Courier New" panose="02070309020205020404" pitchFamily="49" charset="0"/>
              <a:cs typeface="Courier New" panose="02070309020205020404" pitchFamily="49" charset="0"/>
            </a:endParaRPr>
          </a:p>
          <a:p>
            <a:endParaRPr lang="en-MY" sz="1600" b="1" dirty="0">
              <a:solidFill>
                <a:schemeClr val="bg1"/>
              </a:solidFill>
              <a:latin typeface="Courier New" panose="02070309020205020404" pitchFamily="49" charset="0"/>
              <a:cs typeface="Courier New" panose="02070309020205020404" pitchFamily="49" charset="0"/>
            </a:endParaRPr>
          </a:p>
        </p:txBody>
      </p:sp>
      <p:sp>
        <p:nvSpPr>
          <p:cNvPr id="11" name="TextBox 10"/>
          <p:cNvSpPr txBox="1"/>
          <p:nvPr/>
        </p:nvSpPr>
        <p:spPr>
          <a:xfrm>
            <a:off x="155576" y="3548335"/>
            <a:ext cx="8807918" cy="1954381"/>
          </a:xfrm>
          <a:prstGeom prst="rect">
            <a:avLst/>
          </a:prstGeom>
          <a:solidFill>
            <a:schemeClr val="tx1"/>
          </a:solidFill>
        </p:spPr>
        <p:txBody>
          <a:bodyPr wrap="square" rtlCol="0">
            <a:spAutoFit/>
          </a:bodyPr>
          <a:lstStyle/>
          <a:p>
            <a:r>
              <a:rPr lang="en-MY" sz="1100" b="1" dirty="0">
                <a:solidFill>
                  <a:schemeClr val="bg1"/>
                </a:solidFill>
                <a:latin typeface="Courier New" panose="02070309020205020404" pitchFamily="49" charset="0"/>
                <a:cs typeface="Courier New" panose="02070309020205020404" pitchFamily="49" charset="0"/>
              </a:rPr>
              <a:t>[</a:t>
            </a:r>
            <a:r>
              <a:rPr lang="en-MY" sz="1100" b="1" dirty="0" err="1">
                <a:solidFill>
                  <a:schemeClr val="bg1"/>
                </a:solidFill>
                <a:latin typeface="Courier New" panose="02070309020205020404" pitchFamily="49" charset="0"/>
                <a:cs typeface="Courier New" panose="02070309020205020404" pitchFamily="49" charset="0"/>
              </a:rPr>
              <a:t>root@elk-stack</a:t>
            </a:r>
            <a:r>
              <a:rPr lang="en-MY" sz="1100" b="1" dirty="0">
                <a:solidFill>
                  <a:schemeClr val="bg1"/>
                </a:solidFill>
                <a:latin typeface="Courier New" panose="02070309020205020404" pitchFamily="49" charset="0"/>
                <a:cs typeface="Courier New" panose="02070309020205020404" pitchFamily="49" charset="0"/>
              </a:rPr>
              <a:t> ~]# curl -XGET ‘http://localhost:9200/_cat/</a:t>
            </a:r>
            <a:r>
              <a:rPr lang="en-MY" sz="1100" b="1" dirty="0" err="1">
                <a:solidFill>
                  <a:schemeClr val="bg1"/>
                </a:solidFill>
                <a:latin typeface="Courier New" panose="02070309020205020404" pitchFamily="49" charset="0"/>
                <a:cs typeface="Courier New" panose="02070309020205020404" pitchFamily="49" charset="0"/>
              </a:rPr>
              <a:t>indices?v</a:t>
            </a:r>
            <a:r>
              <a:rPr lang="en-MY" sz="1100" b="1" dirty="0">
                <a:solidFill>
                  <a:schemeClr val="bg1"/>
                </a:solidFill>
                <a:latin typeface="Courier New" panose="02070309020205020404" pitchFamily="49" charset="0"/>
                <a:cs typeface="Courier New" panose="02070309020205020404" pitchFamily="49" charset="0"/>
              </a:rPr>
              <a:t>’</a:t>
            </a:r>
          </a:p>
          <a:p>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health status index         </a:t>
            </a:r>
            <a:r>
              <a:rPr lang="en-MY" sz="1100" b="1" dirty="0" err="1">
                <a:solidFill>
                  <a:schemeClr val="bg1"/>
                </a:solidFill>
                <a:latin typeface="Courier New" panose="02070309020205020404" pitchFamily="49" charset="0"/>
                <a:cs typeface="Courier New" panose="02070309020205020404" pitchFamily="49" charset="0"/>
              </a:rPr>
              <a:t>uuid</a:t>
            </a:r>
            <a:r>
              <a:rPr lang="en-MY" sz="1100" b="1" dirty="0">
                <a:solidFill>
                  <a:schemeClr val="bg1"/>
                </a:solidFill>
                <a:latin typeface="Courier New" panose="02070309020205020404" pitchFamily="49" charset="0"/>
                <a:cs typeface="Courier New" panose="02070309020205020404" pitchFamily="49" charset="0"/>
              </a:rPr>
              <a:t>                   </a:t>
            </a:r>
            <a:r>
              <a:rPr lang="en-MY" sz="1100" b="1" dirty="0" err="1">
                <a:solidFill>
                  <a:schemeClr val="bg1"/>
                </a:solidFill>
                <a:latin typeface="Courier New" panose="02070309020205020404" pitchFamily="49" charset="0"/>
                <a:cs typeface="Courier New" panose="02070309020205020404" pitchFamily="49" charset="0"/>
              </a:rPr>
              <a:t>pri</a:t>
            </a:r>
            <a:r>
              <a:rPr lang="en-MY" sz="1100" b="1" dirty="0">
                <a:solidFill>
                  <a:schemeClr val="bg1"/>
                </a:solidFill>
                <a:latin typeface="Courier New" panose="02070309020205020404" pitchFamily="49" charset="0"/>
                <a:cs typeface="Courier New" panose="02070309020205020404" pitchFamily="49" charset="0"/>
              </a:rPr>
              <a:t> rep </a:t>
            </a:r>
            <a:r>
              <a:rPr lang="en-MY" sz="1100" b="1" dirty="0" err="1">
                <a:solidFill>
                  <a:schemeClr val="bg1"/>
                </a:solidFill>
                <a:latin typeface="Courier New" panose="02070309020205020404" pitchFamily="49" charset="0"/>
                <a:cs typeface="Courier New" panose="02070309020205020404" pitchFamily="49" charset="0"/>
              </a:rPr>
              <a:t>docs.count</a:t>
            </a:r>
            <a:r>
              <a:rPr lang="en-MY" sz="1100" b="1" dirty="0">
                <a:solidFill>
                  <a:schemeClr val="bg1"/>
                </a:solidFill>
                <a:latin typeface="Courier New" panose="02070309020205020404" pitchFamily="49" charset="0"/>
                <a:cs typeface="Courier New" panose="02070309020205020404" pitchFamily="49" charset="0"/>
              </a:rPr>
              <a:t> </a:t>
            </a:r>
            <a:r>
              <a:rPr lang="en-MY" sz="1100" b="1" dirty="0" err="1">
                <a:solidFill>
                  <a:schemeClr val="bg1"/>
                </a:solidFill>
                <a:latin typeface="Courier New" panose="02070309020205020404" pitchFamily="49" charset="0"/>
                <a:cs typeface="Courier New" panose="02070309020205020404" pitchFamily="49" charset="0"/>
              </a:rPr>
              <a:t>docs.deleted</a:t>
            </a:r>
            <a:r>
              <a:rPr lang="en-MY" sz="1100" b="1" dirty="0">
                <a:solidFill>
                  <a:schemeClr val="bg1"/>
                </a:solidFill>
                <a:latin typeface="Courier New" panose="02070309020205020404" pitchFamily="49" charset="0"/>
                <a:cs typeface="Courier New" panose="02070309020205020404" pitchFamily="49" charset="0"/>
              </a:rPr>
              <a:t> </a:t>
            </a:r>
            <a:r>
              <a:rPr lang="en-MY" sz="1100" b="1" dirty="0" err="1">
                <a:solidFill>
                  <a:schemeClr val="bg1"/>
                </a:solidFill>
                <a:latin typeface="Courier New" panose="02070309020205020404" pitchFamily="49" charset="0"/>
                <a:cs typeface="Courier New" panose="02070309020205020404" pitchFamily="49" charset="0"/>
              </a:rPr>
              <a:t>store.size</a:t>
            </a:r>
            <a:r>
              <a:rPr lang="en-MY" sz="1100" b="1" dirty="0">
                <a:solidFill>
                  <a:schemeClr val="bg1"/>
                </a:solidFill>
                <a:latin typeface="Courier New" panose="02070309020205020404" pitchFamily="49" charset="0"/>
                <a:cs typeface="Courier New" panose="02070309020205020404" pitchFamily="49" charset="0"/>
              </a:rPr>
              <a:t> </a:t>
            </a:r>
            <a:r>
              <a:rPr lang="en-MY" sz="1100" b="1" dirty="0" err="1">
                <a:solidFill>
                  <a:schemeClr val="bg1"/>
                </a:solidFill>
                <a:latin typeface="Courier New" panose="02070309020205020404" pitchFamily="49" charset="0"/>
                <a:cs typeface="Courier New" panose="02070309020205020404" pitchFamily="49" charset="0"/>
              </a:rPr>
              <a:t>pri.store.size</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stat-20180603 byH89tWFQSS_R9kS_QPGPw   5   1   54822544     0      6.9gb          </a:t>
            </a:r>
            <a:r>
              <a:rPr lang="en-MY" sz="1100" b="1" dirty="0" err="1">
                <a:solidFill>
                  <a:schemeClr val="bg1"/>
                </a:solidFill>
                <a:latin typeface="Courier New" panose="02070309020205020404" pitchFamily="49" charset="0"/>
                <a:cs typeface="Courier New" panose="02070309020205020404" pitchFamily="49" charset="0"/>
              </a:rPr>
              <a:t>6.9gb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stat-20180616 qZYSua4CQDa18GGMc8uiHQ   5   1   51830338     0      6.6gb          </a:t>
            </a:r>
            <a:r>
              <a:rPr lang="en-MY" sz="1100" b="1" dirty="0" err="1">
                <a:solidFill>
                  <a:schemeClr val="bg1"/>
                </a:solidFill>
                <a:latin typeface="Courier New" panose="02070309020205020404" pitchFamily="49" charset="0"/>
                <a:cs typeface="Courier New" panose="02070309020205020404" pitchFamily="49" charset="0"/>
              </a:rPr>
              <a:t>6.6gb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stat-20180604 PYdGUxX7SZ2aaFRV-ng4NQ   5   1   57828976     0      7.3gb          </a:t>
            </a:r>
            <a:r>
              <a:rPr lang="en-MY" sz="1100" b="1" dirty="0" err="1">
                <a:solidFill>
                  <a:schemeClr val="bg1"/>
                </a:solidFill>
                <a:latin typeface="Courier New" panose="02070309020205020404" pitchFamily="49" charset="0"/>
                <a:cs typeface="Courier New" panose="02070309020205020404" pitchFamily="49" charset="0"/>
              </a:rPr>
              <a:t>7.3gb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stat-20180630 FwrBuf6FQ-6SlyZhknATLQ   5   1   50014372     0      6.4gb          </a:t>
            </a:r>
            <a:r>
              <a:rPr lang="en-MY" sz="1100" b="1" dirty="0" err="1">
                <a:solidFill>
                  <a:schemeClr val="bg1"/>
                </a:solidFill>
                <a:latin typeface="Courier New" panose="02070309020205020404" pitchFamily="49" charset="0"/>
                <a:cs typeface="Courier New" panose="02070309020205020404" pitchFamily="49" charset="0"/>
              </a:rPr>
              <a:t>6.4gb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stat-20180618 _Nloca3jROCQ2vChWmDoGw   5   1   54976264     0        7gb            </a:t>
            </a:r>
            <a:r>
              <a:rPr lang="en-MY" sz="1100" b="1" dirty="0" err="1">
                <a:solidFill>
                  <a:schemeClr val="bg1"/>
                </a:solidFill>
                <a:latin typeface="Courier New" panose="02070309020205020404" pitchFamily="49" charset="0"/>
                <a:cs typeface="Courier New" panose="02070309020205020404" pitchFamily="49" charset="0"/>
              </a:rPr>
              <a:t>7gb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stat-20180526 </a:t>
            </a:r>
            <a:r>
              <a:rPr lang="en-MY" sz="1100" b="1" dirty="0" err="1">
                <a:solidFill>
                  <a:schemeClr val="bg1"/>
                </a:solidFill>
                <a:latin typeface="Courier New" panose="02070309020205020404" pitchFamily="49" charset="0"/>
                <a:cs typeface="Courier New" panose="02070309020205020404" pitchFamily="49" charset="0"/>
              </a:rPr>
              <a:t>ObGvcFbfTDuuk_MtZNlCQA</a:t>
            </a:r>
            <a:r>
              <a:rPr lang="en-MY" sz="1100" b="1" dirty="0">
                <a:solidFill>
                  <a:schemeClr val="bg1"/>
                </a:solidFill>
                <a:latin typeface="Courier New" panose="02070309020205020404" pitchFamily="49" charset="0"/>
                <a:cs typeface="Courier New" panose="02070309020205020404" pitchFamily="49" charset="0"/>
              </a:rPr>
              <a:t>   5   1   51836183     0      6.6gb          </a:t>
            </a:r>
            <a:r>
              <a:rPr lang="en-MY" sz="1100" b="1" dirty="0" err="1">
                <a:solidFill>
                  <a:schemeClr val="bg1"/>
                </a:solidFill>
                <a:latin typeface="Courier New" panose="02070309020205020404" pitchFamily="49" charset="0"/>
                <a:cs typeface="Courier New" panose="02070309020205020404" pitchFamily="49" charset="0"/>
              </a:rPr>
              <a:t>6.6gb</a:t>
            </a:r>
            <a:endParaRPr lang="en-MY" sz="1100" b="1" dirty="0">
              <a:solidFill>
                <a:schemeClr val="bg1"/>
              </a:solidFill>
              <a:latin typeface="Courier New" panose="02070309020205020404" pitchFamily="49" charset="0"/>
              <a:cs typeface="Courier New" panose="02070309020205020404" pitchFamily="49" charset="0"/>
            </a:endParaRPr>
          </a:p>
          <a:p>
            <a:r>
              <a:rPr lang="en-MY" sz="1100" b="1" dirty="0">
                <a:solidFill>
                  <a:schemeClr val="bg1"/>
                </a:solidFill>
                <a:latin typeface="Courier New" panose="02070309020205020404" pitchFamily="49" charset="0"/>
                <a:cs typeface="Courier New" panose="02070309020205020404" pitchFamily="49" charset="0"/>
              </a:rPr>
              <a:t>yellow open   stat-20180615 t_CxQoauRUiVRTaJRPz2eQ   5   1   55490519     0        7gb            </a:t>
            </a:r>
            <a:r>
              <a:rPr lang="en-MY" sz="1100" b="1" dirty="0" err="1">
                <a:solidFill>
                  <a:schemeClr val="bg1"/>
                </a:solidFill>
                <a:latin typeface="Courier New" panose="02070309020205020404" pitchFamily="49" charset="0"/>
                <a:cs typeface="Courier New" panose="02070309020205020404" pitchFamily="49" charset="0"/>
              </a:rPr>
              <a:t>7gb</a:t>
            </a:r>
            <a:endParaRPr lang="en-MY" sz="1100" b="1"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251520" y="2771636"/>
            <a:ext cx="8120999" cy="369332"/>
          </a:xfrm>
          <a:prstGeom prst="rect">
            <a:avLst/>
          </a:prstGeom>
        </p:spPr>
        <p:txBody>
          <a:bodyPr wrap="square">
            <a:spAutoFit/>
          </a:bodyPr>
          <a:lstStyle/>
          <a:p>
            <a:pPr marL="95250">
              <a:buSzPct val="60000"/>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To check what are the indexes available in the ElasticSearch:</a:t>
            </a:r>
          </a:p>
        </p:txBody>
      </p:sp>
      <p:pic>
        <p:nvPicPr>
          <p:cNvPr id="9" name="Picture 2" descr="Image result for ipdc solutions sdn bhd">
            <a:extLst>
              <a:ext uri="{FF2B5EF4-FFF2-40B4-BE49-F238E27FC236}">
                <a16:creationId xmlns:a16="http://schemas.microsoft.com/office/drawing/2014/main" id="{D15263E0-366E-4626-B359-40267590C9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72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itchFamily="34" charset="0"/>
              </a:rPr>
              <a:t>Logstash Installation</a:t>
            </a:r>
          </a:p>
        </p:txBody>
      </p:sp>
      <p:sp>
        <p:nvSpPr>
          <p:cNvPr id="8" name="Rectangle 7"/>
          <p:cNvSpPr/>
          <p:nvPr/>
        </p:nvSpPr>
        <p:spPr>
          <a:xfrm>
            <a:off x="267425" y="1209526"/>
            <a:ext cx="8265015" cy="646331"/>
          </a:xfrm>
          <a:prstGeom prst="rect">
            <a:avLst/>
          </a:prstGeom>
        </p:spPr>
        <p:txBody>
          <a:bodyPr wrap="square">
            <a:spAutoFit/>
          </a:bodyPr>
          <a:lstStyle/>
          <a:p>
            <a:pPr marL="95250">
              <a:buSzPct val="60000"/>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Logstash</a:t>
            </a: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is one of the softwares inside the ELK stack. The main objective for this software is to convert NetFlow data into ElasticSearch acceptable format.</a:t>
            </a:r>
          </a:p>
        </p:txBody>
      </p:sp>
      <p:pic>
        <p:nvPicPr>
          <p:cNvPr id="4" name="Picture 3">
            <a:extLst>
              <a:ext uri="{FF2B5EF4-FFF2-40B4-BE49-F238E27FC236}">
                <a16:creationId xmlns:a16="http://schemas.microsoft.com/office/drawing/2014/main" id="{255DB3D3-1D51-48F4-8909-408EB35B5F69}"/>
              </a:ext>
            </a:extLst>
          </p:cNvPr>
          <p:cNvPicPr>
            <a:picLocks noChangeAspect="1"/>
          </p:cNvPicPr>
          <p:nvPr/>
        </p:nvPicPr>
        <p:blipFill>
          <a:blip r:embed="rId2"/>
          <a:stretch>
            <a:fillRect/>
          </a:stretch>
        </p:blipFill>
        <p:spPr>
          <a:xfrm>
            <a:off x="343475" y="1921475"/>
            <a:ext cx="6857105" cy="4896630"/>
          </a:xfrm>
          <a:prstGeom prst="rect">
            <a:avLst/>
          </a:prstGeom>
        </p:spPr>
      </p:pic>
      <p:pic>
        <p:nvPicPr>
          <p:cNvPr id="9" name="Picture 2" descr="Image result for ipdc solutions sdn bhd">
            <a:extLst>
              <a:ext uri="{FF2B5EF4-FFF2-40B4-BE49-F238E27FC236}">
                <a16:creationId xmlns:a16="http://schemas.microsoft.com/office/drawing/2014/main" id="{7C39DA77-8912-456A-9FC8-6BEAFB1426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9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Configure Logstash to decode NetFlow</a:t>
            </a:r>
          </a:p>
        </p:txBody>
      </p:sp>
      <p:sp>
        <p:nvSpPr>
          <p:cNvPr id="8" name="TextBox 7"/>
          <p:cNvSpPr txBox="1"/>
          <p:nvPr/>
        </p:nvSpPr>
        <p:spPr>
          <a:xfrm>
            <a:off x="459380" y="1556792"/>
            <a:ext cx="8504113" cy="1169551"/>
          </a:xfrm>
          <a:prstGeom prst="rect">
            <a:avLst/>
          </a:prstGeom>
          <a:solidFill>
            <a:schemeClr val="tx1"/>
          </a:solidFill>
        </p:spPr>
        <p:txBody>
          <a:bodyPr wrap="square" rtlCol="0">
            <a:spAutoFit/>
          </a:bodyPr>
          <a:lstStyle/>
          <a:p>
            <a:endParaRPr lang="en-MY" sz="1000" b="1" dirty="0">
              <a:solidFill>
                <a:schemeClr val="bg1"/>
              </a:solidFill>
              <a:latin typeface="Courier New" panose="02070309020205020404" pitchFamily="49" charset="0"/>
              <a:cs typeface="Courier New" panose="02070309020205020404" pitchFamily="49" charset="0"/>
            </a:endParaRPr>
          </a:p>
          <a:p>
            <a:r>
              <a:rPr lang="en-MY" sz="1000" b="1" dirty="0">
                <a:solidFill>
                  <a:schemeClr val="bg1"/>
                </a:solidFill>
                <a:latin typeface="Courier New" panose="02070309020205020404" pitchFamily="49" charset="0"/>
                <a:cs typeface="Courier New" panose="02070309020205020404" pitchFamily="49" charset="0"/>
              </a:rPr>
              <a:t>LS_HOME/bin/</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-plugin install </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-codec-</a:t>
            </a:r>
            <a:r>
              <a:rPr lang="en-MY" sz="1000" b="1" dirty="0" err="1">
                <a:solidFill>
                  <a:schemeClr val="bg1"/>
                </a:solidFill>
                <a:latin typeface="Courier New" panose="02070309020205020404" pitchFamily="49" charset="0"/>
                <a:cs typeface="Courier New" panose="02070309020205020404" pitchFamily="49" charset="0"/>
              </a:rPr>
              <a:t>sflow</a:t>
            </a:r>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LS_HOME/bin/</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-plugin update </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-codec-</a:t>
            </a:r>
            <a:r>
              <a:rPr lang="en-MY" sz="1000" b="1" dirty="0" err="1">
                <a:solidFill>
                  <a:schemeClr val="bg1"/>
                </a:solidFill>
                <a:latin typeface="Courier New" panose="02070309020205020404" pitchFamily="49" charset="0"/>
                <a:cs typeface="Courier New" panose="02070309020205020404" pitchFamily="49" charset="0"/>
              </a:rPr>
              <a:t>netflow</a:t>
            </a:r>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LS_HOME/bin/</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-plugin update </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-input-</a:t>
            </a:r>
            <a:r>
              <a:rPr lang="en-MY" sz="1000" b="1" dirty="0" err="1">
                <a:solidFill>
                  <a:schemeClr val="bg1"/>
                </a:solidFill>
                <a:latin typeface="Courier New" panose="02070309020205020404" pitchFamily="49" charset="0"/>
                <a:cs typeface="Courier New" panose="02070309020205020404" pitchFamily="49" charset="0"/>
              </a:rPr>
              <a:t>udp</a:t>
            </a:r>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LS_HOME/bin/</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-plugin update </a:t>
            </a:r>
            <a:r>
              <a:rPr lang="en-MY" sz="1000" b="1" dirty="0" err="1">
                <a:solidFill>
                  <a:schemeClr val="bg1"/>
                </a:solidFill>
                <a:latin typeface="Courier New" panose="02070309020205020404" pitchFamily="49" charset="0"/>
                <a:cs typeface="Courier New" panose="02070309020205020404" pitchFamily="49" charset="0"/>
              </a:rPr>
              <a:t>logstash</a:t>
            </a:r>
            <a:r>
              <a:rPr lang="en-MY" sz="1000" b="1" dirty="0">
                <a:solidFill>
                  <a:schemeClr val="bg1"/>
                </a:solidFill>
                <a:latin typeface="Courier New" panose="02070309020205020404" pitchFamily="49" charset="0"/>
                <a:cs typeface="Courier New" panose="02070309020205020404" pitchFamily="49" charset="0"/>
              </a:rPr>
              <a:t>-filter-</a:t>
            </a:r>
            <a:r>
              <a:rPr lang="en-MY" sz="1000" b="1" dirty="0" err="1">
                <a:solidFill>
                  <a:schemeClr val="bg1"/>
                </a:solidFill>
                <a:latin typeface="Courier New" panose="02070309020205020404" pitchFamily="49" charset="0"/>
                <a:cs typeface="Courier New" panose="02070309020205020404" pitchFamily="49" charset="0"/>
              </a:rPr>
              <a:t>dns</a:t>
            </a:r>
            <a:endParaRPr lang="en-MY" sz="1000" b="1" dirty="0">
              <a:solidFill>
                <a:schemeClr val="bg1"/>
              </a:solidFill>
              <a:latin typeface="Courier New" panose="02070309020205020404" pitchFamily="49" charset="0"/>
              <a:cs typeface="Courier New" panose="02070309020205020404" pitchFamily="49" charset="0"/>
            </a:endParaRPr>
          </a:p>
          <a:p>
            <a:endParaRPr lang="en-US" sz="1000" b="1" dirty="0">
              <a:solidFill>
                <a:schemeClr val="bg1"/>
              </a:solidFill>
              <a:latin typeface="Courier New" panose="02070309020205020404" pitchFamily="49" charset="0"/>
              <a:cs typeface="Courier New" panose="02070309020205020404" pitchFamily="49" charset="0"/>
            </a:endParaRPr>
          </a:p>
          <a:p>
            <a:endParaRPr lang="en-MY" sz="1000" b="1" dirty="0">
              <a:solidFill>
                <a:schemeClr val="bg1"/>
              </a:solidFill>
              <a:latin typeface="Courier New" panose="02070309020205020404" pitchFamily="49" charset="0"/>
              <a:cs typeface="Courier New" panose="02070309020205020404" pitchFamily="49" charset="0"/>
            </a:endParaRPr>
          </a:p>
        </p:txBody>
      </p:sp>
      <p:sp>
        <p:nvSpPr>
          <p:cNvPr id="9" name="TextBox 8"/>
          <p:cNvSpPr txBox="1"/>
          <p:nvPr/>
        </p:nvSpPr>
        <p:spPr>
          <a:xfrm>
            <a:off x="448531" y="3501008"/>
            <a:ext cx="8504113" cy="2554545"/>
          </a:xfrm>
          <a:prstGeom prst="rect">
            <a:avLst/>
          </a:prstGeom>
          <a:solidFill>
            <a:schemeClr val="tx1"/>
          </a:solidFill>
        </p:spPr>
        <p:txBody>
          <a:bodyPr wrap="square" rtlCol="0">
            <a:spAutoFit/>
          </a:bodyPr>
          <a:lstStyle/>
          <a:p>
            <a:endParaRPr lang="en-MY" sz="1000" b="1" dirty="0">
              <a:solidFill>
                <a:schemeClr val="bg1"/>
              </a:solidFill>
              <a:latin typeface="Courier New" panose="02070309020205020404" pitchFamily="49" charset="0"/>
              <a:cs typeface="Courier New" panose="02070309020205020404" pitchFamily="49" charset="0"/>
            </a:endParaRPr>
          </a:p>
          <a:p>
            <a:r>
              <a:rPr lang="en-MY" sz="1000" b="1" dirty="0">
                <a:solidFill>
                  <a:schemeClr val="bg1"/>
                </a:solidFill>
                <a:latin typeface="Courier New" panose="02070309020205020404" pitchFamily="49" charset="0"/>
                <a:cs typeface="Courier New" panose="02070309020205020404" pitchFamily="49" charset="0"/>
              </a:rPr>
              <a:t>input {</a:t>
            </a:r>
          </a:p>
          <a:p>
            <a:r>
              <a:rPr lang="en-MY" sz="1000" b="1" dirty="0">
                <a:solidFill>
                  <a:schemeClr val="bg1"/>
                </a:solidFill>
                <a:latin typeface="Courier New" panose="02070309020205020404" pitchFamily="49" charset="0"/>
                <a:cs typeface="Courier New" panose="02070309020205020404" pitchFamily="49" charset="0"/>
              </a:rPr>
              <a:t>  </a:t>
            </a:r>
            <a:r>
              <a:rPr lang="en-MY" sz="1000" b="1" dirty="0" err="1">
                <a:solidFill>
                  <a:schemeClr val="bg1"/>
                </a:solidFill>
                <a:latin typeface="Courier New" panose="02070309020205020404" pitchFamily="49" charset="0"/>
                <a:cs typeface="Courier New" panose="02070309020205020404" pitchFamily="49" charset="0"/>
              </a:rPr>
              <a:t>udp</a:t>
            </a:r>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    port =&gt; 2055</a:t>
            </a:r>
          </a:p>
          <a:p>
            <a:r>
              <a:rPr lang="en-MY" sz="1000" b="1" dirty="0">
                <a:solidFill>
                  <a:schemeClr val="bg1"/>
                </a:solidFill>
                <a:latin typeface="Courier New" panose="02070309020205020404" pitchFamily="49" charset="0"/>
                <a:cs typeface="Courier New" panose="02070309020205020404" pitchFamily="49" charset="0"/>
              </a:rPr>
              <a:t>    codec =&gt; </a:t>
            </a:r>
            <a:r>
              <a:rPr lang="en-MY" sz="1000" b="1" dirty="0" err="1">
                <a:solidFill>
                  <a:schemeClr val="bg1"/>
                </a:solidFill>
                <a:latin typeface="Courier New" panose="02070309020205020404" pitchFamily="49" charset="0"/>
                <a:cs typeface="Courier New" panose="02070309020205020404" pitchFamily="49" charset="0"/>
              </a:rPr>
              <a:t>netflow</a:t>
            </a:r>
            <a:endParaRPr lang="en-MY" sz="1000" b="1" dirty="0">
              <a:solidFill>
                <a:schemeClr val="bg1"/>
              </a:solidFill>
              <a:latin typeface="Courier New" panose="02070309020205020404" pitchFamily="49" charset="0"/>
              <a:cs typeface="Courier New" panose="02070309020205020404" pitchFamily="49" charset="0"/>
            </a:endParaRPr>
          </a:p>
          <a:p>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a:t>
            </a:r>
          </a:p>
          <a:p>
            <a:endParaRPr lang="en-MY" sz="1000" b="1" dirty="0">
              <a:solidFill>
                <a:schemeClr val="bg1"/>
              </a:solidFill>
              <a:latin typeface="Courier New" panose="02070309020205020404" pitchFamily="49" charset="0"/>
              <a:cs typeface="Courier New" panose="02070309020205020404" pitchFamily="49" charset="0"/>
            </a:endParaRPr>
          </a:p>
          <a:p>
            <a:r>
              <a:rPr lang="en-MY" sz="1000" b="1" dirty="0">
                <a:solidFill>
                  <a:schemeClr val="bg1"/>
                </a:solidFill>
                <a:latin typeface="Courier New" panose="02070309020205020404" pitchFamily="49" charset="0"/>
                <a:cs typeface="Courier New" panose="02070309020205020404" pitchFamily="49" charset="0"/>
              </a:rPr>
              <a:t>output {</a:t>
            </a:r>
          </a:p>
          <a:p>
            <a:r>
              <a:rPr lang="en-MY" sz="1000" b="1" dirty="0">
                <a:solidFill>
                  <a:schemeClr val="bg1"/>
                </a:solidFill>
                <a:latin typeface="Courier New" panose="02070309020205020404" pitchFamily="49" charset="0"/>
                <a:cs typeface="Courier New" panose="02070309020205020404" pitchFamily="49" charset="0"/>
              </a:rPr>
              <a:t>  elasticsearch {</a:t>
            </a:r>
          </a:p>
          <a:p>
            <a:r>
              <a:rPr lang="en-MY" sz="1000" b="1" dirty="0">
                <a:solidFill>
                  <a:schemeClr val="bg1"/>
                </a:solidFill>
                <a:latin typeface="Courier New" panose="02070309020205020404" pitchFamily="49" charset="0"/>
                <a:cs typeface="Courier New" panose="02070309020205020404" pitchFamily="49" charset="0"/>
              </a:rPr>
              <a:t>    protocol =&gt; "http"</a:t>
            </a:r>
          </a:p>
          <a:p>
            <a:r>
              <a:rPr lang="en-MY" sz="1000" b="1" dirty="0">
                <a:solidFill>
                  <a:schemeClr val="bg1"/>
                </a:solidFill>
                <a:latin typeface="Courier New" panose="02070309020205020404" pitchFamily="49" charset="0"/>
                <a:cs typeface="Courier New" panose="02070309020205020404" pitchFamily="49" charset="0"/>
              </a:rPr>
              <a:t>    host =&gt; "127.0.0.1"</a:t>
            </a:r>
          </a:p>
          <a:p>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  </a:t>
            </a:r>
            <a:r>
              <a:rPr lang="en-MY" sz="1000" b="1" dirty="0" err="1">
                <a:solidFill>
                  <a:schemeClr val="bg1"/>
                </a:solidFill>
                <a:latin typeface="Courier New" panose="02070309020205020404" pitchFamily="49" charset="0"/>
                <a:cs typeface="Courier New" panose="02070309020205020404" pitchFamily="49" charset="0"/>
              </a:rPr>
              <a:t>stdout</a:t>
            </a:r>
            <a:r>
              <a:rPr lang="en-MY" sz="1000" b="1" dirty="0">
                <a:solidFill>
                  <a:schemeClr val="bg1"/>
                </a:solidFill>
                <a:latin typeface="Courier New" panose="02070309020205020404" pitchFamily="49" charset="0"/>
                <a:cs typeface="Courier New" panose="02070309020205020404" pitchFamily="49" charset="0"/>
              </a:rPr>
              <a:t> { codec =&gt; </a:t>
            </a:r>
            <a:r>
              <a:rPr lang="en-MY" sz="1000" b="1" dirty="0" err="1">
                <a:solidFill>
                  <a:schemeClr val="bg1"/>
                </a:solidFill>
                <a:latin typeface="Courier New" panose="02070309020205020404" pitchFamily="49" charset="0"/>
                <a:cs typeface="Courier New" panose="02070309020205020404" pitchFamily="49" charset="0"/>
              </a:rPr>
              <a:t>rubydebug</a:t>
            </a:r>
            <a:r>
              <a:rPr lang="en-MY" sz="1000" b="1" dirty="0">
                <a:solidFill>
                  <a:schemeClr val="bg1"/>
                </a:solidFill>
                <a:latin typeface="Courier New" panose="02070309020205020404" pitchFamily="49" charset="0"/>
                <a:cs typeface="Courier New" panose="02070309020205020404" pitchFamily="49" charset="0"/>
              </a:rPr>
              <a:t>  }</a:t>
            </a:r>
          </a:p>
          <a:p>
            <a:r>
              <a:rPr lang="en-MY" sz="1000" b="1" dirty="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endParaRPr lang="en-MY" sz="10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321771" y="2915652"/>
            <a:ext cx="8120999" cy="369332"/>
          </a:xfrm>
          <a:prstGeom prst="rect">
            <a:avLst/>
          </a:prstGeom>
        </p:spPr>
        <p:txBody>
          <a:bodyPr wrap="square">
            <a:spAutoFit/>
          </a:bodyPr>
          <a:lstStyle/>
          <a:p>
            <a:pPr marL="95250">
              <a:buSzPct val="60000"/>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Create a netflow.conf /etc/logstash/</a:t>
            </a:r>
          </a:p>
        </p:txBody>
      </p:sp>
      <p:sp>
        <p:nvSpPr>
          <p:cNvPr id="10" name="Rectangle 9">
            <a:extLst>
              <a:ext uri="{FF2B5EF4-FFF2-40B4-BE49-F238E27FC236}">
                <a16:creationId xmlns:a16="http://schemas.microsoft.com/office/drawing/2014/main" id="{03B65C74-98A2-4F5B-96BE-4694E8BDF7D3}"/>
              </a:ext>
            </a:extLst>
          </p:cNvPr>
          <p:cNvSpPr/>
          <p:nvPr/>
        </p:nvSpPr>
        <p:spPr>
          <a:xfrm>
            <a:off x="339433" y="6165304"/>
            <a:ext cx="8120999" cy="523220"/>
          </a:xfrm>
          <a:prstGeom prst="rect">
            <a:avLst/>
          </a:prstGeom>
        </p:spPr>
        <p:txBody>
          <a:bodyPr wrap="square">
            <a:spAutoFit/>
          </a:bodyPr>
          <a:lstStyle/>
          <a:p>
            <a:pPr marL="95250">
              <a:buSzPct val="60000"/>
            </a:pPr>
            <a:r>
              <a:rPr lang="en-US" sz="1400"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Complete instruction: https://www.elastic.co/guide/en/logstash/current/plugins-codecs-netflow.html</a:t>
            </a:r>
          </a:p>
        </p:txBody>
      </p:sp>
      <p:pic>
        <p:nvPicPr>
          <p:cNvPr id="12" name="Picture 2" descr="Image result for ipdc solutions sdn bhd">
            <a:extLst>
              <a:ext uri="{FF2B5EF4-FFF2-40B4-BE49-F238E27FC236}">
                <a16:creationId xmlns:a16="http://schemas.microsoft.com/office/drawing/2014/main" id="{85FBDCE1-D453-41E7-8731-1A950E926D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6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Kibana Installation</a:t>
            </a:r>
          </a:p>
        </p:txBody>
      </p:sp>
      <p:sp>
        <p:nvSpPr>
          <p:cNvPr id="8" name="Rectangle 7"/>
          <p:cNvSpPr/>
          <p:nvPr/>
        </p:nvSpPr>
        <p:spPr>
          <a:xfrm>
            <a:off x="267425" y="1209526"/>
            <a:ext cx="8265015" cy="830997"/>
          </a:xfrm>
          <a:prstGeom prst="rect">
            <a:avLst/>
          </a:prstGeom>
        </p:spPr>
        <p:txBody>
          <a:bodyPr wrap="square">
            <a:spAutoFit/>
          </a:bodyPr>
          <a:lstStyle/>
          <a:p>
            <a:pPr marL="95250">
              <a:buSzPct val="60000"/>
            </a:pPr>
            <a:r>
              <a:rPr lang="en-US" sz="1600"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Kibana </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is one of the GUI tools that helps retrieve data from ElasticSearch. It can also come with the graphing capability to manipulate the Doc in ElasticSearch to be something more meaningful to system engineers.</a:t>
            </a:r>
          </a:p>
        </p:txBody>
      </p:sp>
      <p:pic>
        <p:nvPicPr>
          <p:cNvPr id="5" name="Picture 4">
            <a:extLst>
              <a:ext uri="{FF2B5EF4-FFF2-40B4-BE49-F238E27FC236}">
                <a16:creationId xmlns:a16="http://schemas.microsoft.com/office/drawing/2014/main" id="{2F129960-AC19-4C15-A0F7-586047B040AF}"/>
              </a:ext>
            </a:extLst>
          </p:cNvPr>
          <p:cNvPicPr>
            <a:picLocks noChangeAspect="1"/>
          </p:cNvPicPr>
          <p:nvPr/>
        </p:nvPicPr>
        <p:blipFill>
          <a:blip r:embed="rId2"/>
          <a:stretch>
            <a:fillRect/>
          </a:stretch>
        </p:blipFill>
        <p:spPr>
          <a:xfrm>
            <a:off x="390995" y="2225897"/>
            <a:ext cx="7133333" cy="3580952"/>
          </a:xfrm>
          <a:prstGeom prst="rect">
            <a:avLst/>
          </a:prstGeom>
        </p:spPr>
      </p:pic>
      <p:sp>
        <p:nvSpPr>
          <p:cNvPr id="10" name="Rectangle 9">
            <a:extLst>
              <a:ext uri="{FF2B5EF4-FFF2-40B4-BE49-F238E27FC236}">
                <a16:creationId xmlns:a16="http://schemas.microsoft.com/office/drawing/2014/main" id="{536D3460-7B5E-4E06-86FA-525F57526526}"/>
              </a:ext>
            </a:extLst>
          </p:cNvPr>
          <p:cNvSpPr/>
          <p:nvPr/>
        </p:nvSpPr>
        <p:spPr>
          <a:xfrm>
            <a:off x="569357" y="5992223"/>
            <a:ext cx="6954971" cy="338554"/>
          </a:xfrm>
          <a:prstGeom prst="rect">
            <a:avLst/>
          </a:prstGeom>
          <a:solidFill>
            <a:schemeClr val="tx1"/>
          </a:solidFill>
        </p:spPr>
        <p:txBody>
          <a:bodyPr wrap="square">
            <a:spAutoFit/>
          </a:bodyPr>
          <a:lstStyle/>
          <a:p>
            <a:r>
              <a:rPr lang="pt-BR" sz="1600" b="1" dirty="0">
                <a:solidFill>
                  <a:schemeClr val="bg1"/>
                </a:solidFill>
                <a:latin typeface="Courier New" panose="02070309020205020404" pitchFamily="49" charset="0"/>
                <a:cs typeface="Courier New" panose="02070309020205020404" pitchFamily="49" charset="0"/>
              </a:rPr>
              <a:t>sudo yum install kibana </a:t>
            </a:r>
            <a:endParaRPr lang="en-MY" sz="1600" b="1" dirty="0">
              <a:solidFill>
                <a:schemeClr val="bg1"/>
              </a:solidFill>
              <a:latin typeface="Courier New" panose="02070309020205020404" pitchFamily="49" charset="0"/>
              <a:cs typeface="Courier New" panose="02070309020205020404" pitchFamily="49" charset="0"/>
            </a:endParaRPr>
          </a:p>
        </p:txBody>
      </p:sp>
      <p:pic>
        <p:nvPicPr>
          <p:cNvPr id="11" name="Picture 2" descr="Image result for ipdc solutions sdn bhd">
            <a:extLst>
              <a:ext uri="{FF2B5EF4-FFF2-40B4-BE49-F238E27FC236}">
                <a16:creationId xmlns:a16="http://schemas.microsoft.com/office/drawing/2014/main" id="{6CD7382A-039A-4F8C-A0A1-4A44F823CC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9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Kibana Configuration</a:t>
            </a:r>
          </a:p>
        </p:txBody>
      </p:sp>
      <p:pic>
        <p:nvPicPr>
          <p:cNvPr id="16386" name="Picture 2" descr="C:\Users\admin\AppData\Local\Temp\SNAGHTML155f1e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52" y="2770367"/>
            <a:ext cx="6726984" cy="35389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1452" y="2318683"/>
            <a:ext cx="6726984" cy="246221"/>
          </a:xfrm>
          <a:prstGeom prst="rect">
            <a:avLst/>
          </a:prstGeom>
          <a:solidFill>
            <a:schemeClr val="tx1"/>
          </a:solidFill>
        </p:spPr>
        <p:txBody>
          <a:bodyPr wrap="square" rtlCol="0">
            <a:spAutoFit/>
          </a:bodyPr>
          <a:lstStyle/>
          <a:p>
            <a:r>
              <a:rPr lang="en-US" sz="1000" b="1" dirty="0">
                <a:solidFill>
                  <a:schemeClr val="bg1"/>
                </a:solidFill>
                <a:latin typeface="Arial" pitchFamily="34" charset="0"/>
                <a:cs typeface="Arial" pitchFamily="34" charset="0"/>
              </a:rPr>
              <a:t>vi /</a:t>
            </a:r>
            <a:r>
              <a:rPr lang="en-US" sz="1000" b="1" dirty="0" err="1">
                <a:solidFill>
                  <a:schemeClr val="bg1"/>
                </a:solidFill>
                <a:latin typeface="Arial" pitchFamily="34" charset="0"/>
                <a:cs typeface="Arial" pitchFamily="34" charset="0"/>
              </a:rPr>
              <a:t>etc</a:t>
            </a:r>
            <a:r>
              <a:rPr lang="en-US" sz="1000" b="1" dirty="0">
                <a:solidFill>
                  <a:schemeClr val="bg1"/>
                </a:solidFill>
                <a:latin typeface="Arial" pitchFamily="34" charset="0"/>
                <a:cs typeface="Arial" pitchFamily="34" charset="0"/>
              </a:rPr>
              <a:t>/</a:t>
            </a:r>
            <a:r>
              <a:rPr lang="en-US" sz="1000" b="1" dirty="0" err="1">
                <a:solidFill>
                  <a:schemeClr val="bg1"/>
                </a:solidFill>
                <a:latin typeface="Arial" pitchFamily="34" charset="0"/>
                <a:cs typeface="Arial" pitchFamily="34" charset="0"/>
              </a:rPr>
              <a:t>kibana</a:t>
            </a:r>
            <a:r>
              <a:rPr lang="en-US" sz="1000" b="1" dirty="0">
                <a:solidFill>
                  <a:schemeClr val="bg1"/>
                </a:solidFill>
                <a:latin typeface="Arial" pitchFamily="34" charset="0"/>
                <a:cs typeface="Arial" pitchFamily="34" charset="0"/>
              </a:rPr>
              <a:t>/</a:t>
            </a:r>
            <a:r>
              <a:rPr lang="en-US" sz="1000" b="1" dirty="0" err="1">
                <a:solidFill>
                  <a:schemeClr val="bg1"/>
                </a:solidFill>
                <a:latin typeface="Arial" pitchFamily="34" charset="0"/>
                <a:cs typeface="Arial" pitchFamily="34" charset="0"/>
              </a:rPr>
              <a:t>kibana.yml</a:t>
            </a:r>
            <a:endParaRPr lang="en-MY" sz="1000" b="1" dirty="0">
              <a:solidFill>
                <a:schemeClr val="bg1"/>
              </a:solidFill>
              <a:latin typeface="Arial" pitchFamily="34" charset="0"/>
              <a:cs typeface="Arial" pitchFamily="34" charset="0"/>
            </a:endParaRPr>
          </a:p>
        </p:txBody>
      </p:sp>
      <p:sp>
        <p:nvSpPr>
          <p:cNvPr id="10" name="Rectangle 9"/>
          <p:cNvSpPr/>
          <p:nvPr/>
        </p:nvSpPr>
        <p:spPr>
          <a:xfrm>
            <a:off x="267425" y="1209526"/>
            <a:ext cx="8265015" cy="923330"/>
          </a:xfrm>
          <a:prstGeom prst="rect">
            <a:avLst/>
          </a:prstGeom>
        </p:spPr>
        <p:txBody>
          <a:bodyPr wrap="square">
            <a:spAutoFit/>
          </a:bodyPr>
          <a:lstStyle/>
          <a:p>
            <a:pPr marL="95250">
              <a:buSzPct val="60000"/>
            </a:pPr>
            <a:r>
              <a:rPr lang="en-US" b="1"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Kibana</a:t>
            </a: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does not listen to any IP besides 127.0.0.1;</a:t>
            </a:r>
          </a:p>
          <a:p>
            <a:pPr marL="95250">
              <a:buSzPct val="60000"/>
            </a:pP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you will need to update the configuration file to make the Kibana accessible from outside the host.</a:t>
            </a:r>
          </a:p>
        </p:txBody>
      </p:sp>
      <p:pic>
        <p:nvPicPr>
          <p:cNvPr id="11" name="Picture 2" descr="Image result for ipdc solutions sdn bhd">
            <a:extLst>
              <a:ext uri="{FF2B5EF4-FFF2-40B4-BE49-F238E27FC236}">
                <a16:creationId xmlns:a16="http://schemas.microsoft.com/office/drawing/2014/main" id="{1FC6337D-26C7-4BAB-9537-06FE3423E3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16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71" y="2348880"/>
            <a:ext cx="8214446"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76277" y="550421"/>
            <a:ext cx="5275843" cy="954107"/>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A quick look on the data stored in ElasticSearch </a:t>
            </a:r>
          </a:p>
        </p:txBody>
      </p:sp>
      <p:sp>
        <p:nvSpPr>
          <p:cNvPr id="10" name="Rectangle 9"/>
          <p:cNvSpPr/>
          <p:nvPr/>
        </p:nvSpPr>
        <p:spPr>
          <a:xfrm>
            <a:off x="267425" y="1484784"/>
            <a:ext cx="5888751" cy="646331"/>
          </a:xfrm>
          <a:prstGeom prst="rect">
            <a:avLst/>
          </a:prstGeom>
        </p:spPr>
        <p:txBody>
          <a:bodyPr wrap="square">
            <a:spAutoFit/>
          </a:bodyPr>
          <a:lstStyle/>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If the data </a:t>
            </a: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is successfully collected by Logstash</a:t>
            </a:r>
            <a:r>
              <a:rPr lang="en-US"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this is what will be shown in Kibana:</a:t>
            </a:r>
          </a:p>
        </p:txBody>
      </p:sp>
      <p:pic>
        <p:nvPicPr>
          <p:cNvPr id="8" name="Picture 2" descr="Image result for ipdc solutions sdn bhd">
            <a:extLst>
              <a:ext uri="{FF2B5EF4-FFF2-40B4-BE49-F238E27FC236}">
                <a16:creationId xmlns:a16="http://schemas.microsoft.com/office/drawing/2014/main" id="{68DB7A48-0C21-4132-872C-357D4D68E1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43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3026"/>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sp>
        <p:nvSpPr>
          <p:cNvPr id="6" name="Rectangle 5"/>
          <p:cNvSpPr/>
          <p:nvPr/>
        </p:nvSpPr>
        <p:spPr>
          <a:xfrm>
            <a:off x="6821" y="1988840"/>
            <a:ext cx="9137179" cy="1200329"/>
          </a:xfrm>
          <a:prstGeom prst="rect">
            <a:avLst/>
          </a:prstGeom>
        </p:spPr>
        <p:txBody>
          <a:bodyPr wrap="square">
            <a:spAutoFit/>
          </a:bodyPr>
          <a:lstStyle/>
          <a:p>
            <a:pPr algn="ctr"/>
            <a:r>
              <a:rPr lang="en-US" sz="3600" dirty="0">
                <a:solidFill>
                  <a:schemeClr val="bg1"/>
                </a:solidFill>
                <a:latin typeface="Arial" pitchFamily="34" charset="0"/>
                <a:ea typeface="Open Sans" panose="020B0606030504020204" pitchFamily="34" charset="0"/>
                <a:cs typeface="Arial" pitchFamily="34" charset="0"/>
              </a:rPr>
              <a:t>How to query ElasticSearch</a:t>
            </a:r>
          </a:p>
          <a:p>
            <a:pPr algn="ctr"/>
            <a:r>
              <a:rPr lang="en-US" sz="3600" b="1" dirty="0">
                <a:solidFill>
                  <a:schemeClr val="bg1"/>
                </a:solidFill>
                <a:latin typeface="Arial" pitchFamily="34" charset="0"/>
                <a:ea typeface="Open Sans" panose="020B0606030504020204" pitchFamily="34" charset="0"/>
                <a:cs typeface="Arial" pitchFamily="34" charset="0"/>
              </a:rPr>
              <a:t>for top 10 IP talkers?</a:t>
            </a:r>
            <a:endParaRPr lang="en-GB" sz="36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4112407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6064225" cy="954107"/>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ElasticSearch has it’s own Query Language called Query DSL</a:t>
            </a:r>
          </a:p>
        </p:txBody>
      </p:sp>
      <p:sp>
        <p:nvSpPr>
          <p:cNvPr id="8" name="Rectangle 7"/>
          <p:cNvSpPr/>
          <p:nvPr/>
        </p:nvSpPr>
        <p:spPr>
          <a:xfrm>
            <a:off x="267425" y="1556792"/>
            <a:ext cx="8697063" cy="646331"/>
          </a:xfrm>
          <a:prstGeom prst="rect">
            <a:avLst/>
          </a:prstGeom>
        </p:spPr>
        <p:txBody>
          <a:bodyPr wrap="square">
            <a:spAutoFit/>
          </a:bodyPr>
          <a:lstStyle/>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Here is a sample query command for the IP range 103.64.13.0/24 at the specific time period. </a:t>
            </a:r>
            <a:r>
              <a:rPr lang="en-US"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(formatted in epoch milliseconds)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69" y="2228523"/>
            <a:ext cx="7095457" cy="4376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ipdc solutions sdn bhd">
            <a:extLst>
              <a:ext uri="{FF2B5EF4-FFF2-40B4-BE49-F238E27FC236}">
                <a16:creationId xmlns:a16="http://schemas.microsoft.com/office/drawing/2014/main" id="{1CD9F75A-7DBB-4F0D-9634-A41D01950B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12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1412776"/>
            <a:ext cx="6064225" cy="2185214"/>
          </a:xfrm>
          <a:prstGeom prst="rect">
            <a:avLst/>
          </a:prstGeom>
        </p:spPr>
        <p:txBody>
          <a:bodyPr wrap="square">
            <a:spAutoFit/>
          </a:bodyPr>
          <a:lstStyle/>
          <a:p>
            <a:pPr lvl="0"/>
            <a:r>
              <a:rPr lang="en-US" sz="4000" b="1" dirty="0">
                <a:solidFill>
                  <a:schemeClr val="accent6">
                    <a:lumMod val="75000"/>
                  </a:schemeClr>
                </a:solidFill>
                <a:latin typeface="Arial" pitchFamily="34" charset="0"/>
                <a:ea typeface="Open Sans" panose="020B0606030504020204" pitchFamily="34" charset="0"/>
                <a:cs typeface="Arial" panose="020B0604020202020204" pitchFamily="34" charset="0"/>
              </a:rPr>
              <a:t>Kibana is easy to use… </a:t>
            </a:r>
          </a:p>
          <a:p>
            <a:pPr lvl="0"/>
            <a:endParaRPr lang="en-US" sz="4000" b="1" dirty="0">
              <a:solidFill>
                <a:schemeClr val="accent6">
                  <a:lumMod val="75000"/>
                </a:schemeClr>
              </a:solidFill>
              <a:latin typeface="Arial" pitchFamily="34" charset="0"/>
              <a:ea typeface="Open Sans" panose="020B0606030504020204" pitchFamily="34" charset="0"/>
              <a:cs typeface="Arial" panose="020B0604020202020204" pitchFamily="34" charset="0"/>
            </a:endParaRPr>
          </a:p>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However, it’s still complicated for my NOC team</a:t>
            </a:r>
          </a:p>
        </p:txBody>
      </p:sp>
      <p:sp>
        <p:nvSpPr>
          <p:cNvPr id="8" name="Rectangle 7"/>
          <p:cNvSpPr/>
          <p:nvPr/>
        </p:nvSpPr>
        <p:spPr>
          <a:xfrm>
            <a:off x="267425" y="3873822"/>
            <a:ext cx="6968872" cy="923330"/>
          </a:xfrm>
          <a:prstGeom prst="rect">
            <a:avLst/>
          </a:prstGeom>
        </p:spPr>
        <p:txBody>
          <a:bodyPr wrap="square">
            <a:spAutoFit/>
          </a:bodyPr>
          <a:lstStyle/>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We make use of ElasticSearch Client API for PHP, to make a query interface so that they can do the job quicker and simplify the learning curve.</a:t>
            </a:r>
          </a:p>
        </p:txBody>
      </p:sp>
      <p:pic>
        <p:nvPicPr>
          <p:cNvPr id="7" name="Picture 2" descr="Image result for ipdc solutions sdn bhd">
            <a:extLst>
              <a:ext uri="{FF2B5EF4-FFF2-40B4-BE49-F238E27FC236}">
                <a16:creationId xmlns:a16="http://schemas.microsoft.com/office/drawing/2014/main" id="{D9F9FC69-F980-4C70-931C-5128875726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76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3026"/>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15614" y="1268760"/>
            <a:ext cx="9137179" cy="2677656"/>
          </a:xfrm>
          <a:prstGeom prst="rect">
            <a:avLst/>
          </a:prstGeom>
        </p:spPr>
        <p:txBody>
          <a:bodyPr wrap="square">
            <a:spAutoFit/>
          </a:bodyPr>
          <a:lstStyle/>
          <a:p>
            <a:pPr algn="ctr"/>
            <a:r>
              <a:rPr lang="en-US" sz="3600" dirty="0">
                <a:solidFill>
                  <a:schemeClr val="bg1"/>
                </a:solidFill>
                <a:latin typeface="Arial" panose="020B0604020202020204" pitchFamily="34" charset="0"/>
                <a:ea typeface="Open Sans" panose="020B0606030504020204" pitchFamily="34" charset="0"/>
                <a:cs typeface="Arial" panose="020B0604020202020204" pitchFamily="34" charset="0"/>
              </a:rPr>
              <a:t>Why do we need to develop our own</a:t>
            </a:r>
          </a:p>
          <a:p>
            <a:pPr algn="ctr"/>
            <a:r>
              <a:rPr lang="en-US" sz="3600" b="1" dirty="0">
                <a:solidFill>
                  <a:schemeClr val="bg1"/>
                </a:solidFill>
                <a:latin typeface="Arial" panose="020B0604020202020204" pitchFamily="34" charset="0"/>
                <a:ea typeface="Open Sans" panose="020B0606030504020204" pitchFamily="34" charset="0"/>
                <a:cs typeface="Arial" panose="020B0604020202020204" pitchFamily="34" charset="0"/>
              </a:rPr>
              <a:t>NetFlow tools?</a:t>
            </a:r>
          </a:p>
          <a:p>
            <a:pPr algn="ctr"/>
            <a:endParaRPr lang="en-US" sz="2400" b="1"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algn="ctr"/>
            <a:r>
              <a:rPr lang="en-US" sz="2400" b="1" dirty="0">
                <a:solidFill>
                  <a:schemeClr val="bg1"/>
                </a:solidFill>
                <a:latin typeface="Arial" panose="020B0604020202020204" pitchFamily="34" charset="0"/>
                <a:ea typeface="Open Sans" panose="020B0606030504020204" pitchFamily="34" charset="0"/>
                <a:cs typeface="Arial" panose="020B0604020202020204" pitchFamily="34" charset="0"/>
              </a:rPr>
              <a:t>As We need to resolve some operation difficulties, that required information that cannot be found from </a:t>
            </a:r>
          </a:p>
          <a:p>
            <a:pPr algn="ctr"/>
            <a:r>
              <a:rPr lang="en-US" sz="2400" b="1" dirty="0">
                <a:solidFill>
                  <a:schemeClr val="bg1"/>
                </a:solidFill>
                <a:latin typeface="Arial" panose="020B0604020202020204" pitchFamily="34" charset="0"/>
                <a:ea typeface="Open Sans" panose="020B0606030504020204" pitchFamily="34" charset="0"/>
                <a:cs typeface="Arial" panose="020B0604020202020204" pitchFamily="34" charset="0"/>
              </a:rPr>
              <a:t>MRTG</a:t>
            </a:r>
            <a:endParaRPr lang="en-GB" sz="2400" b="1"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649668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A PHP client to consume ElasticSearch</a:t>
            </a:r>
          </a:p>
        </p:txBody>
      </p:sp>
      <p:pic>
        <p:nvPicPr>
          <p:cNvPr id="6146" name="Picture 2" descr="C:\Users\admin\AppData\Local\Temp\SNAGHTML195d70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84" y="1340767"/>
            <a:ext cx="7522692" cy="48886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ipdc solutions sdn bhd">
            <a:extLst>
              <a:ext uri="{FF2B5EF4-FFF2-40B4-BE49-F238E27FC236}">
                <a16:creationId xmlns:a16="http://schemas.microsoft.com/office/drawing/2014/main" id="{9C100687-7694-4414-8B40-3B160C157C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15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anose="020B0604020202020204" pitchFamily="34" charset="0"/>
                <a:ea typeface="Open Sans" panose="020B0606030504020204" pitchFamily="34" charset="0"/>
                <a:cs typeface="Arial" panose="020B0604020202020204" pitchFamily="34" charset="0"/>
              </a:rPr>
              <a:t>A Query screen for the NOC engineer</a:t>
            </a:r>
          </a:p>
        </p:txBody>
      </p:sp>
      <p:pic>
        <p:nvPicPr>
          <p:cNvPr id="7" name="Picture 2" descr="Image result for ipdc solutions sdn bhd">
            <a:extLst>
              <a:ext uri="{FF2B5EF4-FFF2-40B4-BE49-F238E27FC236}">
                <a16:creationId xmlns:a16="http://schemas.microsoft.com/office/drawing/2014/main" id="{7866DB64-9C1A-4836-A0F1-098F131410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B1CB17E-7B55-4D47-A233-982E320CE1B8}"/>
              </a:ext>
            </a:extLst>
          </p:cNvPr>
          <p:cNvPicPr>
            <a:picLocks noChangeAspect="1"/>
          </p:cNvPicPr>
          <p:nvPr/>
        </p:nvPicPr>
        <p:blipFill>
          <a:blip r:embed="rId3"/>
          <a:stretch>
            <a:fillRect/>
          </a:stretch>
        </p:blipFill>
        <p:spPr>
          <a:xfrm>
            <a:off x="284423" y="1243244"/>
            <a:ext cx="8575154" cy="5053819"/>
          </a:xfrm>
          <a:prstGeom prst="rect">
            <a:avLst/>
          </a:prstGeom>
        </p:spPr>
      </p:pic>
    </p:spTree>
    <p:extLst>
      <p:ext uri="{BB962C8B-B14F-4D97-AF65-F5344CB8AC3E}">
        <p14:creationId xmlns:p14="http://schemas.microsoft.com/office/powerpoint/2010/main" val="1694144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3026"/>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sp>
        <p:nvSpPr>
          <p:cNvPr id="6" name="Rectangle 5"/>
          <p:cNvSpPr/>
          <p:nvPr/>
        </p:nvSpPr>
        <p:spPr>
          <a:xfrm>
            <a:off x="6821" y="1988840"/>
            <a:ext cx="9137179" cy="1200329"/>
          </a:xfrm>
          <a:prstGeom prst="rect">
            <a:avLst/>
          </a:prstGeom>
        </p:spPr>
        <p:txBody>
          <a:bodyPr wrap="square">
            <a:spAutoFit/>
          </a:bodyPr>
          <a:lstStyle/>
          <a:p>
            <a:pPr algn="ctr"/>
            <a:r>
              <a:rPr lang="en-US" sz="3600" b="1" dirty="0">
                <a:solidFill>
                  <a:schemeClr val="bg1"/>
                </a:solidFill>
                <a:latin typeface="Arial" pitchFamily="34" charset="0"/>
                <a:ea typeface="Open Sans" panose="020B0606030504020204" pitchFamily="34" charset="0"/>
                <a:cs typeface="Arial" pitchFamily="34" charset="0"/>
              </a:rPr>
              <a:t>Samples</a:t>
            </a:r>
          </a:p>
          <a:p>
            <a:pPr algn="ctr"/>
            <a:r>
              <a:rPr lang="en-GB" sz="3600" b="1" dirty="0">
                <a:solidFill>
                  <a:schemeClr val="bg1"/>
                </a:solidFill>
                <a:latin typeface="Arial" pitchFamily="34" charset="0"/>
                <a:ea typeface="Open Sans" panose="020B0606030504020204" pitchFamily="34" charset="0"/>
                <a:cs typeface="Arial" pitchFamily="34" charset="0"/>
              </a:rPr>
              <a:t>on how we use the </a:t>
            </a:r>
            <a:r>
              <a:rPr lang="en-GB" sz="3600" b="1" dirty="0" err="1">
                <a:solidFill>
                  <a:schemeClr val="bg1"/>
                </a:solidFill>
                <a:latin typeface="Arial" pitchFamily="34" charset="0"/>
                <a:ea typeface="Open Sans" panose="020B0606030504020204" pitchFamily="34" charset="0"/>
                <a:cs typeface="Arial" pitchFamily="34" charset="0"/>
              </a:rPr>
              <a:t>NetFlow</a:t>
            </a:r>
            <a:r>
              <a:rPr lang="en-GB" sz="3600" b="1" dirty="0">
                <a:solidFill>
                  <a:schemeClr val="bg1"/>
                </a:solidFill>
                <a:latin typeface="Arial" pitchFamily="34" charset="0"/>
                <a:ea typeface="Open Sans" panose="020B0606030504020204" pitchFamily="34" charset="0"/>
                <a:cs typeface="Arial" pitchFamily="34" charset="0"/>
              </a:rPr>
              <a:t> Data</a:t>
            </a:r>
          </a:p>
        </p:txBody>
      </p:sp>
    </p:spTree>
    <p:extLst>
      <p:ext uri="{BB962C8B-B14F-4D97-AF65-F5344CB8AC3E}">
        <p14:creationId xmlns:p14="http://schemas.microsoft.com/office/powerpoint/2010/main" val="421147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Outgoing traffic by ASN and it’s AS-PATH</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52984"/>
            <a:ext cx="7758385" cy="4456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0375" y="1268760"/>
            <a:ext cx="7423993" cy="584775"/>
          </a:xfrm>
          <a:prstGeom prst="rect">
            <a:avLst/>
          </a:prstGeom>
        </p:spPr>
        <p:txBody>
          <a:bodyPr wrap="square">
            <a:spAutoFit/>
          </a:bodyPr>
          <a:lstStyle/>
          <a:p>
            <a:pPr marL="95250">
              <a:buSzPct val="60000"/>
            </a:pPr>
            <a:r>
              <a:rPr lang="en-US" sz="1600"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This allows us to know which ASN the traffic flows;  and helps us optimize the planning and traffic engineering according to AS Number.</a:t>
            </a:r>
          </a:p>
        </p:txBody>
      </p:sp>
      <p:pic>
        <p:nvPicPr>
          <p:cNvPr id="8" name="Picture 2" descr="Image result for ipdc solutions sdn bhd">
            <a:extLst>
              <a:ext uri="{FF2B5EF4-FFF2-40B4-BE49-F238E27FC236}">
                <a16:creationId xmlns:a16="http://schemas.microsoft.com/office/drawing/2014/main" id="{7DCAF4D9-318D-4936-BE2A-A67E06C3D7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1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Incoming traffic by Source ASN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951658"/>
            <a:ext cx="8082368" cy="43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0375" y="1268760"/>
            <a:ext cx="7423993" cy="338554"/>
          </a:xfrm>
          <a:prstGeom prst="rect">
            <a:avLst/>
          </a:prstGeom>
        </p:spPr>
        <p:txBody>
          <a:bodyPr wrap="square">
            <a:spAutoFit/>
          </a:bodyPr>
          <a:lstStyle/>
          <a:p>
            <a:pPr marL="95250">
              <a:buSzPct val="60000"/>
            </a:pPr>
            <a:r>
              <a:rPr lang="en-US" sz="1600"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This is also helpful when it comes to traffic engineering</a:t>
            </a:r>
          </a:p>
        </p:txBody>
      </p:sp>
      <p:pic>
        <p:nvPicPr>
          <p:cNvPr id="8" name="Picture 2" descr="Image result for ipdc solutions sdn bhd">
            <a:extLst>
              <a:ext uri="{FF2B5EF4-FFF2-40B4-BE49-F238E27FC236}">
                <a16:creationId xmlns:a16="http://schemas.microsoft.com/office/drawing/2014/main" id="{61AE2D5A-BBB1-452F-ACF8-CF6CF0D3B7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998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Identify customer traffic profile</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937"/>
          <a:stretch/>
        </p:blipFill>
        <p:spPr bwMode="auto">
          <a:xfrm>
            <a:off x="460375" y="1971829"/>
            <a:ext cx="8389489" cy="4049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60375" y="1268760"/>
            <a:ext cx="8072065" cy="584775"/>
          </a:xfrm>
          <a:prstGeom prst="rect">
            <a:avLst/>
          </a:prstGeom>
        </p:spPr>
        <p:txBody>
          <a:bodyPr wrap="square">
            <a:spAutoFit/>
          </a:bodyPr>
          <a:lstStyle/>
          <a:p>
            <a:pPr marL="95250">
              <a:buSzPct val="60000"/>
            </a:pPr>
            <a:r>
              <a:rPr lang="en-US" sz="1600"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Identify the estimated bandwidth cost for each customer.</a:t>
            </a:r>
          </a:p>
          <a:p>
            <a:pPr marL="95250">
              <a:buSzPct val="60000"/>
            </a:pPr>
            <a:r>
              <a:rPr lang="en-US" sz="1600"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See if the customer traffic utilization is more towards international or local bandwidth.</a:t>
            </a:r>
          </a:p>
        </p:txBody>
      </p:sp>
      <p:pic>
        <p:nvPicPr>
          <p:cNvPr id="9" name="Picture 2" descr="Image result for ipdc solutions sdn bhd">
            <a:extLst>
              <a:ext uri="{FF2B5EF4-FFF2-40B4-BE49-F238E27FC236}">
                <a16:creationId xmlns:a16="http://schemas.microsoft.com/office/drawing/2014/main" id="{E4BAE0FD-6FAD-484A-9141-719C4C9DFC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240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latin typeface="Arial" pitchFamily="34" charset="0"/>
              <a:cs typeface="Arial" pitchFamily="34" charset="0"/>
            </a:endParaRPr>
          </a:p>
        </p:txBody>
      </p:sp>
      <p:sp>
        <p:nvSpPr>
          <p:cNvPr id="15" name="Rectangle 14"/>
          <p:cNvSpPr/>
          <p:nvPr/>
        </p:nvSpPr>
        <p:spPr>
          <a:xfrm>
            <a:off x="307975" y="620688"/>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IP Conversation History</a:t>
            </a:r>
          </a:p>
        </p:txBody>
      </p:sp>
      <p:sp>
        <p:nvSpPr>
          <p:cNvPr id="7" name="Rectangle 6"/>
          <p:cNvSpPr/>
          <p:nvPr/>
        </p:nvSpPr>
        <p:spPr>
          <a:xfrm>
            <a:off x="460375" y="1268760"/>
            <a:ext cx="8072065" cy="830997"/>
          </a:xfrm>
          <a:prstGeom prst="rect">
            <a:avLst/>
          </a:prstGeom>
        </p:spPr>
        <p:txBody>
          <a:bodyPr wrap="square">
            <a:spAutoFit/>
          </a:bodyPr>
          <a:lstStyle/>
          <a:p>
            <a:pPr marL="95250">
              <a:buSzPct val="60000"/>
            </a:pP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It’s something really useful for troubleshooting a network related issue, such as</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spamming activity</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NTP attack</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within the network, and ability to </a:t>
            </a:r>
            <a:r>
              <a:rPr lang="en-US" sz="1600" b="1"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identify the compromised host</a:t>
            </a:r>
            <a:r>
              <a:rPr lang="en-US" sz="1600" noProof="1">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 quickly.</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64" y="2276872"/>
            <a:ext cx="723117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573016"/>
            <a:ext cx="4796040"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Image result for ipdc solutions sdn bhd">
            <a:extLst>
              <a:ext uri="{FF2B5EF4-FFF2-40B4-BE49-F238E27FC236}">
                <a16:creationId xmlns:a16="http://schemas.microsoft.com/office/drawing/2014/main" id="{2C9AB946-D114-4CE9-B278-EE2B51379D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43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467544" y="1988840"/>
            <a:ext cx="8388424" cy="1200329"/>
          </a:xfrm>
          <a:prstGeom prst="rect">
            <a:avLst/>
          </a:prstGeom>
        </p:spPr>
        <p:txBody>
          <a:bodyPr wrap="square">
            <a:spAutoFit/>
          </a:bodyPr>
          <a:lstStyle/>
          <a:p>
            <a:pPr algn="ctr"/>
            <a:r>
              <a:rPr lang="en-US" sz="3600" b="1" dirty="0">
                <a:solidFill>
                  <a:schemeClr val="bg1"/>
                </a:solidFill>
                <a:latin typeface="Arial" pitchFamily="34" charset="0"/>
                <a:ea typeface="Open Sans" panose="020B0606030504020204" pitchFamily="34" charset="0"/>
                <a:cs typeface="Arial" pitchFamily="34" charset="0"/>
              </a:rPr>
              <a:t>We also use the </a:t>
            </a:r>
            <a:r>
              <a:rPr lang="en-US" sz="3600" b="1" dirty="0" err="1">
                <a:solidFill>
                  <a:schemeClr val="bg1"/>
                </a:solidFill>
                <a:latin typeface="Arial" pitchFamily="34" charset="0"/>
                <a:ea typeface="Open Sans" panose="020B0606030504020204" pitchFamily="34" charset="0"/>
                <a:cs typeface="Arial" pitchFamily="34" charset="0"/>
              </a:rPr>
              <a:t>Netflow</a:t>
            </a:r>
            <a:r>
              <a:rPr lang="en-US" sz="3600" b="1" dirty="0">
                <a:solidFill>
                  <a:schemeClr val="bg1"/>
                </a:solidFill>
                <a:latin typeface="Arial" pitchFamily="34" charset="0"/>
                <a:ea typeface="Open Sans" panose="020B0606030504020204" pitchFamily="34" charset="0"/>
                <a:cs typeface="Arial" pitchFamily="34" charset="0"/>
              </a:rPr>
              <a:t> information to do DDOS-Detection &amp; Mitigation</a:t>
            </a:r>
            <a:endParaRPr lang="en-GB" sz="36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418589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07975" y="620688"/>
            <a:ext cx="8516203" cy="707886"/>
          </a:xfrm>
          <a:prstGeom prst="rect">
            <a:avLst/>
          </a:prstGeom>
        </p:spPr>
        <p:txBody>
          <a:bodyPr wrap="square">
            <a:spAutoFit/>
          </a:bodyPr>
          <a:lstStyle/>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We wrote a utility (named INI) that </a:t>
            </a:r>
            <a:r>
              <a:rPr lang="en-US" sz="2000" b="1" dirty="0" err="1">
                <a:solidFill>
                  <a:schemeClr val="accent6">
                    <a:lumMod val="75000"/>
                  </a:schemeClr>
                </a:solidFill>
                <a:latin typeface="Arial" pitchFamily="34" charset="0"/>
                <a:ea typeface="Open Sans" panose="020B0606030504020204" pitchFamily="34" charset="0"/>
                <a:cs typeface="Arial" panose="020B0604020202020204" pitchFamily="34" charset="0"/>
              </a:rPr>
              <a:t>analysize</a:t>
            </a:r>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 the </a:t>
            </a:r>
            <a:r>
              <a:rPr lang="en-US" sz="2000" b="1" dirty="0" err="1">
                <a:solidFill>
                  <a:schemeClr val="accent6">
                    <a:lumMod val="75000"/>
                  </a:schemeClr>
                </a:solidFill>
                <a:latin typeface="Arial" pitchFamily="34" charset="0"/>
                <a:ea typeface="Open Sans" panose="020B0606030504020204" pitchFamily="34" charset="0"/>
                <a:cs typeface="Arial" panose="020B0604020202020204" pitchFamily="34" charset="0"/>
              </a:rPr>
              <a:t>netflow</a:t>
            </a:r>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 record; and when the threshold met, then the INI will trigger a BGP diversion</a:t>
            </a: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69BE70-9CC9-4715-B05A-FA2910461583}"/>
              </a:ext>
            </a:extLst>
          </p:cNvPr>
          <p:cNvPicPr>
            <a:picLocks noChangeAspect="1"/>
          </p:cNvPicPr>
          <p:nvPr/>
        </p:nvPicPr>
        <p:blipFill rotWithShape="1">
          <a:blip r:embed="rId3"/>
          <a:srcRect l="8539" t="7678" r="11938"/>
          <a:stretch/>
        </p:blipFill>
        <p:spPr>
          <a:xfrm>
            <a:off x="431767" y="1636524"/>
            <a:ext cx="7792417" cy="5066378"/>
          </a:xfrm>
          <a:prstGeom prst="rect">
            <a:avLst/>
          </a:prstGeom>
        </p:spPr>
      </p:pic>
    </p:spTree>
    <p:extLst>
      <p:ext uri="{BB962C8B-B14F-4D97-AF65-F5344CB8AC3E}">
        <p14:creationId xmlns:p14="http://schemas.microsoft.com/office/powerpoint/2010/main" val="708097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15" name="Rectangle 14"/>
          <p:cNvSpPr/>
          <p:nvPr/>
        </p:nvSpPr>
        <p:spPr>
          <a:xfrm>
            <a:off x="341215" y="375262"/>
            <a:ext cx="8516203" cy="1938992"/>
          </a:xfrm>
          <a:prstGeom prst="rect">
            <a:avLst/>
          </a:prstGeom>
        </p:spPr>
        <p:txBody>
          <a:bodyPr wrap="square">
            <a:spAutoFit/>
          </a:bodyPr>
          <a:lstStyle/>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To mitigate the attack toward the victim IP.</a:t>
            </a:r>
          </a:p>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We use </a:t>
            </a:r>
            <a:r>
              <a:rPr lang="en-US" sz="2000" b="1" u="sng" dirty="0">
                <a:solidFill>
                  <a:schemeClr val="accent6">
                    <a:lumMod val="75000"/>
                  </a:schemeClr>
                </a:solidFill>
                <a:latin typeface="Arial" pitchFamily="34" charset="0"/>
                <a:ea typeface="Open Sans" panose="020B0606030504020204" pitchFamily="34" charset="0"/>
                <a:cs typeface="Arial" panose="020B0604020202020204" pitchFamily="34" charset="0"/>
              </a:rPr>
              <a:t>BIRD routing daemon </a:t>
            </a:r>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to communicate with our </a:t>
            </a:r>
          </a:p>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Borders routers.</a:t>
            </a:r>
          </a:p>
          <a:p>
            <a:pPr lvl="0"/>
            <a:endPar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endParaRPr>
          </a:p>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INI responsible for automating the script for</a:t>
            </a:r>
          </a:p>
          <a:p>
            <a:pPr lvl="0"/>
            <a:r>
              <a:rPr lang="en-US" sz="2000" b="1" dirty="0">
                <a:solidFill>
                  <a:schemeClr val="accent6">
                    <a:lumMod val="75000"/>
                  </a:schemeClr>
                </a:solidFill>
                <a:latin typeface="Arial" pitchFamily="34" charset="0"/>
                <a:ea typeface="Open Sans" panose="020B0606030504020204" pitchFamily="34" charset="0"/>
                <a:cs typeface="Arial" panose="020B0604020202020204" pitchFamily="34" charset="0"/>
              </a:rPr>
              <a:t>Bird to send BGP announcement go Router</a:t>
            </a: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2278BF4-229F-4A69-B2E3-CC9CBAD2C3EC}"/>
              </a:ext>
            </a:extLst>
          </p:cNvPr>
          <p:cNvGrpSpPr/>
          <p:nvPr/>
        </p:nvGrpSpPr>
        <p:grpSpPr>
          <a:xfrm>
            <a:off x="634363" y="2822586"/>
            <a:ext cx="1594353" cy="1063595"/>
            <a:chOff x="682629" y="4059412"/>
            <a:chExt cx="1594353" cy="1063595"/>
          </a:xfrm>
        </p:grpSpPr>
        <p:pic>
          <p:nvPicPr>
            <p:cNvPr id="10" name="Picture 3" descr="D:\Jillian\Design\06 GA_general ad\2018\05_July_MyIX\FA\Presentation\Link\icon-01.png">
              <a:extLst>
                <a:ext uri="{FF2B5EF4-FFF2-40B4-BE49-F238E27FC236}">
                  <a16:creationId xmlns:a16="http://schemas.microsoft.com/office/drawing/2014/main" id="{A23495DD-00CB-4433-A200-BEF528E2B4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9" y="4059412"/>
              <a:ext cx="1594353" cy="106359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E03921-9BAD-4DA8-BE75-D84BEF2C91D3}"/>
                </a:ext>
              </a:extLst>
            </p:cNvPr>
            <p:cNvSpPr/>
            <p:nvPr/>
          </p:nvSpPr>
          <p:spPr>
            <a:xfrm>
              <a:off x="1043608" y="4576569"/>
              <a:ext cx="1012001" cy="461665"/>
            </a:xfrm>
            <a:prstGeom prst="rect">
              <a:avLst/>
            </a:prstGeom>
          </p:spPr>
          <p:txBody>
            <a:bodyPr wrap="square">
              <a:spAutoFit/>
            </a:bodyPr>
            <a:lstStyle/>
            <a:p>
              <a:pPr algn="ctr">
                <a:buSzPct val="60000"/>
              </a:pPr>
              <a:r>
                <a:rPr lang="en-US" sz="1200" b="1"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NetFlow Source</a:t>
              </a:r>
              <a:endParaRPr lang="en-US" sz="1200" noProof="1">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grpSp>
      <p:cxnSp>
        <p:nvCxnSpPr>
          <p:cNvPr id="14" name="Straight Arrow Connector 13">
            <a:extLst>
              <a:ext uri="{FF2B5EF4-FFF2-40B4-BE49-F238E27FC236}">
                <a16:creationId xmlns:a16="http://schemas.microsoft.com/office/drawing/2014/main" id="{146C0C2B-0897-4DD3-91FC-4473D3ED7AF8}"/>
              </a:ext>
            </a:extLst>
          </p:cNvPr>
          <p:cNvCxnSpPr>
            <a:cxnSpLocks/>
          </p:cNvCxnSpPr>
          <p:nvPr/>
        </p:nvCxnSpPr>
        <p:spPr>
          <a:xfrm>
            <a:off x="2399183" y="3489710"/>
            <a:ext cx="751125" cy="0"/>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pic>
        <p:nvPicPr>
          <p:cNvPr id="27" name="Picture 3">
            <a:extLst>
              <a:ext uri="{FF2B5EF4-FFF2-40B4-BE49-F238E27FC236}">
                <a16:creationId xmlns:a16="http://schemas.microsoft.com/office/drawing/2014/main" id="{F190DA59-0FCF-4FA6-9E8B-97E2434AF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8177" y="3223010"/>
            <a:ext cx="914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a:extLst>
              <a:ext uri="{FF2B5EF4-FFF2-40B4-BE49-F238E27FC236}">
                <a16:creationId xmlns:a16="http://schemas.microsoft.com/office/drawing/2014/main" id="{215699C6-5BA0-4CAB-A092-42EE70A6D0DE}"/>
              </a:ext>
            </a:extLst>
          </p:cNvPr>
          <p:cNvSpPr/>
          <p:nvPr/>
        </p:nvSpPr>
        <p:spPr>
          <a:xfrm>
            <a:off x="2923532" y="3767791"/>
            <a:ext cx="1703095" cy="369332"/>
          </a:xfrm>
          <a:prstGeom prst="rect">
            <a:avLst/>
          </a:prstGeom>
        </p:spPr>
        <p:txBody>
          <a:bodyPr wrap="none">
            <a:spAutoFit/>
          </a:bodyPr>
          <a:lstStyle/>
          <a:p>
            <a:pPr algn="ctr"/>
            <a:r>
              <a:rPr lang="en-US" b="1" dirty="0"/>
              <a:t>DDOS detection</a:t>
            </a:r>
            <a:endParaRPr lang="en-MY" b="1" dirty="0"/>
          </a:p>
        </p:txBody>
      </p:sp>
      <p:pic>
        <p:nvPicPr>
          <p:cNvPr id="13314" name="Picture 2" descr="Image result for bird routing">
            <a:extLst>
              <a:ext uri="{FF2B5EF4-FFF2-40B4-BE49-F238E27FC236}">
                <a16:creationId xmlns:a16="http://schemas.microsoft.com/office/drawing/2014/main" id="{D3C2F6FE-AE3A-406F-9787-9F530CC9D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3039" y="3097420"/>
            <a:ext cx="1426726" cy="663159"/>
          </a:xfrm>
          <a:prstGeom prst="rect">
            <a:avLst/>
          </a:prstGeom>
          <a:noFill/>
          <a:extLst>
            <a:ext uri="{909E8E84-426E-40DD-AFC4-6F175D3DCCD1}">
              <a14:hiddenFill xmlns:a14="http://schemas.microsoft.com/office/drawing/2010/main">
                <a:solidFill>
                  <a:srgbClr val="FFFFFF"/>
                </a:solidFill>
              </a14:hiddenFill>
            </a:ext>
          </a:extLst>
        </p:spPr>
      </p:pic>
      <p:pic>
        <p:nvPicPr>
          <p:cNvPr id="13312" name="Picture 13311">
            <a:extLst>
              <a:ext uri="{FF2B5EF4-FFF2-40B4-BE49-F238E27FC236}">
                <a16:creationId xmlns:a16="http://schemas.microsoft.com/office/drawing/2014/main" id="{86070179-BB6F-4E68-8AF3-E3B1774400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96336" y="4207304"/>
            <a:ext cx="855538" cy="855538"/>
          </a:xfrm>
          <a:prstGeom prst="rect">
            <a:avLst/>
          </a:prstGeom>
        </p:spPr>
      </p:pic>
      <p:pic>
        <p:nvPicPr>
          <p:cNvPr id="41" name="Picture 40">
            <a:extLst>
              <a:ext uri="{FF2B5EF4-FFF2-40B4-BE49-F238E27FC236}">
                <a16:creationId xmlns:a16="http://schemas.microsoft.com/office/drawing/2014/main" id="{2824BB64-3065-4D72-810E-F3954F24A9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0429" y="1735549"/>
            <a:ext cx="855538" cy="855538"/>
          </a:xfrm>
          <a:prstGeom prst="rect">
            <a:avLst/>
          </a:prstGeom>
        </p:spPr>
      </p:pic>
      <p:cxnSp>
        <p:nvCxnSpPr>
          <p:cNvPr id="45" name="Straight Arrow Connector 32">
            <a:extLst>
              <a:ext uri="{FF2B5EF4-FFF2-40B4-BE49-F238E27FC236}">
                <a16:creationId xmlns:a16="http://schemas.microsoft.com/office/drawing/2014/main" id="{6D514051-7F7F-4867-9B01-D5D85022FD61}"/>
              </a:ext>
            </a:extLst>
          </p:cNvPr>
          <p:cNvCxnSpPr>
            <a:cxnSpLocks/>
            <a:stCxn id="13314" idx="0"/>
            <a:endCxn id="41" idx="1"/>
          </p:cNvCxnSpPr>
          <p:nvPr/>
        </p:nvCxnSpPr>
        <p:spPr>
          <a:xfrm rot="5400000" flipH="1" flipV="1">
            <a:off x="6601364" y="2208356"/>
            <a:ext cx="934102" cy="844027"/>
          </a:xfrm>
          <a:prstGeom prst="bentConnector2">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51" name="Rectangle 50">
            <a:extLst>
              <a:ext uri="{FF2B5EF4-FFF2-40B4-BE49-F238E27FC236}">
                <a16:creationId xmlns:a16="http://schemas.microsoft.com/office/drawing/2014/main" id="{426DB251-CE0B-4BF2-984F-3CD828EABF3E}"/>
              </a:ext>
            </a:extLst>
          </p:cNvPr>
          <p:cNvSpPr/>
          <p:nvPr/>
        </p:nvSpPr>
        <p:spPr>
          <a:xfrm>
            <a:off x="5972877" y="1303102"/>
            <a:ext cx="1573444" cy="646331"/>
          </a:xfrm>
          <a:prstGeom prst="rect">
            <a:avLst/>
          </a:prstGeom>
        </p:spPr>
        <p:txBody>
          <a:bodyPr wrap="none">
            <a:spAutoFit/>
          </a:bodyPr>
          <a:lstStyle/>
          <a:p>
            <a:pPr algn="ctr"/>
            <a:r>
              <a:rPr lang="en-US" b="1" dirty="0"/>
              <a:t>BGP Route </a:t>
            </a:r>
          </a:p>
          <a:p>
            <a:pPr algn="ctr"/>
            <a:r>
              <a:rPr lang="en-US" b="1" dirty="0"/>
              <a:t>advertisement</a:t>
            </a:r>
            <a:endParaRPr lang="en-MY" b="1" dirty="0"/>
          </a:p>
        </p:txBody>
      </p:sp>
      <p:sp>
        <p:nvSpPr>
          <p:cNvPr id="52" name="Rectangle 51">
            <a:extLst>
              <a:ext uri="{FF2B5EF4-FFF2-40B4-BE49-F238E27FC236}">
                <a16:creationId xmlns:a16="http://schemas.microsoft.com/office/drawing/2014/main" id="{AC1B413A-2C27-44B1-A781-1252B4F018E6}"/>
              </a:ext>
            </a:extLst>
          </p:cNvPr>
          <p:cNvSpPr/>
          <p:nvPr/>
        </p:nvSpPr>
        <p:spPr>
          <a:xfrm>
            <a:off x="6084168" y="4863237"/>
            <a:ext cx="1626343" cy="646331"/>
          </a:xfrm>
          <a:prstGeom prst="rect">
            <a:avLst/>
          </a:prstGeom>
        </p:spPr>
        <p:txBody>
          <a:bodyPr wrap="none">
            <a:spAutoFit/>
          </a:bodyPr>
          <a:lstStyle/>
          <a:p>
            <a:pPr algn="ctr"/>
            <a:r>
              <a:rPr lang="en-US" b="1" dirty="0"/>
              <a:t>BGP Route</a:t>
            </a:r>
          </a:p>
          <a:p>
            <a:pPr algn="ctr"/>
            <a:r>
              <a:rPr lang="en-US" b="1" dirty="0"/>
              <a:t> advertisement</a:t>
            </a:r>
            <a:endParaRPr lang="en-MY" b="1" dirty="0"/>
          </a:p>
        </p:txBody>
      </p:sp>
      <p:sp>
        <p:nvSpPr>
          <p:cNvPr id="53" name="Rectangle 52">
            <a:extLst>
              <a:ext uri="{FF2B5EF4-FFF2-40B4-BE49-F238E27FC236}">
                <a16:creationId xmlns:a16="http://schemas.microsoft.com/office/drawing/2014/main" id="{64834154-BA9E-457B-BEA5-E4F826E78952}"/>
              </a:ext>
            </a:extLst>
          </p:cNvPr>
          <p:cNvSpPr/>
          <p:nvPr/>
        </p:nvSpPr>
        <p:spPr>
          <a:xfrm>
            <a:off x="4540486" y="3150992"/>
            <a:ext cx="1287597" cy="307777"/>
          </a:xfrm>
          <a:prstGeom prst="rect">
            <a:avLst/>
          </a:prstGeom>
        </p:spPr>
        <p:txBody>
          <a:bodyPr wrap="none">
            <a:spAutoFit/>
          </a:bodyPr>
          <a:lstStyle/>
          <a:p>
            <a:pPr algn="ctr"/>
            <a:r>
              <a:rPr lang="en-US" sz="1400" b="1" dirty="0"/>
              <a:t>Scripted config</a:t>
            </a:r>
            <a:endParaRPr lang="en-MY" sz="1400" b="1" dirty="0"/>
          </a:p>
        </p:txBody>
      </p:sp>
      <p:cxnSp>
        <p:nvCxnSpPr>
          <p:cNvPr id="74" name="Straight Arrow Connector 73">
            <a:extLst>
              <a:ext uri="{FF2B5EF4-FFF2-40B4-BE49-F238E27FC236}">
                <a16:creationId xmlns:a16="http://schemas.microsoft.com/office/drawing/2014/main" id="{2A37B45E-9D38-4C6A-B10E-232044B09111}"/>
              </a:ext>
            </a:extLst>
          </p:cNvPr>
          <p:cNvCxnSpPr>
            <a:cxnSpLocks/>
          </p:cNvCxnSpPr>
          <p:nvPr/>
        </p:nvCxnSpPr>
        <p:spPr>
          <a:xfrm>
            <a:off x="4531939" y="3489710"/>
            <a:ext cx="1266395" cy="0"/>
          </a:xfrm>
          <a:prstGeom prst="straightConnector1">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cxnSp>
        <p:nvCxnSpPr>
          <p:cNvPr id="89" name="Straight Arrow Connector 32">
            <a:extLst>
              <a:ext uri="{FF2B5EF4-FFF2-40B4-BE49-F238E27FC236}">
                <a16:creationId xmlns:a16="http://schemas.microsoft.com/office/drawing/2014/main" id="{EB6F9F9A-9B13-4322-84B2-C668EF82AE53}"/>
              </a:ext>
            </a:extLst>
          </p:cNvPr>
          <p:cNvCxnSpPr>
            <a:cxnSpLocks/>
            <a:stCxn id="13314" idx="2"/>
            <a:endCxn id="13312" idx="1"/>
          </p:cNvCxnSpPr>
          <p:nvPr/>
        </p:nvCxnSpPr>
        <p:spPr>
          <a:xfrm rot="16200000" flipH="1">
            <a:off x="6684122" y="3722859"/>
            <a:ext cx="874494" cy="949934"/>
          </a:xfrm>
          <a:prstGeom prst="bentConnector2">
            <a:avLst/>
          </a:prstGeom>
          <a:ln w="38100">
            <a:solidFill>
              <a:srgbClr val="00B050"/>
            </a:solidFill>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9620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16" name="Rectangle 15"/>
          <p:cNvSpPr/>
          <p:nvPr/>
        </p:nvSpPr>
        <p:spPr>
          <a:xfrm>
            <a:off x="251520" y="692696"/>
            <a:ext cx="8516203" cy="954107"/>
          </a:xfrm>
          <a:prstGeom prst="rect">
            <a:avLst/>
          </a:prstGeom>
        </p:spPr>
        <p:txBody>
          <a:bodyPr wrap="square">
            <a:spAutoFit/>
          </a:bodyPr>
          <a:lstStyle/>
          <a:p>
            <a:pPr lvl="0"/>
            <a:r>
              <a:rPr lang="en-US" sz="2800" b="1" dirty="0">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Example 1. When we see a spike like the following graph</a:t>
            </a:r>
          </a:p>
        </p:txBody>
      </p:sp>
      <p:pic>
        <p:nvPicPr>
          <p:cNvPr id="11" name="Picture 2" descr="Image result for ipdc solutions sdn bhd">
            <a:extLst>
              <a:ext uri="{FF2B5EF4-FFF2-40B4-BE49-F238E27FC236}">
                <a16:creationId xmlns:a16="http://schemas.microsoft.com/office/drawing/2014/main" id="{706B5FFE-5069-4D2A-9221-238FBE15E8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ECF29312-0D87-4974-B40F-9B0AD8DC3B69}"/>
              </a:ext>
            </a:extLst>
          </p:cNvPr>
          <p:cNvPicPr>
            <a:picLocks noChangeAspect="1"/>
          </p:cNvPicPr>
          <p:nvPr/>
        </p:nvPicPr>
        <p:blipFill>
          <a:blip r:embed="rId4"/>
          <a:stretch>
            <a:fillRect/>
          </a:stretch>
        </p:blipFill>
        <p:spPr>
          <a:xfrm>
            <a:off x="307975" y="2270156"/>
            <a:ext cx="8366012" cy="3751132"/>
          </a:xfrm>
          <a:prstGeom prst="rect">
            <a:avLst/>
          </a:prstGeom>
        </p:spPr>
      </p:pic>
    </p:spTree>
    <p:extLst>
      <p:ext uri="{BB962C8B-B14F-4D97-AF65-F5344CB8AC3E}">
        <p14:creationId xmlns:p14="http://schemas.microsoft.com/office/powerpoint/2010/main" val="40852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AC34582-D2DB-42CC-969A-1F5B0EEA20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42" y="676963"/>
            <a:ext cx="8943315" cy="5156265"/>
          </a:xfrm>
          <a:prstGeom prst="rect">
            <a:avLst/>
          </a:prstGeom>
        </p:spPr>
      </p:pic>
      <p:cxnSp>
        <p:nvCxnSpPr>
          <p:cNvPr id="23" name="Straight Arrow Connector 22">
            <a:extLst>
              <a:ext uri="{FF2B5EF4-FFF2-40B4-BE49-F238E27FC236}">
                <a16:creationId xmlns:a16="http://schemas.microsoft.com/office/drawing/2014/main" id="{A2484CDC-653C-484B-A3CF-7BCC07AE7271}"/>
              </a:ext>
            </a:extLst>
          </p:cNvPr>
          <p:cNvCxnSpPr>
            <a:cxnSpLocks/>
          </p:cNvCxnSpPr>
          <p:nvPr/>
        </p:nvCxnSpPr>
        <p:spPr>
          <a:xfrm flipV="1">
            <a:off x="1691680" y="1988840"/>
            <a:ext cx="2664296" cy="1512168"/>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033C252-06E3-4AEB-8E7E-D5533992A623}"/>
              </a:ext>
            </a:extLst>
          </p:cNvPr>
          <p:cNvSpPr/>
          <p:nvPr/>
        </p:nvSpPr>
        <p:spPr>
          <a:xfrm>
            <a:off x="175312" y="3645024"/>
            <a:ext cx="223644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latin typeface="Arial" panose="020B0604020202020204" pitchFamily="34" charset="0"/>
                <a:cs typeface="Arial" panose="020B0604020202020204" pitchFamily="34" charset="0"/>
              </a:rPr>
              <a:t>When Attack detected a /32 will be advertised, and next-hop to the mitigation device</a:t>
            </a:r>
          </a:p>
        </p:txBody>
      </p:sp>
      <p:sp>
        <p:nvSpPr>
          <p:cNvPr id="30" name="Rectangle 29">
            <a:extLst>
              <a:ext uri="{FF2B5EF4-FFF2-40B4-BE49-F238E27FC236}">
                <a16:creationId xmlns:a16="http://schemas.microsoft.com/office/drawing/2014/main" id="{CB2247D6-DCEB-4B9D-A9EE-4A89722AA000}"/>
              </a:ext>
            </a:extLst>
          </p:cNvPr>
          <p:cNvSpPr/>
          <p:nvPr/>
        </p:nvSpPr>
        <p:spPr>
          <a:xfrm>
            <a:off x="155575" y="160338"/>
            <a:ext cx="7656785" cy="830997"/>
          </a:xfrm>
          <a:prstGeom prst="rect">
            <a:avLst/>
          </a:prstGeom>
        </p:spPr>
        <p:txBody>
          <a:bodyPr wrap="square">
            <a:spAutoFit/>
          </a:bodyPr>
          <a:lstStyle/>
          <a:p>
            <a:pPr lvl="0"/>
            <a:r>
              <a:rPr lang="en-US" sz="2400" b="1" dirty="0">
                <a:solidFill>
                  <a:schemeClr val="accent6">
                    <a:lumMod val="75000"/>
                  </a:schemeClr>
                </a:solidFill>
                <a:latin typeface="Arial" pitchFamily="34" charset="0"/>
                <a:ea typeface="Open Sans" panose="020B0606030504020204" pitchFamily="34" charset="0"/>
                <a:cs typeface="Arial" panose="020B0604020202020204" pitchFamily="34" charset="0"/>
              </a:rPr>
              <a:t>Mitigation Method #1, </a:t>
            </a:r>
          </a:p>
          <a:p>
            <a:pPr lvl="0"/>
            <a:r>
              <a:rPr lang="en-US" sz="2400" b="1" dirty="0">
                <a:solidFill>
                  <a:schemeClr val="accent6">
                    <a:lumMod val="75000"/>
                  </a:schemeClr>
                </a:solidFill>
                <a:latin typeface="Arial" pitchFamily="34" charset="0"/>
                <a:ea typeface="Open Sans" panose="020B0606030504020204" pitchFamily="34" charset="0"/>
                <a:cs typeface="Arial" panose="020B0604020202020204" pitchFamily="34" charset="0"/>
              </a:rPr>
              <a:t>Clean the DDOS attack locally on prem device</a:t>
            </a:r>
          </a:p>
        </p:txBody>
      </p:sp>
      <p:pic>
        <p:nvPicPr>
          <p:cNvPr id="31" name="Picture 3">
            <a:extLst>
              <a:ext uri="{FF2B5EF4-FFF2-40B4-BE49-F238E27FC236}">
                <a16:creationId xmlns:a16="http://schemas.microsoft.com/office/drawing/2014/main" id="{689BD56A-7974-4E78-8B66-5D8D1E375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65" y="5103781"/>
            <a:ext cx="914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a:extLst>
              <a:ext uri="{FF2B5EF4-FFF2-40B4-BE49-F238E27FC236}">
                <a16:creationId xmlns:a16="http://schemas.microsoft.com/office/drawing/2014/main" id="{CDFA401B-EB6A-448B-BD56-2D7B444E205E}"/>
              </a:ext>
            </a:extLst>
          </p:cNvPr>
          <p:cNvSpPr/>
          <p:nvPr/>
        </p:nvSpPr>
        <p:spPr>
          <a:xfrm>
            <a:off x="251520" y="5648562"/>
            <a:ext cx="1703095" cy="369332"/>
          </a:xfrm>
          <a:prstGeom prst="rect">
            <a:avLst/>
          </a:prstGeom>
        </p:spPr>
        <p:txBody>
          <a:bodyPr wrap="none">
            <a:spAutoFit/>
          </a:bodyPr>
          <a:lstStyle/>
          <a:p>
            <a:pPr algn="ctr"/>
            <a:r>
              <a:rPr lang="en-US" b="1" dirty="0"/>
              <a:t>DDOS detection</a:t>
            </a:r>
            <a:endParaRPr lang="en-MY" b="1" dirty="0"/>
          </a:p>
        </p:txBody>
      </p:sp>
    </p:spTree>
    <p:extLst>
      <p:ext uri="{BB962C8B-B14F-4D97-AF65-F5344CB8AC3E}">
        <p14:creationId xmlns:p14="http://schemas.microsoft.com/office/powerpoint/2010/main" val="279082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3E0CE4-D9A3-48E2-B799-0FB0ED647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35" y="2226816"/>
            <a:ext cx="8258175" cy="3048000"/>
          </a:xfrm>
          <a:prstGeom prst="rect">
            <a:avLst/>
          </a:prstGeom>
        </p:spPr>
      </p:pic>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A2484CDC-653C-484B-A3CF-7BCC07AE7271}"/>
              </a:ext>
            </a:extLst>
          </p:cNvPr>
          <p:cNvCxnSpPr>
            <a:cxnSpLocks/>
          </p:cNvCxnSpPr>
          <p:nvPr/>
        </p:nvCxnSpPr>
        <p:spPr>
          <a:xfrm flipH="1">
            <a:off x="5868144" y="1238894"/>
            <a:ext cx="1008112" cy="1254002"/>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4E5F827-DEB8-4708-B271-03A7792BB72E}"/>
              </a:ext>
            </a:extLst>
          </p:cNvPr>
          <p:cNvSpPr/>
          <p:nvPr/>
        </p:nvSpPr>
        <p:spPr>
          <a:xfrm>
            <a:off x="7033170" y="777582"/>
            <a:ext cx="2003326" cy="1355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Arial" panose="020B0604020202020204" pitchFamily="34" charset="0"/>
                <a:cs typeface="Arial" panose="020B0604020202020204" pitchFamily="34" charset="0"/>
              </a:rPr>
              <a:t>Or, it could trigger a remote blackhole</a:t>
            </a:r>
          </a:p>
          <a:p>
            <a:r>
              <a:rPr lang="en-US" sz="1600" b="1" dirty="0">
                <a:solidFill>
                  <a:srgbClr val="FF0000"/>
                </a:solidFill>
                <a:latin typeface="Arial" panose="020B0604020202020204" pitchFamily="34" charset="0"/>
                <a:cs typeface="Arial" panose="020B0604020202020204" pitchFamily="34" charset="0"/>
              </a:rPr>
              <a:t>To the upstream provider</a:t>
            </a:r>
          </a:p>
        </p:txBody>
      </p:sp>
      <p:sp>
        <p:nvSpPr>
          <p:cNvPr id="9" name="Rectangle 8">
            <a:extLst>
              <a:ext uri="{FF2B5EF4-FFF2-40B4-BE49-F238E27FC236}">
                <a16:creationId xmlns:a16="http://schemas.microsoft.com/office/drawing/2014/main" id="{AF7A7D6C-E6D7-4B4E-81D2-E6A2163BE878}"/>
              </a:ext>
            </a:extLst>
          </p:cNvPr>
          <p:cNvSpPr/>
          <p:nvPr/>
        </p:nvSpPr>
        <p:spPr>
          <a:xfrm>
            <a:off x="155575" y="160338"/>
            <a:ext cx="7656785" cy="830997"/>
          </a:xfrm>
          <a:prstGeom prst="rect">
            <a:avLst/>
          </a:prstGeom>
        </p:spPr>
        <p:txBody>
          <a:bodyPr wrap="square">
            <a:spAutoFit/>
          </a:bodyPr>
          <a:lstStyle/>
          <a:p>
            <a:pPr lvl="0"/>
            <a:r>
              <a:rPr lang="en-US" sz="2400" b="1" dirty="0">
                <a:solidFill>
                  <a:schemeClr val="accent6">
                    <a:lumMod val="75000"/>
                  </a:schemeClr>
                </a:solidFill>
                <a:latin typeface="Arial" pitchFamily="34" charset="0"/>
                <a:ea typeface="Open Sans" panose="020B0606030504020204" pitchFamily="34" charset="0"/>
                <a:cs typeface="Arial" panose="020B0604020202020204" pitchFamily="34" charset="0"/>
              </a:rPr>
              <a:t>Mitigation Method #2, </a:t>
            </a:r>
          </a:p>
          <a:p>
            <a:pPr lvl="0"/>
            <a:r>
              <a:rPr lang="en-US" sz="2400" b="1" dirty="0">
                <a:solidFill>
                  <a:schemeClr val="accent6">
                    <a:lumMod val="75000"/>
                  </a:schemeClr>
                </a:solidFill>
                <a:latin typeface="Arial" pitchFamily="34" charset="0"/>
                <a:ea typeface="Open Sans" panose="020B0606030504020204" pitchFamily="34" charset="0"/>
                <a:cs typeface="Arial" panose="020B0604020202020204" pitchFamily="34" charset="0"/>
              </a:rPr>
              <a:t>Send a Remote Triggered Blackhole command</a:t>
            </a:r>
          </a:p>
        </p:txBody>
      </p:sp>
      <p:pic>
        <p:nvPicPr>
          <p:cNvPr id="18" name="Picture 3">
            <a:extLst>
              <a:ext uri="{FF2B5EF4-FFF2-40B4-BE49-F238E27FC236}">
                <a16:creationId xmlns:a16="http://schemas.microsoft.com/office/drawing/2014/main" id="{1D6E173B-0647-40DE-91A2-11DE7FACE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507" y="2226196"/>
            <a:ext cx="914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a:extLst>
              <a:ext uri="{FF2B5EF4-FFF2-40B4-BE49-F238E27FC236}">
                <a16:creationId xmlns:a16="http://schemas.microsoft.com/office/drawing/2014/main" id="{284D3237-980E-449F-A162-1089A83360B4}"/>
              </a:ext>
            </a:extLst>
          </p:cNvPr>
          <p:cNvSpPr/>
          <p:nvPr/>
        </p:nvSpPr>
        <p:spPr>
          <a:xfrm>
            <a:off x="7376862" y="2770977"/>
            <a:ext cx="1703095" cy="369332"/>
          </a:xfrm>
          <a:prstGeom prst="rect">
            <a:avLst/>
          </a:prstGeom>
        </p:spPr>
        <p:txBody>
          <a:bodyPr wrap="none">
            <a:spAutoFit/>
          </a:bodyPr>
          <a:lstStyle/>
          <a:p>
            <a:pPr algn="ctr"/>
            <a:r>
              <a:rPr lang="en-US" b="1" dirty="0"/>
              <a:t>DDOS detection</a:t>
            </a:r>
            <a:endParaRPr lang="en-MY" b="1" dirty="0"/>
          </a:p>
        </p:txBody>
      </p:sp>
    </p:spTree>
    <p:extLst>
      <p:ext uri="{BB962C8B-B14F-4D97-AF65-F5344CB8AC3E}">
        <p14:creationId xmlns:p14="http://schemas.microsoft.com/office/powerpoint/2010/main" val="230880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467544" y="1988840"/>
            <a:ext cx="8388424" cy="1200329"/>
          </a:xfrm>
          <a:prstGeom prst="rect">
            <a:avLst/>
          </a:prstGeom>
        </p:spPr>
        <p:txBody>
          <a:bodyPr wrap="square">
            <a:spAutoFit/>
          </a:bodyPr>
          <a:lstStyle/>
          <a:p>
            <a:pPr algn="ctr"/>
            <a:r>
              <a:rPr lang="en-US" sz="3600" b="1" dirty="0">
                <a:solidFill>
                  <a:schemeClr val="bg1"/>
                </a:solidFill>
                <a:latin typeface="Arial" pitchFamily="34" charset="0"/>
                <a:ea typeface="Open Sans" panose="020B0606030504020204" pitchFamily="34" charset="0"/>
                <a:cs typeface="Arial" pitchFamily="34" charset="0"/>
              </a:rPr>
              <a:t>2 of the trending pattern that we encountered.</a:t>
            </a:r>
            <a:endParaRPr lang="en-GB" sz="36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341350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F7FDE7C-691B-486A-AE7F-387AB5DAB1B6}"/>
              </a:ext>
            </a:extLst>
          </p:cNvPr>
          <p:cNvPicPr>
            <a:picLocks noChangeAspect="1"/>
          </p:cNvPicPr>
          <p:nvPr/>
        </p:nvPicPr>
        <p:blipFill>
          <a:blip r:embed="rId3"/>
          <a:stretch>
            <a:fillRect/>
          </a:stretch>
        </p:blipFill>
        <p:spPr>
          <a:xfrm>
            <a:off x="149651" y="1379887"/>
            <a:ext cx="6662845" cy="5278977"/>
          </a:xfrm>
          <a:prstGeom prst="rect">
            <a:avLst/>
          </a:prstGeom>
        </p:spPr>
      </p:pic>
      <p:sp>
        <p:nvSpPr>
          <p:cNvPr id="10" name="Rectangle 9">
            <a:extLst>
              <a:ext uri="{FF2B5EF4-FFF2-40B4-BE49-F238E27FC236}">
                <a16:creationId xmlns:a16="http://schemas.microsoft.com/office/drawing/2014/main" id="{62E9F8F0-0128-4B3E-ADD0-6D299A39BFE7}"/>
              </a:ext>
            </a:extLst>
          </p:cNvPr>
          <p:cNvSpPr/>
          <p:nvPr/>
        </p:nvSpPr>
        <p:spPr>
          <a:xfrm>
            <a:off x="170366" y="450196"/>
            <a:ext cx="8516203" cy="954107"/>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Trend #1: The attack is hitting all IPs in the subnet..</a:t>
            </a:r>
          </a:p>
        </p:txBody>
      </p:sp>
      <p:sp>
        <p:nvSpPr>
          <p:cNvPr id="12" name="TextBox 11">
            <a:extLst>
              <a:ext uri="{FF2B5EF4-FFF2-40B4-BE49-F238E27FC236}">
                <a16:creationId xmlns:a16="http://schemas.microsoft.com/office/drawing/2014/main" id="{9F8AE79D-C328-4629-956A-5225B11A48F1}"/>
              </a:ext>
            </a:extLst>
          </p:cNvPr>
          <p:cNvSpPr txBox="1"/>
          <p:nvPr/>
        </p:nvSpPr>
        <p:spPr>
          <a:xfrm>
            <a:off x="6519781" y="1831876"/>
            <a:ext cx="2109039" cy="584775"/>
          </a:xfrm>
          <a:prstGeom prst="rect">
            <a:avLst/>
          </a:prstGeom>
          <a:noFill/>
        </p:spPr>
        <p:txBody>
          <a:bodyPr wrap="none" rtlCol="0">
            <a:spAutoFit/>
          </a:bodyPr>
          <a:lstStyle/>
          <a:p>
            <a:r>
              <a:rPr lang="en-US" sz="1600" dirty="0">
                <a:solidFill>
                  <a:srgbClr val="FF0000"/>
                </a:solidFill>
              </a:rPr>
              <a:t>Every /24 is experience</a:t>
            </a:r>
          </a:p>
          <a:p>
            <a:r>
              <a:rPr lang="en-US" sz="1600" dirty="0">
                <a:solidFill>
                  <a:srgbClr val="FF0000"/>
                </a:solidFill>
              </a:rPr>
              <a:t> &gt; 120Gbit/s attack</a:t>
            </a:r>
            <a:endParaRPr lang="en-MY" sz="1600" dirty="0">
              <a:solidFill>
                <a:srgbClr val="FF0000"/>
              </a:solidFill>
            </a:endParaRPr>
          </a:p>
        </p:txBody>
      </p:sp>
      <p:cxnSp>
        <p:nvCxnSpPr>
          <p:cNvPr id="13" name="Straight Arrow Connector 12">
            <a:extLst>
              <a:ext uri="{FF2B5EF4-FFF2-40B4-BE49-F238E27FC236}">
                <a16:creationId xmlns:a16="http://schemas.microsoft.com/office/drawing/2014/main" id="{1D649B77-046C-47EF-B38D-E17D9C0234F6}"/>
              </a:ext>
            </a:extLst>
          </p:cNvPr>
          <p:cNvCxnSpPr>
            <a:cxnSpLocks/>
          </p:cNvCxnSpPr>
          <p:nvPr/>
        </p:nvCxnSpPr>
        <p:spPr>
          <a:xfrm flipH="1">
            <a:off x="6876256" y="2428737"/>
            <a:ext cx="566546" cy="917605"/>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302565-F702-4E97-AAF6-B2C629CDC043}"/>
              </a:ext>
            </a:extLst>
          </p:cNvPr>
          <p:cNvSpPr/>
          <p:nvPr/>
        </p:nvSpPr>
        <p:spPr>
          <a:xfrm>
            <a:off x="704850" y="3573016"/>
            <a:ext cx="122734"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5620C272-DE35-4EA1-AACE-D926610C12BF}"/>
              </a:ext>
            </a:extLst>
          </p:cNvPr>
          <p:cNvSpPr/>
          <p:nvPr/>
        </p:nvSpPr>
        <p:spPr>
          <a:xfrm>
            <a:off x="460375" y="3502695"/>
            <a:ext cx="691276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1727611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2E9F8F0-0128-4B3E-ADD0-6D299A39BFE7}"/>
              </a:ext>
            </a:extLst>
          </p:cNvPr>
          <p:cNvSpPr/>
          <p:nvPr/>
        </p:nvSpPr>
        <p:spPr>
          <a:xfrm>
            <a:off x="170366" y="450196"/>
            <a:ext cx="8516203" cy="830997"/>
          </a:xfrm>
          <a:prstGeom prst="rect">
            <a:avLst/>
          </a:prstGeom>
        </p:spPr>
        <p:txBody>
          <a:bodyPr wrap="square">
            <a:spAutoFit/>
          </a:bodyPr>
          <a:lstStyle/>
          <a:p>
            <a:pPr lvl="0"/>
            <a:r>
              <a:rPr lang="en-US" sz="2400" b="1" dirty="0">
                <a:solidFill>
                  <a:schemeClr val="accent6">
                    <a:lumMod val="75000"/>
                  </a:schemeClr>
                </a:solidFill>
                <a:latin typeface="Arial" pitchFamily="34" charset="0"/>
                <a:ea typeface="Open Sans" panose="020B0606030504020204" pitchFamily="34" charset="0"/>
                <a:cs typeface="Arial" panose="020B0604020202020204" pitchFamily="34" charset="0"/>
              </a:rPr>
              <a:t>If we breakdown the usage by IP address by this subnet. We could see which IP is being hit between 8G – 19G</a:t>
            </a:r>
          </a:p>
        </p:txBody>
      </p:sp>
      <p:pic>
        <p:nvPicPr>
          <p:cNvPr id="7" name="Picture 6">
            <a:extLst>
              <a:ext uri="{FF2B5EF4-FFF2-40B4-BE49-F238E27FC236}">
                <a16:creationId xmlns:a16="http://schemas.microsoft.com/office/drawing/2014/main" id="{7D39E753-00E0-482F-9624-1B5B49645803}"/>
              </a:ext>
            </a:extLst>
          </p:cNvPr>
          <p:cNvPicPr>
            <a:picLocks noChangeAspect="1"/>
          </p:cNvPicPr>
          <p:nvPr/>
        </p:nvPicPr>
        <p:blipFill rotWithShape="1">
          <a:blip r:embed="rId3"/>
          <a:srcRect r="12589"/>
          <a:stretch/>
        </p:blipFill>
        <p:spPr>
          <a:xfrm>
            <a:off x="307975" y="1645927"/>
            <a:ext cx="7992886" cy="5013533"/>
          </a:xfrm>
          <a:prstGeom prst="rect">
            <a:avLst/>
          </a:prstGeom>
        </p:spPr>
      </p:pic>
      <p:sp>
        <p:nvSpPr>
          <p:cNvPr id="4" name="Rectangle 3">
            <a:extLst>
              <a:ext uri="{FF2B5EF4-FFF2-40B4-BE49-F238E27FC236}">
                <a16:creationId xmlns:a16="http://schemas.microsoft.com/office/drawing/2014/main" id="{D95387DB-F126-44B0-BC44-4C6664C82DDE}"/>
              </a:ext>
            </a:extLst>
          </p:cNvPr>
          <p:cNvSpPr/>
          <p:nvPr/>
        </p:nvSpPr>
        <p:spPr>
          <a:xfrm>
            <a:off x="1179848" y="4172610"/>
            <a:ext cx="109202" cy="2424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303019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2E9F8F0-0128-4B3E-ADD0-6D299A39BFE7}"/>
              </a:ext>
            </a:extLst>
          </p:cNvPr>
          <p:cNvSpPr/>
          <p:nvPr/>
        </p:nvSpPr>
        <p:spPr>
          <a:xfrm>
            <a:off x="170366" y="450196"/>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Trend #2: Carpet style attack</a:t>
            </a:r>
          </a:p>
        </p:txBody>
      </p:sp>
      <p:sp>
        <p:nvSpPr>
          <p:cNvPr id="16" name="Rectangle 15">
            <a:extLst>
              <a:ext uri="{FF2B5EF4-FFF2-40B4-BE49-F238E27FC236}">
                <a16:creationId xmlns:a16="http://schemas.microsoft.com/office/drawing/2014/main" id="{13302565-F702-4E97-AAF6-B2C629CDC043}"/>
              </a:ext>
            </a:extLst>
          </p:cNvPr>
          <p:cNvSpPr/>
          <p:nvPr/>
        </p:nvSpPr>
        <p:spPr>
          <a:xfrm>
            <a:off x="704850" y="3573016"/>
            <a:ext cx="122734"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32781734-7FE1-4724-998A-DFF757B6C639}"/>
              </a:ext>
            </a:extLst>
          </p:cNvPr>
          <p:cNvSpPr/>
          <p:nvPr/>
        </p:nvSpPr>
        <p:spPr>
          <a:xfrm>
            <a:off x="107504" y="1124744"/>
            <a:ext cx="8208912" cy="369332"/>
          </a:xfrm>
          <a:prstGeom prst="rect">
            <a:avLst/>
          </a:prstGeom>
        </p:spPr>
        <p:txBody>
          <a:bodyPr wrap="square">
            <a:spAutoFit/>
          </a:bodyPr>
          <a:lstStyle/>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This attack method is crafted to send attack “below” the legitimate volume</a:t>
            </a:r>
          </a:p>
        </p:txBody>
      </p:sp>
      <p:sp>
        <p:nvSpPr>
          <p:cNvPr id="15" name="Rectangle 14">
            <a:extLst>
              <a:ext uri="{FF2B5EF4-FFF2-40B4-BE49-F238E27FC236}">
                <a16:creationId xmlns:a16="http://schemas.microsoft.com/office/drawing/2014/main" id="{7DD6BC6B-6AB1-4A39-B575-5030EE68211D}"/>
              </a:ext>
            </a:extLst>
          </p:cNvPr>
          <p:cNvSpPr/>
          <p:nvPr/>
        </p:nvSpPr>
        <p:spPr>
          <a:xfrm>
            <a:off x="170366" y="1494076"/>
            <a:ext cx="8208912" cy="3139321"/>
          </a:xfrm>
          <a:prstGeom prst="rect">
            <a:avLst/>
          </a:prstGeom>
        </p:spPr>
        <p:txBody>
          <a:bodyPr wrap="square">
            <a:spAutoFit/>
          </a:bodyPr>
          <a:lstStyle/>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Example:</a:t>
            </a:r>
          </a:p>
          <a:p>
            <a:pPr marL="95250">
              <a:buSzPct val="60000"/>
            </a:pPr>
            <a:endPar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If you allocate 1 fixed IP with 50Mbit/s for each customer</a:t>
            </a:r>
          </a:p>
          <a:p>
            <a:pPr marL="95250">
              <a:buSzPct val="60000"/>
            </a:pPr>
            <a:endPar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How the attack being done is.</a:t>
            </a: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They will attack </a:t>
            </a:r>
          </a:p>
          <a:p>
            <a:pPr marL="95250">
              <a:buSzPct val="60000"/>
            </a:pPr>
            <a:endPar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45Mbit/s to each of your IP address. The total attack traffic would be </a:t>
            </a:r>
          </a:p>
          <a:p>
            <a:pPr marL="95250">
              <a:buSzPct val="60000"/>
            </a:pPr>
            <a:endPar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endParaRP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256 IP x 45Mbit/s =11.5Gbi/s</a:t>
            </a:r>
          </a:p>
          <a:p>
            <a:pPr marL="95250">
              <a:buSzPct val="60000"/>
            </a:pPr>
            <a:r>
              <a:rPr lang="en-US" noProof="1">
                <a:solidFill>
                  <a:prstClr val="black">
                    <a:lumMod val="75000"/>
                    <a:lumOff val="25000"/>
                  </a:prstClr>
                </a:solidFill>
                <a:latin typeface="Arial" pitchFamily="34" charset="0"/>
                <a:ea typeface="Open Sans" panose="020B0606030504020204" pitchFamily="34" charset="0"/>
                <a:cs typeface="Arial" panose="020B0604020202020204" pitchFamily="34" charset="0"/>
              </a:rPr>
              <a:t>In some cases, they will spread the attack over a /22</a:t>
            </a:r>
          </a:p>
        </p:txBody>
      </p:sp>
    </p:spTree>
    <p:extLst>
      <p:ext uri="{BB962C8B-B14F-4D97-AF65-F5344CB8AC3E}">
        <p14:creationId xmlns:p14="http://schemas.microsoft.com/office/powerpoint/2010/main" val="2432865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sp>
        <p:nvSpPr>
          <p:cNvPr id="3" name="AutoShape 4" descr=" CJ1-REX2 - Port-channel 1 - CJ1-TO-NTT-20G"/>
          <p:cNvSpPr>
            <a:spLocks noChangeAspect="1" noChangeArrowheads="1"/>
          </p:cNvSpPr>
          <p:nvPr/>
        </p:nvSpPr>
        <p:spPr bwMode="auto">
          <a:xfrm>
            <a:off x="8361736" y="613678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latin typeface="Arial" pitchFamily="34" charset="0"/>
              <a:cs typeface="Arial" pitchFamily="34" charset="0"/>
            </a:endParaRPr>
          </a:p>
        </p:txBody>
      </p:sp>
      <p:pic>
        <p:nvPicPr>
          <p:cNvPr id="25" name="Picture 2" descr="Image result for ipdc solutions sdn bhd">
            <a:extLst>
              <a:ext uri="{FF2B5EF4-FFF2-40B4-BE49-F238E27FC236}">
                <a16:creationId xmlns:a16="http://schemas.microsoft.com/office/drawing/2014/main" id="{8341D3A7-FFD1-465D-B28E-AFCBF936F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2E9F8F0-0128-4B3E-ADD0-6D299A39BFE7}"/>
              </a:ext>
            </a:extLst>
          </p:cNvPr>
          <p:cNvSpPr/>
          <p:nvPr/>
        </p:nvSpPr>
        <p:spPr>
          <a:xfrm>
            <a:off x="170366" y="450196"/>
            <a:ext cx="8516203" cy="523220"/>
          </a:xfrm>
          <a:prstGeom prst="rect">
            <a:avLst/>
          </a:prstGeom>
        </p:spPr>
        <p:txBody>
          <a:bodyPr wrap="square">
            <a:spAutoFit/>
          </a:bodyPr>
          <a:lstStyle/>
          <a:p>
            <a:pPr lvl="0"/>
            <a:r>
              <a:rPr lang="en-US" sz="2800" b="1" dirty="0">
                <a:solidFill>
                  <a:schemeClr val="accent6">
                    <a:lumMod val="75000"/>
                  </a:schemeClr>
                </a:solidFill>
                <a:latin typeface="Arial" pitchFamily="34" charset="0"/>
                <a:ea typeface="Open Sans" panose="020B0606030504020204" pitchFamily="34" charset="0"/>
                <a:cs typeface="Arial" panose="020B0604020202020204" pitchFamily="34" charset="0"/>
              </a:rPr>
              <a:t>Carpet style attack</a:t>
            </a:r>
          </a:p>
        </p:txBody>
      </p:sp>
      <p:sp>
        <p:nvSpPr>
          <p:cNvPr id="16" name="Rectangle 15">
            <a:extLst>
              <a:ext uri="{FF2B5EF4-FFF2-40B4-BE49-F238E27FC236}">
                <a16:creationId xmlns:a16="http://schemas.microsoft.com/office/drawing/2014/main" id="{13302565-F702-4E97-AAF6-B2C629CDC043}"/>
              </a:ext>
            </a:extLst>
          </p:cNvPr>
          <p:cNvSpPr/>
          <p:nvPr/>
        </p:nvSpPr>
        <p:spPr>
          <a:xfrm>
            <a:off x="704850" y="3573016"/>
            <a:ext cx="122734"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6" name="Picture 5">
            <a:extLst>
              <a:ext uri="{FF2B5EF4-FFF2-40B4-BE49-F238E27FC236}">
                <a16:creationId xmlns:a16="http://schemas.microsoft.com/office/drawing/2014/main" id="{803CAB81-F605-40C9-9D8A-D68C280AF285}"/>
              </a:ext>
            </a:extLst>
          </p:cNvPr>
          <p:cNvPicPr>
            <a:picLocks noChangeAspect="1"/>
          </p:cNvPicPr>
          <p:nvPr/>
        </p:nvPicPr>
        <p:blipFill>
          <a:blip r:embed="rId3"/>
          <a:stretch>
            <a:fillRect/>
          </a:stretch>
        </p:blipFill>
        <p:spPr>
          <a:xfrm>
            <a:off x="170366" y="1124744"/>
            <a:ext cx="7812360" cy="4111518"/>
          </a:xfrm>
          <a:prstGeom prst="rect">
            <a:avLst/>
          </a:prstGeom>
        </p:spPr>
      </p:pic>
    </p:spTree>
    <p:extLst>
      <p:ext uri="{BB962C8B-B14F-4D97-AF65-F5344CB8AC3E}">
        <p14:creationId xmlns:p14="http://schemas.microsoft.com/office/powerpoint/2010/main" val="3173592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467544" y="548680"/>
            <a:ext cx="8388424" cy="2123658"/>
          </a:xfrm>
          <a:prstGeom prst="rect">
            <a:avLst/>
          </a:prstGeom>
        </p:spPr>
        <p:txBody>
          <a:bodyPr wrap="square">
            <a:spAutoFit/>
          </a:bodyPr>
          <a:lstStyle/>
          <a:p>
            <a:r>
              <a:rPr lang="en-US" sz="3600" b="1" dirty="0">
                <a:solidFill>
                  <a:schemeClr val="bg1"/>
                </a:solidFill>
                <a:latin typeface="Arial" pitchFamily="34" charset="0"/>
                <a:ea typeface="Open Sans" panose="020B0606030504020204" pitchFamily="34" charset="0"/>
                <a:cs typeface="Arial" pitchFamily="34" charset="0"/>
              </a:rPr>
              <a:t>Summary </a:t>
            </a:r>
          </a:p>
          <a:p>
            <a:endParaRPr lang="en-US" sz="3600" b="1" dirty="0">
              <a:solidFill>
                <a:schemeClr val="bg1"/>
              </a:solidFill>
              <a:latin typeface="Arial" pitchFamily="34" charset="0"/>
              <a:ea typeface="Open Sans" panose="020B0606030504020204" pitchFamily="34" charset="0"/>
              <a:cs typeface="Arial" pitchFamily="34" charset="0"/>
            </a:endParaRPr>
          </a:p>
          <a:p>
            <a:r>
              <a:rPr lang="en-US" sz="2000" b="1" dirty="0">
                <a:solidFill>
                  <a:schemeClr val="bg1"/>
                </a:solidFill>
                <a:latin typeface="Arial" pitchFamily="34" charset="0"/>
                <a:ea typeface="Open Sans" panose="020B0606030504020204" pitchFamily="34" charset="0"/>
                <a:cs typeface="Arial" pitchFamily="34" charset="0"/>
              </a:rPr>
              <a:t>1) </a:t>
            </a:r>
            <a:r>
              <a:rPr lang="en-US" sz="2000" b="1" dirty="0" err="1">
                <a:solidFill>
                  <a:schemeClr val="bg1"/>
                </a:solidFill>
                <a:latin typeface="Arial" pitchFamily="34" charset="0"/>
                <a:ea typeface="Open Sans" panose="020B0606030504020204" pitchFamily="34" charset="0"/>
                <a:cs typeface="Arial" pitchFamily="34" charset="0"/>
              </a:rPr>
              <a:t>Netflow</a:t>
            </a:r>
            <a:r>
              <a:rPr lang="en-US" sz="2000" b="1" dirty="0">
                <a:solidFill>
                  <a:schemeClr val="bg1"/>
                </a:solidFill>
                <a:latin typeface="Arial" pitchFamily="34" charset="0"/>
                <a:ea typeface="Open Sans" panose="020B0606030504020204" pitchFamily="34" charset="0"/>
                <a:cs typeface="Arial" pitchFamily="34" charset="0"/>
              </a:rPr>
              <a:t> would be very useful for traffic engineering &amp; Analysis.</a:t>
            </a:r>
          </a:p>
          <a:p>
            <a:r>
              <a:rPr lang="en-US" sz="2000" b="1" dirty="0">
                <a:solidFill>
                  <a:schemeClr val="bg1"/>
                </a:solidFill>
                <a:latin typeface="Arial" pitchFamily="34" charset="0"/>
                <a:ea typeface="Open Sans" panose="020B0606030504020204" pitchFamily="34" charset="0"/>
                <a:cs typeface="Arial" pitchFamily="34" charset="0"/>
              </a:rPr>
              <a:t>2) Storing them into ELK stack for graph plotting Is not difficult, and it’s free with opensource tool</a:t>
            </a:r>
            <a:endParaRPr lang="en-GB" sz="20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100747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D:\Jillian\Design\06 GA_general ad\Sept_MyIX MyNOG Conference 2017\FA\presentation\support\workplace-results-professional-report-accounting-during_1418-61.jpg"/>
          <p:cNvPicPr>
            <a:picLocks noChangeAspect="1" noChangeArrowheads="1"/>
          </p:cNvPicPr>
          <p:nvPr/>
        </p:nvPicPr>
        <p:blipFill rotWithShape="1">
          <a:blip r:embed="rId2">
            <a:extLst>
              <a:ext uri="{28A0092B-C50C-407E-A947-70E740481C1C}">
                <a14:useLocalDpi xmlns:a14="http://schemas.microsoft.com/office/drawing/2010/main" val="0"/>
              </a:ext>
            </a:extLst>
          </a:blip>
          <a:srcRect l="8675" r="2506"/>
          <a:stretch/>
        </p:blipFill>
        <p:spPr bwMode="auto">
          <a:xfrm>
            <a:off x="0" y="-15605"/>
            <a:ext cx="9164907" cy="68736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 y="-15605"/>
            <a:ext cx="9164906" cy="688795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sp>
        <p:nvSpPr>
          <p:cNvPr id="6" name="Rectangle 5"/>
          <p:cNvSpPr/>
          <p:nvPr/>
        </p:nvSpPr>
        <p:spPr>
          <a:xfrm>
            <a:off x="6821" y="2190408"/>
            <a:ext cx="9137179" cy="1200329"/>
          </a:xfrm>
          <a:prstGeom prst="rect">
            <a:avLst/>
          </a:prstGeom>
        </p:spPr>
        <p:txBody>
          <a:bodyPr wrap="square">
            <a:spAutoFit/>
          </a:bodyPr>
          <a:lstStyle/>
          <a:p>
            <a:pPr algn="ctr"/>
            <a:r>
              <a:rPr lang="en-US" sz="3600" b="1" dirty="0">
                <a:solidFill>
                  <a:schemeClr val="bg1">
                    <a:lumMod val="75000"/>
                    <a:lumOff val="25000"/>
                  </a:schemeClr>
                </a:solidFill>
                <a:latin typeface="Arial" pitchFamily="34" charset="0"/>
                <a:ea typeface="Open Sans" panose="020B0606030504020204" pitchFamily="34" charset="0"/>
                <a:cs typeface="Arial" pitchFamily="34" charset="0"/>
              </a:rPr>
              <a:t>ANY</a:t>
            </a:r>
          </a:p>
          <a:p>
            <a:pPr algn="ctr"/>
            <a:r>
              <a:rPr lang="en-US" sz="3600" b="1" dirty="0">
                <a:solidFill>
                  <a:schemeClr val="bg1">
                    <a:lumMod val="75000"/>
                    <a:lumOff val="25000"/>
                  </a:schemeClr>
                </a:solidFill>
                <a:latin typeface="Arial" pitchFamily="34" charset="0"/>
                <a:ea typeface="Open Sans" panose="020B0606030504020204" pitchFamily="34" charset="0"/>
                <a:cs typeface="Arial" pitchFamily="34" charset="0"/>
              </a:rPr>
              <a:t>QUESTIONS?</a:t>
            </a:r>
            <a:endParaRPr lang="en-GB" sz="3600" b="1" dirty="0">
              <a:solidFill>
                <a:schemeClr val="bg1">
                  <a:lumMod val="75000"/>
                  <a:lumOff val="25000"/>
                </a:schemeClr>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3685749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Jillian\Design\06 GA_general ad\Sept_MyIX MyNOG Conference 2017\FA\presentation\support\light-trails-above-buildings_1359-714.jpg"/>
          <p:cNvPicPr>
            <a:picLocks noChangeAspect="1" noChangeArrowheads="1"/>
          </p:cNvPicPr>
          <p:nvPr/>
        </p:nvPicPr>
        <p:blipFill rotWithShape="1">
          <a:blip r:embed="rId2">
            <a:extLst>
              <a:ext uri="{28A0092B-C50C-407E-A947-70E740481C1C}">
                <a14:useLocalDpi xmlns:a14="http://schemas.microsoft.com/office/drawing/2010/main" val="0"/>
              </a:ext>
            </a:extLst>
          </a:blip>
          <a:srcRect r="11545"/>
          <a:stretch/>
        </p:blipFill>
        <p:spPr bwMode="auto">
          <a:xfrm>
            <a:off x="0" y="0"/>
            <a:ext cx="9144000" cy="68861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 y="-15605"/>
            <a:ext cx="9164906" cy="688795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sp>
        <p:nvSpPr>
          <p:cNvPr id="7" name="Rectangle 6"/>
          <p:cNvSpPr/>
          <p:nvPr/>
        </p:nvSpPr>
        <p:spPr>
          <a:xfrm>
            <a:off x="395536" y="1268760"/>
            <a:ext cx="8388424" cy="1600438"/>
          </a:xfrm>
          <a:prstGeom prst="rect">
            <a:avLst/>
          </a:prstGeom>
        </p:spPr>
        <p:txBody>
          <a:bodyPr wrap="square">
            <a:spAutoFit/>
          </a:bodyPr>
          <a:lstStyle/>
          <a:p>
            <a:r>
              <a:rPr lang="en-US" sz="8000" b="1" dirty="0">
                <a:solidFill>
                  <a:schemeClr val="accent6">
                    <a:lumMod val="75000"/>
                  </a:schemeClr>
                </a:solidFill>
                <a:latin typeface="Arial" pitchFamily="34" charset="0"/>
                <a:ea typeface="Open Sans" panose="020B0606030504020204" pitchFamily="34" charset="0"/>
                <a:cs typeface="Arial" pitchFamily="34" charset="0"/>
              </a:rPr>
              <a:t>Thank you</a:t>
            </a:r>
          </a:p>
          <a:p>
            <a:r>
              <a:rPr lang="en-US" sz="1600" b="1" dirty="0">
                <a:solidFill>
                  <a:schemeClr val="bg1">
                    <a:lumMod val="75000"/>
                    <a:lumOff val="25000"/>
                  </a:schemeClr>
                </a:solidFill>
                <a:latin typeface="Arial" pitchFamily="34" charset="0"/>
                <a:ea typeface="Open Sans" panose="020B0606030504020204" pitchFamily="34" charset="0"/>
                <a:cs typeface="Arial" pitchFamily="34" charset="0"/>
              </a:rPr>
              <a:t>Your trusted cybersecurity partner</a:t>
            </a:r>
            <a:endParaRPr lang="en-GB" sz="1600" b="1" dirty="0">
              <a:solidFill>
                <a:schemeClr val="bg1">
                  <a:lumMod val="75000"/>
                  <a:lumOff val="25000"/>
                </a:schemeClr>
              </a:solidFill>
              <a:latin typeface="Arial" pitchFamily="34" charset="0"/>
              <a:ea typeface="Open Sans" panose="020B0606030504020204" pitchFamily="34" charset="0"/>
              <a:cs typeface="Arial" pitchFamily="34" charset="0"/>
            </a:endParaRPr>
          </a:p>
        </p:txBody>
      </p:sp>
      <p:sp>
        <p:nvSpPr>
          <p:cNvPr id="4" name="Rectangle 3"/>
          <p:cNvSpPr/>
          <p:nvPr/>
        </p:nvSpPr>
        <p:spPr>
          <a:xfrm>
            <a:off x="420616" y="3448875"/>
            <a:ext cx="7016822" cy="907941"/>
          </a:xfrm>
          <a:prstGeom prst="rect">
            <a:avLst/>
          </a:prstGeom>
        </p:spPr>
        <p:txBody>
          <a:bodyPr wrap="square">
            <a:spAutoFit/>
          </a:bodyPr>
          <a:lstStyle/>
          <a:p>
            <a:pPr>
              <a:lnSpc>
                <a:spcPct val="150000"/>
              </a:lnSpc>
            </a:pPr>
            <a:r>
              <a:rPr lang="en-US" sz="1400" b="1" dirty="0">
                <a:solidFill>
                  <a:schemeClr val="bg1">
                    <a:lumMod val="75000"/>
                    <a:lumOff val="25000"/>
                  </a:schemeClr>
                </a:solidFill>
                <a:latin typeface="Arial" pitchFamily="34" charset="0"/>
                <a:ea typeface="Open Sans" panose="020B0606030504020204" pitchFamily="34" charset="0"/>
                <a:cs typeface="Arial" pitchFamily="34" charset="0"/>
              </a:rPr>
              <a:t>E-mail: cllee@ipdc.asia</a:t>
            </a:r>
          </a:p>
          <a:p>
            <a:pPr>
              <a:lnSpc>
                <a:spcPct val="150000"/>
              </a:lnSpc>
            </a:pPr>
            <a:endParaRPr lang="en-US" sz="800" dirty="0">
              <a:solidFill>
                <a:schemeClr val="bg1">
                  <a:lumMod val="75000"/>
                  <a:lumOff val="25000"/>
                </a:schemeClr>
              </a:solidFill>
              <a:latin typeface="Arial" pitchFamily="34" charset="0"/>
              <a:ea typeface="Open Sans" panose="020B0606030504020204" pitchFamily="34" charset="0"/>
              <a:cs typeface="Arial" pitchFamily="34" charset="0"/>
            </a:endParaRPr>
          </a:p>
          <a:p>
            <a:r>
              <a:rPr lang="en-GB" sz="2000" b="1" dirty="0">
                <a:solidFill>
                  <a:schemeClr val="bg1">
                    <a:lumMod val="75000"/>
                    <a:lumOff val="25000"/>
                  </a:schemeClr>
                </a:solidFill>
                <a:latin typeface="Arial" pitchFamily="34" charset="0"/>
                <a:ea typeface="Open Sans" panose="020B0606030504020204" pitchFamily="34" charset="0"/>
                <a:cs typeface="Arial" pitchFamily="34" charset="0"/>
              </a:rPr>
              <a:t>www.ipdc.asia</a:t>
            </a:r>
          </a:p>
        </p:txBody>
      </p:sp>
      <p:sp>
        <p:nvSpPr>
          <p:cNvPr id="8" name="Rectangle 7"/>
          <p:cNvSpPr/>
          <p:nvPr/>
        </p:nvSpPr>
        <p:spPr>
          <a:xfrm>
            <a:off x="7369040" y="6093296"/>
            <a:ext cx="1584176" cy="216085"/>
          </a:xfrm>
          <a:prstGeom prst="rect">
            <a:avLst/>
          </a:prstGeom>
        </p:spPr>
        <p:txBody>
          <a:bodyPr wrap="square">
            <a:spAutoFit/>
          </a:bodyPr>
          <a:lstStyle/>
          <a:p>
            <a:pPr>
              <a:lnSpc>
                <a:spcPct val="150000"/>
              </a:lnSpc>
            </a:pPr>
            <a:r>
              <a:rPr lang="en-US" sz="600" b="1" dirty="0">
                <a:solidFill>
                  <a:schemeClr val="bg1">
                    <a:lumMod val="75000"/>
                    <a:lumOff val="25000"/>
                  </a:schemeClr>
                </a:solidFill>
                <a:latin typeface="Arial" pitchFamily="34" charset="0"/>
                <a:ea typeface="Open Sans" panose="020B0606030504020204" pitchFamily="34" charset="0"/>
                <a:cs typeface="Arial" pitchFamily="34" charset="0"/>
              </a:rPr>
              <a:t>ISO Certificate </a:t>
            </a:r>
            <a:r>
              <a:rPr lang="en-US" sz="600" b="1" dirty="0" err="1">
                <a:solidFill>
                  <a:schemeClr val="bg1">
                    <a:lumMod val="75000"/>
                    <a:lumOff val="25000"/>
                  </a:schemeClr>
                </a:solidFill>
                <a:latin typeface="Arial" pitchFamily="34" charset="0"/>
                <a:ea typeface="Open Sans" panose="020B0606030504020204" pitchFamily="34" charset="0"/>
                <a:cs typeface="Arial" pitchFamily="34" charset="0"/>
              </a:rPr>
              <a:t>No:IS</a:t>
            </a:r>
            <a:r>
              <a:rPr lang="en-US" sz="600" b="1" dirty="0">
                <a:solidFill>
                  <a:schemeClr val="bg1">
                    <a:lumMod val="75000"/>
                    <a:lumOff val="25000"/>
                  </a:schemeClr>
                </a:solidFill>
                <a:latin typeface="Arial" pitchFamily="34" charset="0"/>
                <a:ea typeface="Open Sans" panose="020B0606030504020204" pitchFamily="34" charset="0"/>
                <a:cs typeface="Arial" pitchFamily="34" charset="0"/>
              </a:rPr>
              <a:t> 651738</a:t>
            </a:r>
            <a:endParaRPr lang="en-GB" sz="500" dirty="0">
              <a:solidFill>
                <a:schemeClr val="bg1">
                  <a:lumMod val="75000"/>
                  <a:lumOff val="25000"/>
                </a:schemeClr>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184098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3C2D2F5-A966-4F91-8373-2AA826EC99C6}"/>
              </a:ext>
            </a:extLst>
          </p:cNvPr>
          <p:cNvPicPr>
            <a:picLocks noChangeAspect="1"/>
          </p:cNvPicPr>
          <p:nvPr/>
        </p:nvPicPr>
        <p:blipFill>
          <a:blip r:embed="rId2"/>
          <a:stretch>
            <a:fillRect/>
          </a:stretch>
        </p:blipFill>
        <p:spPr>
          <a:xfrm>
            <a:off x="195036" y="1195517"/>
            <a:ext cx="5169052" cy="2317687"/>
          </a:xfrm>
          <a:prstGeom prst="rect">
            <a:avLst/>
          </a:prstGeom>
        </p:spPr>
      </p:pic>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8" name="Rectangle 7"/>
          <p:cNvSpPr/>
          <p:nvPr/>
        </p:nvSpPr>
        <p:spPr>
          <a:xfrm>
            <a:off x="108220" y="124674"/>
            <a:ext cx="8516203" cy="954107"/>
          </a:xfrm>
          <a:prstGeom prst="rect">
            <a:avLst/>
          </a:prstGeom>
        </p:spPr>
        <p:txBody>
          <a:bodyPr wrap="square">
            <a:spAutoFit/>
          </a:bodyPr>
          <a:lstStyle/>
          <a:p>
            <a:pPr lvl="0"/>
            <a:r>
              <a:rPr lang="en-US" sz="2800" b="1" dirty="0">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You probably may need to know where the majority of your traffic comes from?</a:t>
            </a:r>
          </a:p>
        </p:txBody>
      </p:sp>
      <p:cxnSp>
        <p:nvCxnSpPr>
          <p:cNvPr id="10" name="Straight Arrow Connector 9"/>
          <p:cNvCxnSpPr>
            <a:cxnSpLocks/>
          </p:cNvCxnSpPr>
          <p:nvPr/>
        </p:nvCxnSpPr>
        <p:spPr>
          <a:xfrm flipH="1">
            <a:off x="1331641" y="1669716"/>
            <a:ext cx="4392487" cy="0"/>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47138" y="1352790"/>
            <a:ext cx="2304256" cy="633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Who uses the most</a:t>
            </a:r>
          </a:p>
          <a:p>
            <a:pPr algn="ctr"/>
            <a:r>
              <a:rPr lang="en-US" b="1" dirty="0">
                <a:solidFill>
                  <a:srgbClr val="FF0000"/>
                </a:solidFill>
                <a:latin typeface="Arial" panose="020B0604020202020204" pitchFamily="34" charset="0"/>
                <a:cs typeface="Arial" panose="020B0604020202020204" pitchFamily="34" charset="0"/>
              </a:rPr>
              <a:t>bandwidth here? </a:t>
            </a:r>
          </a:p>
        </p:txBody>
      </p:sp>
      <p:pic>
        <p:nvPicPr>
          <p:cNvPr id="1026" name="Picture 2" descr="Image result for ipdc solutions sdn bhd">
            <a:extLst>
              <a:ext uri="{FF2B5EF4-FFF2-40B4-BE49-F238E27FC236}">
                <a16:creationId xmlns:a16="http://schemas.microsoft.com/office/drawing/2014/main" id="{9E056BCE-CA3D-4864-A069-C0C991A7FA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39ECB59-8C0F-4787-9479-6A62649145B4}"/>
              </a:ext>
            </a:extLst>
          </p:cNvPr>
          <p:cNvPicPr>
            <a:picLocks noChangeAspect="1"/>
          </p:cNvPicPr>
          <p:nvPr/>
        </p:nvPicPr>
        <p:blipFill rotWithShape="1">
          <a:blip r:embed="rId4"/>
          <a:srcRect b="22339"/>
          <a:stretch/>
        </p:blipFill>
        <p:spPr>
          <a:xfrm>
            <a:off x="0" y="3534440"/>
            <a:ext cx="7610432" cy="3307688"/>
          </a:xfrm>
          <a:prstGeom prst="rect">
            <a:avLst/>
          </a:prstGeom>
        </p:spPr>
      </p:pic>
      <p:sp>
        <p:nvSpPr>
          <p:cNvPr id="14" name="Rectangle 13">
            <a:extLst>
              <a:ext uri="{FF2B5EF4-FFF2-40B4-BE49-F238E27FC236}">
                <a16:creationId xmlns:a16="http://schemas.microsoft.com/office/drawing/2014/main" id="{792C0FC7-FFFF-4330-8BF3-F863871A4F4C}"/>
              </a:ext>
            </a:extLst>
          </p:cNvPr>
          <p:cNvSpPr/>
          <p:nvPr/>
        </p:nvSpPr>
        <p:spPr>
          <a:xfrm>
            <a:off x="5865146" y="2268068"/>
            <a:ext cx="2304256" cy="633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Arial" panose="020B0604020202020204" pitchFamily="34" charset="0"/>
                <a:cs typeface="Arial" panose="020B0604020202020204" pitchFamily="34" charset="0"/>
              </a:rPr>
              <a:t>We found this from </a:t>
            </a:r>
            <a:r>
              <a:rPr lang="en-US" b="1" dirty="0" err="1">
                <a:solidFill>
                  <a:srgbClr val="0070C0"/>
                </a:solidFill>
                <a:latin typeface="Arial" panose="020B0604020202020204" pitchFamily="34" charset="0"/>
                <a:cs typeface="Arial" panose="020B0604020202020204" pitchFamily="34" charset="0"/>
              </a:rPr>
              <a:t>Netflow</a:t>
            </a:r>
            <a:r>
              <a:rPr lang="en-US" b="1" dirty="0">
                <a:solidFill>
                  <a:srgbClr val="0070C0"/>
                </a:solidFill>
                <a:latin typeface="Arial" panose="020B0604020202020204" pitchFamily="34" charset="0"/>
                <a:cs typeface="Arial" panose="020B0604020202020204" pitchFamily="34" charset="0"/>
              </a:rPr>
              <a:t> graph</a:t>
            </a:r>
          </a:p>
        </p:txBody>
      </p:sp>
      <p:cxnSp>
        <p:nvCxnSpPr>
          <p:cNvPr id="15" name="Straight Arrow Connector 14">
            <a:extLst>
              <a:ext uri="{FF2B5EF4-FFF2-40B4-BE49-F238E27FC236}">
                <a16:creationId xmlns:a16="http://schemas.microsoft.com/office/drawing/2014/main" id="{3D7674B0-8B6B-477A-AEC5-5C21C0F7B89E}"/>
              </a:ext>
            </a:extLst>
          </p:cNvPr>
          <p:cNvCxnSpPr>
            <a:cxnSpLocks/>
          </p:cNvCxnSpPr>
          <p:nvPr/>
        </p:nvCxnSpPr>
        <p:spPr>
          <a:xfrm flipH="1">
            <a:off x="1403649" y="2780928"/>
            <a:ext cx="4320479" cy="1152128"/>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37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7692DD-CDA1-4EB7-8A6F-2F377C1198C1}"/>
              </a:ext>
            </a:extLst>
          </p:cNvPr>
          <p:cNvPicPr>
            <a:picLocks noChangeAspect="1"/>
          </p:cNvPicPr>
          <p:nvPr/>
        </p:nvPicPr>
        <p:blipFill>
          <a:blip r:embed="rId2"/>
          <a:stretch>
            <a:fillRect/>
          </a:stretch>
        </p:blipFill>
        <p:spPr>
          <a:xfrm>
            <a:off x="223676" y="3356992"/>
            <a:ext cx="8696648" cy="3403392"/>
          </a:xfrm>
          <a:prstGeom prst="rect">
            <a:avLst/>
          </a:prstGeom>
        </p:spPr>
      </p:pic>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9" name="Rectangle 8"/>
          <p:cNvSpPr/>
          <p:nvPr/>
        </p:nvSpPr>
        <p:spPr>
          <a:xfrm>
            <a:off x="251520" y="404664"/>
            <a:ext cx="8411437" cy="738664"/>
          </a:xfrm>
          <a:prstGeom prst="rect">
            <a:avLst/>
          </a:prstGeom>
        </p:spPr>
        <p:txBody>
          <a:bodyPr wrap="square">
            <a:spAutoFit/>
          </a:bodyPr>
          <a:lstStyle/>
          <a:p>
            <a:pPr lvl="0"/>
            <a:r>
              <a:rPr lang="en-US" sz="2400" b="1" dirty="0">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A NetFlow graph would be able to breakdown the usage</a:t>
            </a:r>
          </a:p>
          <a:p>
            <a:pPr lvl="0"/>
            <a:r>
              <a:rPr lang="en-US" dirty="0">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rPr>
              <a:t>for your outbound / inbound traffic</a:t>
            </a:r>
          </a:p>
        </p:txBody>
      </p:sp>
      <p:pic>
        <p:nvPicPr>
          <p:cNvPr id="7" name="Picture 2" descr="Image result for ipdc solutions sdn bhd">
            <a:extLst>
              <a:ext uri="{FF2B5EF4-FFF2-40B4-BE49-F238E27FC236}">
                <a16:creationId xmlns:a16="http://schemas.microsoft.com/office/drawing/2014/main" id="{8E447677-69AE-41A1-B937-E8682D878B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E76B51A-1CA8-41BC-97EF-DBD1B177EBDB}"/>
              </a:ext>
            </a:extLst>
          </p:cNvPr>
          <p:cNvPicPr>
            <a:picLocks noChangeAspect="1"/>
          </p:cNvPicPr>
          <p:nvPr/>
        </p:nvPicPr>
        <p:blipFill>
          <a:blip r:embed="rId4"/>
          <a:stretch>
            <a:fillRect/>
          </a:stretch>
        </p:blipFill>
        <p:spPr>
          <a:xfrm>
            <a:off x="251520" y="1268760"/>
            <a:ext cx="5733334" cy="2554998"/>
          </a:xfrm>
          <a:prstGeom prst="rect">
            <a:avLst/>
          </a:prstGeom>
        </p:spPr>
      </p:pic>
      <p:cxnSp>
        <p:nvCxnSpPr>
          <p:cNvPr id="13" name="Straight Arrow Connector 12">
            <a:extLst>
              <a:ext uri="{FF2B5EF4-FFF2-40B4-BE49-F238E27FC236}">
                <a16:creationId xmlns:a16="http://schemas.microsoft.com/office/drawing/2014/main" id="{41893FA6-E9E7-4BA2-A1FA-1EDB8BF03703}"/>
              </a:ext>
            </a:extLst>
          </p:cNvPr>
          <p:cNvCxnSpPr>
            <a:cxnSpLocks/>
          </p:cNvCxnSpPr>
          <p:nvPr/>
        </p:nvCxnSpPr>
        <p:spPr>
          <a:xfrm flipH="1">
            <a:off x="5220072" y="1758665"/>
            <a:ext cx="1152129" cy="0"/>
          </a:xfrm>
          <a:prstGeom prst="straightConnector1">
            <a:avLst/>
          </a:prstGeom>
          <a:ln w="66675" cap="sq">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5BF21F9-FAE3-474A-B141-0B55897DDB17}"/>
              </a:ext>
            </a:extLst>
          </p:cNvPr>
          <p:cNvSpPr/>
          <p:nvPr/>
        </p:nvSpPr>
        <p:spPr>
          <a:xfrm>
            <a:off x="6552722" y="1441738"/>
            <a:ext cx="2304256" cy="1299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When we almost hitting your committed bandwidth limit. </a:t>
            </a:r>
          </a:p>
        </p:txBody>
      </p:sp>
      <p:sp>
        <p:nvSpPr>
          <p:cNvPr id="16" name="Rectangle 15">
            <a:extLst>
              <a:ext uri="{FF2B5EF4-FFF2-40B4-BE49-F238E27FC236}">
                <a16:creationId xmlns:a16="http://schemas.microsoft.com/office/drawing/2014/main" id="{1012AF7D-2B6D-4963-B31F-166272E3DC3C}"/>
              </a:ext>
            </a:extLst>
          </p:cNvPr>
          <p:cNvSpPr/>
          <p:nvPr/>
        </p:nvSpPr>
        <p:spPr>
          <a:xfrm>
            <a:off x="460375" y="3972330"/>
            <a:ext cx="6055840" cy="542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latin typeface="Arial" panose="020B0604020202020204" pitchFamily="34" charset="0"/>
                <a:cs typeface="Arial" panose="020B0604020202020204" pitchFamily="34" charset="0"/>
              </a:rPr>
              <a:t>Netflow</a:t>
            </a:r>
            <a:r>
              <a:rPr lang="en-US" b="1" dirty="0">
                <a:solidFill>
                  <a:srgbClr val="FF0000"/>
                </a:solidFill>
                <a:latin typeface="Arial" panose="020B0604020202020204" pitchFamily="34" charset="0"/>
                <a:cs typeface="Arial" panose="020B0604020202020204" pitchFamily="34" charset="0"/>
              </a:rPr>
              <a:t> helps us on finding out which ASN that contributing this traffic</a:t>
            </a:r>
          </a:p>
        </p:txBody>
      </p:sp>
    </p:spTree>
    <p:extLst>
      <p:ext uri="{BB962C8B-B14F-4D97-AF65-F5344CB8AC3E}">
        <p14:creationId xmlns:p14="http://schemas.microsoft.com/office/powerpoint/2010/main" val="351321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7AE8BB-B868-46AE-AF20-A6A80F5E13A0}"/>
              </a:ext>
            </a:extLst>
          </p:cNvPr>
          <p:cNvPicPr>
            <a:picLocks noChangeAspect="1"/>
          </p:cNvPicPr>
          <p:nvPr/>
        </p:nvPicPr>
        <p:blipFill>
          <a:blip r:embed="rId2"/>
          <a:stretch>
            <a:fillRect/>
          </a:stretch>
        </p:blipFill>
        <p:spPr>
          <a:xfrm>
            <a:off x="155575" y="3068960"/>
            <a:ext cx="7308304" cy="3609770"/>
          </a:xfrm>
          <a:prstGeom prst="rect">
            <a:avLst/>
          </a:prstGeom>
        </p:spPr>
      </p:pic>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12" name="Rectangle 11"/>
          <p:cNvSpPr/>
          <p:nvPr/>
        </p:nvSpPr>
        <p:spPr>
          <a:xfrm>
            <a:off x="179512" y="332656"/>
            <a:ext cx="8516203" cy="646331"/>
          </a:xfrm>
          <a:prstGeom prst="rect">
            <a:avLst/>
          </a:prstGeom>
        </p:spPr>
        <p:txBody>
          <a:bodyPr wrap="square">
            <a:spAutoFit/>
          </a:bodyPr>
          <a:lstStyle/>
          <a:p>
            <a:pPr lvl="0"/>
            <a:r>
              <a:rPr lang="en-US" b="1" dirty="0" err="1">
                <a:solidFill>
                  <a:prstClr val="black">
                    <a:lumMod val="75000"/>
                    <a:lumOff val="25000"/>
                  </a:prstClr>
                </a:solidFill>
                <a:latin typeface="Arial" pitchFamily="34" charset="0"/>
                <a:ea typeface="Open Sans" panose="020B0606030504020204" pitchFamily="34" charset="0"/>
                <a:cs typeface="Arial" pitchFamily="34" charset="0"/>
              </a:rPr>
              <a:t>Netflow</a:t>
            </a:r>
            <a:r>
              <a:rPr lang="en-US" b="1" dirty="0">
                <a:solidFill>
                  <a:prstClr val="black">
                    <a:lumMod val="75000"/>
                    <a:lumOff val="25000"/>
                  </a:prstClr>
                </a:solidFill>
                <a:latin typeface="Arial" pitchFamily="34" charset="0"/>
                <a:ea typeface="Open Sans" panose="020B0606030504020204" pitchFamily="34" charset="0"/>
                <a:cs typeface="Arial" pitchFamily="34" charset="0"/>
              </a:rPr>
              <a:t> is not just for graphing purposes. </a:t>
            </a:r>
            <a:br>
              <a:rPr lang="en-US" b="1" dirty="0">
                <a:solidFill>
                  <a:prstClr val="black">
                    <a:lumMod val="75000"/>
                    <a:lumOff val="25000"/>
                  </a:prstClr>
                </a:solidFill>
                <a:latin typeface="Arial" pitchFamily="34" charset="0"/>
                <a:ea typeface="Open Sans" panose="020B0606030504020204" pitchFamily="34" charset="0"/>
                <a:cs typeface="Arial" pitchFamily="34" charset="0"/>
              </a:rPr>
            </a:br>
            <a:r>
              <a:rPr lang="en-US" b="1" dirty="0">
                <a:solidFill>
                  <a:prstClr val="black">
                    <a:lumMod val="75000"/>
                    <a:lumOff val="25000"/>
                  </a:prstClr>
                </a:solidFill>
                <a:latin typeface="Arial" pitchFamily="34" charset="0"/>
                <a:ea typeface="Open Sans" panose="020B0606030504020204" pitchFamily="34" charset="0"/>
                <a:cs typeface="Arial" pitchFamily="34" charset="0"/>
              </a:rPr>
              <a:t>It helps on how identify, which upstream / interface the traffic coming from</a:t>
            </a:r>
          </a:p>
        </p:txBody>
      </p:sp>
      <p:pic>
        <p:nvPicPr>
          <p:cNvPr id="13" name="Picture 2" descr="Image result for ipdc solutions sdn bhd">
            <a:extLst>
              <a:ext uri="{FF2B5EF4-FFF2-40B4-BE49-F238E27FC236}">
                <a16:creationId xmlns:a16="http://schemas.microsoft.com/office/drawing/2014/main" id="{FD6F6732-E13C-4249-8EC7-2F84977E1C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7CCE7D1-2386-485F-BDFC-163E3D3C6268}"/>
              </a:ext>
            </a:extLst>
          </p:cNvPr>
          <p:cNvPicPr>
            <a:picLocks noChangeAspect="1"/>
          </p:cNvPicPr>
          <p:nvPr/>
        </p:nvPicPr>
        <p:blipFill>
          <a:blip r:embed="rId4"/>
          <a:stretch>
            <a:fillRect/>
          </a:stretch>
        </p:blipFill>
        <p:spPr>
          <a:xfrm>
            <a:off x="155575" y="897528"/>
            <a:ext cx="8115775" cy="2345776"/>
          </a:xfrm>
          <a:prstGeom prst="rect">
            <a:avLst/>
          </a:prstGeom>
        </p:spPr>
      </p:pic>
      <p:sp>
        <p:nvSpPr>
          <p:cNvPr id="14" name="Rectangle 13">
            <a:extLst>
              <a:ext uri="{FF2B5EF4-FFF2-40B4-BE49-F238E27FC236}">
                <a16:creationId xmlns:a16="http://schemas.microsoft.com/office/drawing/2014/main" id="{A04B0E78-94C3-4C12-B830-C57353830503}"/>
              </a:ext>
            </a:extLst>
          </p:cNvPr>
          <p:cNvSpPr/>
          <p:nvPr/>
        </p:nvSpPr>
        <p:spPr>
          <a:xfrm>
            <a:off x="307975" y="5589240"/>
            <a:ext cx="1815753" cy="10894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3DC05A3-E2F9-4CC9-83BD-D48BFCFC1496}"/>
              </a:ext>
            </a:extLst>
          </p:cNvPr>
          <p:cNvSpPr/>
          <p:nvPr/>
        </p:nvSpPr>
        <p:spPr>
          <a:xfrm>
            <a:off x="4283968" y="5036569"/>
            <a:ext cx="4176464" cy="385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Coming from  DE-CIX, LINX &amp; HE</a:t>
            </a:r>
          </a:p>
        </p:txBody>
      </p:sp>
    </p:spTree>
    <p:extLst>
      <p:ext uri="{BB962C8B-B14F-4D97-AF65-F5344CB8AC3E}">
        <p14:creationId xmlns:p14="http://schemas.microsoft.com/office/powerpoint/2010/main" val="131121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 CJ1-REX2 - Port-channel 1 - CJ1-TO-NTT-20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sp>
        <p:nvSpPr>
          <p:cNvPr id="3" name="AutoShape 4" descr=" CJ1-REX2 - Port-channel 1 - CJ1-TO-NTT-20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3592"/>
          <a:stretch/>
        </p:blipFill>
        <p:spPr bwMode="auto">
          <a:xfrm>
            <a:off x="307974" y="1303155"/>
            <a:ext cx="6928321" cy="2466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87" y="3933056"/>
            <a:ext cx="8762474"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652120" y="1400075"/>
            <a:ext cx="139423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MRTG GRAPH</a:t>
            </a:r>
          </a:p>
        </p:txBody>
      </p:sp>
      <p:sp>
        <p:nvSpPr>
          <p:cNvPr id="11" name="Rectangle 10"/>
          <p:cNvSpPr/>
          <p:nvPr/>
        </p:nvSpPr>
        <p:spPr>
          <a:xfrm>
            <a:off x="6084168" y="4293096"/>
            <a:ext cx="139423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NETFLOW</a:t>
            </a:r>
          </a:p>
          <a:p>
            <a:pPr algn="ctr"/>
            <a:r>
              <a:rPr lang="en-US" b="1" dirty="0">
                <a:solidFill>
                  <a:srgbClr val="FF0000"/>
                </a:solidFill>
              </a:rPr>
              <a:t>GRAPH</a:t>
            </a:r>
          </a:p>
        </p:txBody>
      </p:sp>
      <p:sp>
        <p:nvSpPr>
          <p:cNvPr id="12" name="Rectangle 11"/>
          <p:cNvSpPr/>
          <p:nvPr/>
        </p:nvSpPr>
        <p:spPr>
          <a:xfrm>
            <a:off x="251520" y="692696"/>
            <a:ext cx="8516203" cy="646331"/>
          </a:xfrm>
          <a:prstGeom prst="rect">
            <a:avLst/>
          </a:prstGeom>
        </p:spPr>
        <p:txBody>
          <a:bodyPr wrap="square">
            <a:spAutoFit/>
          </a:bodyPr>
          <a:lstStyle/>
          <a:p>
            <a:pPr lvl="0"/>
            <a:r>
              <a:rPr lang="en-US" b="1" dirty="0">
                <a:solidFill>
                  <a:prstClr val="black">
                    <a:lumMod val="75000"/>
                    <a:lumOff val="25000"/>
                  </a:prstClr>
                </a:solidFill>
                <a:latin typeface="Arial" pitchFamily="34" charset="0"/>
                <a:ea typeface="Open Sans" panose="020B0606030504020204" pitchFamily="34" charset="0"/>
                <a:cs typeface="Arial" pitchFamily="34" charset="0"/>
              </a:rPr>
              <a:t>If you considering to enhance your MRTG with a NetFlow graph</a:t>
            </a:r>
          </a:p>
          <a:p>
            <a:pPr lvl="0"/>
            <a:r>
              <a:rPr lang="en-US" b="1" dirty="0">
                <a:solidFill>
                  <a:prstClr val="black">
                    <a:lumMod val="75000"/>
                    <a:lumOff val="25000"/>
                  </a:prstClr>
                </a:solidFill>
                <a:latin typeface="Arial" pitchFamily="34" charset="0"/>
                <a:ea typeface="Open Sans" panose="020B0606030504020204" pitchFamily="34" charset="0"/>
                <a:cs typeface="Arial" pitchFamily="34" charset="0"/>
              </a:rPr>
              <a:t>Here is how we do…</a:t>
            </a:r>
          </a:p>
        </p:txBody>
      </p:sp>
      <p:pic>
        <p:nvPicPr>
          <p:cNvPr id="13" name="Picture 2" descr="Image result for ipdc solutions sdn bhd">
            <a:extLst>
              <a:ext uri="{FF2B5EF4-FFF2-40B4-BE49-F238E27FC236}">
                <a16:creationId xmlns:a16="http://schemas.microsoft.com/office/drawing/2014/main" id="{FD6F6732-E13C-4249-8EC7-2F84977E1C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429" y="198540"/>
            <a:ext cx="1321931" cy="33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0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Jillian\Design\06 GA_general ad\Sept_MyIX MyNOG Conference 2017\FA\presentation\support\closeup-of-workspace-with-modern-creative-laptop-cup-of-coffee-and-pencils-horizontal-with-copy-space_1220-1858.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1" r="4719"/>
          <a:stretch/>
        </p:blipFill>
        <p:spPr bwMode="auto">
          <a:xfrm>
            <a:off x="6820" y="3026"/>
            <a:ext cx="9137179" cy="68549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3026"/>
            <a:ext cx="9143998" cy="6854974"/>
          </a:xfrm>
          <a:prstGeom prst="rect">
            <a:avLst/>
          </a:prstGeom>
          <a:gradFill flip="none" rotWithShape="1">
            <a:gsLst>
              <a:gs pos="0">
                <a:schemeClr val="accent4">
                  <a:lumMod val="75000"/>
                  <a:alpha val="90000"/>
                </a:schemeClr>
              </a:gs>
              <a:gs pos="39999">
                <a:schemeClr val="tx2">
                  <a:lumMod val="60000"/>
                  <a:lumOff val="40000"/>
                  <a:alpha val="90000"/>
                </a:schemeClr>
              </a:gs>
              <a:gs pos="70000">
                <a:srgbClr val="002060">
                  <a:alpha val="89000"/>
                </a:srgbClr>
              </a:gs>
              <a:gs pos="100000">
                <a:srgbClr val="00B0F0"/>
              </a:gs>
            </a:gsLst>
            <a:lin ang="5400000" scaled="0"/>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6821" y="1988840"/>
            <a:ext cx="9137179" cy="2862322"/>
          </a:xfrm>
          <a:prstGeom prst="rect">
            <a:avLst/>
          </a:prstGeom>
        </p:spPr>
        <p:txBody>
          <a:bodyPr wrap="square">
            <a:spAutoFit/>
          </a:bodyPr>
          <a:lstStyle/>
          <a:p>
            <a:pPr algn="ctr"/>
            <a:r>
              <a:rPr lang="en-US" sz="3600" dirty="0">
                <a:solidFill>
                  <a:schemeClr val="bg1"/>
                </a:solidFill>
                <a:latin typeface="Arial" pitchFamily="34" charset="0"/>
                <a:ea typeface="Open Sans" panose="020B0606030504020204" pitchFamily="34" charset="0"/>
                <a:cs typeface="Arial" pitchFamily="34" charset="0"/>
              </a:rPr>
              <a:t>To get the graph plotted, we will need to store them into a database</a:t>
            </a:r>
          </a:p>
          <a:p>
            <a:pPr algn="ctr"/>
            <a:endParaRPr lang="en-US" sz="3600" dirty="0">
              <a:solidFill>
                <a:schemeClr val="bg1"/>
              </a:solidFill>
              <a:latin typeface="Arial" pitchFamily="34" charset="0"/>
              <a:ea typeface="Open Sans" panose="020B0606030504020204" pitchFamily="34" charset="0"/>
              <a:cs typeface="Arial" pitchFamily="34" charset="0"/>
            </a:endParaRPr>
          </a:p>
          <a:p>
            <a:pPr algn="ctr"/>
            <a:r>
              <a:rPr lang="en-US" sz="3600" b="1" dirty="0" err="1">
                <a:solidFill>
                  <a:schemeClr val="bg1"/>
                </a:solidFill>
                <a:latin typeface="Arial" pitchFamily="34" charset="0"/>
                <a:ea typeface="Open Sans" panose="020B0606030504020204" pitchFamily="34" charset="0"/>
                <a:cs typeface="Arial" pitchFamily="34" charset="0"/>
              </a:rPr>
              <a:t>ElasticSearch</a:t>
            </a:r>
            <a:r>
              <a:rPr lang="en-US" sz="3600" b="1" dirty="0">
                <a:solidFill>
                  <a:schemeClr val="bg1"/>
                </a:solidFill>
                <a:latin typeface="Arial" pitchFamily="34" charset="0"/>
                <a:ea typeface="Open Sans" panose="020B0606030504020204" pitchFamily="34" charset="0"/>
                <a:cs typeface="Arial" pitchFamily="34" charset="0"/>
              </a:rPr>
              <a:t>, Logstash, </a:t>
            </a:r>
          </a:p>
          <a:p>
            <a:pPr algn="ctr"/>
            <a:r>
              <a:rPr lang="en-US" sz="3600" b="1" dirty="0">
                <a:solidFill>
                  <a:schemeClr val="bg1"/>
                </a:solidFill>
                <a:latin typeface="Arial" pitchFamily="34" charset="0"/>
                <a:ea typeface="Open Sans" panose="020B0606030504020204" pitchFamily="34" charset="0"/>
                <a:cs typeface="Arial" pitchFamily="34" charset="0"/>
              </a:rPr>
              <a:t>And Kibana (ELK)?</a:t>
            </a:r>
            <a:endParaRPr lang="en-GB" sz="3600" b="1" dirty="0">
              <a:solidFill>
                <a:schemeClr val="bg1"/>
              </a:solidFill>
              <a:latin typeface="Arial" pitchFamily="34" charset="0"/>
              <a:ea typeface="Open Sans" panose="020B0606030504020204" pitchFamily="34" charset="0"/>
              <a:cs typeface="Arial" pitchFamily="34" charset="0"/>
            </a:endParaRPr>
          </a:p>
        </p:txBody>
      </p:sp>
    </p:spTree>
    <p:extLst>
      <p:ext uri="{BB962C8B-B14F-4D97-AF65-F5344CB8AC3E}">
        <p14:creationId xmlns:p14="http://schemas.microsoft.com/office/powerpoint/2010/main" val="1709681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3862</TotalTime>
  <Words>1841</Words>
  <Application>Microsoft Office PowerPoint</Application>
  <PresentationFormat>On-screen Show (4:3)</PresentationFormat>
  <Paragraphs>267</Paragraphs>
  <Slides>49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Cheung Loong Lee</cp:lastModifiedBy>
  <cp:revision>259</cp:revision>
  <dcterms:created xsi:type="dcterms:W3CDTF">2017-10-12T08:44:05Z</dcterms:created>
  <dcterms:modified xsi:type="dcterms:W3CDTF">2019-08-28T11:10:09Z</dcterms:modified>
</cp:coreProperties>
</file>