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57"/>
  </p:notesMasterIdLst>
  <p:handoutMasterIdLst>
    <p:handoutMasterId r:id="rId58"/>
  </p:handoutMasterIdLst>
  <p:sldIdLst>
    <p:sldId id="325" r:id="rId2"/>
    <p:sldId id="371" r:id="rId3"/>
    <p:sldId id="327" r:id="rId4"/>
    <p:sldId id="328" r:id="rId5"/>
    <p:sldId id="330" r:id="rId6"/>
    <p:sldId id="331" r:id="rId7"/>
    <p:sldId id="355" r:id="rId8"/>
    <p:sldId id="356" r:id="rId9"/>
    <p:sldId id="329" r:id="rId10"/>
    <p:sldId id="332" r:id="rId11"/>
    <p:sldId id="333" r:id="rId12"/>
    <p:sldId id="334" r:id="rId13"/>
    <p:sldId id="335" r:id="rId14"/>
    <p:sldId id="336" r:id="rId15"/>
    <p:sldId id="338" r:id="rId16"/>
    <p:sldId id="337" r:id="rId17"/>
    <p:sldId id="379" r:id="rId18"/>
    <p:sldId id="339" r:id="rId19"/>
    <p:sldId id="340" r:id="rId20"/>
    <p:sldId id="346" r:id="rId21"/>
    <p:sldId id="347" r:id="rId22"/>
    <p:sldId id="341" r:id="rId23"/>
    <p:sldId id="348" r:id="rId24"/>
    <p:sldId id="342" r:id="rId25"/>
    <p:sldId id="357" r:id="rId26"/>
    <p:sldId id="344" r:id="rId27"/>
    <p:sldId id="343" r:id="rId28"/>
    <p:sldId id="345" r:id="rId29"/>
    <p:sldId id="349" r:id="rId30"/>
    <p:sldId id="350" r:id="rId31"/>
    <p:sldId id="351" r:id="rId32"/>
    <p:sldId id="375" r:id="rId33"/>
    <p:sldId id="376" r:id="rId34"/>
    <p:sldId id="352" r:id="rId35"/>
    <p:sldId id="353" r:id="rId36"/>
    <p:sldId id="354" r:id="rId37"/>
    <p:sldId id="358" r:id="rId38"/>
    <p:sldId id="359" r:id="rId39"/>
    <p:sldId id="373" r:id="rId40"/>
    <p:sldId id="374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2" r:id="rId53"/>
    <p:sldId id="378" r:id="rId54"/>
    <p:sldId id="377" r:id="rId55"/>
    <p:sldId id="27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75D"/>
    <a:srgbClr val="000B76"/>
    <a:srgbClr val="96CFDE"/>
    <a:srgbClr val="96D4EA"/>
    <a:srgbClr val="7EF3F6"/>
    <a:srgbClr val="000080"/>
    <a:srgbClr val="3CB371"/>
    <a:srgbClr val="0012B8"/>
    <a:srgbClr val="81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6987" autoAdjust="0"/>
    <p:restoredTop sz="94660"/>
  </p:normalViewPr>
  <p:slideViewPr>
    <p:cSldViewPr>
      <p:cViewPr>
        <p:scale>
          <a:sx n="89" d="100"/>
          <a:sy n="89" d="100"/>
        </p:scale>
        <p:origin x="-190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OTT Revenues</a:t>
            </a:r>
            <a:r>
              <a:rPr lang="en-US" baseline="0" dirty="0" smtClean="0"/>
              <a:t> in Billions of $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76315452755906"/>
          <c:y val="0.162249753937008"/>
          <c:w val="0.762387631233596"/>
          <c:h val="0.7238855807086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Google</c:v>
                </c:pt>
                <c:pt idx="2">
                  <c:v>Microsoft</c:v>
                </c:pt>
                <c:pt idx="3">
                  <c:v>Facebook</c:v>
                </c:pt>
                <c:pt idx="4">
                  <c:v>Alibaba</c:v>
                </c:pt>
              </c:strCache>
            </c:strRef>
          </c:cat>
          <c:val>
            <c:numRef>
              <c:f>Sheet1!$B$2:$B$6</c:f>
              <c:numCache>
                <c:formatCode>"$"#,##0_);[Red]\("$"#,##0\)</c:formatCode>
                <c:ptCount val="5"/>
                <c:pt idx="0">
                  <c:v>233.0</c:v>
                </c:pt>
                <c:pt idx="1">
                  <c:v>136.0</c:v>
                </c:pt>
                <c:pt idx="2">
                  <c:v>126.0</c:v>
                </c:pt>
                <c:pt idx="3">
                  <c:v>62.0</c:v>
                </c:pt>
                <c:pt idx="4">
                  <c:v>56.0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Google</c:v>
                </c:pt>
                <c:pt idx="2">
                  <c:v>Microsoft</c:v>
                </c:pt>
                <c:pt idx="3">
                  <c:v>Facebook</c:v>
                </c:pt>
                <c:pt idx="4">
                  <c:v>Alibaba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Google</c:v>
                </c:pt>
                <c:pt idx="2">
                  <c:v>Microsoft</c:v>
                </c:pt>
                <c:pt idx="3">
                  <c:v>Facebook</c:v>
                </c:pt>
                <c:pt idx="4">
                  <c:v>Alibaba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6448088"/>
        <c:axId val="-2086253512"/>
      </c:barChart>
      <c:catAx>
        <c:axId val="-212644808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6253512"/>
        <c:crosses val="autoZero"/>
        <c:auto val="1"/>
        <c:lblAlgn val="ctr"/>
        <c:lblOffset val="100"/>
        <c:noMultiLvlLbl val="0"/>
      </c:catAx>
      <c:valAx>
        <c:axId val="-2086253512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-21264480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OTT Market Caps in Billions</a:t>
            </a:r>
            <a:r>
              <a:rPr lang="en-US" baseline="0" dirty="0" smtClean="0"/>
              <a:t> of $ 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Micosoft</c:v>
                </c:pt>
                <c:pt idx="1">
                  <c:v>Amazon</c:v>
                </c:pt>
                <c:pt idx="2">
                  <c:v>Google</c:v>
                </c:pt>
                <c:pt idx="3">
                  <c:v>Facebook</c:v>
                </c:pt>
                <c:pt idx="4">
                  <c:v>Alibaba</c:v>
                </c:pt>
              </c:strCache>
            </c:strRef>
          </c:cat>
          <c:val>
            <c:numRef>
              <c:f>Sheet1!$B$2:$B$6</c:f>
              <c:numCache>
                <c:formatCode>"$"#,##0_);[Red]\("$"#,##0\)</c:formatCode>
                <c:ptCount val="5"/>
                <c:pt idx="0">
                  <c:v>1000.0</c:v>
                </c:pt>
                <c:pt idx="1">
                  <c:v>900.0</c:v>
                </c:pt>
                <c:pt idx="2">
                  <c:v>800.0</c:v>
                </c:pt>
                <c:pt idx="3">
                  <c:v>500.0</c:v>
                </c:pt>
                <c:pt idx="4">
                  <c:v>400.0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Micosoft</c:v>
                </c:pt>
                <c:pt idx="1">
                  <c:v>Amazon</c:v>
                </c:pt>
                <c:pt idx="2">
                  <c:v>Google</c:v>
                </c:pt>
                <c:pt idx="3">
                  <c:v>Facebook</c:v>
                </c:pt>
                <c:pt idx="4">
                  <c:v>Alibaba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Micosoft</c:v>
                </c:pt>
                <c:pt idx="1">
                  <c:v>Amazon</c:v>
                </c:pt>
                <c:pt idx="2">
                  <c:v>Google</c:v>
                </c:pt>
                <c:pt idx="3">
                  <c:v>Facebook</c:v>
                </c:pt>
                <c:pt idx="4">
                  <c:v>Alibaba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9573720"/>
        <c:axId val="2140933864"/>
      </c:barChart>
      <c:catAx>
        <c:axId val="-2129573720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933864"/>
        <c:crosses val="autoZero"/>
        <c:auto val="1"/>
        <c:lblAlgn val="ctr"/>
        <c:lblOffset val="100"/>
        <c:noMultiLvlLbl val="0"/>
      </c:catAx>
      <c:valAx>
        <c:axId val="2140933864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-2129573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Combined GDP in Billions of $ 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Nigeria</c:v>
                </c:pt>
                <c:pt idx="1">
                  <c:v>South Africa</c:v>
                </c:pt>
                <c:pt idx="2">
                  <c:v>Egypt</c:v>
                </c:pt>
                <c:pt idx="3">
                  <c:v>Algeria</c:v>
                </c:pt>
                <c:pt idx="4">
                  <c:v>Angola</c:v>
                </c:pt>
              </c:strCache>
            </c:strRef>
          </c:cat>
          <c:val>
            <c:numRef>
              <c:f>Sheet1!$B$2:$B$6</c:f>
              <c:numCache>
                <c:formatCode>"$"#,##0_);[Red]\("$"#,##0\)</c:formatCode>
                <c:ptCount val="5"/>
                <c:pt idx="0">
                  <c:v>450.0</c:v>
                </c:pt>
                <c:pt idx="1">
                  <c:v>350.0</c:v>
                </c:pt>
                <c:pt idx="2">
                  <c:v>300.0</c:v>
                </c:pt>
                <c:pt idx="3">
                  <c:v>175.0</c:v>
                </c:pt>
                <c:pt idx="4">
                  <c:v>125.0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Nigeria</c:v>
                </c:pt>
                <c:pt idx="1">
                  <c:v>South Africa</c:v>
                </c:pt>
                <c:pt idx="2">
                  <c:v>Egypt</c:v>
                </c:pt>
                <c:pt idx="3">
                  <c:v>Algeria</c:v>
                </c:pt>
                <c:pt idx="4">
                  <c:v>Angola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Nigeria</c:v>
                </c:pt>
                <c:pt idx="1">
                  <c:v>South Africa</c:v>
                </c:pt>
                <c:pt idx="2">
                  <c:v>Egypt</c:v>
                </c:pt>
                <c:pt idx="3">
                  <c:v>Algeria</c:v>
                </c:pt>
                <c:pt idx="4">
                  <c:v>Angola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2036904"/>
        <c:axId val="-2086508728"/>
      </c:barChart>
      <c:catAx>
        <c:axId val="21420369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6508728"/>
        <c:crosses val="autoZero"/>
        <c:auto val="1"/>
        <c:lblAlgn val="ctr"/>
        <c:lblOffset val="100"/>
        <c:noMultiLvlLbl val="0"/>
      </c:catAx>
      <c:valAx>
        <c:axId val="-2086508728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2142036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ARPU USA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Overseas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USA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Facebook</c:v>
                </c:pt>
                <c:pt idx="1">
                  <c:v>Google</c:v>
                </c:pt>
                <c:pt idx="2">
                  <c:v>Apple</c:v>
                </c:pt>
                <c:pt idx="3">
                  <c:v>Amazon</c:v>
                </c:pt>
              </c:strCache>
            </c:strRef>
          </c:cat>
          <c:val>
            <c:numRef>
              <c:f>Sheet1!$B$2:$B$5</c:f>
              <c:numCache>
                <c:formatCode>"$"#,##0_);[Red]\("$"#,##0\)</c:formatCode>
                <c:ptCount val="4"/>
                <c:pt idx="0">
                  <c:v>112.0</c:v>
                </c:pt>
                <c:pt idx="1">
                  <c:v>256.0</c:v>
                </c:pt>
                <c:pt idx="2">
                  <c:v>194.0</c:v>
                </c:pt>
                <c:pt idx="3">
                  <c:v>752.0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Overseas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Facebook</c:v>
                </c:pt>
                <c:pt idx="1">
                  <c:v>Google</c:v>
                </c:pt>
                <c:pt idx="2">
                  <c:v>Apple</c:v>
                </c:pt>
                <c:pt idx="3">
                  <c:v>Amazon</c:v>
                </c:pt>
              </c:strCache>
            </c:strRef>
          </c:cat>
          <c:val>
            <c:numRef>
              <c:f>Sheet1!$C$2:$C$5</c:f>
              <c:numCache>
                <c:formatCode>"$"#,##0_);[Red]\("$"#,##0\)</c:formatCode>
                <c:ptCount val="4"/>
                <c:pt idx="0">
                  <c:v>25.0</c:v>
                </c:pt>
                <c:pt idx="1">
                  <c:v>137.0</c:v>
                </c:pt>
                <c:pt idx="2">
                  <c:v>150.0</c:v>
                </c:pt>
                <c:pt idx="3">
                  <c:v>250.0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5549704"/>
        <c:axId val="-2129463496"/>
      </c:barChart>
      <c:catAx>
        <c:axId val="21355497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9463496"/>
        <c:crosses val="autoZero"/>
        <c:auto val="1"/>
        <c:lblAlgn val="ctr"/>
        <c:lblOffset val="100"/>
        <c:noMultiLvlLbl val="0"/>
      </c:catAx>
      <c:valAx>
        <c:axId val="-2129463496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2135549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Revs</a:t>
            </a:r>
            <a:r>
              <a:rPr lang="en-US" baseline="0" dirty="0" smtClean="0"/>
              <a:t> and NPV in Billions of $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Facebook</c:v>
                </c:pt>
                <c:pt idx="1">
                  <c:v>Google</c:v>
                </c:pt>
                <c:pt idx="2">
                  <c:v>Alibaba</c:v>
                </c:pt>
                <c:pt idx="3">
                  <c:v>Amazon</c:v>
                </c:pt>
              </c:strCache>
            </c:strRef>
          </c:cat>
          <c:val>
            <c:numRef>
              <c:f>Sheet1!$B$2:$B$5</c:f>
              <c:numCache>
                <c:formatCode>"$"#,##0_);[Red]\("$"#,##0\)</c:formatCode>
                <c:ptCount val="4"/>
                <c:pt idx="0">
                  <c:v>6.0</c:v>
                </c:pt>
                <c:pt idx="1">
                  <c:v>34.0</c:v>
                </c:pt>
                <c:pt idx="2">
                  <c:v>8.0</c:v>
                </c:pt>
                <c:pt idx="3">
                  <c:v>62.0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NPV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Facebook</c:v>
                </c:pt>
                <c:pt idx="1">
                  <c:v>Google</c:v>
                </c:pt>
                <c:pt idx="2">
                  <c:v>Alibaba</c:v>
                </c:pt>
                <c:pt idx="3">
                  <c:v>Amazon</c:v>
                </c:pt>
              </c:strCache>
            </c:strRef>
          </c:cat>
          <c:val>
            <c:numRef>
              <c:f>Sheet1!$C$2:$C$5</c:f>
              <c:numCache>
                <c:formatCode>"$"#,##0_);[Red]\("$"#,##0\)</c:formatCode>
                <c:ptCount val="4"/>
                <c:pt idx="0">
                  <c:v>60.0</c:v>
                </c:pt>
                <c:pt idx="1">
                  <c:v>340.0</c:v>
                </c:pt>
                <c:pt idx="2">
                  <c:v>80.0</c:v>
                </c:pt>
                <c:pt idx="3">
                  <c:v>620.0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5822648"/>
        <c:axId val="-2085658888"/>
      </c:barChart>
      <c:catAx>
        <c:axId val="-20858226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5658888"/>
        <c:crosses val="autoZero"/>
        <c:auto val="1"/>
        <c:lblAlgn val="ctr"/>
        <c:lblOffset val="100"/>
        <c:noMultiLvlLbl val="0"/>
      </c:catAx>
      <c:valAx>
        <c:axId val="-2085658888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-2085822648"/>
        <c:crosses val="autoZero"/>
        <c:crossBetween val="between"/>
        <c:majorUnit val="50.0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Revs and NPV in Billions of $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Facebook</c:v>
                </c:pt>
                <c:pt idx="1">
                  <c:v>Google</c:v>
                </c:pt>
                <c:pt idx="2">
                  <c:v>Alibaba</c:v>
                </c:pt>
                <c:pt idx="3">
                  <c:v>Amazon</c:v>
                </c:pt>
              </c:strCache>
            </c:strRef>
          </c:cat>
          <c:val>
            <c:numRef>
              <c:f>Sheet1!$B$2:$B$5</c:f>
              <c:numCache>
                <c:formatCode>"$"#,##0_);[Red]\("$"#,##0\)</c:formatCode>
                <c:ptCount val="4"/>
                <c:pt idx="0">
                  <c:v>20.0</c:v>
                </c:pt>
                <c:pt idx="1">
                  <c:v>110.0</c:v>
                </c:pt>
                <c:pt idx="2">
                  <c:v>25.0</c:v>
                </c:pt>
                <c:pt idx="3">
                  <c:v>200.0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NPV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Facebook</c:v>
                </c:pt>
                <c:pt idx="1">
                  <c:v>Google</c:v>
                </c:pt>
                <c:pt idx="2">
                  <c:v>Alibaba</c:v>
                </c:pt>
                <c:pt idx="3">
                  <c:v>Amazon</c:v>
                </c:pt>
              </c:strCache>
            </c:strRef>
          </c:cat>
          <c:val>
            <c:numRef>
              <c:f>Sheet1!$C$2:$C$5</c:f>
              <c:numCache>
                <c:formatCode>"$"#,##0_);[Red]\("$"#,##0\)</c:formatCode>
                <c:ptCount val="4"/>
                <c:pt idx="0">
                  <c:v>200.0</c:v>
                </c:pt>
                <c:pt idx="1">
                  <c:v>1100.0</c:v>
                </c:pt>
                <c:pt idx="2">
                  <c:v>250.0</c:v>
                </c:pt>
                <c:pt idx="3">
                  <c:v>2000.0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5690056"/>
        <c:axId val="2048505944"/>
      </c:barChart>
      <c:catAx>
        <c:axId val="-2085690056"/>
        <c:scaling>
          <c:orientation val="minMax"/>
        </c:scaling>
        <c:delete val="0"/>
        <c:axPos val="b"/>
        <c:majorTickMark val="out"/>
        <c:minorTickMark val="none"/>
        <c:tickLblPos val="nextTo"/>
        <c:crossAx val="2048505944"/>
        <c:crosses val="autoZero"/>
        <c:auto val="1"/>
        <c:lblAlgn val="ctr"/>
        <c:lblOffset val="100"/>
        <c:noMultiLvlLbl val="0"/>
      </c:catAx>
      <c:valAx>
        <c:axId val="2048505944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-2085690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OTT ARPU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2000.0</c:v>
                </c:pt>
                <c:pt idx="1">
                  <c:v>2010.0</c:v>
                </c:pt>
                <c:pt idx="2">
                  <c:v>2020.0</c:v>
                </c:pt>
                <c:pt idx="3">
                  <c:v>2030.0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50.0</c:v>
                </c:pt>
                <c:pt idx="2">
                  <c:v>150.0</c:v>
                </c:pt>
                <c:pt idx="3">
                  <c:v>300.0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Bandwidth Prices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2000.0</c:v>
                </c:pt>
                <c:pt idx="1">
                  <c:v>2010.0</c:v>
                </c:pt>
                <c:pt idx="2">
                  <c:v>2020.0</c:v>
                </c:pt>
                <c:pt idx="3">
                  <c:v>2030.0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1000.0</c:v>
                </c:pt>
                <c:pt idx="1">
                  <c:v>400.0</c:v>
                </c:pt>
                <c:pt idx="2">
                  <c:v>80.0</c:v>
                </c:pt>
                <c:pt idx="3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0855832"/>
        <c:axId val="2140696392"/>
      </c:lineChart>
      <c:catAx>
        <c:axId val="2140855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0696392"/>
        <c:crosses val="autoZero"/>
        <c:auto val="1"/>
        <c:lblAlgn val="ctr"/>
        <c:lblOffset val="100"/>
        <c:noMultiLvlLbl val="0"/>
      </c:catAx>
      <c:valAx>
        <c:axId val="2140696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0855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E09848-E1FE-4C41-A462-E15D2EBBA00B}" type="doc">
      <dgm:prSet loTypeId="urn:microsoft.com/office/officeart/2005/8/layout/process2" loCatId="" qsTypeId="urn:microsoft.com/office/officeart/2005/8/quickstyle/simple1" qsCatId="simple" csTypeId="urn:microsoft.com/office/officeart/2005/8/colors/accent2_2" csCatId="accent2" phldr="1"/>
      <dgm:spPr/>
    </dgm:pt>
    <dgm:pt modelId="{29AA1979-4FCA-A34D-A2DA-0D6C0D53CAFD}">
      <dgm:prSet phldrT="[Text]"/>
      <dgm:spPr/>
      <dgm:t>
        <a:bodyPr/>
        <a:lstStyle/>
        <a:p>
          <a:r>
            <a:rPr lang="en-US" dirty="0" smtClean="0"/>
            <a:t>OTTs</a:t>
          </a:r>
          <a:endParaRPr lang="en-US" dirty="0"/>
        </a:p>
      </dgm:t>
    </dgm:pt>
    <dgm:pt modelId="{BED519C1-0EAF-CA49-850F-A303AFFC4CFC}" type="parTrans" cxnId="{B9F8E4C4-08F7-4643-B005-7B0870A8B859}">
      <dgm:prSet/>
      <dgm:spPr/>
      <dgm:t>
        <a:bodyPr/>
        <a:lstStyle/>
        <a:p>
          <a:endParaRPr lang="en-US"/>
        </a:p>
      </dgm:t>
    </dgm:pt>
    <dgm:pt modelId="{CB5C3665-9C1A-E64F-ADB2-690BE8A48652}" type="sibTrans" cxnId="{B9F8E4C4-08F7-4643-B005-7B0870A8B859}">
      <dgm:prSet/>
      <dgm:spPr/>
      <dgm:t>
        <a:bodyPr/>
        <a:lstStyle/>
        <a:p>
          <a:endParaRPr lang="en-US"/>
        </a:p>
      </dgm:t>
    </dgm:pt>
    <dgm:pt modelId="{B44A7DF0-1B9E-DE47-B056-D60E796CD9D1}">
      <dgm:prSet phldrT="[Text]"/>
      <dgm:spPr/>
      <dgm:t>
        <a:bodyPr/>
        <a:lstStyle/>
        <a:p>
          <a:r>
            <a:rPr lang="en-US" dirty="0" smtClean="0"/>
            <a:t>Telecom Is</a:t>
          </a:r>
        </a:p>
        <a:p>
          <a:r>
            <a:rPr lang="en-US" dirty="0" smtClean="0"/>
            <a:t>Cost Center</a:t>
          </a:r>
          <a:endParaRPr lang="en-US" dirty="0"/>
        </a:p>
      </dgm:t>
    </dgm:pt>
    <dgm:pt modelId="{748FB52F-574F-CA4B-99ED-26672B0E5035}" type="parTrans" cxnId="{47CC1031-DD4B-A347-8281-51BCFA3ED74A}">
      <dgm:prSet/>
      <dgm:spPr/>
      <dgm:t>
        <a:bodyPr/>
        <a:lstStyle/>
        <a:p>
          <a:endParaRPr lang="en-US"/>
        </a:p>
      </dgm:t>
    </dgm:pt>
    <dgm:pt modelId="{8E3A8CC8-9D0A-B747-B007-B17F4129B121}" type="sibTrans" cxnId="{47CC1031-DD4B-A347-8281-51BCFA3ED74A}">
      <dgm:prSet/>
      <dgm:spPr/>
      <dgm:t>
        <a:bodyPr/>
        <a:lstStyle/>
        <a:p>
          <a:endParaRPr lang="en-US"/>
        </a:p>
      </dgm:t>
    </dgm:pt>
    <dgm:pt modelId="{EC7391E0-270B-E34A-A8B1-11322162439F}" type="pres">
      <dgm:prSet presAssocID="{F9E09848-E1FE-4C41-A462-E15D2EBBA00B}" presName="linearFlow" presStyleCnt="0">
        <dgm:presLayoutVars>
          <dgm:resizeHandles val="exact"/>
        </dgm:presLayoutVars>
      </dgm:prSet>
      <dgm:spPr/>
    </dgm:pt>
    <dgm:pt modelId="{8F090A20-456C-344F-8C46-38E29DA47C8C}" type="pres">
      <dgm:prSet presAssocID="{29AA1979-4FCA-A34D-A2DA-0D6C0D53CAF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DC980-21E1-6242-8BF6-A957DA6A9DDC}" type="pres">
      <dgm:prSet presAssocID="{CB5C3665-9C1A-E64F-ADB2-690BE8A4865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EBE24A32-2D1A-4E45-BBCC-6E4E5BA98F0A}" type="pres">
      <dgm:prSet presAssocID="{CB5C3665-9C1A-E64F-ADB2-690BE8A4865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458B6CE9-111C-6F46-9AD7-BE00D1619D8D}" type="pres">
      <dgm:prSet presAssocID="{B44A7DF0-1B9E-DE47-B056-D60E796CD9D1}" presName="node" presStyleLbl="node1" presStyleIdx="1" presStyleCnt="2" custLinFactNeighborX="-226" custLinFactNeighborY="-7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8521DE-6692-9441-81E3-954C2388E997}" type="presOf" srcId="{B44A7DF0-1B9E-DE47-B056-D60E796CD9D1}" destId="{458B6CE9-111C-6F46-9AD7-BE00D1619D8D}" srcOrd="0" destOrd="0" presId="urn:microsoft.com/office/officeart/2005/8/layout/process2"/>
    <dgm:cxn modelId="{832C4C72-B948-7E4E-8648-707066D62B0A}" type="presOf" srcId="{CB5C3665-9C1A-E64F-ADB2-690BE8A48652}" destId="{EBE24A32-2D1A-4E45-BBCC-6E4E5BA98F0A}" srcOrd="1" destOrd="0" presId="urn:microsoft.com/office/officeart/2005/8/layout/process2"/>
    <dgm:cxn modelId="{0EC87967-F4DA-4E46-8273-F6A6B6EBC49F}" type="presOf" srcId="{CB5C3665-9C1A-E64F-ADB2-690BE8A48652}" destId="{205DC980-21E1-6242-8BF6-A957DA6A9DDC}" srcOrd="0" destOrd="0" presId="urn:microsoft.com/office/officeart/2005/8/layout/process2"/>
    <dgm:cxn modelId="{FE7BE3BF-E5F7-EE49-8523-A9E74A63E12D}" type="presOf" srcId="{29AA1979-4FCA-A34D-A2DA-0D6C0D53CAFD}" destId="{8F090A20-456C-344F-8C46-38E29DA47C8C}" srcOrd="0" destOrd="0" presId="urn:microsoft.com/office/officeart/2005/8/layout/process2"/>
    <dgm:cxn modelId="{47CC1031-DD4B-A347-8281-51BCFA3ED74A}" srcId="{F9E09848-E1FE-4C41-A462-E15D2EBBA00B}" destId="{B44A7DF0-1B9E-DE47-B056-D60E796CD9D1}" srcOrd="1" destOrd="0" parTransId="{748FB52F-574F-CA4B-99ED-26672B0E5035}" sibTransId="{8E3A8CC8-9D0A-B747-B007-B17F4129B121}"/>
    <dgm:cxn modelId="{B9F8E4C4-08F7-4643-B005-7B0870A8B859}" srcId="{F9E09848-E1FE-4C41-A462-E15D2EBBA00B}" destId="{29AA1979-4FCA-A34D-A2DA-0D6C0D53CAFD}" srcOrd="0" destOrd="0" parTransId="{BED519C1-0EAF-CA49-850F-A303AFFC4CFC}" sibTransId="{CB5C3665-9C1A-E64F-ADB2-690BE8A48652}"/>
    <dgm:cxn modelId="{65BBCF83-7BF4-1E43-A84D-0B6CB52121DC}" type="presOf" srcId="{F9E09848-E1FE-4C41-A462-E15D2EBBA00B}" destId="{EC7391E0-270B-E34A-A8B1-11322162439F}" srcOrd="0" destOrd="0" presId="urn:microsoft.com/office/officeart/2005/8/layout/process2"/>
    <dgm:cxn modelId="{6278FF67-0FBF-7C43-BBB9-74217D0B5891}" type="presParOf" srcId="{EC7391E0-270B-E34A-A8B1-11322162439F}" destId="{8F090A20-456C-344F-8C46-38E29DA47C8C}" srcOrd="0" destOrd="0" presId="urn:microsoft.com/office/officeart/2005/8/layout/process2"/>
    <dgm:cxn modelId="{9062C3A5-3C73-7E46-882A-5F8D7474E93C}" type="presParOf" srcId="{EC7391E0-270B-E34A-A8B1-11322162439F}" destId="{205DC980-21E1-6242-8BF6-A957DA6A9DDC}" srcOrd="1" destOrd="0" presId="urn:microsoft.com/office/officeart/2005/8/layout/process2"/>
    <dgm:cxn modelId="{FC527E59-EF4F-4747-B0CB-C6010FD21F08}" type="presParOf" srcId="{205DC980-21E1-6242-8BF6-A957DA6A9DDC}" destId="{EBE24A32-2D1A-4E45-BBCC-6E4E5BA98F0A}" srcOrd="0" destOrd="0" presId="urn:microsoft.com/office/officeart/2005/8/layout/process2"/>
    <dgm:cxn modelId="{F7AF5458-617A-7744-B5D5-0CA8826D3762}" type="presParOf" srcId="{EC7391E0-270B-E34A-A8B1-11322162439F}" destId="{458B6CE9-111C-6F46-9AD7-BE00D1619D8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E09848-E1FE-4C41-A462-E15D2EBBA00B}" type="doc">
      <dgm:prSet loTypeId="urn:microsoft.com/office/officeart/2005/8/layout/process2" loCatId="" qsTypeId="urn:microsoft.com/office/officeart/2005/8/quickstyle/simple4" qsCatId="simple" csTypeId="urn:microsoft.com/office/officeart/2005/8/colors/accent3_2" csCatId="accent3" phldr="1"/>
      <dgm:spPr/>
    </dgm:pt>
    <dgm:pt modelId="{29AA1979-4FCA-A34D-A2DA-0D6C0D53CAFD}">
      <dgm:prSet phldrT="[Text]"/>
      <dgm:spPr/>
      <dgm:t>
        <a:bodyPr/>
        <a:lstStyle/>
        <a:p>
          <a:r>
            <a:rPr lang="en-US" dirty="0" smtClean="0"/>
            <a:t>Carriers</a:t>
          </a:r>
          <a:endParaRPr lang="en-US" dirty="0"/>
        </a:p>
      </dgm:t>
    </dgm:pt>
    <dgm:pt modelId="{BED519C1-0EAF-CA49-850F-A303AFFC4CFC}" type="parTrans" cxnId="{B9F8E4C4-08F7-4643-B005-7B0870A8B859}">
      <dgm:prSet/>
      <dgm:spPr/>
      <dgm:t>
        <a:bodyPr/>
        <a:lstStyle/>
        <a:p>
          <a:endParaRPr lang="en-US"/>
        </a:p>
      </dgm:t>
    </dgm:pt>
    <dgm:pt modelId="{CB5C3665-9C1A-E64F-ADB2-690BE8A48652}" type="sibTrans" cxnId="{B9F8E4C4-08F7-4643-B005-7B0870A8B859}">
      <dgm:prSet/>
      <dgm:spPr/>
      <dgm:t>
        <a:bodyPr/>
        <a:lstStyle/>
        <a:p>
          <a:endParaRPr lang="en-US"/>
        </a:p>
      </dgm:t>
    </dgm:pt>
    <dgm:pt modelId="{B44A7DF0-1B9E-DE47-B056-D60E796CD9D1}">
      <dgm:prSet phldrT="[Text]"/>
      <dgm:spPr/>
      <dgm:t>
        <a:bodyPr/>
        <a:lstStyle/>
        <a:p>
          <a:r>
            <a:rPr lang="en-US" dirty="0" smtClean="0"/>
            <a:t>Telecom Is</a:t>
          </a:r>
        </a:p>
        <a:p>
          <a:r>
            <a:rPr lang="en-US" dirty="0" smtClean="0"/>
            <a:t>Profit Center</a:t>
          </a:r>
          <a:endParaRPr lang="en-US" dirty="0"/>
        </a:p>
      </dgm:t>
    </dgm:pt>
    <dgm:pt modelId="{748FB52F-574F-CA4B-99ED-26672B0E5035}" type="parTrans" cxnId="{47CC1031-DD4B-A347-8281-51BCFA3ED74A}">
      <dgm:prSet/>
      <dgm:spPr/>
      <dgm:t>
        <a:bodyPr/>
        <a:lstStyle/>
        <a:p>
          <a:endParaRPr lang="en-US"/>
        </a:p>
      </dgm:t>
    </dgm:pt>
    <dgm:pt modelId="{8E3A8CC8-9D0A-B747-B007-B17F4129B121}" type="sibTrans" cxnId="{47CC1031-DD4B-A347-8281-51BCFA3ED74A}">
      <dgm:prSet/>
      <dgm:spPr/>
      <dgm:t>
        <a:bodyPr/>
        <a:lstStyle/>
        <a:p>
          <a:endParaRPr lang="en-US"/>
        </a:p>
      </dgm:t>
    </dgm:pt>
    <dgm:pt modelId="{EC7391E0-270B-E34A-A8B1-11322162439F}" type="pres">
      <dgm:prSet presAssocID="{F9E09848-E1FE-4C41-A462-E15D2EBBA00B}" presName="linearFlow" presStyleCnt="0">
        <dgm:presLayoutVars>
          <dgm:resizeHandles val="exact"/>
        </dgm:presLayoutVars>
      </dgm:prSet>
      <dgm:spPr/>
    </dgm:pt>
    <dgm:pt modelId="{8F090A20-456C-344F-8C46-38E29DA47C8C}" type="pres">
      <dgm:prSet presAssocID="{29AA1979-4FCA-A34D-A2DA-0D6C0D53CAF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DC980-21E1-6242-8BF6-A957DA6A9DDC}" type="pres">
      <dgm:prSet presAssocID="{CB5C3665-9C1A-E64F-ADB2-690BE8A4865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EBE24A32-2D1A-4E45-BBCC-6E4E5BA98F0A}" type="pres">
      <dgm:prSet presAssocID="{CB5C3665-9C1A-E64F-ADB2-690BE8A4865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458B6CE9-111C-6F46-9AD7-BE00D1619D8D}" type="pres">
      <dgm:prSet presAssocID="{B44A7DF0-1B9E-DE47-B056-D60E796CD9D1}" presName="node" presStyleLbl="node1" presStyleIdx="1" presStyleCnt="2" custLinFactNeighborX="-226" custLinFactNeighborY="-7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8E198E-589F-9348-AEC7-37699C25C791}" type="presOf" srcId="{F9E09848-E1FE-4C41-A462-E15D2EBBA00B}" destId="{EC7391E0-270B-E34A-A8B1-11322162439F}" srcOrd="0" destOrd="0" presId="urn:microsoft.com/office/officeart/2005/8/layout/process2"/>
    <dgm:cxn modelId="{153557F3-90A1-3A4D-8276-97515A0E74CB}" type="presOf" srcId="{CB5C3665-9C1A-E64F-ADB2-690BE8A48652}" destId="{EBE24A32-2D1A-4E45-BBCC-6E4E5BA98F0A}" srcOrd="1" destOrd="0" presId="urn:microsoft.com/office/officeart/2005/8/layout/process2"/>
    <dgm:cxn modelId="{AC260782-E7AB-9749-B063-2026F61076B4}" type="presOf" srcId="{CB5C3665-9C1A-E64F-ADB2-690BE8A48652}" destId="{205DC980-21E1-6242-8BF6-A957DA6A9DDC}" srcOrd="0" destOrd="0" presId="urn:microsoft.com/office/officeart/2005/8/layout/process2"/>
    <dgm:cxn modelId="{63EECE8A-5FD4-6047-89C6-3E409D9CDE16}" type="presOf" srcId="{B44A7DF0-1B9E-DE47-B056-D60E796CD9D1}" destId="{458B6CE9-111C-6F46-9AD7-BE00D1619D8D}" srcOrd="0" destOrd="0" presId="urn:microsoft.com/office/officeart/2005/8/layout/process2"/>
    <dgm:cxn modelId="{B57D02BC-B66B-FB4C-AC1E-05F1EE19BE7E}" type="presOf" srcId="{29AA1979-4FCA-A34D-A2DA-0D6C0D53CAFD}" destId="{8F090A20-456C-344F-8C46-38E29DA47C8C}" srcOrd="0" destOrd="0" presId="urn:microsoft.com/office/officeart/2005/8/layout/process2"/>
    <dgm:cxn modelId="{47CC1031-DD4B-A347-8281-51BCFA3ED74A}" srcId="{F9E09848-E1FE-4C41-A462-E15D2EBBA00B}" destId="{B44A7DF0-1B9E-DE47-B056-D60E796CD9D1}" srcOrd="1" destOrd="0" parTransId="{748FB52F-574F-CA4B-99ED-26672B0E5035}" sibTransId="{8E3A8CC8-9D0A-B747-B007-B17F4129B121}"/>
    <dgm:cxn modelId="{B9F8E4C4-08F7-4643-B005-7B0870A8B859}" srcId="{F9E09848-E1FE-4C41-A462-E15D2EBBA00B}" destId="{29AA1979-4FCA-A34D-A2DA-0D6C0D53CAFD}" srcOrd="0" destOrd="0" parTransId="{BED519C1-0EAF-CA49-850F-A303AFFC4CFC}" sibTransId="{CB5C3665-9C1A-E64F-ADB2-690BE8A48652}"/>
    <dgm:cxn modelId="{3C383BB1-9A91-C846-B9CB-B1DE686D48C7}" type="presParOf" srcId="{EC7391E0-270B-E34A-A8B1-11322162439F}" destId="{8F090A20-456C-344F-8C46-38E29DA47C8C}" srcOrd="0" destOrd="0" presId="urn:microsoft.com/office/officeart/2005/8/layout/process2"/>
    <dgm:cxn modelId="{E7A4CC5D-D143-1645-B0CE-00213BBA3AFA}" type="presParOf" srcId="{EC7391E0-270B-E34A-A8B1-11322162439F}" destId="{205DC980-21E1-6242-8BF6-A957DA6A9DDC}" srcOrd="1" destOrd="0" presId="urn:microsoft.com/office/officeart/2005/8/layout/process2"/>
    <dgm:cxn modelId="{CCF25F3A-79B9-E54C-8775-AA651E3B8CA9}" type="presParOf" srcId="{205DC980-21E1-6242-8BF6-A957DA6A9DDC}" destId="{EBE24A32-2D1A-4E45-BBCC-6E4E5BA98F0A}" srcOrd="0" destOrd="0" presId="urn:microsoft.com/office/officeart/2005/8/layout/process2"/>
    <dgm:cxn modelId="{6DD97A9F-F9D9-A945-9421-20E44265827D}" type="presParOf" srcId="{EC7391E0-270B-E34A-A8B1-11322162439F}" destId="{458B6CE9-111C-6F46-9AD7-BE00D1619D8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E09848-E1FE-4C41-A462-E15D2EBBA00B}" type="doc">
      <dgm:prSet loTypeId="urn:microsoft.com/office/officeart/2005/8/layout/process2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9AA1979-4FCA-A34D-A2DA-0D6C0D53CAFD}">
      <dgm:prSet phldrT="[Text]"/>
      <dgm:spPr/>
      <dgm:t>
        <a:bodyPr/>
        <a:lstStyle/>
        <a:p>
          <a:r>
            <a:rPr lang="en-US" dirty="0" smtClean="0"/>
            <a:t>OTT</a:t>
          </a:r>
        </a:p>
        <a:p>
          <a:r>
            <a:rPr lang="en-US" dirty="0" smtClean="0"/>
            <a:t>Revenues</a:t>
          </a:r>
          <a:endParaRPr lang="en-US" dirty="0"/>
        </a:p>
      </dgm:t>
    </dgm:pt>
    <dgm:pt modelId="{BED519C1-0EAF-CA49-850F-A303AFFC4CFC}" type="parTrans" cxnId="{B9F8E4C4-08F7-4643-B005-7B0870A8B859}">
      <dgm:prSet/>
      <dgm:spPr/>
      <dgm:t>
        <a:bodyPr/>
        <a:lstStyle/>
        <a:p>
          <a:endParaRPr lang="en-US"/>
        </a:p>
      </dgm:t>
    </dgm:pt>
    <dgm:pt modelId="{CB5C3665-9C1A-E64F-ADB2-690BE8A48652}" type="sibTrans" cxnId="{B9F8E4C4-08F7-4643-B005-7B0870A8B859}">
      <dgm:prSet/>
      <dgm:spPr/>
      <dgm:t>
        <a:bodyPr/>
        <a:lstStyle/>
        <a:p>
          <a:endParaRPr lang="en-US"/>
        </a:p>
      </dgm:t>
    </dgm:pt>
    <dgm:pt modelId="{B44A7DF0-1B9E-DE47-B056-D60E796CD9D1}">
      <dgm:prSet phldrT="[Text]"/>
      <dgm:spPr/>
      <dgm:t>
        <a:bodyPr/>
        <a:lstStyle/>
        <a:p>
          <a:r>
            <a:rPr lang="en-US" strike="sngStrike" dirty="0" smtClean="0"/>
            <a:t>Telecom</a:t>
          </a:r>
        </a:p>
        <a:p>
          <a:r>
            <a:rPr lang="en-US" dirty="0" smtClean="0"/>
            <a:t>Advertising/Cloud/E-Commerce</a:t>
          </a:r>
        </a:p>
      </dgm:t>
    </dgm:pt>
    <dgm:pt modelId="{748FB52F-574F-CA4B-99ED-26672B0E5035}" type="parTrans" cxnId="{47CC1031-DD4B-A347-8281-51BCFA3ED74A}">
      <dgm:prSet/>
      <dgm:spPr/>
      <dgm:t>
        <a:bodyPr/>
        <a:lstStyle/>
        <a:p>
          <a:endParaRPr lang="en-US"/>
        </a:p>
      </dgm:t>
    </dgm:pt>
    <dgm:pt modelId="{8E3A8CC8-9D0A-B747-B007-B17F4129B121}" type="sibTrans" cxnId="{47CC1031-DD4B-A347-8281-51BCFA3ED74A}">
      <dgm:prSet/>
      <dgm:spPr/>
      <dgm:t>
        <a:bodyPr/>
        <a:lstStyle/>
        <a:p>
          <a:endParaRPr lang="en-US"/>
        </a:p>
      </dgm:t>
    </dgm:pt>
    <dgm:pt modelId="{EC7391E0-270B-E34A-A8B1-11322162439F}" type="pres">
      <dgm:prSet presAssocID="{F9E09848-E1FE-4C41-A462-E15D2EBBA00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090A20-456C-344F-8C46-38E29DA47C8C}" type="pres">
      <dgm:prSet presAssocID="{29AA1979-4FCA-A34D-A2DA-0D6C0D53CAF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DC980-21E1-6242-8BF6-A957DA6A9DDC}" type="pres">
      <dgm:prSet presAssocID="{CB5C3665-9C1A-E64F-ADB2-690BE8A4865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EBE24A32-2D1A-4E45-BBCC-6E4E5BA98F0A}" type="pres">
      <dgm:prSet presAssocID="{CB5C3665-9C1A-E64F-ADB2-690BE8A4865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458B6CE9-111C-6F46-9AD7-BE00D1619D8D}" type="pres">
      <dgm:prSet presAssocID="{B44A7DF0-1B9E-DE47-B056-D60E796CD9D1}" presName="node" presStyleLbl="node1" presStyleIdx="1" presStyleCnt="2" custScaleX="169000" custScaleY="84270" custLinFactNeighborX="-226" custLinFactNeighborY="-7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C41969-2346-F94F-A2E7-6897B47E4A72}" type="presOf" srcId="{CB5C3665-9C1A-E64F-ADB2-690BE8A48652}" destId="{205DC980-21E1-6242-8BF6-A957DA6A9DDC}" srcOrd="0" destOrd="0" presId="urn:microsoft.com/office/officeart/2005/8/layout/process2"/>
    <dgm:cxn modelId="{09981396-3847-614C-9807-9F000815DC93}" type="presOf" srcId="{B44A7DF0-1B9E-DE47-B056-D60E796CD9D1}" destId="{458B6CE9-111C-6F46-9AD7-BE00D1619D8D}" srcOrd="0" destOrd="0" presId="urn:microsoft.com/office/officeart/2005/8/layout/process2"/>
    <dgm:cxn modelId="{EA8F5E6C-70ED-9842-9444-782877F1737C}" type="presOf" srcId="{CB5C3665-9C1A-E64F-ADB2-690BE8A48652}" destId="{EBE24A32-2D1A-4E45-BBCC-6E4E5BA98F0A}" srcOrd="1" destOrd="0" presId="urn:microsoft.com/office/officeart/2005/8/layout/process2"/>
    <dgm:cxn modelId="{47CC1031-DD4B-A347-8281-51BCFA3ED74A}" srcId="{F9E09848-E1FE-4C41-A462-E15D2EBBA00B}" destId="{B44A7DF0-1B9E-DE47-B056-D60E796CD9D1}" srcOrd="1" destOrd="0" parTransId="{748FB52F-574F-CA4B-99ED-26672B0E5035}" sibTransId="{8E3A8CC8-9D0A-B747-B007-B17F4129B121}"/>
    <dgm:cxn modelId="{B9F8E4C4-08F7-4643-B005-7B0870A8B859}" srcId="{F9E09848-E1FE-4C41-A462-E15D2EBBA00B}" destId="{29AA1979-4FCA-A34D-A2DA-0D6C0D53CAFD}" srcOrd="0" destOrd="0" parTransId="{BED519C1-0EAF-CA49-850F-A303AFFC4CFC}" sibTransId="{CB5C3665-9C1A-E64F-ADB2-690BE8A48652}"/>
    <dgm:cxn modelId="{9D15CDEE-7625-F846-8006-0898CBE6EE30}" type="presOf" srcId="{F9E09848-E1FE-4C41-A462-E15D2EBBA00B}" destId="{EC7391E0-270B-E34A-A8B1-11322162439F}" srcOrd="0" destOrd="0" presId="urn:microsoft.com/office/officeart/2005/8/layout/process2"/>
    <dgm:cxn modelId="{647C3AD1-D69E-044D-814E-BAAED948FB1C}" type="presOf" srcId="{29AA1979-4FCA-A34D-A2DA-0D6C0D53CAFD}" destId="{8F090A20-456C-344F-8C46-38E29DA47C8C}" srcOrd="0" destOrd="0" presId="urn:microsoft.com/office/officeart/2005/8/layout/process2"/>
    <dgm:cxn modelId="{A18712FC-9B6C-A845-BC82-7D3C1B7EBA84}" type="presParOf" srcId="{EC7391E0-270B-E34A-A8B1-11322162439F}" destId="{8F090A20-456C-344F-8C46-38E29DA47C8C}" srcOrd="0" destOrd="0" presId="urn:microsoft.com/office/officeart/2005/8/layout/process2"/>
    <dgm:cxn modelId="{EED94D8A-A4C0-3D42-90C8-E4F6DC83A77E}" type="presParOf" srcId="{EC7391E0-270B-E34A-A8B1-11322162439F}" destId="{205DC980-21E1-6242-8BF6-A957DA6A9DDC}" srcOrd="1" destOrd="0" presId="urn:microsoft.com/office/officeart/2005/8/layout/process2"/>
    <dgm:cxn modelId="{925D41C1-422E-D644-B46C-8724A531AE2D}" type="presParOf" srcId="{205DC980-21E1-6242-8BF6-A957DA6A9DDC}" destId="{EBE24A32-2D1A-4E45-BBCC-6E4E5BA98F0A}" srcOrd="0" destOrd="0" presId="urn:microsoft.com/office/officeart/2005/8/layout/process2"/>
    <dgm:cxn modelId="{66AB884E-F911-B446-8AB0-F602C3B7D7E2}" type="presParOf" srcId="{EC7391E0-270B-E34A-A8B1-11322162439F}" destId="{458B6CE9-111C-6F46-9AD7-BE00D1619D8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E09848-E1FE-4C41-A462-E15D2EBBA00B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29AA1979-4FCA-A34D-A2DA-0D6C0D53CAFD}">
      <dgm:prSet phldrT="[Text]"/>
      <dgm:spPr/>
      <dgm:t>
        <a:bodyPr/>
        <a:lstStyle/>
        <a:p>
          <a:r>
            <a:rPr lang="en-US" dirty="0" smtClean="0"/>
            <a:t>Carrier</a:t>
          </a:r>
        </a:p>
        <a:p>
          <a:r>
            <a:rPr lang="en-US" dirty="0" smtClean="0"/>
            <a:t>Revenues</a:t>
          </a:r>
          <a:endParaRPr lang="en-US" dirty="0"/>
        </a:p>
      </dgm:t>
    </dgm:pt>
    <dgm:pt modelId="{BED519C1-0EAF-CA49-850F-A303AFFC4CFC}" type="parTrans" cxnId="{B9F8E4C4-08F7-4643-B005-7B0870A8B859}">
      <dgm:prSet/>
      <dgm:spPr/>
      <dgm:t>
        <a:bodyPr/>
        <a:lstStyle/>
        <a:p>
          <a:endParaRPr lang="en-US"/>
        </a:p>
      </dgm:t>
    </dgm:pt>
    <dgm:pt modelId="{CB5C3665-9C1A-E64F-ADB2-690BE8A48652}" type="sibTrans" cxnId="{B9F8E4C4-08F7-4643-B005-7B0870A8B859}">
      <dgm:prSet/>
      <dgm:spPr/>
      <dgm:t>
        <a:bodyPr/>
        <a:lstStyle/>
        <a:p>
          <a:endParaRPr lang="en-US"/>
        </a:p>
      </dgm:t>
    </dgm:pt>
    <dgm:pt modelId="{B44A7DF0-1B9E-DE47-B056-D60E796CD9D1}">
      <dgm:prSet phldrT="[Text]"/>
      <dgm:spPr/>
      <dgm:t>
        <a:bodyPr/>
        <a:lstStyle/>
        <a:p>
          <a:r>
            <a:rPr lang="en-US" dirty="0" smtClean="0"/>
            <a:t>Telecom</a:t>
          </a:r>
        </a:p>
        <a:p>
          <a:r>
            <a:rPr lang="en-US" dirty="0" smtClean="0"/>
            <a:t>Only</a:t>
          </a:r>
          <a:endParaRPr lang="en-US" dirty="0"/>
        </a:p>
      </dgm:t>
    </dgm:pt>
    <dgm:pt modelId="{748FB52F-574F-CA4B-99ED-26672B0E5035}" type="parTrans" cxnId="{47CC1031-DD4B-A347-8281-51BCFA3ED74A}">
      <dgm:prSet/>
      <dgm:spPr/>
      <dgm:t>
        <a:bodyPr/>
        <a:lstStyle/>
        <a:p>
          <a:endParaRPr lang="en-US"/>
        </a:p>
      </dgm:t>
    </dgm:pt>
    <dgm:pt modelId="{8E3A8CC8-9D0A-B747-B007-B17F4129B121}" type="sibTrans" cxnId="{47CC1031-DD4B-A347-8281-51BCFA3ED74A}">
      <dgm:prSet/>
      <dgm:spPr/>
      <dgm:t>
        <a:bodyPr/>
        <a:lstStyle/>
        <a:p>
          <a:endParaRPr lang="en-US"/>
        </a:p>
      </dgm:t>
    </dgm:pt>
    <dgm:pt modelId="{EC7391E0-270B-E34A-A8B1-11322162439F}" type="pres">
      <dgm:prSet presAssocID="{F9E09848-E1FE-4C41-A462-E15D2EBBA00B}" presName="linearFlow" presStyleCnt="0">
        <dgm:presLayoutVars>
          <dgm:resizeHandles val="exact"/>
        </dgm:presLayoutVars>
      </dgm:prSet>
      <dgm:spPr/>
    </dgm:pt>
    <dgm:pt modelId="{8F090A20-456C-344F-8C46-38E29DA47C8C}" type="pres">
      <dgm:prSet presAssocID="{29AA1979-4FCA-A34D-A2DA-0D6C0D53CAF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DC980-21E1-6242-8BF6-A957DA6A9DDC}" type="pres">
      <dgm:prSet presAssocID="{CB5C3665-9C1A-E64F-ADB2-690BE8A4865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EBE24A32-2D1A-4E45-BBCC-6E4E5BA98F0A}" type="pres">
      <dgm:prSet presAssocID="{CB5C3665-9C1A-E64F-ADB2-690BE8A4865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458B6CE9-111C-6F46-9AD7-BE00D1619D8D}" type="pres">
      <dgm:prSet presAssocID="{B44A7DF0-1B9E-DE47-B056-D60E796CD9D1}" presName="node" presStyleLbl="node1" presStyleIdx="1" presStyleCnt="2" custLinFactNeighborX="-226" custLinFactNeighborY="-7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55C07B-8C85-2545-8374-7EDD53C6095C}" type="presOf" srcId="{B44A7DF0-1B9E-DE47-B056-D60E796CD9D1}" destId="{458B6CE9-111C-6F46-9AD7-BE00D1619D8D}" srcOrd="0" destOrd="0" presId="urn:microsoft.com/office/officeart/2005/8/layout/process2"/>
    <dgm:cxn modelId="{FFBE5B09-9E3D-4C4F-8581-E9EDFF176120}" type="presOf" srcId="{29AA1979-4FCA-A34D-A2DA-0D6C0D53CAFD}" destId="{8F090A20-456C-344F-8C46-38E29DA47C8C}" srcOrd="0" destOrd="0" presId="urn:microsoft.com/office/officeart/2005/8/layout/process2"/>
    <dgm:cxn modelId="{BA501E24-36CC-BE48-BD46-F6D7858E1FE4}" type="presOf" srcId="{CB5C3665-9C1A-E64F-ADB2-690BE8A48652}" destId="{EBE24A32-2D1A-4E45-BBCC-6E4E5BA98F0A}" srcOrd="1" destOrd="0" presId="urn:microsoft.com/office/officeart/2005/8/layout/process2"/>
    <dgm:cxn modelId="{47CC1031-DD4B-A347-8281-51BCFA3ED74A}" srcId="{F9E09848-E1FE-4C41-A462-E15D2EBBA00B}" destId="{B44A7DF0-1B9E-DE47-B056-D60E796CD9D1}" srcOrd="1" destOrd="0" parTransId="{748FB52F-574F-CA4B-99ED-26672B0E5035}" sibTransId="{8E3A8CC8-9D0A-B747-B007-B17F4129B121}"/>
    <dgm:cxn modelId="{B9F8E4C4-08F7-4643-B005-7B0870A8B859}" srcId="{F9E09848-E1FE-4C41-A462-E15D2EBBA00B}" destId="{29AA1979-4FCA-A34D-A2DA-0D6C0D53CAFD}" srcOrd="0" destOrd="0" parTransId="{BED519C1-0EAF-CA49-850F-A303AFFC4CFC}" sibTransId="{CB5C3665-9C1A-E64F-ADB2-690BE8A48652}"/>
    <dgm:cxn modelId="{2F3F9229-591A-CD4C-9209-E09B225BEF66}" type="presOf" srcId="{F9E09848-E1FE-4C41-A462-E15D2EBBA00B}" destId="{EC7391E0-270B-E34A-A8B1-11322162439F}" srcOrd="0" destOrd="0" presId="urn:microsoft.com/office/officeart/2005/8/layout/process2"/>
    <dgm:cxn modelId="{3ECCEE62-F6D8-1345-8F70-FBB85163528A}" type="presOf" srcId="{CB5C3665-9C1A-E64F-ADB2-690BE8A48652}" destId="{205DC980-21E1-6242-8BF6-A957DA6A9DDC}" srcOrd="0" destOrd="0" presId="urn:microsoft.com/office/officeart/2005/8/layout/process2"/>
    <dgm:cxn modelId="{827BC2FB-95B2-114C-8C93-D7ADFF4043B6}" type="presParOf" srcId="{EC7391E0-270B-E34A-A8B1-11322162439F}" destId="{8F090A20-456C-344F-8C46-38E29DA47C8C}" srcOrd="0" destOrd="0" presId="urn:microsoft.com/office/officeart/2005/8/layout/process2"/>
    <dgm:cxn modelId="{8754626B-44DF-B249-9806-D4A02A4E86BA}" type="presParOf" srcId="{EC7391E0-270B-E34A-A8B1-11322162439F}" destId="{205DC980-21E1-6242-8BF6-A957DA6A9DDC}" srcOrd="1" destOrd="0" presId="urn:microsoft.com/office/officeart/2005/8/layout/process2"/>
    <dgm:cxn modelId="{990AD804-C916-4C4A-AA6A-A099537F57AD}" type="presParOf" srcId="{205DC980-21E1-6242-8BF6-A957DA6A9DDC}" destId="{EBE24A32-2D1A-4E45-BBCC-6E4E5BA98F0A}" srcOrd="0" destOrd="0" presId="urn:microsoft.com/office/officeart/2005/8/layout/process2"/>
    <dgm:cxn modelId="{E36DFB1F-89C0-3B48-BB00-D0BD206857EF}" type="presParOf" srcId="{EC7391E0-270B-E34A-A8B1-11322162439F}" destId="{458B6CE9-111C-6F46-9AD7-BE00D1619D8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E09848-E1FE-4C41-A462-E15D2EBBA00B}" type="doc">
      <dgm:prSet loTypeId="urn:microsoft.com/office/officeart/2005/8/layout/process2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9AA1979-4FCA-A34D-A2DA-0D6C0D53CAFD}">
      <dgm:prSet phldrT="[Text]"/>
      <dgm:spPr/>
      <dgm:t>
        <a:bodyPr/>
        <a:lstStyle/>
        <a:p>
          <a:r>
            <a:rPr lang="en-US" dirty="0" smtClean="0"/>
            <a:t>OTT</a:t>
          </a:r>
        </a:p>
        <a:p>
          <a:r>
            <a:rPr lang="en-US" dirty="0" smtClean="0"/>
            <a:t>Telecom Strategy</a:t>
          </a:r>
          <a:endParaRPr lang="en-US" dirty="0"/>
        </a:p>
      </dgm:t>
    </dgm:pt>
    <dgm:pt modelId="{BED519C1-0EAF-CA49-850F-A303AFFC4CFC}" type="parTrans" cxnId="{B9F8E4C4-08F7-4643-B005-7B0870A8B859}">
      <dgm:prSet/>
      <dgm:spPr/>
      <dgm:t>
        <a:bodyPr/>
        <a:lstStyle/>
        <a:p>
          <a:endParaRPr lang="en-US"/>
        </a:p>
      </dgm:t>
    </dgm:pt>
    <dgm:pt modelId="{CB5C3665-9C1A-E64F-ADB2-690BE8A48652}" type="sibTrans" cxnId="{B9F8E4C4-08F7-4643-B005-7B0870A8B859}">
      <dgm:prSet/>
      <dgm:spPr/>
      <dgm:t>
        <a:bodyPr/>
        <a:lstStyle/>
        <a:p>
          <a:endParaRPr lang="en-US"/>
        </a:p>
      </dgm:t>
    </dgm:pt>
    <dgm:pt modelId="{B44A7DF0-1B9E-DE47-B056-D60E796CD9D1}">
      <dgm:prSet phldrT="[Text]"/>
      <dgm:spPr/>
      <dgm:t>
        <a:bodyPr/>
        <a:lstStyle/>
        <a:p>
          <a:r>
            <a:rPr lang="en-US" dirty="0" smtClean="0"/>
            <a:t>Share Fiber Costs With Carriers</a:t>
          </a:r>
        </a:p>
        <a:p>
          <a:r>
            <a:rPr lang="en-US" dirty="0" smtClean="0"/>
            <a:t>Offer Free Telecom Services</a:t>
          </a:r>
        </a:p>
      </dgm:t>
    </dgm:pt>
    <dgm:pt modelId="{748FB52F-574F-CA4B-99ED-26672B0E5035}" type="parTrans" cxnId="{47CC1031-DD4B-A347-8281-51BCFA3ED74A}">
      <dgm:prSet/>
      <dgm:spPr/>
      <dgm:t>
        <a:bodyPr/>
        <a:lstStyle/>
        <a:p>
          <a:endParaRPr lang="en-US"/>
        </a:p>
      </dgm:t>
    </dgm:pt>
    <dgm:pt modelId="{8E3A8CC8-9D0A-B747-B007-B17F4129B121}" type="sibTrans" cxnId="{47CC1031-DD4B-A347-8281-51BCFA3ED74A}">
      <dgm:prSet/>
      <dgm:spPr/>
      <dgm:t>
        <a:bodyPr/>
        <a:lstStyle/>
        <a:p>
          <a:endParaRPr lang="en-US"/>
        </a:p>
      </dgm:t>
    </dgm:pt>
    <dgm:pt modelId="{EC7391E0-270B-E34A-A8B1-11322162439F}" type="pres">
      <dgm:prSet presAssocID="{F9E09848-E1FE-4C41-A462-E15D2EBBA00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090A20-456C-344F-8C46-38E29DA47C8C}" type="pres">
      <dgm:prSet presAssocID="{29AA1979-4FCA-A34D-A2DA-0D6C0D53CAF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DC980-21E1-6242-8BF6-A957DA6A9DDC}" type="pres">
      <dgm:prSet presAssocID="{CB5C3665-9C1A-E64F-ADB2-690BE8A4865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EBE24A32-2D1A-4E45-BBCC-6E4E5BA98F0A}" type="pres">
      <dgm:prSet presAssocID="{CB5C3665-9C1A-E64F-ADB2-690BE8A4865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458B6CE9-111C-6F46-9AD7-BE00D1619D8D}" type="pres">
      <dgm:prSet presAssocID="{B44A7DF0-1B9E-DE47-B056-D60E796CD9D1}" presName="node" presStyleLbl="node1" presStyleIdx="1" presStyleCnt="2" custScaleX="169000" custScaleY="84270" custLinFactNeighborX="-226" custLinFactNeighborY="-7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DEA432-859D-E14E-AC8D-59525160E039}" type="presOf" srcId="{B44A7DF0-1B9E-DE47-B056-D60E796CD9D1}" destId="{458B6CE9-111C-6F46-9AD7-BE00D1619D8D}" srcOrd="0" destOrd="0" presId="urn:microsoft.com/office/officeart/2005/8/layout/process2"/>
    <dgm:cxn modelId="{096DF459-4671-114C-842E-ECD8CD4039C0}" type="presOf" srcId="{CB5C3665-9C1A-E64F-ADB2-690BE8A48652}" destId="{EBE24A32-2D1A-4E45-BBCC-6E4E5BA98F0A}" srcOrd="1" destOrd="0" presId="urn:microsoft.com/office/officeart/2005/8/layout/process2"/>
    <dgm:cxn modelId="{521BD660-2500-1E43-AFD0-3BB109951BCA}" type="presOf" srcId="{29AA1979-4FCA-A34D-A2DA-0D6C0D53CAFD}" destId="{8F090A20-456C-344F-8C46-38E29DA47C8C}" srcOrd="0" destOrd="0" presId="urn:microsoft.com/office/officeart/2005/8/layout/process2"/>
    <dgm:cxn modelId="{47CC1031-DD4B-A347-8281-51BCFA3ED74A}" srcId="{F9E09848-E1FE-4C41-A462-E15D2EBBA00B}" destId="{B44A7DF0-1B9E-DE47-B056-D60E796CD9D1}" srcOrd="1" destOrd="0" parTransId="{748FB52F-574F-CA4B-99ED-26672B0E5035}" sibTransId="{8E3A8CC8-9D0A-B747-B007-B17F4129B121}"/>
    <dgm:cxn modelId="{B9F8E4C4-08F7-4643-B005-7B0870A8B859}" srcId="{F9E09848-E1FE-4C41-A462-E15D2EBBA00B}" destId="{29AA1979-4FCA-A34D-A2DA-0D6C0D53CAFD}" srcOrd="0" destOrd="0" parTransId="{BED519C1-0EAF-CA49-850F-A303AFFC4CFC}" sibTransId="{CB5C3665-9C1A-E64F-ADB2-690BE8A48652}"/>
    <dgm:cxn modelId="{4F613228-7A8D-674F-8CB2-C632BB715021}" type="presOf" srcId="{F9E09848-E1FE-4C41-A462-E15D2EBBA00B}" destId="{EC7391E0-270B-E34A-A8B1-11322162439F}" srcOrd="0" destOrd="0" presId="urn:microsoft.com/office/officeart/2005/8/layout/process2"/>
    <dgm:cxn modelId="{BEC9172E-5AC5-0D47-8AAE-2493DCC7F762}" type="presOf" srcId="{CB5C3665-9C1A-E64F-ADB2-690BE8A48652}" destId="{205DC980-21E1-6242-8BF6-A957DA6A9DDC}" srcOrd="0" destOrd="0" presId="urn:microsoft.com/office/officeart/2005/8/layout/process2"/>
    <dgm:cxn modelId="{2D5EF06F-BE75-5947-A038-D9F4A599F983}" type="presParOf" srcId="{EC7391E0-270B-E34A-A8B1-11322162439F}" destId="{8F090A20-456C-344F-8C46-38E29DA47C8C}" srcOrd="0" destOrd="0" presId="urn:microsoft.com/office/officeart/2005/8/layout/process2"/>
    <dgm:cxn modelId="{64F07510-1C64-8B4B-9401-8ED3B1ED7469}" type="presParOf" srcId="{EC7391E0-270B-E34A-A8B1-11322162439F}" destId="{205DC980-21E1-6242-8BF6-A957DA6A9DDC}" srcOrd="1" destOrd="0" presId="urn:microsoft.com/office/officeart/2005/8/layout/process2"/>
    <dgm:cxn modelId="{B886E2B8-E1ED-7E47-9AF7-809C6B3E6D2E}" type="presParOf" srcId="{205DC980-21E1-6242-8BF6-A957DA6A9DDC}" destId="{EBE24A32-2D1A-4E45-BBCC-6E4E5BA98F0A}" srcOrd="0" destOrd="0" presId="urn:microsoft.com/office/officeart/2005/8/layout/process2"/>
    <dgm:cxn modelId="{7D6651BB-29BE-2E41-81F4-E59826F0C9EC}" type="presParOf" srcId="{EC7391E0-270B-E34A-A8B1-11322162439F}" destId="{458B6CE9-111C-6F46-9AD7-BE00D1619D8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F02688-7802-0D4C-AFEF-EFEC68685101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C639E-2929-1A4F-AA2B-BC622122A480}">
      <dgm:prSet phldrT="[Text]"/>
      <dgm:spPr/>
      <dgm:t>
        <a:bodyPr/>
        <a:lstStyle/>
        <a:p>
          <a:r>
            <a:rPr lang="en-US" dirty="0" smtClean="0"/>
            <a:t>4 </a:t>
          </a:r>
          <a:r>
            <a:rPr lang="en-US" dirty="0" err="1" smtClean="0"/>
            <a:t>fp</a:t>
          </a:r>
          <a:r>
            <a:rPr lang="en-US" dirty="0" smtClean="0"/>
            <a:t>, 1 </a:t>
          </a:r>
          <a:r>
            <a:rPr lang="en-US" dirty="0" err="1" smtClean="0"/>
            <a:t>Tbps</a:t>
          </a:r>
          <a:r>
            <a:rPr lang="en-US" dirty="0" smtClean="0"/>
            <a:t> Design: 2000</a:t>
          </a:r>
          <a:endParaRPr lang="en-US" dirty="0"/>
        </a:p>
      </dgm:t>
    </dgm:pt>
    <dgm:pt modelId="{27616833-28FF-D849-A2A6-F1674ABF5E1A}" type="parTrans" cxnId="{D5932712-1A52-2243-AFC9-20BB9341C7AF}">
      <dgm:prSet/>
      <dgm:spPr/>
      <dgm:t>
        <a:bodyPr/>
        <a:lstStyle/>
        <a:p>
          <a:endParaRPr lang="en-US"/>
        </a:p>
      </dgm:t>
    </dgm:pt>
    <dgm:pt modelId="{4C35F60E-C774-814E-AB2A-60675D75F3F6}" type="sibTrans" cxnId="{D5932712-1A52-2243-AFC9-20BB9341C7AF}">
      <dgm:prSet/>
      <dgm:spPr/>
      <dgm:t>
        <a:bodyPr/>
        <a:lstStyle/>
        <a:p>
          <a:endParaRPr lang="en-US"/>
        </a:p>
      </dgm:t>
    </dgm:pt>
    <dgm:pt modelId="{473A7878-5957-AB41-93D9-B24A21461350}">
      <dgm:prSet phldrT="[Text]"/>
      <dgm:spPr/>
      <dgm:t>
        <a:bodyPr/>
        <a:lstStyle/>
        <a:p>
          <a:r>
            <a:rPr lang="en-US" dirty="0" smtClean="0"/>
            <a:t>8 </a:t>
          </a:r>
          <a:r>
            <a:rPr lang="en-US" dirty="0" err="1" smtClean="0"/>
            <a:t>fp</a:t>
          </a:r>
          <a:r>
            <a:rPr lang="en-US" dirty="0" smtClean="0"/>
            <a:t>, 20  </a:t>
          </a:r>
          <a:r>
            <a:rPr lang="en-US" dirty="0" err="1" smtClean="0"/>
            <a:t>Tbps</a:t>
          </a:r>
          <a:r>
            <a:rPr lang="en-US" dirty="0" smtClean="0"/>
            <a:t> Design:  2010</a:t>
          </a:r>
          <a:endParaRPr lang="en-US" dirty="0"/>
        </a:p>
      </dgm:t>
    </dgm:pt>
    <dgm:pt modelId="{50D9D474-828F-8F4D-984E-2D2A6A65F568}" type="parTrans" cxnId="{646FEFC2-B376-6442-BB60-35DF98065561}">
      <dgm:prSet/>
      <dgm:spPr/>
      <dgm:t>
        <a:bodyPr/>
        <a:lstStyle/>
        <a:p>
          <a:endParaRPr lang="en-US"/>
        </a:p>
      </dgm:t>
    </dgm:pt>
    <dgm:pt modelId="{CFFAF089-2A09-7541-B2C2-9738911B3422}" type="sibTrans" cxnId="{646FEFC2-B376-6442-BB60-35DF98065561}">
      <dgm:prSet/>
      <dgm:spPr/>
      <dgm:t>
        <a:bodyPr/>
        <a:lstStyle/>
        <a:p>
          <a:endParaRPr lang="en-US"/>
        </a:p>
      </dgm:t>
    </dgm:pt>
    <dgm:pt modelId="{57516704-B18C-6A40-8E1C-74C3B459E8E0}">
      <dgm:prSet phldrT="[Text]"/>
      <dgm:spPr/>
      <dgm:t>
        <a:bodyPr/>
        <a:lstStyle/>
        <a:p>
          <a:r>
            <a:rPr lang="en-US" dirty="0" smtClean="0"/>
            <a:t>48 </a:t>
          </a:r>
          <a:r>
            <a:rPr lang="en-US" dirty="0" err="1" smtClean="0"/>
            <a:t>fp</a:t>
          </a:r>
          <a:r>
            <a:rPr lang="en-US" dirty="0" smtClean="0"/>
            <a:t>, 1Pbps Design:  2025</a:t>
          </a:r>
          <a:endParaRPr lang="en-US" dirty="0"/>
        </a:p>
      </dgm:t>
    </dgm:pt>
    <dgm:pt modelId="{E5442DE6-9A2E-014B-A65C-4F8EE8CBDE87}" type="parTrans" cxnId="{99985E44-30A2-644B-BA7E-B90093CD6609}">
      <dgm:prSet/>
      <dgm:spPr/>
      <dgm:t>
        <a:bodyPr/>
        <a:lstStyle/>
        <a:p>
          <a:endParaRPr lang="en-US"/>
        </a:p>
      </dgm:t>
    </dgm:pt>
    <dgm:pt modelId="{22FC85A6-DD0E-3541-91F2-BCAF7A0938B8}" type="sibTrans" cxnId="{99985E44-30A2-644B-BA7E-B90093CD6609}">
      <dgm:prSet/>
      <dgm:spPr/>
      <dgm:t>
        <a:bodyPr/>
        <a:lstStyle/>
        <a:p>
          <a:endParaRPr lang="en-US"/>
        </a:p>
      </dgm:t>
    </dgm:pt>
    <dgm:pt modelId="{099DD32A-9F60-9142-91F8-6E693F1AA632}">
      <dgm:prSet phldrT="[Text]"/>
      <dgm:spPr/>
      <dgm:t>
        <a:bodyPr/>
        <a:lstStyle/>
        <a:p>
          <a:r>
            <a:rPr lang="en-US" dirty="0" smtClean="0"/>
            <a:t>16 </a:t>
          </a:r>
          <a:r>
            <a:rPr lang="en-US" dirty="0" err="1" smtClean="0"/>
            <a:t>fp</a:t>
          </a:r>
          <a:r>
            <a:rPr lang="en-US" dirty="0" smtClean="0"/>
            <a:t>, 320 </a:t>
          </a:r>
          <a:r>
            <a:rPr lang="en-US" dirty="0" err="1" smtClean="0"/>
            <a:t>Tbps</a:t>
          </a:r>
          <a:r>
            <a:rPr lang="en-US" dirty="0" smtClean="0"/>
            <a:t> Design: 2020</a:t>
          </a:r>
          <a:endParaRPr lang="en-US" dirty="0"/>
        </a:p>
      </dgm:t>
    </dgm:pt>
    <dgm:pt modelId="{F40A3D56-4245-6A41-9955-31A84D26BECD}" type="parTrans" cxnId="{3CEB35F6-C188-7946-B68F-700AC665E07D}">
      <dgm:prSet/>
      <dgm:spPr/>
      <dgm:t>
        <a:bodyPr/>
        <a:lstStyle/>
        <a:p>
          <a:endParaRPr lang="en-US"/>
        </a:p>
      </dgm:t>
    </dgm:pt>
    <dgm:pt modelId="{9E4AE0D4-A23E-0048-A1DC-6CA56C3CA882}" type="sibTrans" cxnId="{3CEB35F6-C188-7946-B68F-700AC665E07D}">
      <dgm:prSet/>
      <dgm:spPr/>
      <dgm:t>
        <a:bodyPr/>
        <a:lstStyle/>
        <a:p>
          <a:endParaRPr lang="en-US"/>
        </a:p>
      </dgm:t>
    </dgm:pt>
    <dgm:pt modelId="{0B0DD08C-6083-604C-8F70-31F69E22506F}">
      <dgm:prSet phldrT="[Text]"/>
      <dgm:spPr/>
      <dgm:t>
        <a:bodyPr/>
        <a:lstStyle/>
        <a:p>
          <a:r>
            <a:rPr lang="en-US" dirty="0" smtClean="0"/>
            <a:t>24 </a:t>
          </a:r>
          <a:r>
            <a:rPr lang="en-US" dirty="0" err="1" smtClean="0"/>
            <a:t>fp</a:t>
          </a:r>
          <a:r>
            <a:rPr lang="en-US" dirty="0" smtClean="0"/>
            <a:t>, 500 </a:t>
          </a:r>
          <a:r>
            <a:rPr lang="en-US" dirty="0" err="1" smtClean="0"/>
            <a:t>Tbps</a:t>
          </a:r>
          <a:r>
            <a:rPr lang="en-US" dirty="0" smtClean="0"/>
            <a:t> Design:  2022</a:t>
          </a:r>
          <a:endParaRPr lang="en-US" dirty="0"/>
        </a:p>
      </dgm:t>
    </dgm:pt>
    <dgm:pt modelId="{12369876-0934-BD4E-B532-5E3601E18FEA}" type="parTrans" cxnId="{D12A169E-61BB-7641-961E-5FEAF6FCD298}">
      <dgm:prSet/>
      <dgm:spPr/>
      <dgm:t>
        <a:bodyPr/>
        <a:lstStyle/>
        <a:p>
          <a:endParaRPr lang="en-US"/>
        </a:p>
      </dgm:t>
    </dgm:pt>
    <dgm:pt modelId="{6D1EC941-0BC7-BB4F-8C20-7D8B416B24FC}" type="sibTrans" cxnId="{D12A169E-61BB-7641-961E-5FEAF6FCD298}">
      <dgm:prSet/>
      <dgm:spPr/>
      <dgm:t>
        <a:bodyPr/>
        <a:lstStyle/>
        <a:p>
          <a:endParaRPr lang="en-US"/>
        </a:p>
      </dgm:t>
    </dgm:pt>
    <dgm:pt modelId="{405B3797-C7EC-004C-BD1B-C5ABD2C026AA}" type="pres">
      <dgm:prSet presAssocID="{D0F02688-7802-0D4C-AFEF-EFEC6868510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E9418B-0B62-8945-B8C9-D72705C9AFF0}" type="pres">
      <dgm:prSet presAssocID="{D0F02688-7802-0D4C-AFEF-EFEC68685101}" presName="dummyMaxCanvas" presStyleCnt="0">
        <dgm:presLayoutVars/>
      </dgm:prSet>
      <dgm:spPr/>
    </dgm:pt>
    <dgm:pt modelId="{E4E39450-8BFF-464D-A0D2-868D4316E999}" type="pres">
      <dgm:prSet presAssocID="{D0F02688-7802-0D4C-AFEF-EFEC6868510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BA3B0-24F2-9746-A787-1D5263F7C473}" type="pres">
      <dgm:prSet presAssocID="{D0F02688-7802-0D4C-AFEF-EFEC68685101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BDCAD-1D98-8641-BB02-3C6A1D8015F6}" type="pres">
      <dgm:prSet presAssocID="{D0F02688-7802-0D4C-AFEF-EFEC6868510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31A96-F659-E14B-9C96-B9452AC0786D}" type="pres">
      <dgm:prSet presAssocID="{D0F02688-7802-0D4C-AFEF-EFEC6868510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30F41-4C9D-134E-9ACB-FC2BB526EBFF}" type="pres">
      <dgm:prSet presAssocID="{D0F02688-7802-0D4C-AFEF-EFEC68685101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B702B-612D-354F-BCB4-5ECB073AAD23}" type="pres">
      <dgm:prSet presAssocID="{D0F02688-7802-0D4C-AFEF-EFEC68685101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A1072-97AC-594B-9D07-B86E541C002D}" type="pres">
      <dgm:prSet presAssocID="{D0F02688-7802-0D4C-AFEF-EFEC68685101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E05EF-5D93-F346-AC49-2B2AD16656A9}" type="pres">
      <dgm:prSet presAssocID="{D0F02688-7802-0D4C-AFEF-EFEC68685101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778EA5-22C4-0F4A-BDA1-B972BAD4498E}" type="pres">
      <dgm:prSet presAssocID="{D0F02688-7802-0D4C-AFEF-EFEC68685101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EE267-DC61-1948-8A58-B2CF67279ECD}" type="pres">
      <dgm:prSet presAssocID="{D0F02688-7802-0D4C-AFEF-EFEC6868510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27672-CFEA-B842-8C0A-79910D79EB3D}" type="pres">
      <dgm:prSet presAssocID="{D0F02688-7802-0D4C-AFEF-EFEC6868510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1446B-E976-7940-8A52-D2F314CE51A0}" type="pres">
      <dgm:prSet presAssocID="{D0F02688-7802-0D4C-AFEF-EFEC6868510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D5475-98DD-EF46-820B-9DB57FC0452D}" type="pres">
      <dgm:prSet presAssocID="{D0F02688-7802-0D4C-AFEF-EFEC6868510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BB33B-179F-7C48-A5D5-5E0E9605E07C}" type="pres">
      <dgm:prSet presAssocID="{D0F02688-7802-0D4C-AFEF-EFEC6868510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AF214A-E1F4-BA49-972F-C2B67A96D910}" type="presOf" srcId="{0B0DD08C-6083-604C-8F70-31F69E22506F}" destId="{10BD5475-98DD-EF46-820B-9DB57FC0452D}" srcOrd="1" destOrd="0" presId="urn:microsoft.com/office/officeart/2005/8/layout/vProcess5"/>
    <dgm:cxn modelId="{66ED3B75-A957-3749-BC5D-60FBB2E78C2A}" type="presOf" srcId="{57516704-B18C-6A40-8E1C-74C3B459E8E0}" destId="{C6BBB33B-179F-7C48-A5D5-5E0E9605E07C}" srcOrd="1" destOrd="0" presId="urn:microsoft.com/office/officeart/2005/8/layout/vProcess5"/>
    <dgm:cxn modelId="{646FEFC2-B376-6442-BB60-35DF98065561}" srcId="{D0F02688-7802-0D4C-AFEF-EFEC68685101}" destId="{473A7878-5957-AB41-93D9-B24A21461350}" srcOrd="1" destOrd="0" parTransId="{50D9D474-828F-8F4D-984E-2D2A6A65F568}" sibTransId="{CFFAF089-2A09-7541-B2C2-9738911B3422}"/>
    <dgm:cxn modelId="{8F762597-35B7-6446-89A4-AD66B27AC9D5}" type="presOf" srcId="{4C35F60E-C774-814E-AB2A-60675D75F3F6}" destId="{57FB702B-612D-354F-BCB4-5ECB073AAD23}" srcOrd="0" destOrd="0" presId="urn:microsoft.com/office/officeart/2005/8/layout/vProcess5"/>
    <dgm:cxn modelId="{3B5B2AC7-8B46-2A44-8EA8-C0A2D60FE445}" type="presOf" srcId="{D0F02688-7802-0D4C-AFEF-EFEC68685101}" destId="{405B3797-C7EC-004C-BD1B-C5ABD2C026AA}" srcOrd="0" destOrd="0" presId="urn:microsoft.com/office/officeart/2005/8/layout/vProcess5"/>
    <dgm:cxn modelId="{1DDC4FA3-8601-0F4A-9C3E-86C5FF03318F}" type="presOf" srcId="{0B0DD08C-6083-604C-8F70-31F69E22506F}" destId="{CAF31A96-F659-E14B-9C96-B9452AC0786D}" srcOrd="0" destOrd="0" presId="urn:microsoft.com/office/officeart/2005/8/layout/vProcess5"/>
    <dgm:cxn modelId="{39F68EEF-8B68-CB40-9995-B07589AE257B}" type="presOf" srcId="{75BC639E-2929-1A4F-AA2B-BC622122A480}" destId="{E4E39450-8BFF-464D-A0D2-868D4316E999}" srcOrd="0" destOrd="0" presId="urn:microsoft.com/office/officeart/2005/8/layout/vProcess5"/>
    <dgm:cxn modelId="{980B6A99-A731-1A4C-AB70-CECEDB57E1B7}" type="presOf" srcId="{9E4AE0D4-A23E-0048-A1DC-6CA56C3CA882}" destId="{AD7E05EF-5D93-F346-AC49-2B2AD16656A9}" srcOrd="0" destOrd="0" presId="urn:microsoft.com/office/officeart/2005/8/layout/vProcess5"/>
    <dgm:cxn modelId="{F2BA13DF-C803-0444-B77D-6A4FEF5D7822}" type="presOf" srcId="{57516704-B18C-6A40-8E1C-74C3B459E8E0}" destId="{89A30F41-4C9D-134E-9ACB-FC2BB526EBFF}" srcOrd="0" destOrd="0" presId="urn:microsoft.com/office/officeart/2005/8/layout/vProcess5"/>
    <dgm:cxn modelId="{4F523D6D-EE8D-F445-B248-A7FACBC73F6D}" type="presOf" srcId="{6D1EC941-0BC7-BB4F-8C20-7D8B416B24FC}" destId="{C3778EA5-22C4-0F4A-BDA1-B972BAD4498E}" srcOrd="0" destOrd="0" presId="urn:microsoft.com/office/officeart/2005/8/layout/vProcess5"/>
    <dgm:cxn modelId="{D5932712-1A52-2243-AFC9-20BB9341C7AF}" srcId="{D0F02688-7802-0D4C-AFEF-EFEC68685101}" destId="{75BC639E-2929-1A4F-AA2B-BC622122A480}" srcOrd="0" destOrd="0" parTransId="{27616833-28FF-D849-A2A6-F1674ABF5E1A}" sibTransId="{4C35F60E-C774-814E-AB2A-60675D75F3F6}"/>
    <dgm:cxn modelId="{D12A169E-61BB-7641-961E-5FEAF6FCD298}" srcId="{D0F02688-7802-0D4C-AFEF-EFEC68685101}" destId="{0B0DD08C-6083-604C-8F70-31F69E22506F}" srcOrd="3" destOrd="0" parTransId="{12369876-0934-BD4E-B532-5E3601E18FEA}" sibTransId="{6D1EC941-0BC7-BB4F-8C20-7D8B416B24FC}"/>
    <dgm:cxn modelId="{982EF3D7-BD3C-474D-B339-1D665D27187F}" type="presOf" srcId="{099DD32A-9F60-9142-91F8-6E693F1AA632}" destId="{16EBDCAD-1D98-8641-BB02-3C6A1D8015F6}" srcOrd="0" destOrd="0" presId="urn:microsoft.com/office/officeart/2005/8/layout/vProcess5"/>
    <dgm:cxn modelId="{EC33FB44-2F5C-E442-9162-D74588504F7E}" type="presOf" srcId="{75BC639E-2929-1A4F-AA2B-BC622122A480}" destId="{BFAEE267-DC61-1948-8A58-B2CF67279ECD}" srcOrd="1" destOrd="0" presId="urn:microsoft.com/office/officeart/2005/8/layout/vProcess5"/>
    <dgm:cxn modelId="{5CEC40AB-33FA-F140-BB01-72DDAD6A3837}" type="presOf" srcId="{CFFAF089-2A09-7541-B2C2-9738911B3422}" destId="{4F9A1072-97AC-594B-9D07-B86E541C002D}" srcOrd="0" destOrd="0" presId="urn:microsoft.com/office/officeart/2005/8/layout/vProcess5"/>
    <dgm:cxn modelId="{13A87AEA-7CD5-8A42-B8D7-BD213D40BF0C}" type="presOf" srcId="{473A7878-5957-AB41-93D9-B24A21461350}" destId="{CBB27672-CFEA-B842-8C0A-79910D79EB3D}" srcOrd="1" destOrd="0" presId="urn:microsoft.com/office/officeart/2005/8/layout/vProcess5"/>
    <dgm:cxn modelId="{3FC37047-07F6-F14C-AAEC-F4F6345A5AE1}" type="presOf" srcId="{473A7878-5957-AB41-93D9-B24A21461350}" destId="{A08BA3B0-24F2-9746-A787-1D5263F7C473}" srcOrd="0" destOrd="0" presId="urn:microsoft.com/office/officeart/2005/8/layout/vProcess5"/>
    <dgm:cxn modelId="{99985E44-30A2-644B-BA7E-B90093CD6609}" srcId="{D0F02688-7802-0D4C-AFEF-EFEC68685101}" destId="{57516704-B18C-6A40-8E1C-74C3B459E8E0}" srcOrd="4" destOrd="0" parTransId="{E5442DE6-9A2E-014B-A65C-4F8EE8CBDE87}" sibTransId="{22FC85A6-DD0E-3541-91F2-BCAF7A0938B8}"/>
    <dgm:cxn modelId="{39F7BA09-7A88-3342-8EEE-D0BDC68DDE1C}" type="presOf" srcId="{099DD32A-9F60-9142-91F8-6E693F1AA632}" destId="{27A1446B-E976-7940-8A52-D2F314CE51A0}" srcOrd="1" destOrd="0" presId="urn:microsoft.com/office/officeart/2005/8/layout/vProcess5"/>
    <dgm:cxn modelId="{3CEB35F6-C188-7946-B68F-700AC665E07D}" srcId="{D0F02688-7802-0D4C-AFEF-EFEC68685101}" destId="{099DD32A-9F60-9142-91F8-6E693F1AA632}" srcOrd="2" destOrd="0" parTransId="{F40A3D56-4245-6A41-9955-31A84D26BECD}" sibTransId="{9E4AE0D4-A23E-0048-A1DC-6CA56C3CA882}"/>
    <dgm:cxn modelId="{690D6CD9-9E79-2E44-B503-ADAE3F55AAC9}" type="presParOf" srcId="{405B3797-C7EC-004C-BD1B-C5ABD2C026AA}" destId="{D6E9418B-0B62-8945-B8C9-D72705C9AFF0}" srcOrd="0" destOrd="0" presId="urn:microsoft.com/office/officeart/2005/8/layout/vProcess5"/>
    <dgm:cxn modelId="{9F6265FE-169F-C842-8968-6AF49E86725D}" type="presParOf" srcId="{405B3797-C7EC-004C-BD1B-C5ABD2C026AA}" destId="{E4E39450-8BFF-464D-A0D2-868D4316E999}" srcOrd="1" destOrd="0" presId="urn:microsoft.com/office/officeart/2005/8/layout/vProcess5"/>
    <dgm:cxn modelId="{371C2FA4-6107-7144-A2F4-3CB682780256}" type="presParOf" srcId="{405B3797-C7EC-004C-BD1B-C5ABD2C026AA}" destId="{A08BA3B0-24F2-9746-A787-1D5263F7C473}" srcOrd="2" destOrd="0" presId="urn:microsoft.com/office/officeart/2005/8/layout/vProcess5"/>
    <dgm:cxn modelId="{536774BF-5C2F-674D-8592-8CF61471B851}" type="presParOf" srcId="{405B3797-C7EC-004C-BD1B-C5ABD2C026AA}" destId="{16EBDCAD-1D98-8641-BB02-3C6A1D8015F6}" srcOrd="3" destOrd="0" presId="urn:microsoft.com/office/officeart/2005/8/layout/vProcess5"/>
    <dgm:cxn modelId="{521FF979-4F8E-9C47-8559-60C503483865}" type="presParOf" srcId="{405B3797-C7EC-004C-BD1B-C5ABD2C026AA}" destId="{CAF31A96-F659-E14B-9C96-B9452AC0786D}" srcOrd="4" destOrd="0" presId="urn:microsoft.com/office/officeart/2005/8/layout/vProcess5"/>
    <dgm:cxn modelId="{C6DBB1AC-09EC-2B40-91AB-72D55C2B8BC2}" type="presParOf" srcId="{405B3797-C7EC-004C-BD1B-C5ABD2C026AA}" destId="{89A30F41-4C9D-134E-9ACB-FC2BB526EBFF}" srcOrd="5" destOrd="0" presId="urn:microsoft.com/office/officeart/2005/8/layout/vProcess5"/>
    <dgm:cxn modelId="{006E80BE-5C76-2F4B-AB3D-B6ADA8BF59E8}" type="presParOf" srcId="{405B3797-C7EC-004C-BD1B-C5ABD2C026AA}" destId="{57FB702B-612D-354F-BCB4-5ECB073AAD23}" srcOrd="6" destOrd="0" presId="urn:microsoft.com/office/officeart/2005/8/layout/vProcess5"/>
    <dgm:cxn modelId="{6728D5D1-7314-D54C-A808-3B0719000000}" type="presParOf" srcId="{405B3797-C7EC-004C-BD1B-C5ABD2C026AA}" destId="{4F9A1072-97AC-594B-9D07-B86E541C002D}" srcOrd="7" destOrd="0" presId="urn:microsoft.com/office/officeart/2005/8/layout/vProcess5"/>
    <dgm:cxn modelId="{01ADA227-0DA1-D045-86AF-E6711E8EF7E7}" type="presParOf" srcId="{405B3797-C7EC-004C-BD1B-C5ABD2C026AA}" destId="{AD7E05EF-5D93-F346-AC49-2B2AD16656A9}" srcOrd="8" destOrd="0" presId="urn:microsoft.com/office/officeart/2005/8/layout/vProcess5"/>
    <dgm:cxn modelId="{9DA820B7-6E12-8C43-A4B9-70C9563460A5}" type="presParOf" srcId="{405B3797-C7EC-004C-BD1B-C5ABD2C026AA}" destId="{C3778EA5-22C4-0F4A-BDA1-B972BAD4498E}" srcOrd="9" destOrd="0" presId="urn:microsoft.com/office/officeart/2005/8/layout/vProcess5"/>
    <dgm:cxn modelId="{E75A7214-1ED8-3E4C-95A5-8E3A24610587}" type="presParOf" srcId="{405B3797-C7EC-004C-BD1B-C5ABD2C026AA}" destId="{BFAEE267-DC61-1948-8A58-B2CF67279ECD}" srcOrd="10" destOrd="0" presId="urn:microsoft.com/office/officeart/2005/8/layout/vProcess5"/>
    <dgm:cxn modelId="{B4C15560-73B3-E647-82BF-82855DF2CE69}" type="presParOf" srcId="{405B3797-C7EC-004C-BD1B-C5ABD2C026AA}" destId="{CBB27672-CFEA-B842-8C0A-79910D79EB3D}" srcOrd="11" destOrd="0" presId="urn:microsoft.com/office/officeart/2005/8/layout/vProcess5"/>
    <dgm:cxn modelId="{7BB7A45B-926C-104D-A65F-99C23BDAE062}" type="presParOf" srcId="{405B3797-C7EC-004C-BD1B-C5ABD2C026AA}" destId="{27A1446B-E976-7940-8A52-D2F314CE51A0}" srcOrd="12" destOrd="0" presId="urn:microsoft.com/office/officeart/2005/8/layout/vProcess5"/>
    <dgm:cxn modelId="{5E5456E0-6960-2944-AE3C-CDB6EAFD8F87}" type="presParOf" srcId="{405B3797-C7EC-004C-BD1B-C5ABD2C026AA}" destId="{10BD5475-98DD-EF46-820B-9DB57FC0452D}" srcOrd="13" destOrd="0" presId="urn:microsoft.com/office/officeart/2005/8/layout/vProcess5"/>
    <dgm:cxn modelId="{6219B2FC-746A-2144-9EE0-6A651A755A1E}" type="presParOf" srcId="{405B3797-C7EC-004C-BD1B-C5ABD2C026AA}" destId="{C6BBB33B-179F-7C48-A5D5-5E0E9605E07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F02688-7802-0D4C-AFEF-EFEC68685101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C639E-2929-1A4F-AA2B-BC622122A480}">
      <dgm:prSet phldrT="[Text]"/>
      <dgm:spPr/>
      <dgm:t>
        <a:bodyPr/>
        <a:lstStyle/>
        <a:p>
          <a:r>
            <a:rPr lang="en-US" dirty="0" smtClean="0"/>
            <a:t>$1,000/Mbps: 2000</a:t>
          </a:r>
          <a:endParaRPr lang="en-US" dirty="0"/>
        </a:p>
      </dgm:t>
    </dgm:pt>
    <dgm:pt modelId="{27616833-28FF-D849-A2A6-F1674ABF5E1A}" type="parTrans" cxnId="{D5932712-1A52-2243-AFC9-20BB9341C7AF}">
      <dgm:prSet/>
      <dgm:spPr/>
      <dgm:t>
        <a:bodyPr/>
        <a:lstStyle/>
        <a:p>
          <a:endParaRPr lang="en-US"/>
        </a:p>
      </dgm:t>
    </dgm:pt>
    <dgm:pt modelId="{4C35F60E-C774-814E-AB2A-60675D75F3F6}" type="sibTrans" cxnId="{D5932712-1A52-2243-AFC9-20BB9341C7AF}">
      <dgm:prSet/>
      <dgm:spPr/>
      <dgm:t>
        <a:bodyPr/>
        <a:lstStyle/>
        <a:p>
          <a:endParaRPr lang="en-US"/>
        </a:p>
      </dgm:t>
    </dgm:pt>
    <dgm:pt modelId="{473A7878-5957-AB41-93D9-B24A21461350}">
      <dgm:prSet phldrT="[Text]"/>
      <dgm:spPr/>
      <dgm:t>
        <a:bodyPr/>
        <a:lstStyle/>
        <a:p>
          <a:r>
            <a:rPr lang="en-US" dirty="0" smtClean="0"/>
            <a:t>$400/Mbps:  2010</a:t>
          </a:r>
          <a:endParaRPr lang="en-US" dirty="0"/>
        </a:p>
      </dgm:t>
    </dgm:pt>
    <dgm:pt modelId="{50D9D474-828F-8F4D-984E-2D2A6A65F568}" type="parTrans" cxnId="{646FEFC2-B376-6442-BB60-35DF98065561}">
      <dgm:prSet/>
      <dgm:spPr/>
      <dgm:t>
        <a:bodyPr/>
        <a:lstStyle/>
        <a:p>
          <a:endParaRPr lang="en-US"/>
        </a:p>
      </dgm:t>
    </dgm:pt>
    <dgm:pt modelId="{CFFAF089-2A09-7541-B2C2-9738911B3422}" type="sibTrans" cxnId="{646FEFC2-B376-6442-BB60-35DF98065561}">
      <dgm:prSet/>
      <dgm:spPr/>
      <dgm:t>
        <a:bodyPr/>
        <a:lstStyle/>
        <a:p>
          <a:endParaRPr lang="en-US"/>
        </a:p>
      </dgm:t>
    </dgm:pt>
    <dgm:pt modelId="{57516704-B18C-6A40-8E1C-74C3B459E8E0}">
      <dgm:prSet phldrT="[Text]"/>
      <dgm:spPr/>
      <dgm:t>
        <a:bodyPr/>
        <a:lstStyle/>
        <a:p>
          <a:r>
            <a:rPr lang="en-US" dirty="0" smtClean="0"/>
            <a:t>&lt;$1/Mbps:  2025</a:t>
          </a:r>
          <a:endParaRPr lang="en-US" dirty="0"/>
        </a:p>
      </dgm:t>
    </dgm:pt>
    <dgm:pt modelId="{E5442DE6-9A2E-014B-A65C-4F8EE8CBDE87}" type="parTrans" cxnId="{99985E44-30A2-644B-BA7E-B90093CD6609}">
      <dgm:prSet/>
      <dgm:spPr/>
      <dgm:t>
        <a:bodyPr/>
        <a:lstStyle/>
        <a:p>
          <a:endParaRPr lang="en-US"/>
        </a:p>
      </dgm:t>
    </dgm:pt>
    <dgm:pt modelId="{22FC85A6-DD0E-3541-91F2-BCAF7A0938B8}" type="sibTrans" cxnId="{99985E44-30A2-644B-BA7E-B90093CD6609}">
      <dgm:prSet/>
      <dgm:spPr/>
      <dgm:t>
        <a:bodyPr/>
        <a:lstStyle/>
        <a:p>
          <a:endParaRPr lang="en-US"/>
        </a:p>
      </dgm:t>
    </dgm:pt>
    <dgm:pt modelId="{099DD32A-9F60-9142-91F8-6E693F1AA632}">
      <dgm:prSet phldrT="[Text]"/>
      <dgm:spPr/>
      <dgm:t>
        <a:bodyPr/>
        <a:lstStyle/>
        <a:p>
          <a:r>
            <a:rPr lang="en-US" dirty="0" smtClean="0"/>
            <a:t>$80/Mbps: 2020</a:t>
          </a:r>
          <a:endParaRPr lang="en-US" dirty="0"/>
        </a:p>
      </dgm:t>
    </dgm:pt>
    <dgm:pt modelId="{F40A3D56-4245-6A41-9955-31A84D26BECD}" type="parTrans" cxnId="{3CEB35F6-C188-7946-B68F-700AC665E07D}">
      <dgm:prSet/>
      <dgm:spPr/>
      <dgm:t>
        <a:bodyPr/>
        <a:lstStyle/>
        <a:p>
          <a:endParaRPr lang="en-US"/>
        </a:p>
      </dgm:t>
    </dgm:pt>
    <dgm:pt modelId="{9E4AE0D4-A23E-0048-A1DC-6CA56C3CA882}" type="sibTrans" cxnId="{3CEB35F6-C188-7946-B68F-700AC665E07D}">
      <dgm:prSet/>
      <dgm:spPr/>
      <dgm:t>
        <a:bodyPr/>
        <a:lstStyle/>
        <a:p>
          <a:endParaRPr lang="en-US"/>
        </a:p>
      </dgm:t>
    </dgm:pt>
    <dgm:pt modelId="{0B0DD08C-6083-604C-8F70-31F69E22506F}">
      <dgm:prSet phldrT="[Text]"/>
      <dgm:spPr/>
      <dgm:t>
        <a:bodyPr/>
        <a:lstStyle/>
        <a:p>
          <a:r>
            <a:rPr lang="en-US" dirty="0" smtClean="0"/>
            <a:t>$20/Mbps:  2022</a:t>
          </a:r>
          <a:endParaRPr lang="en-US" dirty="0"/>
        </a:p>
      </dgm:t>
    </dgm:pt>
    <dgm:pt modelId="{12369876-0934-BD4E-B532-5E3601E18FEA}" type="parTrans" cxnId="{D12A169E-61BB-7641-961E-5FEAF6FCD298}">
      <dgm:prSet/>
      <dgm:spPr/>
      <dgm:t>
        <a:bodyPr/>
        <a:lstStyle/>
        <a:p>
          <a:endParaRPr lang="en-US"/>
        </a:p>
      </dgm:t>
    </dgm:pt>
    <dgm:pt modelId="{6D1EC941-0BC7-BB4F-8C20-7D8B416B24FC}" type="sibTrans" cxnId="{D12A169E-61BB-7641-961E-5FEAF6FCD298}">
      <dgm:prSet/>
      <dgm:spPr/>
      <dgm:t>
        <a:bodyPr/>
        <a:lstStyle/>
        <a:p>
          <a:endParaRPr lang="en-US"/>
        </a:p>
      </dgm:t>
    </dgm:pt>
    <dgm:pt modelId="{405B3797-C7EC-004C-BD1B-C5ABD2C026AA}" type="pres">
      <dgm:prSet presAssocID="{D0F02688-7802-0D4C-AFEF-EFEC6868510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E9418B-0B62-8945-B8C9-D72705C9AFF0}" type="pres">
      <dgm:prSet presAssocID="{D0F02688-7802-0D4C-AFEF-EFEC68685101}" presName="dummyMaxCanvas" presStyleCnt="0">
        <dgm:presLayoutVars/>
      </dgm:prSet>
      <dgm:spPr/>
    </dgm:pt>
    <dgm:pt modelId="{E4E39450-8BFF-464D-A0D2-868D4316E999}" type="pres">
      <dgm:prSet presAssocID="{D0F02688-7802-0D4C-AFEF-EFEC6868510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BA3B0-24F2-9746-A787-1D5263F7C473}" type="pres">
      <dgm:prSet presAssocID="{D0F02688-7802-0D4C-AFEF-EFEC68685101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BDCAD-1D98-8641-BB02-3C6A1D8015F6}" type="pres">
      <dgm:prSet presAssocID="{D0F02688-7802-0D4C-AFEF-EFEC6868510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31A96-F659-E14B-9C96-B9452AC0786D}" type="pres">
      <dgm:prSet presAssocID="{D0F02688-7802-0D4C-AFEF-EFEC6868510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30F41-4C9D-134E-9ACB-FC2BB526EBFF}" type="pres">
      <dgm:prSet presAssocID="{D0F02688-7802-0D4C-AFEF-EFEC68685101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B702B-612D-354F-BCB4-5ECB073AAD23}" type="pres">
      <dgm:prSet presAssocID="{D0F02688-7802-0D4C-AFEF-EFEC68685101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A1072-97AC-594B-9D07-B86E541C002D}" type="pres">
      <dgm:prSet presAssocID="{D0F02688-7802-0D4C-AFEF-EFEC68685101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E05EF-5D93-F346-AC49-2B2AD16656A9}" type="pres">
      <dgm:prSet presAssocID="{D0F02688-7802-0D4C-AFEF-EFEC68685101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778EA5-22C4-0F4A-BDA1-B972BAD4498E}" type="pres">
      <dgm:prSet presAssocID="{D0F02688-7802-0D4C-AFEF-EFEC68685101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EE267-DC61-1948-8A58-B2CF67279ECD}" type="pres">
      <dgm:prSet presAssocID="{D0F02688-7802-0D4C-AFEF-EFEC6868510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27672-CFEA-B842-8C0A-79910D79EB3D}" type="pres">
      <dgm:prSet presAssocID="{D0F02688-7802-0D4C-AFEF-EFEC6868510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1446B-E976-7940-8A52-D2F314CE51A0}" type="pres">
      <dgm:prSet presAssocID="{D0F02688-7802-0D4C-AFEF-EFEC6868510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D5475-98DD-EF46-820B-9DB57FC0452D}" type="pres">
      <dgm:prSet presAssocID="{D0F02688-7802-0D4C-AFEF-EFEC6868510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BB33B-179F-7C48-A5D5-5E0E9605E07C}" type="pres">
      <dgm:prSet presAssocID="{D0F02688-7802-0D4C-AFEF-EFEC6868510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9BD29C-F50F-2B4F-A1BC-D8B9BD82BBB3}" type="presOf" srcId="{57516704-B18C-6A40-8E1C-74C3B459E8E0}" destId="{C6BBB33B-179F-7C48-A5D5-5E0E9605E07C}" srcOrd="1" destOrd="0" presId="urn:microsoft.com/office/officeart/2005/8/layout/vProcess5"/>
    <dgm:cxn modelId="{646FEFC2-B376-6442-BB60-35DF98065561}" srcId="{D0F02688-7802-0D4C-AFEF-EFEC68685101}" destId="{473A7878-5957-AB41-93D9-B24A21461350}" srcOrd="1" destOrd="0" parTransId="{50D9D474-828F-8F4D-984E-2D2A6A65F568}" sibTransId="{CFFAF089-2A09-7541-B2C2-9738911B3422}"/>
    <dgm:cxn modelId="{26E2E1CC-2F8F-7941-87AA-F834520787FB}" type="presOf" srcId="{57516704-B18C-6A40-8E1C-74C3B459E8E0}" destId="{89A30F41-4C9D-134E-9ACB-FC2BB526EBFF}" srcOrd="0" destOrd="0" presId="urn:microsoft.com/office/officeart/2005/8/layout/vProcess5"/>
    <dgm:cxn modelId="{A49C03BC-BACB-DA45-B79D-39A4A05EB4FC}" type="presOf" srcId="{099DD32A-9F60-9142-91F8-6E693F1AA632}" destId="{16EBDCAD-1D98-8641-BB02-3C6A1D8015F6}" srcOrd="0" destOrd="0" presId="urn:microsoft.com/office/officeart/2005/8/layout/vProcess5"/>
    <dgm:cxn modelId="{795A4242-76C0-2545-B234-59FB4DFFA62B}" type="presOf" srcId="{6D1EC941-0BC7-BB4F-8C20-7D8B416B24FC}" destId="{C3778EA5-22C4-0F4A-BDA1-B972BAD4498E}" srcOrd="0" destOrd="0" presId="urn:microsoft.com/office/officeart/2005/8/layout/vProcess5"/>
    <dgm:cxn modelId="{F76873AE-95B1-0E4C-B50E-7312B27FA5DC}" type="presOf" srcId="{0B0DD08C-6083-604C-8F70-31F69E22506F}" destId="{CAF31A96-F659-E14B-9C96-B9452AC0786D}" srcOrd="0" destOrd="0" presId="urn:microsoft.com/office/officeart/2005/8/layout/vProcess5"/>
    <dgm:cxn modelId="{33B82DA9-A663-A846-BA7B-00D06EA8074B}" type="presOf" srcId="{099DD32A-9F60-9142-91F8-6E693F1AA632}" destId="{27A1446B-E976-7940-8A52-D2F314CE51A0}" srcOrd="1" destOrd="0" presId="urn:microsoft.com/office/officeart/2005/8/layout/vProcess5"/>
    <dgm:cxn modelId="{B65E5BD0-F3CE-DB4E-90A9-76638A919892}" type="presOf" srcId="{0B0DD08C-6083-604C-8F70-31F69E22506F}" destId="{10BD5475-98DD-EF46-820B-9DB57FC0452D}" srcOrd="1" destOrd="0" presId="urn:microsoft.com/office/officeart/2005/8/layout/vProcess5"/>
    <dgm:cxn modelId="{44E608E2-7DAF-2A46-BD34-F894F6828FB7}" type="presOf" srcId="{D0F02688-7802-0D4C-AFEF-EFEC68685101}" destId="{405B3797-C7EC-004C-BD1B-C5ABD2C026AA}" srcOrd="0" destOrd="0" presId="urn:microsoft.com/office/officeart/2005/8/layout/vProcess5"/>
    <dgm:cxn modelId="{D5932712-1A52-2243-AFC9-20BB9341C7AF}" srcId="{D0F02688-7802-0D4C-AFEF-EFEC68685101}" destId="{75BC639E-2929-1A4F-AA2B-BC622122A480}" srcOrd="0" destOrd="0" parTransId="{27616833-28FF-D849-A2A6-F1674ABF5E1A}" sibTransId="{4C35F60E-C774-814E-AB2A-60675D75F3F6}"/>
    <dgm:cxn modelId="{D12A169E-61BB-7641-961E-5FEAF6FCD298}" srcId="{D0F02688-7802-0D4C-AFEF-EFEC68685101}" destId="{0B0DD08C-6083-604C-8F70-31F69E22506F}" srcOrd="3" destOrd="0" parTransId="{12369876-0934-BD4E-B532-5E3601E18FEA}" sibTransId="{6D1EC941-0BC7-BB4F-8C20-7D8B416B24FC}"/>
    <dgm:cxn modelId="{E3BBA156-5598-DD4F-9934-A0082839E129}" type="presOf" srcId="{9E4AE0D4-A23E-0048-A1DC-6CA56C3CA882}" destId="{AD7E05EF-5D93-F346-AC49-2B2AD16656A9}" srcOrd="0" destOrd="0" presId="urn:microsoft.com/office/officeart/2005/8/layout/vProcess5"/>
    <dgm:cxn modelId="{DC88D902-05D2-8942-BCD7-9729F767E612}" type="presOf" srcId="{4C35F60E-C774-814E-AB2A-60675D75F3F6}" destId="{57FB702B-612D-354F-BCB4-5ECB073AAD23}" srcOrd="0" destOrd="0" presId="urn:microsoft.com/office/officeart/2005/8/layout/vProcess5"/>
    <dgm:cxn modelId="{94C8B88A-C404-6541-A8F8-6EE14ACD510A}" type="presOf" srcId="{75BC639E-2929-1A4F-AA2B-BC622122A480}" destId="{BFAEE267-DC61-1948-8A58-B2CF67279ECD}" srcOrd="1" destOrd="0" presId="urn:microsoft.com/office/officeart/2005/8/layout/vProcess5"/>
    <dgm:cxn modelId="{95A2AB0F-408A-D341-A041-76F9117005E8}" type="presOf" srcId="{473A7878-5957-AB41-93D9-B24A21461350}" destId="{CBB27672-CFEA-B842-8C0A-79910D79EB3D}" srcOrd="1" destOrd="0" presId="urn:microsoft.com/office/officeart/2005/8/layout/vProcess5"/>
    <dgm:cxn modelId="{66D89DAC-90A3-1341-A706-B1EE0BEF73E5}" type="presOf" srcId="{CFFAF089-2A09-7541-B2C2-9738911B3422}" destId="{4F9A1072-97AC-594B-9D07-B86E541C002D}" srcOrd="0" destOrd="0" presId="urn:microsoft.com/office/officeart/2005/8/layout/vProcess5"/>
    <dgm:cxn modelId="{7BE8483F-91F4-0E44-A443-518D1E40C7E4}" type="presOf" srcId="{75BC639E-2929-1A4F-AA2B-BC622122A480}" destId="{E4E39450-8BFF-464D-A0D2-868D4316E999}" srcOrd="0" destOrd="0" presId="urn:microsoft.com/office/officeart/2005/8/layout/vProcess5"/>
    <dgm:cxn modelId="{99985E44-30A2-644B-BA7E-B90093CD6609}" srcId="{D0F02688-7802-0D4C-AFEF-EFEC68685101}" destId="{57516704-B18C-6A40-8E1C-74C3B459E8E0}" srcOrd="4" destOrd="0" parTransId="{E5442DE6-9A2E-014B-A65C-4F8EE8CBDE87}" sibTransId="{22FC85A6-DD0E-3541-91F2-BCAF7A0938B8}"/>
    <dgm:cxn modelId="{3CEB35F6-C188-7946-B68F-700AC665E07D}" srcId="{D0F02688-7802-0D4C-AFEF-EFEC68685101}" destId="{099DD32A-9F60-9142-91F8-6E693F1AA632}" srcOrd="2" destOrd="0" parTransId="{F40A3D56-4245-6A41-9955-31A84D26BECD}" sibTransId="{9E4AE0D4-A23E-0048-A1DC-6CA56C3CA882}"/>
    <dgm:cxn modelId="{0412D14B-450A-1E4F-8AFC-79A701BEE9E0}" type="presOf" srcId="{473A7878-5957-AB41-93D9-B24A21461350}" destId="{A08BA3B0-24F2-9746-A787-1D5263F7C473}" srcOrd="0" destOrd="0" presId="urn:microsoft.com/office/officeart/2005/8/layout/vProcess5"/>
    <dgm:cxn modelId="{C78608BA-18F5-6649-AAB8-879F3DB25C88}" type="presParOf" srcId="{405B3797-C7EC-004C-BD1B-C5ABD2C026AA}" destId="{D6E9418B-0B62-8945-B8C9-D72705C9AFF0}" srcOrd="0" destOrd="0" presId="urn:microsoft.com/office/officeart/2005/8/layout/vProcess5"/>
    <dgm:cxn modelId="{30F5426E-B767-0F47-A868-FFB09BDEA7B5}" type="presParOf" srcId="{405B3797-C7EC-004C-BD1B-C5ABD2C026AA}" destId="{E4E39450-8BFF-464D-A0D2-868D4316E999}" srcOrd="1" destOrd="0" presId="urn:microsoft.com/office/officeart/2005/8/layout/vProcess5"/>
    <dgm:cxn modelId="{26304FA0-CE03-4345-9A03-8510DFE24E79}" type="presParOf" srcId="{405B3797-C7EC-004C-BD1B-C5ABD2C026AA}" destId="{A08BA3B0-24F2-9746-A787-1D5263F7C473}" srcOrd="2" destOrd="0" presId="urn:microsoft.com/office/officeart/2005/8/layout/vProcess5"/>
    <dgm:cxn modelId="{90CFFD31-8F66-6545-9918-69732639C5E7}" type="presParOf" srcId="{405B3797-C7EC-004C-BD1B-C5ABD2C026AA}" destId="{16EBDCAD-1D98-8641-BB02-3C6A1D8015F6}" srcOrd="3" destOrd="0" presId="urn:microsoft.com/office/officeart/2005/8/layout/vProcess5"/>
    <dgm:cxn modelId="{DA992617-AB72-274B-B21C-29548DCAC6CF}" type="presParOf" srcId="{405B3797-C7EC-004C-BD1B-C5ABD2C026AA}" destId="{CAF31A96-F659-E14B-9C96-B9452AC0786D}" srcOrd="4" destOrd="0" presId="urn:microsoft.com/office/officeart/2005/8/layout/vProcess5"/>
    <dgm:cxn modelId="{F8C5C762-324A-2947-993B-69881E685EAB}" type="presParOf" srcId="{405B3797-C7EC-004C-BD1B-C5ABD2C026AA}" destId="{89A30F41-4C9D-134E-9ACB-FC2BB526EBFF}" srcOrd="5" destOrd="0" presId="urn:microsoft.com/office/officeart/2005/8/layout/vProcess5"/>
    <dgm:cxn modelId="{51E208DE-6B32-564F-8535-A3DB37DBC31F}" type="presParOf" srcId="{405B3797-C7EC-004C-BD1B-C5ABD2C026AA}" destId="{57FB702B-612D-354F-BCB4-5ECB073AAD23}" srcOrd="6" destOrd="0" presId="urn:microsoft.com/office/officeart/2005/8/layout/vProcess5"/>
    <dgm:cxn modelId="{08BB0C1A-D877-9148-862B-E387E981ACF4}" type="presParOf" srcId="{405B3797-C7EC-004C-BD1B-C5ABD2C026AA}" destId="{4F9A1072-97AC-594B-9D07-B86E541C002D}" srcOrd="7" destOrd="0" presId="urn:microsoft.com/office/officeart/2005/8/layout/vProcess5"/>
    <dgm:cxn modelId="{8F407024-7916-F247-83B8-1ADC79873AD0}" type="presParOf" srcId="{405B3797-C7EC-004C-BD1B-C5ABD2C026AA}" destId="{AD7E05EF-5D93-F346-AC49-2B2AD16656A9}" srcOrd="8" destOrd="0" presId="urn:microsoft.com/office/officeart/2005/8/layout/vProcess5"/>
    <dgm:cxn modelId="{4CAA97F0-F743-2A4E-A2EF-A6818DC2E0FC}" type="presParOf" srcId="{405B3797-C7EC-004C-BD1B-C5ABD2C026AA}" destId="{C3778EA5-22C4-0F4A-BDA1-B972BAD4498E}" srcOrd="9" destOrd="0" presId="urn:microsoft.com/office/officeart/2005/8/layout/vProcess5"/>
    <dgm:cxn modelId="{32B067DE-AA87-C943-9E09-A7DFCF5CE323}" type="presParOf" srcId="{405B3797-C7EC-004C-BD1B-C5ABD2C026AA}" destId="{BFAEE267-DC61-1948-8A58-B2CF67279ECD}" srcOrd="10" destOrd="0" presId="urn:microsoft.com/office/officeart/2005/8/layout/vProcess5"/>
    <dgm:cxn modelId="{86613ABE-5FD9-FF44-A8D0-6726EE36BE2E}" type="presParOf" srcId="{405B3797-C7EC-004C-BD1B-C5ABD2C026AA}" destId="{CBB27672-CFEA-B842-8C0A-79910D79EB3D}" srcOrd="11" destOrd="0" presId="urn:microsoft.com/office/officeart/2005/8/layout/vProcess5"/>
    <dgm:cxn modelId="{2B27E3CE-E490-7D4A-AEB7-ECE7CB72E943}" type="presParOf" srcId="{405B3797-C7EC-004C-BD1B-C5ABD2C026AA}" destId="{27A1446B-E976-7940-8A52-D2F314CE51A0}" srcOrd="12" destOrd="0" presId="urn:microsoft.com/office/officeart/2005/8/layout/vProcess5"/>
    <dgm:cxn modelId="{85BAB183-74E8-B348-ABFF-2FBA3F245838}" type="presParOf" srcId="{405B3797-C7EC-004C-BD1B-C5ABD2C026AA}" destId="{10BD5475-98DD-EF46-820B-9DB57FC0452D}" srcOrd="13" destOrd="0" presId="urn:microsoft.com/office/officeart/2005/8/layout/vProcess5"/>
    <dgm:cxn modelId="{3D65A9F2-A716-5344-9650-59BF17E428C3}" type="presParOf" srcId="{405B3797-C7EC-004C-BD1B-C5ABD2C026AA}" destId="{C6BBB33B-179F-7C48-A5D5-5E0E9605E07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90A20-456C-344F-8C46-38E29DA47C8C}">
      <dsp:nvSpPr>
        <dsp:cNvPr id="0" name=""/>
        <dsp:cNvSpPr/>
      </dsp:nvSpPr>
      <dsp:spPr>
        <a:xfrm>
          <a:off x="1940616" y="750"/>
          <a:ext cx="4424567" cy="24580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OTTs</a:t>
          </a:r>
          <a:endParaRPr lang="en-US" sz="5600" kern="1200" dirty="0"/>
        </a:p>
      </dsp:txBody>
      <dsp:txXfrm>
        <a:off x="2012611" y="72745"/>
        <a:ext cx="4280577" cy="2314103"/>
      </dsp:txXfrm>
    </dsp:sp>
    <dsp:sp modelId="{205DC980-21E1-6242-8BF6-A957DA6A9DDC}">
      <dsp:nvSpPr>
        <dsp:cNvPr id="0" name=""/>
        <dsp:cNvSpPr/>
      </dsp:nvSpPr>
      <dsp:spPr>
        <a:xfrm rot="5409568">
          <a:off x="3722411" y="2473088"/>
          <a:ext cx="850976" cy="1106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 rot="-5400000">
        <a:off x="3816412" y="2600671"/>
        <a:ext cx="663685" cy="595683"/>
      </dsp:txXfrm>
    </dsp:sp>
    <dsp:sp modelId="{458B6CE9-111C-6F46-9AD7-BE00D1619D8D}">
      <dsp:nvSpPr>
        <dsp:cNvPr id="0" name=""/>
        <dsp:cNvSpPr/>
      </dsp:nvSpPr>
      <dsp:spPr>
        <a:xfrm>
          <a:off x="1930616" y="3593474"/>
          <a:ext cx="4424567" cy="24580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Telecom Is</a:t>
          </a:r>
        </a:p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Cost Center</a:t>
          </a:r>
          <a:endParaRPr lang="en-US" sz="5600" kern="1200" dirty="0"/>
        </a:p>
      </dsp:txBody>
      <dsp:txXfrm>
        <a:off x="2002611" y="3665469"/>
        <a:ext cx="4280577" cy="2314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90A20-456C-344F-8C46-38E29DA47C8C}">
      <dsp:nvSpPr>
        <dsp:cNvPr id="0" name=""/>
        <dsp:cNvSpPr/>
      </dsp:nvSpPr>
      <dsp:spPr>
        <a:xfrm>
          <a:off x="1940616" y="750"/>
          <a:ext cx="4424567" cy="245809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3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Carriers</a:t>
          </a:r>
          <a:endParaRPr lang="en-US" sz="5600" kern="1200" dirty="0"/>
        </a:p>
      </dsp:txBody>
      <dsp:txXfrm>
        <a:off x="2012611" y="72745"/>
        <a:ext cx="4280577" cy="2314103"/>
      </dsp:txXfrm>
    </dsp:sp>
    <dsp:sp modelId="{205DC980-21E1-6242-8BF6-A957DA6A9DDC}">
      <dsp:nvSpPr>
        <dsp:cNvPr id="0" name=""/>
        <dsp:cNvSpPr/>
      </dsp:nvSpPr>
      <dsp:spPr>
        <a:xfrm rot="5409568">
          <a:off x="3722411" y="2473088"/>
          <a:ext cx="850976" cy="1106141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tint val="6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3">
                <a:tint val="6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 rot="-5400000">
        <a:off x="3816412" y="2600671"/>
        <a:ext cx="663685" cy="595683"/>
      </dsp:txXfrm>
    </dsp:sp>
    <dsp:sp modelId="{458B6CE9-111C-6F46-9AD7-BE00D1619D8D}">
      <dsp:nvSpPr>
        <dsp:cNvPr id="0" name=""/>
        <dsp:cNvSpPr/>
      </dsp:nvSpPr>
      <dsp:spPr>
        <a:xfrm>
          <a:off x="1930616" y="3593474"/>
          <a:ext cx="4424567" cy="245809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3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Telecom Is</a:t>
          </a:r>
        </a:p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Profit Center</a:t>
          </a:r>
          <a:endParaRPr lang="en-US" sz="5600" kern="1200" dirty="0"/>
        </a:p>
      </dsp:txBody>
      <dsp:txXfrm>
        <a:off x="2002611" y="3665469"/>
        <a:ext cx="4280577" cy="23141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90A20-456C-344F-8C46-38E29DA47C8C}">
      <dsp:nvSpPr>
        <dsp:cNvPr id="0" name=""/>
        <dsp:cNvSpPr/>
      </dsp:nvSpPr>
      <dsp:spPr>
        <a:xfrm>
          <a:off x="1792049" y="720"/>
          <a:ext cx="4721700" cy="26231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OTT</a:t>
          </a:r>
        </a:p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Revenues</a:t>
          </a:r>
          <a:endParaRPr lang="en-US" sz="4700" kern="1200" dirty="0"/>
        </a:p>
      </dsp:txBody>
      <dsp:txXfrm>
        <a:off x="1868879" y="77550"/>
        <a:ext cx="4568040" cy="2469506"/>
      </dsp:txXfrm>
    </dsp:sp>
    <dsp:sp modelId="{205DC980-21E1-6242-8BF6-A957DA6A9DDC}">
      <dsp:nvSpPr>
        <dsp:cNvPr id="0" name=""/>
        <dsp:cNvSpPr/>
      </dsp:nvSpPr>
      <dsp:spPr>
        <a:xfrm rot="5410112">
          <a:off x="3693198" y="2639088"/>
          <a:ext cx="908124" cy="1180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 rot="-5400000">
        <a:off x="3793533" y="2775239"/>
        <a:ext cx="708255" cy="635687"/>
      </dsp:txXfrm>
    </dsp:sp>
    <dsp:sp modelId="{458B6CE9-111C-6F46-9AD7-BE00D1619D8D}">
      <dsp:nvSpPr>
        <dsp:cNvPr id="0" name=""/>
        <dsp:cNvSpPr/>
      </dsp:nvSpPr>
      <dsp:spPr>
        <a:xfrm>
          <a:off x="152392" y="3834714"/>
          <a:ext cx="7979673" cy="22105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strike="sngStrike" kern="1200" dirty="0" smtClean="0"/>
            <a:t>Telecom</a:t>
          </a:r>
        </a:p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Advertising/Cloud/E-Commerce</a:t>
          </a:r>
        </a:p>
      </dsp:txBody>
      <dsp:txXfrm>
        <a:off x="217137" y="3899459"/>
        <a:ext cx="7850183" cy="20810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90A20-456C-344F-8C46-38E29DA47C8C}">
      <dsp:nvSpPr>
        <dsp:cNvPr id="0" name=""/>
        <dsp:cNvSpPr/>
      </dsp:nvSpPr>
      <dsp:spPr>
        <a:xfrm>
          <a:off x="1940616" y="750"/>
          <a:ext cx="4424567" cy="245809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Carrier</a:t>
          </a:r>
        </a:p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Revenues</a:t>
          </a:r>
          <a:endParaRPr lang="en-US" sz="5600" kern="1200" dirty="0"/>
        </a:p>
      </dsp:txBody>
      <dsp:txXfrm>
        <a:off x="2012611" y="72745"/>
        <a:ext cx="4280577" cy="2314103"/>
      </dsp:txXfrm>
    </dsp:sp>
    <dsp:sp modelId="{205DC980-21E1-6242-8BF6-A957DA6A9DDC}">
      <dsp:nvSpPr>
        <dsp:cNvPr id="0" name=""/>
        <dsp:cNvSpPr/>
      </dsp:nvSpPr>
      <dsp:spPr>
        <a:xfrm rot="5409568">
          <a:off x="3722411" y="2473088"/>
          <a:ext cx="850976" cy="1106141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 rot="-5400000">
        <a:off x="3816412" y="2600671"/>
        <a:ext cx="663685" cy="595683"/>
      </dsp:txXfrm>
    </dsp:sp>
    <dsp:sp modelId="{458B6CE9-111C-6F46-9AD7-BE00D1619D8D}">
      <dsp:nvSpPr>
        <dsp:cNvPr id="0" name=""/>
        <dsp:cNvSpPr/>
      </dsp:nvSpPr>
      <dsp:spPr>
        <a:xfrm>
          <a:off x="1930616" y="3593474"/>
          <a:ext cx="4424567" cy="245809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Telecom</a:t>
          </a:r>
        </a:p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Only</a:t>
          </a:r>
          <a:endParaRPr lang="en-US" sz="5600" kern="1200" dirty="0"/>
        </a:p>
      </dsp:txBody>
      <dsp:txXfrm>
        <a:off x="2002611" y="3665469"/>
        <a:ext cx="4280577" cy="23141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90A20-456C-344F-8C46-38E29DA47C8C}">
      <dsp:nvSpPr>
        <dsp:cNvPr id="0" name=""/>
        <dsp:cNvSpPr/>
      </dsp:nvSpPr>
      <dsp:spPr>
        <a:xfrm>
          <a:off x="1792049" y="720"/>
          <a:ext cx="4721700" cy="26231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OTT</a:t>
          </a:r>
        </a:p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Telecom Strategy</a:t>
          </a:r>
          <a:endParaRPr lang="en-US" sz="5000" kern="1200" dirty="0"/>
        </a:p>
      </dsp:txBody>
      <dsp:txXfrm>
        <a:off x="1868879" y="77550"/>
        <a:ext cx="4568040" cy="2469506"/>
      </dsp:txXfrm>
    </dsp:sp>
    <dsp:sp modelId="{205DC980-21E1-6242-8BF6-A957DA6A9DDC}">
      <dsp:nvSpPr>
        <dsp:cNvPr id="0" name=""/>
        <dsp:cNvSpPr/>
      </dsp:nvSpPr>
      <dsp:spPr>
        <a:xfrm rot="5410112">
          <a:off x="3693198" y="2639088"/>
          <a:ext cx="908124" cy="1180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/>
        </a:p>
      </dsp:txBody>
      <dsp:txXfrm rot="-5400000">
        <a:off x="3793533" y="2775239"/>
        <a:ext cx="708255" cy="635687"/>
      </dsp:txXfrm>
    </dsp:sp>
    <dsp:sp modelId="{458B6CE9-111C-6F46-9AD7-BE00D1619D8D}">
      <dsp:nvSpPr>
        <dsp:cNvPr id="0" name=""/>
        <dsp:cNvSpPr/>
      </dsp:nvSpPr>
      <dsp:spPr>
        <a:xfrm>
          <a:off x="152392" y="3834714"/>
          <a:ext cx="7979673" cy="22105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Share Fiber Costs With Carriers</a:t>
          </a:r>
        </a:p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Offer Free Telecom Services</a:t>
          </a:r>
        </a:p>
      </dsp:txBody>
      <dsp:txXfrm>
        <a:off x="217137" y="3899459"/>
        <a:ext cx="7850183" cy="20810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9450-8BFF-464D-A0D2-868D4316E999}">
      <dsp:nvSpPr>
        <dsp:cNvPr id="0" name=""/>
        <dsp:cNvSpPr/>
      </dsp:nvSpPr>
      <dsp:spPr>
        <a:xfrm>
          <a:off x="0" y="0"/>
          <a:ext cx="6395466" cy="89154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4 </a:t>
          </a:r>
          <a:r>
            <a:rPr lang="en-US" sz="3600" kern="1200" dirty="0" err="1" smtClean="0"/>
            <a:t>fp</a:t>
          </a:r>
          <a:r>
            <a:rPr lang="en-US" sz="3600" kern="1200" dirty="0" smtClean="0"/>
            <a:t>, 1 </a:t>
          </a:r>
          <a:r>
            <a:rPr lang="en-US" sz="3600" kern="1200" dirty="0" err="1" smtClean="0"/>
            <a:t>Tbps</a:t>
          </a:r>
          <a:r>
            <a:rPr lang="en-US" sz="3600" kern="1200" dirty="0" smtClean="0"/>
            <a:t> Design: 2000</a:t>
          </a:r>
          <a:endParaRPr lang="en-US" sz="3600" kern="1200" dirty="0"/>
        </a:p>
      </dsp:txBody>
      <dsp:txXfrm>
        <a:off x="26112" y="26112"/>
        <a:ext cx="5329115" cy="839316"/>
      </dsp:txXfrm>
    </dsp:sp>
    <dsp:sp modelId="{A08BA3B0-24F2-9746-A787-1D5263F7C473}">
      <dsp:nvSpPr>
        <dsp:cNvPr id="0" name=""/>
        <dsp:cNvSpPr/>
      </dsp:nvSpPr>
      <dsp:spPr>
        <a:xfrm>
          <a:off x="477583" y="1015365"/>
          <a:ext cx="6395466" cy="89154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8 </a:t>
          </a:r>
          <a:r>
            <a:rPr lang="en-US" sz="3600" kern="1200" dirty="0" err="1" smtClean="0"/>
            <a:t>fp</a:t>
          </a:r>
          <a:r>
            <a:rPr lang="en-US" sz="3600" kern="1200" dirty="0" smtClean="0"/>
            <a:t>, 20  </a:t>
          </a:r>
          <a:r>
            <a:rPr lang="en-US" sz="3600" kern="1200" dirty="0" err="1" smtClean="0"/>
            <a:t>Tbps</a:t>
          </a:r>
          <a:r>
            <a:rPr lang="en-US" sz="3600" kern="1200" dirty="0" smtClean="0"/>
            <a:t> Design:  2010</a:t>
          </a:r>
          <a:endParaRPr lang="en-US" sz="3600" kern="1200" dirty="0"/>
        </a:p>
      </dsp:txBody>
      <dsp:txXfrm>
        <a:off x="503695" y="1041477"/>
        <a:ext cx="5286157" cy="839316"/>
      </dsp:txXfrm>
    </dsp:sp>
    <dsp:sp modelId="{16EBDCAD-1D98-8641-BB02-3C6A1D8015F6}">
      <dsp:nvSpPr>
        <dsp:cNvPr id="0" name=""/>
        <dsp:cNvSpPr/>
      </dsp:nvSpPr>
      <dsp:spPr>
        <a:xfrm>
          <a:off x="955166" y="2030730"/>
          <a:ext cx="6395466" cy="89154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16 </a:t>
          </a:r>
          <a:r>
            <a:rPr lang="en-US" sz="3600" kern="1200" dirty="0" err="1" smtClean="0"/>
            <a:t>fp</a:t>
          </a:r>
          <a:r>
            <a:rPr lang="en-US" sz="3600" kern="1200" dirty="0" smtClean="0"/>
            <a:t>, 320 </a:t>
          </a:r>
          <a:r>
            <a:rPr lang="en-US" sz="3600" kern="1200" dirty="0" err="1" smtClean="0"/>
            <a:t>Tbps</a:t>
          </a:r>
          <a:r>
            <a:rPr lang="en-US" sz="3600" kern="1200" dirty="0" smtClean="0"/>
            <a:t> Design: 2020</a:t>
          </a:r>
          <a:endParaRPr lang="en-US" sz="3600" kern="1200" dirty="0"/>
        </a:p>
      </dsp:txBody>
      <dsp:txXfrm>
        <a:off x="981278" y="2056842"/>
        <a:ext cx="5286157" cy="839316"/>
      </dsp:txXfrm>
    </dsp:sp>
    <dsp:sp modelId="{CAF31A96-F659-E14B-9C96-B9452AC0786D}">
      <dsp:nvSpPr>
        <dsp:cNvPr id="0" name=""/>
        <dsp:cNvSpPr/>
      </dsp:nvSpPr>
      <dsp:spPr>
        <a:xfrm>
          <a:off x="1432750" y="3046095"/>
          <a:ext cx="6395466" cy="89154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24 </a:t>
          </a:r>
          <a:r>
            <a:rPr lang="en-US" sz="3600" kern="1200" dirty="0" err="1" smtClean="0"/>
            <a:t>fp</a:t>
          </a:r>
          <a:r>
            <a:rPr lang="en-US" sz="3600" kern="1200" dirty="0" smtClean="0"/>
            <a:t>, 500 </a:t>
          </a:r>
          <a:r>
            <a:rPr lang="en-US" sz="3600" kern="1200" dirty="0" err="1" smtClean="0"/>
            <a:t>Tbps</a:t>
          </a:r>
          <a:r>
            <a:rPr lang="en-US" sz="3600" kern="1200" dirty="0" smtClean="0"/>
            <a:t> Design:  2022</a:t>
          </a:r>
          <a:endParaRPr lang="en-US" sz="3600" kern="1200" dirty="0"/>
        </a:p>
      </dsp:txBody>
      <dsp:txXfrm>
        <a:off x="1458862" y="3072207"/>
        <a:ext cx="5286157" cy="839316"/>
      </dsp:txXfrm>
    </dsp:sp>
    <dsp:sp modelId="{89A30F41-4C9D-134E-9ACB-FC2BB526EBFF}">
      <dsp:nvSpPr>
        <dsp:cNvPr id="0" name=""/>
        <dsp:cNvSpPr/>
      </dsp:nvSpPr>
      <dsp:spPr>
        <a:xfrm>
          <a:off x="1910333" y="4061460"/>
          <a:ext cx="6395466" cy="89154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48 </a:t>
          </a:r>
          <a:r>
            <a:rPr lang="en-US" sz="3600" kern="1200" dirty="0" err="1" smtClean="0"/>
            <a:t>fp</a:t>
          </a:r>
          <a:r>
            <a:rPr lang="en-US" sz="3600" kern="1200" dirty="0" smtClean="0"/>
            <a:t>, 1Pbps Design:  2025</a:t>
          </a:r>
          <a:endParaRPr lang="en-US" sz="3600" kern="1200" dirty="0"/>
        </a:p>
      </dsp:txBody>
      <dsp:txXfrm>
        <a:off x="1936445" y="4087572"/>
        <a:ext cx="5286157" cy="839316"/>
      </dsp:txXfrm>
    </dsp:sp>
    <dsp:sp modelId="{57FB702B-612D-354F-BCB4-5ECB073AAD23}">
      <dsp:nvSpPr>
        <dsp:cNvPr id="0" name=""/>
        <dsp:cNvSpPr/>
      </dsp:nvSpPr>
      <dsp:spPr>
        <a:xfrm>
          <a:off x="5815965" y="651319"/>
          <a:ext cx="579501" cy="5795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946353" y="651319"/>
        <a:ext cx="318725" cy="436075"/>
      </dsp:txXfrm>
    </dsp:sp>
    <dsp:sp modelId="{4F9A1072-97AC-594B-9D07-B86E541C002D}">
      <dsp:nvSpPr>
        <dsp:cNvPr id="0" name=""/>
        <dsp:cNvSpPr/>
      </dsp:nvSpPr>
      <dsp:spPr>
        <a:xfrm>
          <a:off x="6293548" y="1666684"/>
          <a:ext cx="579501" cy="5795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423936" y="1666684"/>
        <a:ext cx="318725" cy="436075"/>
      </dsp:txXfrm>
    </dsp:sp>
    <dsp:sp modelId="{AD7E05EF-5D93-F346-AC49-2B2AD16656A9}">
      <dsp:nvSpPr>
        <dsp:cNvPr id="0" name=""/>
        <dsp:cNvSpPr/>
      </dsp:nvSpPr>
      <dsp:spPr>
        <a:xfrm>
          <a:off x="6771132" y="2667190"/>
          <a:ext cx="579501" cy="5795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901520" y="2667190"/>
        <a:ext cx="318725" cy="436075"/>
      </dsp:txXfrm>
    </dsp:sp>
    <dsp:sp modelId="{C3778EA5-22C4-0F4A-BDA1-B972BAD4498E}">
      <dsp:nvSpPr>
        <dsp:cNvPr id="0" name=""/>
        <dsp:cNvSpPr/>
      </dsp:nvSpPr>
      <dsp:spPr>
        <a:xfrm>
          <a:off x="7248715" y="3692461"/>
          <a:ext cx="579501" cy="5795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379103" y="3692461"/>
        <a:ext cx="318725" cy="4360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9450-8BFF-464D-A0D2-868D4316E999}">
      <dsp:nvSpPr>
        <dsp:cNvPr id="0" name=""/>
        <dsp:cNvSpPr/>
      </dsp:nvSpPr>
      <dsp:spPr>
        <a:xfrm>
          <a:off x="0" y="0"/>
          <a:ext cx="6395466" cy="89154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$1,000/Mbps: 2000</a:t>
          </a:r>
          <a:endParaRPr lang="en-US" sz="3800" kern="1200" dirty="0"/>
        </a:p>
      </dsp:txBody>
      <dsp:txXfrm>
        <a:off x="26112" y="26112"/>
        <a:ext cx="5329115" cy="839316"/>
      </dsp:txXfrm>
    </dsp:sp>
    <dsp:sp modelId="{A08BA3B0-24F2-9746-A787-1D5263F7C473}">
      <dsp:nvSpPr>
        <dsp:cNvPr id="0" name=""/>
        <dsp:cNvSpPr/>
      </dsp:nvSpPr>
      <dsp:spPr>
        <a:xfrm>
          <a:off x="477583" y="1015365"/>
          <a:ext cx="6395466" cy="89154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$400/Mbps:  2010</a:t>
          </a:r>
          <a:endParaRPr lang="en-US" sz="3800" kern="1200" dirty="0"/>
        </a:p>
      </dsp:txBody>
      <dsp:txXfrm>
        <a:off x="503695" y="1041477"/>
        <a:ext cx="5286157" cy="839316"/>
      </dsp:txXfrm>
    </dsp:sp>
    <dsp:sp modelId="{16EBDCAD-1D98-8641-BB02-3C6A1D8015F6}">
      <dsp:nvSpPr>
        <dsp:cNvPr id="0" name=""/>
        <dsp:cNvSpPr/>
      </dsp:nvSpPr>
      <dsp:spPr>
        <a:xfrm>
          <a:off x="955166" y="2030730"/>
          <a:ext cx="6395466" cy="89154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$80/Mbps: 2020</a:t>
          </a:r>
          <a:endParaRPr lang="en-US" sz="3800" kern="1200" dirty="0"/>
        </a:p>
      </dsp:txBody>
      <dsp:txXfrm>
        <a:off x="981278" y="2056842"/>
        <a:ext cx="5286157" cy="839316"/>
      </dsp:txXfrm>
    </dsp:sp>
    <dsp:sp modelId="{CAF31A96-F659-E14B-9C96-B9452AC0786D}">
      <dsp:nvSpPr>
        <dsp:cNvPr id="0" name=""/>
        <dsp:cNvSpPr/>
      </dsp:nvSpPr>
      <dsp:spPr>
        <a:xfrm>
          <a:off x="1432750" y="3046095"/>
          <a:ext cx="6395466" cy="89154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$20/Mbps:  2022</a:t>
          </a:r>
          <a:endParaRPr lang="en-US" sz="3800" kern="1200" dirty="0"/>
        </a:p>
      </dsp:txBody>
      <dsp:txXfrm>
        <a:off x="1458862" y="3072207"/>
        <a:ext cx="5286157" cy="839316"/>
      </dsp:txXfrm>
    </dsp:sp>
    <dsp:sp modelId="{89A30F41-4C9D-134E-9ACB-FC2BB526EBFF}">
      <dsp:nvSpPr>
        <dsp:cNvPr id="0" name=""/>
        <dsp:cNvSpPr/>
      </dsp:nvSpPr>
      <dsp:spPr>
        <a:xfrm>
          <a:off x="1910333" y="4061460"/>
          <a:ext cx="6395466" cy="89154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&lt;$1/Mbps:  2025</a:t>
          </a:r>
          <a:endParaRPr lang="en-US" sz="3800" kern="1200" dirty="0"/>
        </a:p>
      </dsp:txBody>
      <dsp:txXfrm>
        <a:off x="1936445" y="4087572"/>
        <a:ext cx="5286157" cy="839316"/>
      </dsp:txXfrm>
    </dsp:sp>
    <dsp:sp modelId="{57FB702B-612D-354F-BCB4-5ECB073AAD23}">
      <dsp:nvSpPr>
        <dsp:cNvPr id="0" name=""/>
        <dsp:cNvSpPr/>
      </dsp:nvSpPr>
      <dsp:spPr>
        <a:xfrm>
          <a:off x="5815965" y="651319"/>
          <a:ext cx="579501" cy="5795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946353" y="651319"/>
        <a:ext cx="318725" cy="436075"/>
      </dsp:txXfrm>
    </dsp:sp>
    <dsp:sp modelId="{4F9A1072-97AC-594B-9D07-B86E541C002D}">
      <dsp:nvSpPr>
        <dsp:cNvPr id="0" name=""/>
        <dsp:cNvSpPr/>
      </dsp:nvSpPr>
      <dsp:spPr>
        <a:xfrm>
          <a:off x="6293548" y="1666684"/>
          <a:ext cx="579501" cy="5795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423936" y="1666684"/>
        <a:ext cx="318725" cy="436075"/>
      </dsp:txXfrm>
    </dsp:sp>
    <dsp:sp modelId="{AD7E05EF-5D93-F346-AC49-2B2AD16656A9}">
      <dsp:nvSpPr>
        <dsp:cNvPr id="0" name=""/>
        <dsp:cNvSpPr/>
      </dsp:nvSpPr>
      <dsp:spPr>
        <a:xfrm>
          <a:off x="6771132" y="2667190"/>
          <a:ext cx="579501" cy="5795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901520" y="2667190"/>
        <a:ext cx="318725" cy="436075"/>
      </dsp:txXfrm>
    </dsp:sp>
    <dsp:sp modelId="{C3778EA5-22C4-0F4A-BDA1-B972BAD4498E}">
      <dsp:nvSpPr>
        <dsp:cNvPr id="0" name=""/>
        <dsp:cNvSpPr/>
      </dsp:nvSpPr>
      <dsp:spPr>
        <a:xfrm>
          <a:off x="7248715" y="3692461"/>
          <a:ext cx="579501" cy="5795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379103" y="3692461"/>
        <a:ext cx="318725" cy="436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E6001-66CB-8143-BFE3-45640430761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0E854-2C4B-564D-A812-F1F084F3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B105F-CCF6-4EA2-B8B2-9CC6D7291404}" type="datetimeFigureOut">
              <a:rPr lang="en-US" smtClean="0"/>
              <a:pPr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3364A-8CCE-40AB-8230-83B86B27B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10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3364A-8CCE-40AB-8230-83B86B27B9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5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7EF3F6"/>
            </a:solidFill>
            <a:ln w="127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en-US"/>
            </a:p>
          </p:txBody>
        </p:sp>
        <p:sp useBgFill="1">
          <p:nvSpPr>
            <p:cNvPr id="13" name="Rounded Rectangle 12"/>
            <p:cNvSpPr/>
            <p:nvPr/>
          </p:nvSpPr>
          <p:spPr>
            <a:xfrm>
              <a:off x="76200" y="152400"/>
              <a:ext cx="8991600" cy="6609556"/>
            </a:xfrm>
            <a:prstGeom prst="roundRect">
              <a:avLst>
                <a:gd name="adj" fmla="val 4929"/>
              </a:avLst>
            </a:prstGeom>
            <a:ln w="6350" cap="sq" cmpd="sng" algn="ctr">
              <a:solidFill>
                <a:schemeClr val="tx1">
                  <a:alpha val="100000"/>
                </a:schemeClr>
              </a:solidFill>
              <a:prstDash val="solid"/>
            </a:ln>
            <a:effectLst/>
          </p:spPr>
          <p:style>
            <a:lnRef idx="3">
              <a:schemeClr val="lt1"/>
            </a:lnRef>
            <a:fillRef idx="1001">
              <a:schemeClr val="l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931" y="1449303"/>
              <a:ext cx="9021537" cy="1527349"/>
            </a:xfrm>
            <a:prstGeom prst="rect">
              <a:avLst/>
            </a:prstGeom>
            <a:solidFill>
              <a:srgbClr val="000080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931" y="1396720"/>
              <a:ext cx="9021537" cy="120580"/>
            </a:xfrm>
            <a:prstGeom prst="rect">
              <a:avLst/>
            </a:prstGeom>
            <a:solidFill>
              <a:srgbClr val="3CB371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931" y="2976649"/>
              <a:ext cx="9021537" cy="110532"/>
            </a:xfrm>
            <a:prstGeom prst="rect">
              <a:avLst/>
            </a:prstGeom>
            <a:solidFill>
              <a:srgbClr val="7EF3F6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086600" y="6172200"/>
            <a:ext cx="1104900" cy="476250"/>
          </a:xfrm>
        </p:spPr>
        <p:txBody>
          <a:bodyPr/>
          <a:lstStyle/>
          <a:p>
            <a:fld id="{CEF530C0-F059-E744-BB8C-0DC518066E85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9400" y="6172200"/>
            <a:ext cx="3505200" cy="457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Confidential OpenCables, Inc. 2018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534400" y="6172200"/>
            <a:ext cx="457200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236312E-C397-42A9-972C-CEAD9AE4C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4448-BF99-BF4D-834A-24F110F8C432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OpenCables, Inc.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C91C-1959-5E49-9715-D8090ED20C8C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OpenCables, Inc.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400800"/>
            <a:ext cx="1295400" cy="266700"/>
          </a:xfrm>
        </p:spPr>
        <p:txBody>
          <a:bodyPr/>
          <a:lstStyle/>
          <a:p>
            <a:fld id="{109EB349-389F-E24E-ABEC-F83019F65D6C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400800"/>
            <a:ext cx="6705600" cy="228600"/>
          </a:xfrm>
        </p:spPr>
        <p:txBody>
          <a:bodyPr/>
          <a:lstStyle/>
          <a:p>
            <a:pPr algn="l">
              <a:tabLst>
                <a:tab pos="3940175" algn="ctr"/>
              </a:tabLst>
            </a:pPr>
            <a:r>
              <a:rPr lang="en-US" smtClean="0"/>
              <a:t>Confidential OpenCables, Inc.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fld id="{8236312E-C397-42A9-972C-CEAD9AE4C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305800" cy="4953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FE9A-A8BB-A244-8F23-C3B77BCBFD6C}" type="datetime1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Confidential OpenCables, Inc. 2018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236312E-C397-42A9-972C-CEAD9AE4C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3506-0A4F-D640-B104-78343F001465}" type="datetime1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OpenCables, Inc.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3962400" cy="4572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 algn="ctr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0" y="1447800"/>
            <a:ext cx="4267200" cy="4572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 algn="ctr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B57B-416C-B74C-B74D-60D971F5AE7F}" type="datetime1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OpenCables, Inc.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33400" y="2247900"/>
            <a:ext cx="3886200" cy="3886200"/>
          </a:xfrm>
        </p:spPr>
        <p:txBody>
          <a:bodyPr vert="horz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572000" y="2247900"/>
            <a:ext cx="4267200" cy="3886200"/>
          </a:xfrm>
        </p:spPr>
        <p:txBody>
          <a:bodyPr vert="horz"/>
          <a:lstStyle>
            <a:lvl1pPr eaLnBrk="1" latinLnBrk="0" hangingPunct="1">
              <a:defRPr sz="2000"/>
            </a:lvl1pPr>
            <a:lvl2pPr eaLnBrk="1" latinLnBrk="0" hangingPunct="1">
              <a:defRPr sz="1800"/>
            </a:lvl2pPr>
            <a:lvl3pPr eaLnBrk="1" latinLnBrk="0" hangingPunct="1">
              <a:defRPr sz="1600"/>
            </a:lvl3pPr>
            <a:lvl4pPr eaLnBrk="1" latinLnBrk="0" hangingPunct="1">
              <a:defRPr sz="1600"/>
            </a:lvl4pPr>
            <a:lvl5pPr eaLnBrk="1" latinLnBrk="0" hangingPunct="1"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80803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95800" y="14478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533400" y="1828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419-ECD3-D842-B6BE-30CB7FC6A91B}" type="datetime1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OpenCables, Inc.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8383-F3FC-ED4D-BD68-29358CB5839F}" type="datetime1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OpenCables, Inc.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DE6B-8226-334A-8FB2-18CC607DC44A}" type="datetime1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OpenCables, Inc.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DB7B-7A74-DE4F-AACA-C418382E7058}" type="datetime1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Confidential OpenCables, Inc.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236312E-C397-42A9-972C-CEAD9AE4C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EF3F6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80803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83058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239000" y="6400800"/>
            <a:ext cx="1295400" cy="2667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E8130FB-A47A-0947-A33C-71AA06CBC7B1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3400" y="6400800"/>
            <a:ext cx="6705600" cy="228600"/>
          </a:xfrm>
          <a:prstGeom prst="rect">
            <a:avLst/>
          </a:prstGeom>
        </p:spPr>
        <p:txBody>
          <a:bodyPr anchor="ctr" anchorCtr="0"/>
          <a:lstStyle>
            <a:lvl1pPr algn="ctr" eaLnBrk="1" latinLnBrk="0" hangingPunct="1">
              <a:tabLst>
                <a:tab pos="3657600" algn="ctr"/>
              </a:tabLst>
              <a:defRPr kumimoji="0" sz="1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l">
              <a:tabLst>
                <a:tab pos="3940175" algn="ctr"/>
              </a:tabLst>
            </a:pPr>
            <a:r>
              <a:rPr lang="en-US" smtClean="0"/>
              <a:t>Confidential OpenCables, Inc. 2018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fld id="{8236312E-C397-42A9-972C-CEAD9AE4CB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lnSpc>
          <a:spcPct val="100000"/>
        </a:lnSpc>
        <a:spcBef>
          <a:spcPct val="0"/>
        </a:spcBef>
        <a:buNone/>
        <a:defRPr kumimoji="0" sz="4000" kern="1200">
          <a:solidFill>
            <a:schemeClr val="tx2"/>
          </a:solidFill>
          <a:latin typeface="Trebuchet MS" pitchFamily="34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00400"/>
            <a:ext cx="7772400" cy="15240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Sunil Tagare</a:t>
            </a:r>
          </a:p>
          <a:p>
            <a:pPr algn="ctr"/>
            <a:endParaRPr lang="en-US" sz="4200" dirty="0"/>
          </a:p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SAFNOG-5</a:t>
            </a: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1200"/>
            <a:ext cx="8610600" cy="839162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Trebuchet MS" pitchFamily="34" charset="0"/>
              </a:rPr>
              <a:t>    </a:t>
            </a:r>
            <a:r>
              <a:rPr lang="en-US" sz="4800" dirty="0" smtClean="0"/>
              <a:t>Africa Subsea Strategy 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b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endParaRPr lang="en-US" sz="4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OTT Market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Total OTT Market Cap </a:t>
            </a:r>
            <a:r>
              <a:rPr lang="en-US" sz="2800" b="1" dirty="0"/>
              <a:t>	</a:t>
            </a:r>
            <a:r>
              <a:rPr lang="en-US" sz="2800" b="1" dirty="0" smtClean="0"/>
              <a:t>		~$</a:t>
            </a:r>
            <a:r>
              <a:rPr lang="en-US" sz="2800" b="1" dirty="0" smtClean="0"/>
              <a:t>8-$10 </a:t>
            </a:r>
            <a:r>
              <a:rPr lang="en-US" sz="2800" b="1" dirty="0" smtClean="0"/>
              <a:t>Trillion</a:t>
            </a:r>
            <a:endParaRPr lang="en-US" sz="2800" b="1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47377050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20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African Countries Combined GDP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Total Africa GDP (54 Countries)	</a:t>
            </a:r>
            <a:r>
              <a:rPr lang="en-US" sz="2800" b="1" dirty="0"/>
              <a:t> </a:t>
            </a:r>
            <a:r>
              <a:rPr lang="en-US" sz="2800" b="1" dirty="0" smtClean="0"/>
              <a:t>   $2 Trillion</a:t>
            </a:r>
            <a:endParaRPr lang="en-US" sz="2800" b="1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6630509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942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Per User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8"/>
            <a:r>
              <a:rPr lang="en-US" sz="2800" dirty="0"/>
              <a:t> </a:t>
            </a:r>
            <a:r>
              <a:rPr lang="en-US" sz="2800" dirty="0" smtClean="0"/>
              <a:t>  	</a:t>
            </a: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					</a:t>
            </a:r>
            <a:endParaRPr lang="en-US" sz="3600" dirty="0"/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2800" b="1" dirty="0" smtClean="0"/>
              <a:t>Total All OTTs  $2,000/</a:t>
            </a:r>
            <a:r>
              <a:rPr lang="en-US" sz="2800" b="1" dirty="0" err="1" smtClean="0"/>
              <a:t>yr</a:t>
            </a:r>
            <a:r>
              <a:rPr lang="en-US" sz="2800" b="1" dirty="0" smtClean="0"/>
              <a:t>(USA),  $500/</a:t>
            </a:r>
            <a:r>
              <a:rPr lang="en-US" sz="2800" b="1" dirty="0" err="1" smtClean="0"/>
              <a:t>yr</a:t>
            </a:r>
            <a:r>
              <a:rPr lang="en-US" sz="2800" b="1" dirty="0" smtClean="0"/>
              <a:t>(Overseas)</a:t>
            </a:r>
            <a:endParaRPr lang="en-US" sz="2800" b="1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00258684"/>
              </p:ext>
            </p:extLst>
          </p:nvPr>
        </p:nvGraphicFramePr>
        <p:xfrm>
          <a:off x="1524000" y="12954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604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Africa Statistics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Countries: 54</a:t>
            </a:r>
          </a:p>
          <a:p>
            <a:endParaRPr lang="en-US" dirty="0"/>
          </a:p>
          <a:p>
            <a:r>
              <a:rPr lang="en-US" dirty="0" smtClean="0"/>
              <a:t>Population: 1.3 Billion</a:t>
            </a:r>
          </a:p>
          <a:p>
            <a:endParaRPr lang="en-US" dirty="0"/>
          </a:p>
          <a:p>
            <a:r>
              <a:rPr lang="en-US" dirty="0" smtClean="0"/>
              <a:t>Total Internet Users: 550 Million (40% of total)</a:t>
            </a:r>
          </a:p>
          <a:p>
            <a:endParaRPr lang="en-US" dirty="0"/>
          </a:p>
          <a:p>
            <a:r>
              <a:rPr lang="en-US" dirty="0" smtClean="0"/>
              <a:t>Potential Internet Users: 800 Million (60% of total)</a:t>
            </a:r>
          </a:p>
          <a:p>
            <a:endParaRPr lang="en-US" dirty="0"/>
          </a:p>
          <a:p>
            <a:r>
              <a:rPr lang="en-US" dirty="0" smtClean="0"/>
              <a:t>Additional Internet Users Expected: 250 Million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21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808038"/>
          </a:xfrm>
        </p:spPr>
        <p:txBody>
          <a:bodyPr>
            <a:normAutofit/>
          </a:bodyPr>
          <a:lstStyle/>
          <a:p>
            <a:r>
              <a:rPr lang="en-US" dirty="0" err="1" smtClean="0"/>
              <a:t>Addl</a:t>
            </a:r>
            <a:r>
              <a:rPr lang="en-US" dirty="0" smtClean="0"/>
              <a:t> Revs For 250 Million New Users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8"/>
            <a:r>
              <a:rPr lang="en-US" sz="2800" dirty="0"/>
              <a:t> </a:t>
            </a:r>
            <a:r>
              <a:rPr lang="en-US" sz="2800" dirty="0" smtClean="0"/>
              <a:t>  	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					</a:t>
            </a:r>
            <a:endParaRPr lang="en-US" sz="3600" dirty="0"/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Total All OTTs  $125 Billion/</a:t>
            </a:r>
            <a:r>
              <a:rPr lang="en-US" b="1" dirty="0" err="1" smtClean="0"/>
              <a:t>yr</a:t>
            </a:r>
            <a:r>
              <a:rPr lang="en-US" b="1" dirty="0" smtClean="0"/>
              <a:t> (Revs), $1 Trillion(NPV)</a:t>
            </a:r>
            <a:endParaRPr lang="en-US" b="1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3836657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478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808038"/>
          </a:xfrm>
        </p:spPr>
        <p:txBody>
          <a:bodyPr>
            <a:normAutofit/>
          </a:bodyPr>
          <a:lstStyle/>
          <a:p>
            <a:r>
              <a:rPr lang="en-US" dirty="0" smtClean="0"/>
              <a:t>Price/Revs Ratio For 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2240280" lvl="8" indent="0">
              <a:buNone/>
            </a:pPr>
            <a:r>
              <a:rPr lang="en-US" sz="2800" dirty="0"/>
              <a:t> </a:t>
            </a:r>
            <a:r>
              <a:rPr lang="en-US" sz="4000" b="1" dirty="0" smtClean="0"/>
              <a:t>Market Cap/		Excess	</a:t>
            </a:r>
            <a:r>
              <a:rPr lang="en-US" sz="4000" b="1" dirty="0"/>
              <a:t> </a:t>
            </a:r>
            <a:r>
              <a:rPr lang="en-US" sz="4000" b="1" dirty="0" smtClean="0"/>
              <a:t>Valuation</a:t>
            </a:r>
          </a:p>
          <a:p>
            <a:pPr marL="2240280" lvl="8" indent="0">
              <a:buNone/>
            </a:pPr>
            <a:r>
              <a:rPr lang="en-US" sz="4000" b="1" dirty="0"/>
              <a:t> </a:t>
            </a:r>
            <a:r>
              <a:rPr lang="en-US" sz="4000" b="1" dirty="0" smtClean="0"/>
              <a:t>Revenues			for 250 mm subs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Facebook		8.5				$50 Billion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Google			5.5				$190 Billion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err="1" smtClean="0"/>
              <a:t>Alibaba</a:t>
            </a:r>
            <a:r>
              <a:rPr lang="en-US" sz="3600" dirty="0" smtClean="0"/>
              <a:t>		10				$80 Billion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Amazon		3.5		</a:t>
            </a:r>
            <a:r>
              <a:rPr lang="en-US" sz="3600" dirty="0"/>
              <a:t>	</a:t>
            </a:r>
            <a:r>
              <a:rPr lang="en-US" sz="3600" dirty="0" smtClean="0"/>
              <a:t>	$220 Billion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					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Total All OTTs	5.5 				$800 Billion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961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808038"/>
          </a:xfrm>
        </p:spPr>
        <p:txBody>
          <a:bodyPr>
            <a:normAutofit/>
          </a:bodyPr>
          <a:lstStyle/>
          <a:p>
            <a:r>
              <a:rPr lang="en-US" dirty="0" smtClean="0"/>
              <a:t>Total Revs For 800 Million Users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8"/>
            <a:r>
              <a:rPr lang="en-US" sz="2800" dirty="0"/>
              <a:t> </a:t>
            </a:r>
            <a:r>
              <a:rPr lang="en-US" sz="2800" dirty="0" smtClean="0"/>
              <a:t>  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					</a:t>
            </a:r>
            <a:endParaRPr lang="en-US" sz="3600" dirty="0"/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b="1" dirty="0" smtClean="0"/>
              <a:t>Total All OTTs $400 Billion /</a:t>
            </a:r>
            <a:r>
              <a:rPr lang="en-US" b="1" dirty="0" err="1" smtClean="0"/>
              <a:t>yr</a:t>
            </a:r>
            <a:r>
              <a:rPr lang="en-US" b="1" dirty="0" smtClean="0"/>
              <a:t>(Revs), $4 Trillion(NPV)</a:t>
            </a:r>
            <a:endParaRPr lang="en-US" b="1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029312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270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808038"/>
          </a:xfrm>
        </p:spPr>
        <p:txBody>
          <a:bodyPr>
            <a:normAutofit/>
          </a:bodyPr>
          <a:lstStyle/>
          <a:p>
            <a:r>
              <a:rPr lang="en-US" dirty="0" smtClean="0"/>
              <a:t>Total Revs For 800 Million Users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8"/>
            <a:r>
              <a:rPr lang="en-US" sz="2800" dirty="0"/>
              <a:t> </a:t>
            </a:r>
            <a:r>
              <a:rPr lang="en-US" sz="2800" dirty="0" smtClean="0"/>
              <a:t>  	</a:t>
            </a:r>
            <a:r>
              <a:rPr lang="en-US" sz="4000" b="1" dirty="0" smtClean="0"/>
              <a:t>Revs (Billion)	NPV (Billion)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Facebook		$20				$200 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Google		$110 				$1,100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err="1" smtClean="0"/>
              <a:t>Alibaba</a:t>
            </a:r>
            <a:r>
              <a:rPr lang="en-US" sz="3600" dirty="0" smtClean="0"/>
              <a:t>		$25 				$250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Amazon		$200 		</a:t>
            </a:r>
            <a:r>
              <a:rPr lang="en-US" sz="3600" dirty="0"/>
              <a:t>	</a:t>
            </a:r>
            <a:r>
              <a:rPr lang="en-US" sz="3600" dirty="0" smtClean="0"/>
              <a:t>	$2,000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					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 smtClean="0"/>
              <a:t>Total All OTTs	$400/</a:t>
            </a:r>
            <a:r>
              <a:rPr lang="en-US" sz="3600" b="1" dirty="0" err="1" smtClean="0"/>
              <a:t>yr</a:t>
            </a:r>
            <a:r>
              <a:rPr lang="en-US" sz="3600" b="1" dirty="0" smtClean="0"/>
              <a:t> 			$4 Trillion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313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Content Placeholder 6" descr="equiano.jpe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8" b="4128"/>
          <a:stretch>
            <a:fillRect/>
          </a:stretch>
        </p:blipFill>
        <p:spPr>
          <a:xfrm>
            <a:off x="304800" y="228600"/>
            <a:ext cx="8534400" cy="6400800"/>
          </a:xfrm>
        </p:spPr>
      </p:pic>
    </p:spTree>
    <p:extLst>
      <p:ext uri="{BB962C8B-B14F-4D97-AF65-F5344CB8AC3E}">
        <p14:creationId xmlns:p14="http://schemas.microsoft.com/office/powerpoint/2010/main" val="68296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Equiano</a:t>
            </a:r>
            <a:r>
              <a:rPr lang="en-US" dirty="0" smtClean="0"/>
              <a:t> Africa Landing Points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305800" cy="5410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 smtClean="0"/>
              <a:t>Country/Island	Investment (M)</a:t>
            </a:r>
            <a:r>
              <a:rPr lang="en-US" sz="7200" b="1" dirty="0"/>
              <a:t> </a:t>
            </a:r>
            <a:r>
              <a:rPr lang="en-US" sz="7200" b="1" dirty="0" smtClean="0"/>
              <a:t>    Potential	Revs (M)		Valuation (M)</a:t>
            </a:r>
          </a:p>
          <a:p>
            <a:pPr marL="0" indent="0">
              <a:buNone/>
            </a:pPr>
            <a:r>
              <a:rPr lang="en-US" sz="8000" dirty="0" smtClean="0"/>
              <a:t>Canary Island	$30 			$120		$980</a:t>
            </a:r>
          </a:p>
          <a:p>
            <a:pPr marL="0" indent="0">
              <a:buNone/>
            </a:pPr>
            <a:r>
              <a:rPr lang="en-US" sz="8000" dirty="0" smtClean="0"/>
              <a:t>St. Helena	$30			$0.4		$2</a:t>
            </a:r>
          </a:p>
          <a:p>
            <a:pPr marL="0" indent="0">
              <a:buNone/>
            </a:pPr>
            <a:r>
              <a:rPr lang="en-US" sz="8000" dirty="0" smtClean="0"/>
              <a:t>South Africa	$30-$50			$4,700		$25,800</a:t>
            </a:r>
          </a:p>
          <a:p>
            <a:pPr marL="0" indent="0">
              <a:buNone/>
            </a:pPr>
            <a:r>
              <a:rPr lang="en-US" sz="8000" dirty="0" smtClean="0"/>
              <a:t>Namibia		$30-$50			$200		$1,100</a:t>
            </a:r>
          </a:p>
          <a:p>
            <a:pPr marL="0" indent="0">
              <a:buNone/>
            </a:pPr>
            <a:r>
              <a:rPr lang="en-US" sz="8000" dirty="0" smtClean="0"/>
              <a:t>Angola		$30-$50			$2,500		$13,500</a:t>
            </a:r>
          </a:p>
          <a:p>
            <a:pPr marL="0" indent="0">
              <a:buNone/>
            </a:pPr>
            <a:r>
              <a:rPr lang="en-US" sz="8000" dirty="0" smtClean="0"/>
              <a:t>Nigeria		$30-$50			$15,600		$86,000</a:t>
            </a:r>
          </a:p>
          <a:p>
            <a:pPr marL="0" indent="0">
              <a:buNone/>
            </a:pPr>
            <a:r>
              <a:rPr lang="en-US" sz="8000" dirty="0" smtClean="0"/>
              <a:t>Portugal		$30-$50			$820		$4,500</a:t>
            </a:r>
          </a:p>
          <a:p>
            <a:pPr marL="0" indent="0">
              <a:buNone/>
            </a:pPr>
            <a:r>
              <a:rPr lang="en-US" sz="8000" dirty="0" smtClean="0"/>
              <a:t>Morocco	$30-$50			$3,000		$16,300</a:t>
            </a:r>
          </a:p>
          <a:p>
            <a:pPr marL="0" indent="0">
              <a:buNone/>
            </a:pPr>
            <a:r>
              <a:rPr lang="en-US" sz="8000" dirty="0" smtClean="0"/>
              <a:t>Mauritania	$30-$50			$360		$2,000</a:t>
            </a:r>
          </a:p>
          <a:p>
            <a:pPr marL="0" indent="0">
              <a:buNone/>
            </a:pPr>
            <a:r>
              <a:rPr lang="en-US" sz="8000" dirty="0" smtClean="0"/>
              <a:t>Senegal		$30-$50			$1,300		$7,200</a:t>
            </a:r>
          </a:p>
          <a:p>
            <a:pPr marL="0" indent="0">
              <a:buNone/>
            </a:pPr>
            <a:r>
              <a:rPr lang="en-US" sz="8000" dirty="0" smtClean="0"/>
              <a:t>Sierra Leone	$30-$50			$600		$3,400</a:t>
            </a:r>
          </a:p>
          <a:p>
            <a:pPr marL="0" indent="0">
              <a:buNone/>
            </a:pPr>
            <a:r>
              <a:rPr lang="en-US" sz="8000" dirty="0" smtClean="0"/>
              <a:t>Ghana		$30-$50			$2,400		$13,000</a:t>
            </a:r>
          </a:p>
          <a:p>
            <a:pPr marL="0" indent="0">
              <a:buNone/>
            </a:pPr>
            <a:r>
              <a:rPr lang="en-US" sz="8000" dirty="0" smtClean="0"/>
              <a:t>Cote D’Ivoire	$30-$50			$2,000		$11,000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800" b="1" dirty="0" smtClean="0"/>
              <a:t>Total		$390-$610 		$33,600/</a:t>
            </a:r>
            <a:r>
              <a:rPr lang="en-US" sz="8800" b="1" dirty="0" err="1" smtClean="0"/>
              <a:t>yr</a:t>
            </a:r>
            <a:r>
              <a:rPr lang="en-US" sz="8800" b="1" dirty="0" smtClean="0"/>
              <a:t>	$185,000</a:t>
            </a:r>
          </a:p>
          <a:p>
            <a:pPr marL="0" indent="0">
              <a:buNone/>
            </a:pPr>
            <a:endParaRPr lang="en-US" sz="8800" b="1" dirty="0" smtClean="0"/>
          </a:p>
          <a:p>
            <a:pPr marL="0" indent="0">
              <a:buNone/>
            </a:pPr>
            <a:endParaRPr lang="en-US" sz="6200" dirty="0" smtClean="0"/>
          </a:p>
          <a:p>
            <a:pPr marL="0" indent="0">
              <a:buNone/>
            </a:pPr>
            <a:endParaRPr lang="en-US" sz="6200" dirty="0" smtClean="0"/>
          </a:p>
          <a:p>
            <a:pPr marL="0" indent="0">
              <a:buNone/>
            </a:pPr>
            <a:r>
              <a:rPr lang="en-US" sz="6200" dirty="0" smtClean="0"/>
              <a:t>			</a:t>
            </a:r>
            <a:endParaRPr lang="en-US" sz="6200" dirty="0"/>
          </a:p>
        </p:txBody>
      </p:sp>
    </p:spTree>
    <p:extLst>
      <p:ext uri="{BB962C8B-B14F-4D97-AF65-F5344CB8AC3E}">
        <p14:creationId xmlns:p14="http://schemas.microsoft.com/office/powerpoint/2010/main" val="20886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080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534400" cy="4953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400" b="1" dirty="0" smtClean="0"/>
              <a:t>Dialog Needed Between OTTs And Carriers </a:t>
            </a:r>
          </a:p>
          <a:p>
            <a:pPr marL="0" indent="0" algn="ctr">
              <a:buNone/>
            </a:pPr>
            <a:endParaRPr lang="en-US" sz="3400" b="1" dirty="0" smtClean="0"/>
          </a:p>
          <a:p>
            <a:pPr marL="0" indent="0" algn="ctr">
              <a:buNone/>
            </a:pPr>
            <a:endParaRPr lang="en-US" sz="3400" b="1" dirty="0"/>
          </a:p>
          <a:p>
            <a:pPr marL="0" indent="0" algn="ctr">
              <a:buNone/>
            </a:pPr>
            <a:endParaRPr lang="en-US" sz="3400" b="1" dirty="0" smtClean="0"/>
          </a:p>
          <a:p>
            <a:pPr marL="0" indent="0" algn="ctr">
              <a:buNone/>
            </a:pPr>
            <a:r>
              <a:rPr lang="en-US" sz="3400" b="1" dirty="0" smtClean="0"/>
              <a:t>Because They Are So Different</a:t>
            </a:r>
            <a:endParaRPr 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64624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Simba</a:t>
            </a:r>
            <a:r>
              <a:rPr lang="en-US" dirty="0" smtClean="0"/>
              <a:t> Africa Landing Points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305800" cy="5410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 smtClean="0"/>
              <a:t>Country/Island	Investment (M)	Potential	Revs (M)		Valuation (M)</a:t>
            </a:r>
          </a:p>
          <a:p>
            <a:pPr marL="0" indent="0">
              <a:buNone/>
            </a:pPr>
            <a:r>
              <a:rPr lang="en-US" sz="8000" dirty="0" smtClean="0"/>
              <a:t>South Africa	$30			$850		$7,200</a:t>
            </a:r>
          </a:p>
          <a:p>
            <a:pPr marL="0" indent="0">
              <a:buNone/>
            </a:pPr>
            <a:r>
              <a:rPr lang="en-US" sz="8000" dirty="0" smtClean="0"/>
              <a:t>Namibia		$30			$40		$340</a:t>
            </a:r>
          </a:p>
          <a:p>
            <a:pPr marL="0" indent="0">
              <a:buNone/>
            </a:pPr>
            <a:r>
              <a:rPr lang="en-US" sz="8000" dirty="0" smtClean="0"/>
              <a:t>Angola		$30			$460		$3,910</a:t>
            </a:r>
          </a:p>
          <a:p>
            <a:pPr marL="0" indent="0">
              <a:buNone/>
            </a:pPr>
            <a:r>
              <a:rPr lang="en-US" sz="8000" dirty="0" smtClean="0"/>
              <a:t>Nigeria		$30			$2,900		$25,000</a:t>
            </a:r>
          </a:p>
          <a:p>
            <a:pPr marL="0" indent="0">
              <a:buNone/>
            </a:pPr>
            <a:r>
              <a:rPr lang="en-US" sz="8000" dirty="0" smtClean="0"/>
              <a:t>Portugal		$30			$150		$1,300</a:t>
            </a:r>
          </a:p>
          <a:p>
            <a:pPr marL="0" indent="0">
              <a:buNone/>
            </a:pPr>
            <a:r>
              <a:rPr lang="en-US" sz="8000" dirty="0" smtClean="0"/>
              <a:t>Morocco	$30			$550		$4,700</a:t>
            </a:r>
          </a:p>
          <a:p>
            <a:pPr marL="0" indent="0">
              <a:buNone/>
            </a:pPr>
            <a:r>
              <a:rPr lang="en-US" sz="8000" dirty="0" smtClean="0"/>
              <a:t>Mauritania	$30			$70		$600</a:t>
            </a:r>
          </a:p>
          <a:p>
            <a:pPr marL="0" indent="0">
              <a:buNone/>
            </a:pPr>
            <a:r>
              <a:rPr lang="en-US" sz="8000" dirty="0" smtClean="0"/>
              <a:t>Senegal		$30			$240		$2,000</a:t>
            </a:r>
          </a:p>
          <a:p>
            <a:pPr marL="0" indent="0">
              <a:buNone/>
            </a:pPr>
            <a:r>
              <a:rPr lang="en-US" sz="8000" dirty="0" smtClean="0"/>
              <a:t>Sierra Leone	$30			$110		$950</a:t>
            </a:r>
          </a:p>
          <a:p>
            <a:pPr marL="0" indent="0">
              <a:buNone/>
            </a:pPr>
            <a:r>
              <a:rPr lang="en-US" sz="8000" dirty="0" smtClean="0"/>
              <a:t>Ghana		$30			$440		$3,800</a:t>
            </a:r>
          </a:p>
          <a:p>
            <a:pPr marL="0" indent="0">
              <a:buNone/>
            </a:pPr>
            <a:r>
              <a:rPr lang="en-US" sz="8000" dirty="0" smtClean="0"/>
              <a:t>Cote D’Ivoire	$30			$370		$3,200</a:t>
            </a:r>
          </a:p>
          <a:p>
            <a:pPr marL="0" indent="0">
              <a:buNone/>
            </a:pPr>
            <a:r>
              <a:rPr lang="en-US" sz="8000" dirty="0" smtClean="0"/>
              <a:t>Mozambique</a:t>
            </a:r>
            <a:r>
              <a:rPr lang="en-US" sz="8000" dirty="0"/>
              <a:t>	$30 			</a:t>
            </a:r>
            <a:r>
              <a:rPr lang="en-US" sz="8000" dirty="0" smtClean="0"/>
              <a:t>$450</a:t>
            </a:r>
            <a:r>
              <a:rPr lang="en-US" sz="8000" dirty="0"/>
              <a:t>		</a:t>
            </a:r>
            <a:r>
              <a:rPr lang="en-US" sz="8000" dirty="0" smtClean="0"/>
              <a:t>$3,800</a:t>
            </a:r>
            <a:endParaRPr lang="en-US" sz="8000" dirty="0"/>
          </a:p>
          <a:p>
            <a:pPr marL="0" indent="0">
              <a:buNone/>
            </a:pPr>
            <a:r>
              <a:rPr lang="en-US" sz="8000" dirty="0" smtClean="0"/>
              <a:t>Tanzania	</a:t>
            </a:r>
            <a:r>
              <a:rPr lang="en-US" sz="8000" dirty="0"/>
              <a:t>	$30			</a:t>
            </a:r>
            <a:r>
              <a:rPr lang="en-US" sz="8000" dirty="0" smtClean="0"/>
              <a:t>$875</a:t>
            </a:r>
            <a:r>
              <a:rPr lang="en-US" sz="8000" dirty="0"/>
              <a:t>		</a:t>
            </a:r>
            <a:r>
              <a:rPr lang="en-US" sz="8000" dirty="0" smtClean="0"/>
              <a:t>$7,500</a:t>
            </a:r>
            <a:endParaRPr lang="en-US" sz="8000" dirty="0"/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endParaRPr lang="en-US" sz="6200" dirty="0" smtClean="0"/>
          </a:p>
          <a:p>
            <a:pPr marL="0" indent="0">
              <a:buNone/>
            </a:pPr>
            <a:endParaRPr lang="en-US" sz="6200" dirty="0" smtClean="0"/>
          </a:p>
          <a:p>
            <a:pPr marL="0" indent="0">
              <a:buNone/>
            </a:pPr>
            <a:r>
              <a:rPr lang="en-US" sz="6200" dirty="0" smtClean="0"/>
              <a:t>			</a:t>
            </a:r>
            <a:endParaRPr lang="en-US" sz="6200" dirty="0"/>
          </a:p>
        </p:txBody>
      </p:sp>
    </p:spTree>
    <p:extLst>
      <p:ext uri="{BB962C8B-B14F-4D97-AF65-F5344CB8AC3E}">
        <p14:creationId xmlns:p14="http://schemas.microsoft.com/office/powerpoint/2010/main" val="149009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Simba</a:t>
            </a:r>
            <a:r>
              <a:rPr lang="en-US" dirty="0" smtClean="0"/>
              <a:t> Africa Landing Points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305800" cy="5410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 smtClean="0"/>
              <a:t>Country/Island	Investment (M)	Potential	Revs (M)		Valuation (M)</a:t>
            </a:r>
          </a:p>
          <a:p>
            <a:pPr marL="0" indent="0">
              <a:buNone/>
            </a:pPr>
            <a:r>
              <a:rPr lang="en-US" sz="8000" dirty="0" smtClean="0"/>
              <a:t>Madagascar	$30			$400		$3,400</a:t>
            </a:r>
          </a:p>
          <a:p>
            <a:pPr marL="0" indent="0">
              <a:buNone/>
            </a:pPr>
            <a:r>
              <a:rPr lang="en-US" sz="8000" dirty="0" smtClean="0"/>
              <a:t>Kenya		$30			$750		$6,400</a:t>
            </a:r>
          </a:p>
          <a:p>
            <a:pPr marL="0" indent="0">
              <a:buNone/>
            </a:pPr>
            <a:r>
              <a:rPr lang="en-US" sz="8000" dirty="0" smtClean="0"/>
              <a:t>Somalia		$30			$225		$1,900</a:t>
            </a:r>
          </a:p>
          <a:p>
            <a:pPr marL="0" indent="0">
              <a:buNone/>
            </a:pPr>
            <a:r>
              <a:rPr lang="en-US" sz="8000" dirty="0" smtClean="0"/>
              <a:t>Ethiopia		</a:t>
            </a:r>
            <a:r>
              <a:rPr lang="en-US" sz="8000" dirty="0"/>
              <a:t>$</a:t>
            </a:r>
            <a:r>
              <a:rPr lang="en-US" sz="8000" dirty="0" smtClean="0"/>
              <a:t>30			$1,650		$14,000</a:t>
            </a:r>
          </a:p>
          <a:p>
            <a:pPr marL="0" indent="0">
              <a:buNone/>
            </a:pPr>
            <a:r>
              <a:rPr lang="en-US" sz="8000" dirty="0" smtClean="0"/>
              <a:t>Sudan		</a:t>
            </a:r>
            <a:r>
              <a:rPr lang="en-US" sz="8000" dirty="0"/>
              <a:t>$</a:t>
            </a:r>
            <a:r>
              <a:rPr lang="en-US" sz="8000" dirty="0" smtClean="0"/>
              <a:t>30			$600		$5,100</a:t>
            </a:r>
          </a:p>
          <a:p>
            <a:pPr marL="0" indent="0">
              <a:buNone/>
            </a:pPr>
            <a:r>
              <a:rPr lang="en-US" sz="8000" dirty="0" smtClean="0"/>
              <a:t>Saudi Arabia	</a:t>
            </a:r>
            <a:r>
              <a:rPr lang="en-US" sz="8000" dirty="0"/>
              <a:t>$</a:t>
            </a:r>
            <a:r>
              <a:rPr lang="en-US" sz="8000" dirty="0" smtClean="0"/>
              <a:t>30			$500		$4,200</a:t>
            </a:r>
          </a:p>
          <a:p>
            <a:pPr marL="0" indent="0">
              <a:buNone/>
            </a:pPr>
            <a:r>
              <a:rPr lang="en-US" sz="8000" dirty="0" smtClean="0"/>
              <a:t>Egypt		</a:t>
            </a:r>
            <a:r>
              <a:rPr lang="en-US" sz="8000" dirty="0"/>
              <a:t>$</a:t>
            </a:r>
            <a:r>
              <a:rPr lang="en-US" sz="8000" dirty="0" smtClean="0"/>
              <a:t>30			$1,500		$13,000</a:t>
            </a:r>
          </a:p>
          <a:p>
            <a:pPr marL="0" indent="0">
              <a:buNone/>
            </a:pPr>
            <a:r>
              <a:rPr lang="en-US" sz="8000" dirty="0" smtClean="0"/>
              <a:t>Libya		</a:t>
            </a:r>
            <a:r>
              <a:rPr lang="en-US" sz="8000" dirty="0"/>
              <a:t>$</a:t>
            </a:r>
            <a:r>
              <a:rPr lang="en-US" sz="8000" dirty="0" smtClean="0"/>
              <a:t>30			$90		$770</a:t>
            </a:r>
          </a:p>
          <a:p>
            <a:pPr marL="0" indent="0">
              <a:buNone/>
            </a:pPr>
            <a:r>
              <a:rPr lang="en-US" sz="8000" dirty="0" smtClean="0"/>
              <a:t>Tunisia		</a:t>
            </a:r>
            <a:r>
              <a:rPr lang="en-US" sz="8000" dirty="0"/>
              <a:t>$</a:t>
            </a:r>
            <a:r>
              <a:rPr lang="en-US" sz="8000" dirty="0" smtClean="0"/>
              <a:t>30			$180		$1,500</a:t>
            </a:r>
          </a:p>
          <a:p>
            <a:pPr marL="0" indent="0">
              <a:buNone/>
            </a:pPr>
            <a:r>
              <a:rPr lang="en-US" sz="8000" dirty="0" smtClean="0"/>
              <a:t>Italy		</a:t>
            </a:r>
            <a:r>
              <a:rPr lang="en-US" sz="8000" dirty="0"/>
              <a:t>$</a:t>
            </a:r>
            <a:r>
              <a:rPr lang="en-US" sz="8000" dirty="0" smtClean="0"/>
              <a:t>30			$3,600		$30,000</a:t>
            </a:r>
          </a:p>
          <a:p>
            <a:pPr marL="0" indent="0">
              <a:buNone/>
            </a:pPr>
            <a:r>
              <a:rPr lang="en-US" sz="8000" dirty="0" smtClean="0"/>
              <a:t>France		</a:t>
            </a:r>
            <a:r>
              <a:rPr lang="en-US" sz="8000" dirty="0"/>
              <a:t>$</a:t>
            </a:r>
            <a:r>
              <a:rPr lang="en-US" sz="8000" dirty="0" smtClean="0"/>
              <a:t>30			$4,000		$35,000</a:t>
            </a:r>
            <a:endParaRPr lang="en-US" sz="8000" dirty="0"/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b="1" dirty="0" smtClean="0"/>
              <a:t>Total		$720			$21,000/</a:t>
            </a:r>
            <a:r>
              <a:rPr lang="en-US" sz="8000" b="1" dirty="0" err="1" smtClean="0"/>
              <a:t>yr</a:t>
            </a:r>
            <a:r>
              <a:rPr lang="en-US" sz="8000" b="1" dirty="0" smtClean="0"/>
              <a:t>	$178,500</a:t>
            </a:r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endParaRPr lang="en-US" sz="6200" dirty="0" smtClean="0"/>
          </a:p>
          <a:p>
            <a:pPr marL="0" indent="0">
              <a:buNone/>
            </a:pPr>
            <a:endParaRPr lang="en-US" sz="6200" dirty="0" smtClean="0"/>
          </a:p>
          <a:p>
            <a:pPr marL="0" indent="0">
              <a:buNone/>
            </a:pPr>
            <a:r>
              <a:rPr lang="en-US" sz="6200" dirty="0" smtClean="0"/>
              <a:t>			</a:t>
            </a:r>
            <a:endParaRPr lang="en-US" sz="6200" dirty="0"/>
          </a:p>
        </p:txBody>
      </p:sp>
    </p:spTree>
    <p:extLst>
      <p:ext uri="{BB962C8B-B14F-4D97-AF65-F5344CB8AC3E}">
        <p14:creationId xmlns:p14="http://schemas.microsoft.com/office/powerpoint/2010/main" val="25655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Equiano</a:t>
            </a:r>
            <a:r>
              <a:rPr lang="en-US" dirty="0" smtClean="0"/>
              <a:t> Investment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Cost of building </a:t>
            </a:r>
            <a:r>
              <a:rPr lang="en-US" dirty="0" err="1" smtClean="0"/>
              <a:t>Equiano</a:t>
            </a:r>
            <a:r>
              <a:rPr lang="en-US" dirty="0" smtClean="0"/>
              <a:t>: Around $300 Million</a:t>
            </a:r>
          </a:p>
          <a:p>
            <a:pPr lvl="1"/>
            <a:r>
              <a:rPr lang="en-US" dirty="0" smtClean="0"/>
              <a:t>Private cable</a:t>
            </a:r>
          </a:p>
          <a:p>
            <a:endParaRPr lang="en-US" dirty="0"/>
          </a:p>
          <a:p>
            <a:r>
              <a:rPr lang="en-US" dirty="0" smtClean="0"/>
              <a:t>Expected cable revenues from carriers: $390-$610 Million</a:t>
            </a:r>
          </a:p>
          <a:p>
            <a:pPr lvl="1"/>
            <a:r>
              <a:rPr lang="en-US" dirty="0" smtClean="0"/>
              <a:t>After Google keeping 50% of bandwidth for its own use</a:t>
            </a:r>
          </a:p>
          <a:p>
            <a:endParaRPr lang="en-US" dirty="0"/>
          </a:p>
          <a:p>
            <a:r>
              <a:rPr lang="en-US" dirty="0" smtClean="0"/>
              <a:t>Potential advertising/cloud revenues: $33.6 Billion/year</a:t>
            </a:r>
          </a:p>
          <a:p>
            <a:endParaRPr lang="en-US" dirty="0"/>
          </a:p>
          <a:p>
            <a:r>
              <a:rPr lang="en-US" dirty="0" smtClean="0"/>
              <a:t>Potential valuation at those revenues: $185 Billion</a:t>
            </a:r>
          </a:p>
          <a:p>
            <a:endParaRPr lang="en-US" dirty="0"/>
          </a:p>
          <a:p>
            <a:r>
              <a:rPr lang="en-US" dirty="0" smtClean="0"/>
              <a:t>Serving 400 million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8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Simba</a:t>
            </a:r>
            <a:r>
              <a:rPr lang="en-US" dirty="0" smtClean="0"/>
              <a:t> Investment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Cost of building </a:t>
            </a:r>
            <a:r>
              <a:rPr lang="en-US" dirty="0" err="1" smtClean="0"/>
              <a:t>Simba</a:t>
            </a:r>
            <a:r>
              <a:rPr lang="en-US" dirty="0" smtClean="0"/>
              <a:t>: Around $800 Million</a:t>
            </a:r>
          </a:p>
          <a:p>
            <a:pPr lvl="1"/>
            <a:r>
              <a:rPr lang="en-US" dirty="0" smtClean="0"/>
              <a:t>Consortium cable</a:t>
            </a:r>
          </a:p>
          <a:p>
            <a:endParaRPr lang="en-US" dirty="0"/>
          </a:p>
          <a:p>
            <a:r>
              <a:rPr lang="en-US" dirty="0" smtClean="0"/>
              <a:t>Expected cable revenues from carriers: $720 Million</a:t>
            </a:r>
          </a:p>
          <a:p>
            <a:pPr lvl="1"/>
            <a:r>
              <a:rPr lang="en-US" dirty="0" smtClean="0"/>
              <a:t>After Facebook keeping 10% of bandwidth for its own use</a:t>
            </a:r>
          </a:p>
          <a:p>
            <a:endParaRPr lang="en-US" dirty="0"/>
          </a:p>
          <a:p>
            <a:r>
              <a:rPr lang="en-US" dirty="0" smtClean="0"/>
              <a:t>Potential advertising revenues: $21 Billion/year</a:t>
            </a:r>
          </a:p>
          <a:p>
            <a:endParaRPr lang="en-US" dirty="0"/>
          </a:p>
          <a:p>
            <a:r>
              <a:rPr lang="en-US" dirty="0" smtClean="0"/>
              <a:t>Potential valuation at those revenues: $178 Billion</a:t>
            </a:r>
          </a:p>
          <a:p>
            <a:endParaRPr lang="en-US" dirty="0"/>
          </a:p>
          <a:p>
            <a:r>
              <a:rPr lang="en-US" dirty="0" smtClean="0"/>
              <a:t>Serving </a:t>
            </a:r>
            <a:r>
              <a:rPr lang="en-US" dirty="0" smtClean="0"/>
              <a:t>1.3 </a:t>
            </a:r>
            <a:r>
              <a:rPr lang="en-US" dirty="0"/>
              <a:t>B</a:t>
            </a:r>
            <a:r>
              <a:rPr lang="en-US" dirty="0" smtClean="0"/>
              <a:t>illion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3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Bad News For Carriers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Carriers pay 100% for the CAPEX of the branches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they pay 100% for the O&amp;M of the branches in addition to their share of the main 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3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Unit Case Study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 smtClean="0"/>
              <a:t>Sea-Me-We-5 </a:t>
            </a:r>
            <a:r>
              <a:rPr lang="en-US" sz="3600" b="1" dirty="0" err="1" smtClean="0"/>
              <a:t>vs</a:t>
            </a:r>
            <a:r>
              <a:rPr lang="en-US" sz="3600" b="1" dirty="0" smtClean="0"/>
              <a:t> Tagare Cable (AAE-1)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022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Content Placeholder 4" descr="sea-me-we-5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5" b="5275"/>
          <a:stretch>
            <a:fillRect/>
          </a:stretch>
        </p:blipFill>
        <p:spPr>
          <a:xfrm>
            <a:off x="304800" y="228600"/>
            <a:ext cx="8534400" cy="6248400"/>
          </a:xfrm>
        </p:spPr>
      </p:pic>
    </p:spTree>
    <p:extLst>
      <p:ext uri="{BB962C8B-B14F-4D97-AF65-F5344CB8AC3E}">
        <p14:creationId xmlns:p14="http://schemas.microsoft.com/office/powerpoint/2010/main" val="44289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Tagare Cable Renamed As AAE-1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Content Placeholder 4" descr="AAE1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" b="6942"/>
          <a:stretch>
            <a:fillRect/>
          </a:stretch>
        </p:blipFill>
        <p:spPr>
          <a:xfrm>
            <a:off x="228600" y="1143000"/>
            <a:ext cx="8686800" cy="5486400"/>
          </a:xfrm>
        </p:spPr>
      </p:pic>
    </p:spTree>
    <p:extLst>
      <p:ext uri="{BB962C8B-B14F-4D97-AF65-F5344CB8AC3E}">
        <p14:creationId xmlns:p14="http://schemas.microsoft.com/office/powerpoint/2010/main" val="151252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No-No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smtClean="0"/>
              <a:t>Under no conditions should you accept to pay 100% of the CAPEX and O&amp;M for any branch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Just walk away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6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Technological Change: SDM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01220301"/>
              </p:ext>
            </p:extLst>
          </p:nvPr>
        </p:nvGraphicFramePr>
        <p:xfrm>
          <a:off x="533400" y="1295400"/>
          <a:ext cx="8305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24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55828148"/>
              </p:ext>
            </p:extLst>
          </p:nvPr>
        </p:nvGraphicFramePr>
        <p:xfrm>
          <a:off x="457200" y="304800"/>
          <a:ext cx="8305800" cy="614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387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Price Declines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31684875"/>
              </p:ext>
            </p:extLst>
          </p:nvPr>
        </p:nvGraphicFramePr>
        <p:xfrm>
          <a:off x="533400" y="1295400"/>
          <a:ext cx="8305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65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OTT ARPU </a:t>
            </a:r>
            <a:r>
              <a:rPr lang="en-US" dirty="0" err="1" smtClean="0"/>
              <a:t>vs</a:t>
            </a:r>
            <a:r>
              <a:rPr lang="en-US" dirty="0" smtClean="0"/>
              <a:t> Bandwidth Prices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56047808"/>
              </p:ext>
            </p:extLst>
          </p:nvPr>
        </p:nvGraphicFramePr>
        <p:xfrm>
          <a:off x="533400" y="1295400"/>
          <a:ext cx="8305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222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A Possibility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b="1" dirty="0" smtClean="0"/>
              <a:t>Both </a:t>
            </a:r>
            <a:r>
              <a:rPr lang="en-US" sz="2800" b="1" dirty="0" err="1" smtClean="0"/>
              <a:t>Simba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Equiano</a:t>
            </a:r>
            <a:r>
              <a:rPr lang="en-US" sz="2800" b="1" dirty="0" smtClean="0"/>
              <a:t> will be economically obsolete in 5 years</a:t>
            </a:r>
            <a:r>
              <a:rPr lang="en-US" sz="2800" b="1" dirty="0"/>
              <a:t> </a:t>
            </a:r>
            <a:r>
              <a:rPr lang="en-US" sz="2800" b="1" dirty="0" smtClean="0"/>
              <a:t>if a new cable is announced </a:t>
            </a:r>
          </a:p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b="1" dirty="0"/>
              <a:t>Example: TAT-</a:t>
            </a:r>
            <a:r>
              <a:rPr lang="en-US" sz="2800" b="1" dirty="0" smtClean="0"/>
              <a:t>14 </a:t>
            </a:r>
          </a:p>
          <a:p>
            <a:pPr marL="0" indent="0" algn="ctr">
              <a:buNone/>
            </a:pPr>
            <a:r>
              <a:rPr lang="en-US" sz="2800" b="1" dirty="0" smtClean="0"/>
              <a:t>O&amp;M more expensive than bandwidth</a:t>
            </a: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574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Issue Of Fiber Switching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b="1" dirty="0" smtClean="0"/>
              <a:t>Fiber Switching only helps the OTTs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b="1" dirty="0" smtClean="0"/>
              <a:t>Africa Should Be The Last Continent To Get This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b="1" dirty="0" smtClean="0"/>
              <a:t>Just Say No</a:t>
            </a:r>
          </a:p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3096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Fiber Is Good For Africa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smtClean="0"/>
              <a:t>But entire Eco-System has to survive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r>
              <a:rPr lang="en-US" sz="3600" b="1" dirty="0" smtClean="0"/>
              <a:t>It’s Not A Zero Sum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OTTs Want?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to eyeballs</a:t>
            </a:r>
          </a:p>
          <a:p>
            <a:endParaRPr lang="en-US" dirty="0"/>
          </a:p>
          <a:p>
            <a:r>
              <a:rPr lang="en-US" dirty="0" smtClean="0"/>
              <a:t>By spending as little as possible on bandwidth</a:t>
            </a:r>
          </a:p>
          <a:p>
            <a:endParaRPr lang="en-US" dirty="0"/>
          </a:p>
          <a:p>
            <a:r>
              <a:rPr lang="en-US" dirty="0" smtClean="0"/>
              <a:t>Do not want to pay taxes in any jurisdiction</a:t>
            </a:r>
          </a:p>
          <a:p>
            <a:endParaRPr lang="en-US" dirty="0"/>
          </a:p>
          <a:p>
            <a:r>
              <a:rPr lang="en-US" dirty="0" smtClean="0"/>
              <a:t>Do not want to be regulated as a carrier</a:t>
            </a:r>
          </a:p>
          <a:p>
            <a:endParaRPr lang="en-US" dirty="0"/>
          </a:p>
          <a:p>
            <a:r>
              <a:rPr lang="en-US" dirty="0" smtClean="0"/>
              <a:t>Better quality of bandwidth than their competitors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7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Problems of Carriers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3058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Confused -- not understanding who the competition 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Monopoly mindset thinking they are the only ones who can build a cable</a:t>
            </a:r>
          </a:p>
          <a:p>
            <a:endParaRPr lang="en-US" dirty="0"/>
          </a:p>
          <a:p>
            <a:r>
              <a:rPr lang="en-US" dirty="0" smtClean="0"/>
              <a:t>Screwing each other on cable station access and last mile</a:t>
            </a:r>
          </a:p>
          <a:p>
            <a:endParaRPr lang="en-US" dirty="0"/>
          </a:p>
          <a:p>
            <a:r>
              <a:rPr lang="en-US" dirty="0" smtClean="0"/>
              <a:t>Example: India</a:t>
            </a:r>
          </a:p>
          <a:p>
            <a:endParaRPr lang="en-US" dirty="0"/>
          </a:p>
          <a:p>
            <a:r>
              <a:rPr lang="en-US" dirty="0" smtClean="0"/>
              <a:t>OTT reaction: Divide and Rule like East India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1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305800" cy="808038"/>
          </a:xfrm>
        </p:spPr>
        <p:txBody>
          <a:bodyPr/>
          <a:lstStyle/>
          <a:p>
            <a:r>
              <a:rPr lang="en-US" dirty="0" smtClean="0"/>
              <a:t>Business Problems of Carriers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838200"/>
            <a:ext cx="83058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telecom services given away for free by OTTs</a:t>
            </a:r>
          </a:p>
          <a:p>
            <a:endParaRPr lang="en-US" dirty="0"/>
          </a:p>
          <a:p>
            <a:r>
              <a:rPr lang="en-US" dirty="0" smtClean="0"/>
              <a:t>Many enterprise services will not need IPLC connections</a:t>
            </a:r>
          </a:p>
          <a:p>
            <a:pPr lvl="1"/>
            <a:r>
              <a:rPr lang="en-US" dirty="0" smtClean="0"/>
              <a:t>IP connectivity through VPNs</a:t>
            </a:r>
          </a:p>
          <a:p>
            <a:pPr lvl="1"/>
            <a:endParaRPr lang="en-US" dirty="0"/>
          </a:p>
          <a:p>
            <a:r>
              <a:rPr lang="en-US" dirty="0" smtClean="0"/>
              <a:t>Wholesale business is dead</a:t>
            </a:r>
          </a:p>
          <a:p>
            <a:endParaRPr lang="en-US" dirty="0" smtClean="0"/>
          </a:p>
          <a:p>
            <a:r>
              <a:rPr lang="en-US" dirty="0" smtClean="0"/>
              <a:t>Aggressive OTTs want free services</a:t>
            </a:r>
          </a:p>
          <a:p>
            <a:pPr lvl="1"/>
            <a:r>
              <a:rPr lang="en-US" dirty="0" smtClean="0"/>
              <a:t>Free data center space</a:t>
            </a:r>
          </a:p>
          <a:p>
            <a:pPr lvl="1"/>
            <a:r>
              <a:rPr lang="en-US" dirty="0" smtClean="0"/>
              <a:t>Free power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Customers do not like carrier-owned data centers</a:t>
            </a:r>
          </a:p>
          <a:p>
            <a:pPr lvl="1"/>
            <a:r>
              <a:rPr lang="en-US" dirty="0" smtClean="0"/>
              <a:t>Rise of carrier-neutral data centers</a:t>
            </a:r>
          </a:p>
        </p:txBody>
      </p:sp>
    </p:spTree>
    <p:extLst>
      <p:ext uri="{BB962C8B-B14F-4D97-AF65-F5344CB8AC3E}">
        <p14:creationId xmlns:p14="http://schemas.microsoft.com/office/powerpoint/2010/main" val="301903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 Capacity in Africa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Equiano</a:t>
            </a:r>
            <a:r>
              <a:rPr lang="en-US" dirty="0" smtClean="0"/>
              <a:t> and </a:t>
            </a:r>
            <a:r>
              <a:rPr lang="en-US" dirty="0" err="1" smtClean="0"/>
              <a:t>Simba</a:t>
            </a:r>
            <a:r>
              <a:rPr lang="en-US" dirty="0" smtClean="0"/>
              <a:t> each can reach up to 500 </a:t>
            </a:r>
            <a:r>
              <a:rPr lang="en-US" dirty="0" err="1" smtClean="0"/>
              <a:t>Tbps</a:t>
            </a:r>
            <a:r>
              <a:rPr lang="en-US" dirty="0" smtClean="0"/>
              <a:t> of future capacity (Shannon Limit)</a:t>
            </a:r>
          </a:p>
          <a:p>
            <a:endParaRPr lang="en-US" dirty="0"/>
          </a:p>
          <a:p>
            <a:r>
              <a:rPr lang="en-US" dirty="0" smtClean="0"/>
              <a:t>On the West Coast, that represents 1 </a:t>
            </a:r>
            <a:r>
              <a:rPr lang="en-US" dirty="0" err="1"/>
              <a:t>P</a:t>
            </a:r>
            <a:r>
              <a:rPr lang="en-US" dirty="0" err="1" smtClean="0"/>
              <a:t>bps</a:t>
            </a:r>
            <a:r>
              <a:rPr lang="en-US" dirty="0" smtClean="0"/>
              <a:t> of capacity</a:t>
            </a:r>
          </a:p>
          <a:p>
            <a:pPr lvl="1"/>
            <a:r>
              <a:rPr lang="en-US" dirty="0" smtClean="0"/>
              <a:t>Not taking in to account all the other cables in the region</a:t>
            </a:r>
          </a:p>
          <a:p>
            <a:endParaRPr lang="en-US" dirty="0"/>
          </a:p>
          <a:p>
            <a:r>
              <a:rPr lang="en-US" dirty="0" smtClean="0"/>
              <a:t>How many countries in Africa have requirements of more than 10 </a:t>
            </a:r>
            <a:r>
              <a:rPr lang="en-US" dirty="0" err="1" smtClean="0"/>
              <a:t>Tbps</a:t>
            </a:r>
            <a:r>
              <a:rPr lang="en-US" dirty="0" smtClean="0"/>
              <a:t> capacity today?</a:t>
            </a:r>
          </a:p>
          <a:p>
            <a:endParaRPr lang="en-US" dirty="0"/>
          </a:p>
          <a:p>
            <a:r>
              <a:rPr lang="en-US" dirty="0" smtClean="0"/>
              <a:t>How many Hyper Scale Data Centers are present in Africa today?  In which countries?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6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Infra Business Is Changing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NOIA Network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pare capacity exchange network</a:t>
            </a:r>
          </a:p>
          <a:p>
            <a:endParaRPr lang="en-US" dirty="0"/>
          </a:p>
          <a:p>
            <a:r>
              <a:rPr lang="en-US" dirty="0"/>
              <a:t>IPV6-based segment </a:t>
            </a:r>
            <a:r>
              <a:rPr lang="en-US" dirty="0" smtClean="0"/>
              <a:t>routing (SRV6)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Programmable Internet</a:t>
            </a:r>
          </a:p>
          <a:p>
            <a:endParaRPr lang="en-US" dirty="0"/>
          </a:p>
          <a:p>
            <a:r>
              <a:rPr lang="en-US" dirty="0" err="1" smtClean="0"/>
              <a:t>Blockchain</a:t>
            </a:r>
            <a:r>
              <a:rPr lang="en-US" dirty="0" smtClean="0"/>
              <a:t>-based</a:t>
            </a:r>
          </a:p>
          <a:p>
            <a:endParaRPr lang="en-US" dirty="0"/>
          </a:p>
          <a:p>
            <a:r>
              <a:rPr lang="en-US" dirty="0" smtClean="0"/>
              <a:t>Start of a major trend that will change the industry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3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15125917"/>
              </p:ext>
            </p:extLst>
          </p:nvPr>
        </p:nvGraphicFramePr>
        <p:xfrm>
          <a:off x="457200" y="304800"/>
          <a:ext cx="8305800" cy="614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83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808038"/>
          </a:xfrm>
        </p:spPr>
        <p:txBody>
          <a:bodyPr>
            <a:normAutofit/>
          </a:bodyPr>
          <a:lstStyle/>
          <a:p>
            <a:r>
              <a:rPr lang="en-US" dirty="0" smtClean="0"/>
              <a:t>Traffic Flows Will Change For Sure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Trans-Atlantic bandwidth was once hot property</a:t>
            </a:r>
          </a:p>
          <a:p>
            <a:pPr lvl="1"/>
            <a:r>
              <a:rPr lang="en-US" dirty="0" smtClean="0"/>
              <a:t>NY/Virginia center of gravity shifted to Europe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India becomes the next hyper-scale haven</a:t>
            </a:r>
          </a:p>
          <a:p>
            <a:pPr lvl="1"/>
            <a:r>
              <a:rPr lang="en-US" dirty="0" smtClean="0"/>
              <a:t>Fixed circuits to </a:t>
            </a:r>
            <a:r>
              <a:rPr lang="en-US" dirty="0"/>
              <a:t>E</a:t>
            </a:r>
            <a:r>
              <a:rPr lang="en-US" dirty="0" smtClean="0"/>
              <a:t>urope could be expensive and obsolete</a:t>
            </a:r>
          </a:p>
          <a:p>
            <a:endParaRPr lang="en-US" dirty="0" smtClean="0"/>
          </a:p>
          <a:p>
            <a:r>
              <a:rPr lang="en-US" dirty="0" smtClean="0"/>
              <a:t>New satellite networks will create a distributed network instead of a hub-and-spoke network</a:t>
            </a:r>
          </a:p>
          <a:p>
            <a:pPr lvl="1"/>
            <a:r>
              <a:rPr lang="en-US" dirty="0" err="1" smtClean="0"/>
              <a:t>SpaceX</a:t>
            </a:r>
            <a:r>
              <a:rPr lang="en-US" dirty="0" smtClean="0"/>
              <a:t>, Amazon, </a:t>
            </a:r>
            <a:r>
              <a:rPr lang="en-US" dirty="0" err="1" smtClean="0"/>
              <a:t>OneWeb</a:t>
            </a:r>
            <a:endParaRPr lang="en-US" dirty="0" smtClean="0"/>
          </a:p>
          <a:p>
            <a:pPr lvl="1"/>
            <a:r>
              <a:rPr lang="en-US" dirty="0" smtClean="0"/>
              <a:t>Entirely different traffic flow requirements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Buying on point-to-point cables for 25 years is a bad idea</a:t>
            </a:r>
          </a:p>
          <a:p>
            <a:pPr lvl="1"/>
            <a:r>
              <a:rPr lang="en-US" dirty="0" smtClean="0"/>
              <a:t>Portability will be a mandatory requirement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5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Differences in </a:t>
            </a:r>
            <a:r>
              <a:rPr lang="en-US" dirty="0" err="1" smtClean="0"/>
              <a:t>Equiano</a:t>
            </a:r>
            <a:r>
              <a:rPr lang="en-US" dirty="0" smtClean="0"/>
              <a:t> And </a:t>
            </a:r>
            <a:r>
              <a:rPr lang="en-US" dirty="0" err="1" smtClean="0"/>
              <a:t>Simba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Equiano</a:t>
            </a:r>
            <a:r>
              <a:rPr lang="en-US" dirty="0" smtClean="0"/>
              <a:t> is a private for-profit cable</a:t>
            </a:r>
          </a:p>
          <a:p>
            <a:pPr lvl="1"/>
            <a:r>
              <a:rPr lang="en-US" dirty="0" err="1" smtClean="0"/>
              <a:t>Simba</a:t>
            </a:r>
            <a:r>
              <a:rPr lang="en-US" dirty="0" smtClean="0"/>
              <a:t> is a consortium cable</a:t>
            </a:r>
          </a:p>
          <a:p>
            <a:pPr lvl="1"/>
            <a:endParaRPr lang="en-US" dirty="0"/>
          </a:p>
          <a:p>
            <a:r>
              <a:rPr lang="en-US" dirty="0" err="1"/>
              <a:t>Equiano</a:t>
            </a:r>
            <a:r>
              <a:rPr lang="en-US" dirty="0"/>
              <a:t> </a:t>
            </a:r>
            <a:r>
              <a:rPr lang="en-US" dirty="0" smtClean="0"/>
              <a:t>CIF is signed.  It is a Spec cable</a:t>
            </a:r>
            <a:endParaRPr lang="en-US" dirty="0"/>
          </a:p>
          <a:p>
            <a:pPr lvl="1"/>
            <a:r>
              <a:rPr lang="en-US" dirty="0" err="1"/>
              <a:t>Simba</a:t>
            </a:r>
            <a:r>
              <a:rPr lang="en-US" dirty="0"/>
              <a:t> </a:t>
            </a:r>
            <a:r>
              <a:rPr lang="en-US" dirty="0" smtClean="0"/>
              <a:t>is waiting for everyone to sign in order to commit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/>
              <a:t>Equiano</a:t>
            </a:r>
            <a:r>
              <a:rPr lang="en-US" dirty="0"/>
              <a:t> </a:t>
            </a:r>
            <a:r>
              <a:rPr lang="en-US" dirty="0" smtClean="0"/>
              <a:t>will provide monopoly to one carrier per country</a:t>
            </a:r>
            <a:endParaRPr lang="en-US" dirty="0"/>
          </a:p>
          <a:p>
            <a:pPr lvl="1"/>
            <a:r>
              <a:rPr lang="en-US" dirty="0" err="1"/>
              <a:t>Simba</a:t>
            </a:r>
            <a:r>
              <a:rPr lang="en-US" dirty="0"/>
              <a:t> </a:t>
            </a:r>
            <a:r>
              <a:rPr lang="en-US" dirty="0" smtClean="0"/>
              <a:t>can have more than one partner per country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/>
              <a:t>Equiano</a:t>
            </a:r>
            <a:r>
              <a:rPr lang="en-US" dirty="0"/>
              <a:t> </a:t>
            </a:r>
            <a:r>
              <a:rPr lang="en-US" dirty="0" smtClean="0"/>
              <a:t>owns the branch paid by customers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Simba</a:t>
            </a:r>
            <a:r>
              <a:rPr lang="en-US" dirty="0" smtClean="0"/>
              <a:t>, customers have to own the branches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9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808038"/>
          </a:xfrm>
        </p:spPr>
        <p:txBody>
          <a:bodyPr>
            <a:normAutofit/>
          </a:bodyPr>
          <a:lstStyle/>
          <a:p>
            <a:r>
              <a:rPr lang="en-US" dirty="0" smtClean="0"/>
              <a:t>Historical Actions of OTTs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029740"/>
            <a:ext cx="8305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all of the trans-Atlantic cables, the OTTs have swapped fiber pairs with carriers after signing the CIF</a:t>
            </a:r>
          </a:p>
          <a:p>
            <a:endParaRPr lang="en-US" dirty="0"/>
          </a:p>
          <a:p>
            <a:r>
              <a:rPr lang="en-US" dirty="0" smtClean="0"/>
              <a:t>The original partners who were guaranteed exclusivity now feel cheated as new competitors emerged overnight</a:t>
            </a:r>
          </a:p>
          <a:p>
            <a:endParaRPr lang="en-US" dirty="0"/>
          </a:p>
          <a:p>
            <a:r>
              <a:rPr lang="en-US" dirty="0" smtClean="0"/>
              <a:t>With 16 fiber pairs, expect more of the same from the OTTs in Africa</a:t>
            </a:r>
          </a:p>
          <a:p>
            <a:endParaRPr lang="en-US" dirty="0"/>
          </a:p>
          <a:p>
            <a:r>
              <a:rPr lang="en-US" dirty="0" smtClean="0"/>
              <a:t>Goal of OTTs is to make the cost of transport ZERO</a:t>
            </a:r>
          </a:p>
          <a:p>
            <a:endParaRPr lang="en-US" dirty="0"/>
          </a:p>
          <a:p>
            <a:r>
              <a:rPr lang="en-US" dirty="0" smtClean="0"/>
              <a:t>And with open cable landing stations, carriers will face intense competition in last mile charges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3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808038"/>
          </a:xfrm>
        </p:spPr>
        <p:txBody>
          <a:bodyPr>
            <a:normAutofit/>
          </a:bodyPr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029740"/>
            <a:ext cx="83058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r>
              <a:rPr lang="en-US" sz="3600" b="1" dirty="0" smtClean="0"/>
              <a:t>Time Is </a:t>
            </a:r>
            <a:r>
              <a:rPr lang="en-US" sz="3600" b="1" dirty="0"/>
              <a:t>O</a:t>
            </a:r>
            <a:r>
              <a:rPr lang="en-US" sz="3600" b="1" dirty="0" smtClean="0"/>
              <a:t>n </a:t>
            </a:r>
            <a:r>
              <a:rPr lang="en-US" sz="3600" b="1" dirty="0"/>
              <a:t>T</a:t>
            </a:r>
            <a:r>
              <a:rPr lang="en-US" sz="3600" b="1" dirty="0" smtClean="0"/>
              <a:t>he </a:t>
            </a:r>
            <a:r>
              <a:rPr lang="en-US" sz="3600" b="1" dirty="0"/>
              <a:t>C</a:t>
            </a:r>
            <a:r>
              <a:rPr lang="en-US" sz="3600" b="1" dirty="0" smtClean="0"/>
              <a:t>arrier’s Side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r>
              <a:rPr lang="en-US" sz="3600" b="1" dirty="0" smtClean="0"/>
              <a:t>And Time Is The OTTs Biggest Enemy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4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Equiano</a:t>
            </a:r>
            <a:r>
              <a:rPr lang="en-US" dirty="0" smtClean="0"/>
              <a:t> Investment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Cost of building </a:t>
            </a:r>
            <a:r>
              <a:rPr lang="en-US" dirty="0" err="1" smtClean="0"/>
              <a:t>Equiano</a:t>
            </a:r>
            <a:r>
              <a:rPr lang="en-US" dirty="0" smtClean="0"/>
              <a:t>: Around $300 Million</a:t>
            </a:r>
          </a:p>
          <a:p>
            <a:endParaRPr lang="en-US" dirty="0"/>
          </a:p>
          <a:p>
            <a:r>
              <a:rPr lang="en-US" dirty="0" smtClean="0"/>
              <a:t>Expected cable revenues from carriers: $390-$610 Million</a:t>
            </a:r>
          </a:p>
          <a:p>
            <a:endParaRPr lang="en-US" dirty="0"/>
          </a:p>
          <a:p>
            <a:r>
              <a:rPr lang="en-US" b="1" dirty="0" smtClean="0"/>
              <a:t>Potential advertising/cloud revenues: $33.6 Billion/</a:t>
            </a:r>
            <a:r>
              <a:rPr lang="en-US" b="1" dirty="0" err="1" smtClean="0"/>
              <a:t>yr</a:t>
            </a:r>
            <a:endParaRPr lang="en-US" b="1" dirty="0" smtClean="0"/>
          </a:p>
          <a:p>
            <a:endParaRPr lang="en-US" dirty="0"/>
          </a:p>
          <a:p>
            <a:r>
              <a:rPr lang="en-US" b="1" dirty="0" smtClean="0"/>
              <a:t>Potential valuation at those revenues: $185 Billion</a:t>
            </a:r>
          </a:p>
        </p:txBody>
      </p:sp>
    </p:spTree>
    <p:extLst>
      <p:ext uri="{BB962C8B-B14F-4D97-AF65-F5344CB8AC3E}">
        <p14:creationId xmlns:p14="http://schemas.microsoft.com/office/powerpoint/2010/main" val="307435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Simba</a:t>
            </a:r>
            <a:r>
              <a:rPr lang="en-US" dirty="0" smtClean="0"/>
              <a:t> Investment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Cost of building </a:t>
            </a:r>
            <a:r>
              <a:rPr lang="en-US" dirty="0" err="1" smtClean="0"/>
              <a:t>Simba</a:t>
            </a:r>
            <a:r>
              <a:rPr lang="en-US" dirty="0" smtClean="0"/>
              <a:t>: Around $800 Million</a:t>
            </a:r>
          </a:p>
          <a:p>
            <a:endParaRPr lang="en-US" dirty="0"/>
          </a:p>
          <a:p>
            <a:r>
              <a:rPr lang="en-US" dirty="0" smtClean="0"/>
              <a:t>Expected cable revenues from carriers: $720 Million</a:t>
            </a:r>
          </a:p>
          <a:p>
            <a:endParaRPr lang="en-US" dirty="0"/>
          </a:p>
          <a:p>
            <a:r>
              <a:rPr lang="en-US" b="1" dirty="0" smtClean="0"/>
              <a:t>Potential advertising revenues: $21 Billion/</a:t>
            </a:r>
            <a:r>
              <a:rPr lang="en-US" b="1" dirty="0" err="1" smtClean="0"/>
              <a:t>yr</a:t>
            </a:r>
            <a:endParaRPr lang="en-US" b="1" dirty="0" smtClean="0"/>
          </a:p>
          <a:p>
            <a:endParaRPr lang="en-US" dirty="0"/>
          </a:p>
          <a:p>
            <a:r>
              <a:rPr lang="en-US" b="1" dirty="0" smtClean="0"/>
              <a:t>Potential valuation at those revenues: $178 Billion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8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OTT Strategy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smtClean="0"/>
              <a:t>Divide And Rule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smtClean="0"/>
              <a:t>Imperial War Strategy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0764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Carrier Strategy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smtClean="0"/>
              <a:t>Carriers In </a:t>
            </a:r>
            <a:r>
              <a:rPr lang="en-US" sz="3600" b="1" dirty="0"/>
              <a:t>E</a:t>
            </a:r>
            <a:r>
              <a:rPr lang="en-US" sz="3600" b="1" dirty="0" smtClean="0"/>
              <a:t>ach </a:t>
            </a:r>
            <a:r>
              <a:rPr lang="en-US" sz="3600" b="1" dirty="0"/>
              <a:t>C</a:t>
            </a:r>
            <a:r>
              <a:rPr lang="en-US" sz="3600" b="1" dirty="0" smtClean="0"/>
              <a:t>ountry Unite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smtClean="0"/>
              <a:t>And Speak In One Voice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1086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s Fair?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b="1" dirty="0" smtClean="0"/>
              <a:t>Carriers signing up to </a:t>
            </a:r>
            <a:r>
              <a:rPr lang="en-US" sz="3600" b="1" dirty="0" err="1" smtClean="0"/>
              <a:t>Equiano</a:t>
            </a:r>
            <a:r>
              <a:rPr lang="en-US" sz="3600" b="1" dirty="0" smtClean="0"/>
              <a:t> and </a:t>
            </a:r>
            <a:r>
              <a:rPr lang="en-US" sz="3600" b="1" dirty="0" err="1" smtClean="0"/>
              <a:t>Simba</a:t>
            </a:r>
            <a:r>
              <a:rPr lang="en-US" sz="3600" b="1" dirty="0" smtClean="0"/>
              <a:t> get 20% of bandwidth for free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r>
              <a:rPr lang="en-US" sz="3600" b="1" dirty="0" smtClean="0"/>
              <a:t>With Zero Investment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Return, OTTs 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b="1" dirty="0" smtClean="0"/>
              <a:t>Regulatory cover</a:t>
            </a:r>
          </a:p>
          <a:p>
            <a:pPr marL="0" indent="0" algn="ctr">
              <a:buNone/>
            </a:pPr>
            <a:r>
              <a:rPr lang="en-US" sz="3600" b="1" dirty="0" smtClean="0"/>
              <a:t>Taxation cover</a:t>
            </a:r>
          </a:p>
          <a:p>
            <a:pPr marL="0" indent="0" algn="ctr">
              <a:buNone/>
            </a:pPr>
            <a:r>
              <a:rPr lang="en-US" sz="3600" b="1" dirty="0"/>
              <a:t>F</a:t>
            </a:r>
            <a:r>
              <a:rPr lang="en-US" sz="3600" b="1" dirty="0" smtClean="0"/>
              <a:t>ree CLS</a:t>
            </a:r>
          </a:p>
          <a:p>
            <a:pPr marL="0" indent="0" algn="ctr">
              <a:buNone/>
            </a:pPr>
            <a:r>
              <a:rPr lang="en-US" sz="3600" b="1" dirty="0"/>
              <a:t>F</a:t>
            </a:r>
            <a:r>
              <a:rPr lang="en-US" sz="3600" b="1" dirty="0" smtClean="0"/>
              <a:t>ree Last Mile to Carrier-Neutral DC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5040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48891037"/>
              </p:ext>
            </p:extLst>
          </p:nvPr>
        </p:nvGraphicFramePr>
        <p:xfrm>
          <a:off x="457200" y="304800"/>
          <a:ext cx="8305800" cy="614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80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Recommendation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b="1" dirty="0" smtClean="0"/>
              <a:t>Stop investing in submarine cables</a:t>
            </a:r>
          </a:p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r>
              <a:rPr lang="en-US" sz="3600" b="1" dirty="0"/>
              <a:t>Invest in </a:t>
            </a:r>
            <a:r>
              <a:rPr lang="en-US" sz="3600" b="1" dirty="0" smtClean="0"/>
              <a:t>the domestic </a:t>
            </a:r>
            <a:r>
              <a:rPr lang="en-US" sz="3600" b="1" dirty="0"/>
              <a:t>network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 smtClean="0"/>
              <a:t>Swap what you have to get free bandwidth on new cables</a:t>
            </a:r>
          </a:p>
          <a:p>
            <a:pPr marL="0" indent="0" algn="ctr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8920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Carrier Savings In </a:t>
            </a:r>
            <a:r>
              <a:rPr lang="en-US" dirty="0" err="1" smtClean="0"/>
              <a:t>Equiano</a:t>
            </a:r>
            <a:r>
              <a:rPr lang="en-US" dirty="0" smtClean="0"/>
              <a:t> &amp; </a:t>
            </a:r>
            <a:r>
              <a:rPr lang="en-US" dirty="0" err="1" smtClean="0"/>
              <a:t>Simba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b="1" dirty="0" smtClean="0"/>
              <a:t>$1.5 Billion Total</a:t>
            </a:r>
          </a:p>
          <a:p>
            <a:pPr marL="0" indent="0" algn="ctr">
              <a:buNone/>
            </a:pPr>
            <a:r>
              <a:rPr lang="en-US" sz="3600" b="1" dirty="0" smtClean="0"/>
              <a:t>(including O&amp;M)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 smtClean="0"/>
              <a:t>$50 Million per </a:t>
            </a:r>
            <a:r>
              <a:rPr lang="en-US" sz="3600" b="1" dirty="0"/>
              <a:t>C</a:t>
            </a:r>
            <a:r>
              <a:rPr lang="en-US" sz="3600" b="1" dirty="0" smtClean="0"/>
              <a:t>arrier</a:t>
            </a:r>
          </a:p>
          <a:p>
            <a:pPr marL="0" indent="0" algn="ctr">
              <a:buNone/>
            </a:pPr>
            <a:r>
              <a:rPr lang="en-US" sz="3600" b="1" dirty="0" smtClean="0"/>
              <a:t>(30 Carriers)</a:t>
            </a:r>
          </a:p>
          <a:p>
            <a:pPr marL="0" indent="0" algn="ctr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5889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b="1" dirty="0" smtClean="0"/>
              <a:t>OTTs Have No Other Choice</a:t>
            </a:r>
          </a:p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 smtClean="0"/>
              <a:t>They </a:t>
            </a:r>
            <a:r>
              <a:rPr lang="en-US" sz="3600" b="1" dirty="0"/>
              <a:t>M</a:t>
            </a:r>
            <a:r>
              <a:rPr lang="en-US" sz="3600" b="1" dirty="0" smtClean="0"/>
              <a:t>ust </a:t>
            </a:r>
            <a:r>
              <a:rPr lang="en-US" sz="3600" b="1" dirty="0"/>
              <a:t>I</a:t>
            </a:r>
            <a:r>
              <a:rPr lang="en-US" sz="3600" b="1" dirty="0" smtClean="0"/>
              <a:t>nvest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2142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b="1" dirty="0" smtClean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 smtClean="0"/>
              <a:t>It is in the interest of OTTs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r>
              <a:rPr lang="en-US" sz="3600" b="1" dirty="0" smtClean="0"/>
              <a:t>Time, Time, Time</a:t>
            </a:r>
            <a:r>
              <a:rPr lang="mr-IN" sz="3600" b="1" dirty="0" smtClean="0"/>
              <a:t>……</a:t>
            </a:r>
            <a:r>
              <a:rPr lang="en-US" sz="3600" b="1" dirty="0" smtClean="0"/>
              <a:t>..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91211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Eco-System Has To Survive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smtClean="0"/>
              <a:t>Think Long-Term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r>
              <a:rPr lang="en-US" sz="3600" b="1" dirty="0" smtClean="0"/>
              <a:t>It’s A Marathon</a:t>
            </a:r>
          </a:p>
        </p:txBody>
      </p:sp>
    </p:spTree>
    <p:extLst>
      <p:ext uri="{BB962C8B-B14F-4D97-AF65-F5344CB8AC3E}">
        <p14:creationId xmlns:p14="http://schemas.microsoft.com/office/powerpoint/2010/main" val="309322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00400"/>
            <a:ext cx="8382000" cy="1600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Sunil Tagare</a:t>
            </a:r>
          </a:p>
          <a:p>
            <a:r>
              <a:rPr lang="en-US" sz="2400" dirty="0" err="1" smtClean="0"/>
              <a:t>sunil@opencables.com</a:t>
            </a:r>
            <a:endParaRPr lang="en-US" sz="2400" dirty="0" smtClean="0"/>
          </a:p>
          <a:p>
            <a:r>
              <a:rPr lang="en-US" sz="2400" dirty="0" smtClean="0"/>
              <a:t>+1-650-906-0329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Thank You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88094105"/>
              </p:ext>
            </p:extLst>
          </p:nvPr>
        </p:nvGraphicFramePr>
        <p:xfrm>
          <a:off x="457200" y="304800"/>
          <a:ext cx="8305800" cy="614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33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75514035"/>
              </p:ext>
            </p:extLst>
          </p:nvPr>
        </p:nvGraphicFramePr>
        <p:xfrm>
          <a:off x="457200" y="304800"/>
          <a:ext cx="8305800" cy="614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23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OTT Free Telecom Services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  Messaging				Images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</a:t>
            </a:r>
            <a:endParaRPr lang="en-US" dirty="0"/>
          </a:p>
          <a:p>
            <a:pPr marL="0" indent="0">
              <a:buNone/>
            </a:pPr>
            <a:r>
              <a:rPr lang="en-US" sz="3600" b="1" dirty="0" smtClean="0"/>
              <a:t>	 Voice			</a:t>
            </a:r>
            <a:r>
              <a:rPr lang="en-US" sz="3600" b="1" dirty="0"/>
              <a:t>	</a:t>
            </a:r>
            <a:r>
              <a:rPr lang="en-US" sz="3600" b="1" dirty="0" smtClean="0"/>
              <a:t> Blogs</a:t>
            </a:r>
          </a:p>
          <a:p>
            <a:pPr marL="0" indent="0">
              <a:buNone/>
            </a:pPr>
            <a:r>
              <a:rPr lang="en-US" dirty="0" smtClean="0"/>
              <a:t>			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</a:t>
            </a:r>
          </a:p>
          <a:p>
            <a:pPr marL="0" indent="0">
              <a:buNone/>
            </a:pPr>
            <a:r>
              <a:rPr lang="en-US" sz="3600" b="1" dirty="0" smtClean="0"/>
              <a:t>	</a:t>
            </a:r>
            <a:r>
              <a:rPr lang="en-US" sz="3600" b="1" dirty="0"/>
              <a:t> </a:t>
            </a:r>
            <a:r>
              <a:rPr lang="en-US" sz="3600" b="1" dirty="0" smtClean="0"/>
              <a:t>Video		</a:t>
            </a:r>
            <a:r>
              <a:rPr lang="en-US" sz="3600" b="1" dirty="0"/>
              <a:t> </a:t>
            </a:r>
            <a:r>
              <a:rPr lang="en-US" sz="3600" b="1" dirty="0" smtClean="0"/>
              <a:t>        Conference Calls</a:t>
            </a:r>
          </a:p>
          <a:p>
            <a:pPr marL="0" indent="0">
              <a:buNone/>
            </a:pPr>
            <a:r>
              <a:rPr lang="en-US" dirty="0" smtClean="0"/>
              <a:t>				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981200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981200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1905000"/>
            <a:ext cx="762000" cy="756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981200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1981200"/>
            <a:ext cx="6096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1981200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200" y="3810000"/>
            <a:ext cx="610363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200" y="3810000"/>
            <a:ext cx="60960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2600" y="3810000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4600" y="3810000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6600" y="3810000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9200" y="5715000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81200" y="5715000"/>
            <a:ext cx="609600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43200" y="5715000"/>
            <a:ext cx="609600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62600" y="5714999"/>
            <a:ext cx="533400" cy="6176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58000" y="5715000"/>
            <a:ext cx="1014441" cy="533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3810000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5715000"/>
            <a:ext cx="61036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2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OTT Revenues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312E-C397-42A9-972C-CEAD9AE4CB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305800" cy="5105400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Total OTT Revenues			~$1 Trillion/</a:t>
            </a:r>
            <a:r>
              <a:rPr lang="en-US" sz="2800" b="1" dirty="0" err="1" smtClean="0"/>
              <a:t>yr</a:t>
            </a:r>
            <a:endParaRPr lang="en-US" sz="2800" b="1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566665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650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67235</TotalTime>
  <Words>1408</Words>
  <Application>Microsoft Macintosh PowerPoint</Application>
  <PresentationFormat>On-screen Show (4:3)</PresentationFormat>
  <Paragraphs>528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Equity</vt:lpstr>
      <vt:lpstr>    Africa Subsea Strategy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OTT Free Telecom Services</vt:lpstr>
      <vt:lpstr>OTT Revenues </vt:lpstr>
      <vt:lpstr>OTT Market Caps</vt:lpstr>
      <vt:lpstr>African Countries Combined GDP</vt:lpstr>
      <vt:lpstr>Revenue Per User</vt:lpstr>
      <vt:lpstr>Africa Statistics</vt:lpstr>
      <vt:lpstr>Addl Revs For 250 Million New Users</vt:lpstr>
      <vt:lpstr>Price/Revs Ratio For Valuation</vt:lpstr>
      <vt:lpstr>Total Revs For 800 Million Users</vt:lpstr>
      <vt:lpstr>Total Revs For 800 Million Users</vt:lpstr>
      <vt:lpstr>PowerPoint Presentation</vt:lpstr>
      <vt:lpstr>Equiano Africa Landing Points</vt:lpstr>
      <vt:lpstr>Simba Africa Landing Points (1)</vt:lpstr>
      <vt:lpstr>Simba Africa Landing Points (2)</vt:lpstr>
      <vt:lpstr>Equiano Investment Summary</vt:lpstr>
      <vt:lpstr>Simba Investment Summary</vt:lpstr>
      <vt:lpstr>Real Bad News For Carriers</vt:lpstr>
      <vt:lpstr>Branching Unit Case Study</vt:lpstr>
      <vt:lpstr>PowerPoint Presentation</vt:lpstr>
      <vt:lpstr>Tagare Cable Renamed As AAE-1</vt:lpstr>
      <vt:lpstr>Absolute No-No</vt:lpstr>
      <vt:lpstr>Massive Technological Change: SDM</vt:lpstr>
      <vt:lpstr>Massive Price Declines</vt:lpstr>
      <vt:lpstr>OTT ARPU vs Bandwidth Prices</vt:lpstr>
      <vt:lpstr>There Is A Possibility</vt:lpstr>
      <vt:lpstr>On The Issue Of Fiber Switching</vt:lpstr>
      <vt:lpstr>More Fiber Is Good For Africa</vt:lpstr>
      <vt:lpstr>What Do OTTs Want?</vt:lpstr>
      <vt:lpstr>Traditional Problems of Carriers</vt:lpstr>
      <vt:lpstr>Business Problems of Carriers</vt:lpstr>
      <vt:lpstr>Over Capacity in Africa</vt:lpstr>
      <vt:lpstr>Internet Infra Business Is Changing</vt:lpstr>
      <vt:lpstr>Traffic Flows Will Change For Sure</vt:lpstr>
      <vt:lpstr>Differences in Equiano And Simba</vt:lpstr>
      <vt:lpstr>Historical Actions of OTTs</vt:lpstr>
      <vt:lpstr>Solution?</vt:lpstr>
      <vt:lpstr>Equiano Investment Summary</vt:lpstr>
      <vt:lpstr>Simba Investment Summary</vt:lpstr>
      <vt:lpstr>Most Important OTT Strategy</vt:lpstr>
      <vt:lpstr>Recommended Carrier Strategy</vt:lpstr>
      <vt:lpstr>What Is Fair?</vt:lpstr>
      <vt:lpstr>In Return, OTTs Get</vt:lpstr>
      <vt:lpstr>My Recommendation</vt:lpstr>
      <vt:lpstr>Carrier Savings In Equiano &amp; Simba</vt:lpstr>
      <vt:lpstr>Remember</vt:lpstr>
      <vt:lpstr>Also</vt:lpstr>
      <vt:lpstr>Eco-System Has To Survive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Tagare Internet Gateway</dc:title>
  <dc:creator>Sunil</dc:creator>
  <cp:lastModifiedBy>Sunil Tagare</cp:lastModifiedBy>
  <cp:revision>903</cp:revision>
  <dcterms:created xsi:type="dcterms:W3CDTF">2012-03-14T19:06:51Z</dcterms:created>
  <dcterms:modified xsi:type="dcterms:W3CDTF">2019-08-27T06:21:16Z</dcterms:modified>
</cp:coreProperties>
</file>